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1" r:id="rId3"/>
    <p:sldId id="290" r:id="rId4"/>
    <p:sldId id="257" r:id="rId5"/>
    <p:sldId id="293" r:id="rId6"/>
    <p:sldId id="294" r:id="rId7"/>
    <p:sldId id="27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17" r:id="rId16"/>
    <p:sldId id="303" r:id="rId17"/>
    <p:sldId id="305" r:id="rId18"/>
    <p:sldId id="306" r:id="rId19"/>
    <p:sldId id="319" r:id="rId20"/>
    <p:sldId id="309" r:id="rId21"/>
    <p:sldId id="310" r:id="rId22"/>
    <p:sldId id="311" r:id="rId23"/>
    <p:sldId id="322" r:id="rId24"/>
    <p:sldId id="321" r:id="rId25"/>
    <p:sldId id="313" r:id="rId26"/>
    <p:sldId id="314" r:id="rId27"/>
    <p:sldId id="315" r:id="rId28"/>
    <p:sldId id="31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6763" autoAdjust="0"/>
  </p:normalViewPr>
  <p:slideViewPr>
    <p:cSldViewPr>
      <p:cViewPr varScale="1">
        <p:scale>
          <a:sx n="77" d="100"/>
          <a:sy n="77" d="100"/>
        </p:scale>
        <p:origin x="-16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B1D96-E117-1846-B3C0-204EC7F118FE}" type="doc">
      <dgm:prSet loTypeId="urn:microsoft.com/office/officeart/2005/8/layout/cycle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ECC2C8-486C-C942-B1B8-122F9944860D}">
      <dgm:prSet phldrT="[Texte]"/>
      <dgm:spPr/>
      <dgm:t>
        <a:bodyPr/>
        <a:lstStyle/>
        <a:p>
          <a:r>
            <a:rPr lang="fr-FR" dirty="0" smtClean="0"/>
            <a:t>Sujets de veille</a:t>
          </a:r>
        </a:p>
        <a:p>
          <a:r>
            <a:rPr lang="fr-FR" dirty="0" smtClean="0"/>
            <a:t>(QUOI)</a:t>
          </a:r>
          <a:endParaRPr lang="fr-FR" dirty="0"/>
        </a:p>
      </dgm:t>
    </dgm:pt>
    <dgm:pt modelId="{79054F51-DD32-2749-8036-D8C0A989960A}" type="parTrans" cxnId="{71E39700-E6B2-1940-8C0E-9ABCF0F0702F}">
      <dgm:prSet/>
      <dgm:spPr/>
      <dgm:t>
        <a:bodyPr/>
        <a:lstStyle/>
        <a:p>
          <a:endParaRPr lang="fr-FR"/>
        </a:p>
      </dgm:t>
    </dgm:pt>
    <dgm:pt modelId="{2A78261E-6DF9-A24C-B35F-4110A6B33EFD}" type="sibTrans" cxnId="{71E39700-E6B2-1940-8C0E-9ABCF0F0702F}">
      <dgm:prSet/>
      <dgm:spPr/>
      <dgm:t>
        <a:bodyPr/>
        <a:lstStyle/>
        <a:p>
          <a:endParaRPr lang="fr-FR"/>
        </a:p>
      </dgm:t>
    </dgm:pt>
    <dgm:pt modelId="{2E0215EE-5F4B-F845-AD6C-FDA4394F877A}">
      <dgm:prSet phldrT="[Texte]"/>
      <dgm:spPr>
        <a:solidFill>
          <a:srgbClr val="00B050"/>
        </a:solidFill>
        <a:ln w="63500" cmpd="sng"/>
        <a:effectLst>
          <a:glow rad="228600">
            <a:srgbClr val="00B050"/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 smtClean="0"/>
            <a:t>Choisir ses sources</a:t>
          </a:r>
        </a:p>
        <a:p>
          <a:r>
            <a:rPr lang="fr-FR" dirty="0" smtClean="0"/>
            <a:t>(QUI)</a:t>
          </a:r>
          <a:endParaRPr lang="fr-FR" dirty="0"/>
        </a:p>
      </dgm:t>
    </dgm:pt>
    <dgm:pt modelId="{E615A642-ED8E-7843-B308-FEE07903EC66}" type="parTrans" cxnId="{0DC0F280-BD42-2144-B917-006EA79716E7}">
      <dgm:prSet/>
      <dgm:spPr/>
      <dgm:t>
        <a:bodyPr/>
        <a:lstStyle/>
        <a:p>
          <a:endParaRPr lang="fr-FR"/>
        </a:p>
      </dgm:t>
    </dgm:pt>
    <dgm:pt modelId="{575A1C72-1A79-5843-A04F-FBF0B8D88CC3}" type="sibTrans" cxnId="{0DC0F280-BD42-2144-B917-006EA79716E7}">
      <dgm:prSet/>
      <dgm:spPr/>
      <dgm:t>
        <a:bodyPr/>
        <a:lstStyle/>
        <a:p>
          <a:endParaRPr lang="fr-FR"/>
        </a:p>
      </dgm:t>
    </dgm:pt>
    <dgm:pt modelId="{633BA5C5-BF2B-4840-85D3-E3307D6495E6}">
      <dgm:prSet phldrT="[Texte]"/>
      <dgm:spPr>
        <a:solidFill>
          <a:srgbClr val="00B050"/>
        </a:solidFill>
        <a:effectLst>
          <a:glow rad="228600">
            <a:srgbClr val="00B050"/>
          </a:glow>
        </a:effectLst>
      </dgm:spPr>
      <dgm:t>
        <a:bodyPr/>
        <a:lstStyle/>
        <a:p>
          <a:r>
            <a:rPr lang="fr-FR" dirty="0" smtClean="0"/>
            <a:t>Choisir ses outils</a:t>
          </a:r>
        </a:p>
        <a:p>
          <a:r>
            <a:rPr lang="fr-FR" dirty="0" smtClean="0"/>
            <a:t>(COMMENT)</a:t>
          </a:r>
          <a:endParaRPr lang="fr-FR" dirty="0"/>
        </a:p>
      </dgm:t>
    </dgm:pt>
    <dgm:pt modelId="{353CF9BA-9712-9849-B86A-877AB0195664}" type="parTrans" cxnId="{EAA65207-8435-8046-8536-0597C087C1DC}">
      <dgm:prSet/>
      <dgm:spPr/>
      <dgm:t>
        <a:bodyPr/>
        <a:lstStyle/>
        <a:p>
          <a:endParaRPr lang="fr-FR"/>
        </a:p>
      </dgm:t>
    </dgm:pt>
    <dgm:pt modelId="{3742B77A-773B-7B47-8B55-29A02952199C}" type="sibTrans" cxnId="{EAA65207-8435-8046-8536-0597C087C1DC}">
      <dgm:prSet/>
      <dgm:spPr/>
      <dgm:t>
        <a:bodyPr/>
        <a:lstStyle/>
        <a:p>
          <a:endParaRPr lang="fr-FR"/>
        </a:p>
      </dgm:t>
    </dgm:pt>
    <dgm:pt modelId="{571A5634-9EB0-DF46-8DDE-8C105B2BE656}">
      <dgm:prSet phldrT="[Texte]"/>
      <dgm:spPr/>
      <dgm:t>
        <a:bodyPr/>
        <a:lstStyle/>
        <a:p>
          <a:r>
            <a:rPr lang="fr-FR" dirty="0" smtClean="0"/>
            <a:t>Analyser l’information reçue</a:t>
          </a:r>
          <a:endParaRPr lang="fr-FR" dirty="0"/>
        </a:p>
      </dgm:t>
    </dgm:pt>
    <dgm:pt modelId="{C0C0CA0B-C069-8D48-B2CF-88DB360FF603}" type="parTrans" cxnId="{D42838B9-F57E-1D4A-B9F9-94B127B46397}">
      <dgm:prSet/>
      <dgm:spPr/>
      <dgm:t>
        <a:bodyPr/>
        <a:lstStyle/>
        <a:p>
          <a:endParaRPr lang="fr-FR"/>
        </a:p>
      </dgm:t>
    </dgm:pt>
    <dgm:pt modelId="{40F0DB89-393D-FD44-8A4B-8177405C7E2A}" type="sibTrans" cxnId="{D42838B9-F57E-1D4A-B9F9-94B127B46397}">
      <dgm:prSet/>
      <dgm:spPr/>
      <dgm:t>
        <a:bodyPr/>
        <a:lstStyle/>
        <a:p>
          <a:endParaRPr lang="fr-FR"/>
        </a:p>
      </dgm:t>
    </dgm:pt>
    <dgm:pt modelId="{1F25C94C-9874-C142-A7AA-6BC395DAA5AA}">
      <dgm:prSet phldrT="[Texte]"/>
      <dgm:spPr/>
      <dgm:t>
        <a:bodyPr/>
        <a:lstStyle/>
        <a:p>
          <a:r>
            <a:rPr lang="fr-FR" dirty="0" smtClean="0"/>
            <a:t>Conservation/ partage</a:t>
          </a:r>
          <a:endParaRPr lang="fr-FR" dirty="0"/>
        </a:p>
      </dgm:t>
    </dgm:pt>
    <dgm:pt modelId="{E2EEBEE1-DC00-5C41-844A-F8F7D24964BA}" type="parTrans" cxnId="{D7AC3ADF-CC88-5647-B72F-1C8C86A9ADA5}">
      <dgm:prSet/>
      <dgm:spPr/>
      <dgm:t>
        <a:bodyPr/>
        <a:lstStyle/>
        <a:p>
          <a:endParaRPr lang="fr-FR"/>
        </a:p>
      </dgm:t>
    </dgm:pt>
    <dgm:pt modelId="{81D4D508-D312-F643-ADF0-16F89FBE6C29}" type="sibTrans" cxnId="{D7AC3ADF-CC88-5647-B72F-1C8C86A9ADA5}">
      <dgm:prSet/>
      <dgm:spPr/>
      <dgm:t>
        <a:bodyPr/>
        <a:lstStyle/>
        <a:p>
          <a:endParaRPr lang="fr-FR"/>
        </a:p>
      </dgm:t>
    </dgm:pt>
    <dgm:pt modelId="{E436E257-6FE5-E740-B339-D0ED5BDC693E}" type="pres">
      <dgm:prSet presAssocID="{368B1D96-E117-1846-B3C0-204EC7F118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0B2F274-D40D-3143-A93C-2D0E6733EAFB}" type="pres">
      <dgm:prSet presAssocID="{59ECC2C8-486C-C942-B1B8-122F9944860D}" presName="node" presStyleLbl="node1" presStyleIdx="0" presStyleCnt="5" custScaleX="1814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4278E7-5164-1544-9D58-1F0814213579}" type="pres">
      <dgm:prSet presAssocID="{2A78261E-6DF9-A24C-B35F-4110A6B33EFD}" presName="sibTrans" presStyleLbl="sibTrans2D1" presStyleIdx="0" presStyleCnt="5"/>
      <dgm:spPr/>
      <dgm:t>
        <a:bodyPr/>
        <a:lstStyle/>
        <a:p>
          <a:endParaRPr lang="fr-CA"/>
        </a:p>
      </dgm:t>
    </dgm:pt>
    <dgm:pt modelId="{075D4053-4FBA-0C47-AEEC-497C87676F0D}" type="pres">
      <dgm:prSet presAssocID="{2A78261E-6DF9-A24C-B35F-4110A6B33EFD}" presName="connectorText" presStyleLbl="sibTrans2D1" presStyleIdx="0" presStyleCnt="5"/>
      <dgm:spPr/>
      <dgm:t>
        <a:bodyPr/>
        <a:lstStyle/>
        <a:p>
          <a:endParaRPr lang="fr-CA"/>
        </a:p>
      </dgm:t>
    </dgm:pt>
    <dgm:pt modelId="{A334B1E2-7D5C-5041-9512-8FBB0D44A3C1}" type="pres">
      <dgm:prSet presAssocID="{2E0215EE-5F4B-F845-AD6C-FDA4394F877A}" presName="node" presStyleLbl="node1" presStyleIdx="1" presStyleCnt="5" custScaleX="179082" custRadScaleRad="148362" custRadScaleInc="1261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49B8C0C-B643-5C4B-9D87-44C53E3AC636}" type="pres">
      <dgm:prSet presAssocID="{575A1C72-1A79-5843-A04F-FBF0B8D88CC3}" presName="sibTrans" presStyleLbl="sibTrans2D1" presStyleIdx="1" presStyleCnt="5" custLinFactNeighborX="-37546" custLinFactNeighborY="-1682"/>
      <dgm:spPr/>
      <dgm:t>
        <a:bodyPr/>
        <a:lstStyle/>
        <a:p>
          <a:endParaRPr lang="fr-CA"/>
        </a:p>
      </dgm:t>
    </dgm:pt>
    <dgm:pt modelId="{70889262-446F-A547-A939-D68DF6FBEA6F}" type="pres">
      <dgm:prSet presAssocID="{575A1C72-1A79-5843-A04F-FBF0B8D88CC3}" presName="connectorText" presStyleLbl="sibTrans2D1" presStyleIdx="1" presStyleCnt="5"/>
      <dgm:spPr/>
      <dgm:t>
        <a:bodyPr/>
        <a:lstStyle/>
        <a:p>
          <a:endParaRPr lang="fr-CA"/>
        </a:p>
      </dgm:t>
    </dgm:pt>
    <dgm:pt modelId="{536BDC95-3B51-B449-9C8E-031A1252663F}" type="pres">
      <dgm:prSet presAssocID="{633BA5C5-BF2B-4840-85D3-E3307D6495E6}" presName="node" presStyleLbl="node1" presStyleIdx="2" presStyleCnt="5" custScaleX="206825" custRadScaleRad="126924" custRadScaleInc="-38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37E220-4E3B-5740-A842-452BDAB58B00}" type="pres">
      <dgm:prSet presAssocID="{3742B77A-773B-7B47-8B55-29A02952199C}" presName="sibTrans" presStyleLbl="sibTrans2D1" presStyleIdx="2" presStyleCnt="5"/>
      <dgm:spPr/>
      <dgm:t>
        <a:bodyPr/>
        <a:lstStyle/>
        <a:p>
          <a:endParaRPr lang="fr-CA"/>
        </a:p>
      </dgm:t>
    </dgm:pt>
    <dgm:pt modelId="{DA174A0C-21F7-DB48-9720-B5AB15A7C3DE}" type="pres">
      <dgm:prSet presAssocID="{3742B77A-773B-7B47-8B55-29A02952199C}" presName="connectorText" presStyleLbl="sibTrans2D1" presStyleIdx="2" presStyleCnt="5"/>
      <dgm:spPr/>
      <dgm:t>
        <a:bodyPr/>
        <a:lstStyle/>
        <a:p>
          <a:endParaRPr lang="fr-CA"/>
        </a:p>
      </dgm:t>
    </dgm:pt>
    <dgm:pt modelId="{617B4E49-4F5A-AE40-8FFD-FD027E228F8C}" type="pres">
      <dgm:prSet presAssocID="{571A5634-9EB0-DF46-8DDE-8C105B2BE656}" presName="node" presStyleLbl="node1" presStyleIdx="3" presStyleCnt="5" custScaleX="190549" custRadScaleRad="125636" custRadScaleInc="3683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A755572-DAB3-6F41-82CF-896D1FDA4FB1}" type="pres">
      <dgm:prSet presAssocID="{40F0DB89-393D-FD44-8A4B-8177405C7E2A}" presName="sibTrans" presStyleLbl="sibTrans2D1" presStyleIdx="3" presStyleCnt="5"/>
      <dgm:spPr/>
      <dgm:t>
        <a:bodyPr/>
        <a:lstStyle/>
        <a:p>
          <a:endParaRPr lang="fr-CA"/>
        </a:p>
      </dgm:t>
    </dgm:pt>
    <dgm:pt modelId="{0EC84CB3-D7B4-6649-9459-1568C15E35A4}" type="pres">
      <dgm:prSet presAssocID="{40F0DB89-393D-FD44-8A4B-8177405C7E2A}" presName="connectorText" presStyleLbl="sibTrans2D1" presStyleIdx="3" presStyleCnt="5"/>
      <dgm:spPr/>
      <dgm:t>
        <a:bodyPr/>
        <a:lstStyle/>
        <a:p>
          <a:endParaRPr lang="fr-CA"/>
        </a:p>
      </dgm:t>
    </dgm:pt>
    <dgm:pt modelId="{8FA89F55-8246-8C47-88B3-390CBFB49AF3}" type="pres">
      <dgm:prSet presAssocID="{1F25C94C-9874-C142-A7AA-6BC395DAA5AA}" presName="node" presStyleLbl="node1" presStyleIdx="4" presStyleCnt="5" custScaleX="181412" custRadScaleRad="151970" custRadScaleInc="-564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12F2BB7-098C-1941-BEFE-F2EE29BA2FFC}" type="pres">
      <dgm:prSet presAssocID="{81D4D508-D312-F643-ADF0-16F89FBE6C29}" presName="sibTrans" presStyleLbl="sibTrans2D1" presStyleIdx="4" presStyleCnt="5"/>
      <dgm:spPr/>
      <dgm:t>
        <a:bodyPr/>
        <a:lstStyle/>
        <a:p>
          <a:endParaRPr lang="fr-CA"/>
        </a:p>
      </dgm:t>
    </dgm:pt>
    <dgm:pt modelId="{1A14B10C-9DDD-424F-BDF3-E3F3EC6B2180}" type="pres">
      <dgm:prSet presAssocID="{81D4D508-D312-F643-ADF0-16F89FBE6C29}" presName="connectorText" presStyleLbl="sibTrans2D1" presStyleIdx="4" presStyleCnt="5"/>
      <dgm:spPr/>
      <dgm:t>
        <a:bodyPr/>
        <a:lstStyle/>
        <a:p>
          <a:endParaRPr lang="fr-CA"/>
        </a:p>
      </dgm:t>
    </dgm:pt>
  </dgm:ptLst>
  <dgm:cxnLst>
    <dgm:cxn modelId="{826223F5-75DE-48A0-9196-E9D3C61E1279}" type="presOf" srcId="{59ECC2C8-486C-C942-B1B8-122F9944860D}" destId="{C0B2F274-D40D-3143-A93C-2D0E6733EAFB}" srcOrd="0" destOrd="0" presId="urn:microsoft.com/office/officeart/2005/8/layout/cycle2"/>
    <dgm:cxn modelId="{71E39700-E6B2-1940-8C0E-9ABCF0F0702F}" srcId="{368B1D96-E117-1846-B3C0-204EC7F118FE}" destId="{59ECC2C8-486C-C942-B1B8-122F9944860D}" srcOrd="0" destOrd="0" parTransId="{79054F51-DD32-2749-8036-D8C0A989960A}" sibTransId="{2A78261E-6DF9-A24C-B35F-4110A6B33EFD}"/>
    <dgm:cxn modelId="{7FFE9179-8EDF-4C32-AA8F-7C80D91D3833}" type="presOf" srcId="{81D4D508-D312-F643-ADF0-16F89FBE6C29}" destId="{1A14B10C-9DDD-424F-BDF3-E3F3EC6B2180}" srcOrd="1" destOrd="0" presId="urn:microsoft.com/office/officeart/2005/8/layout/cycle2"/>
    <dgm:cxn modelId="{283D19D9-CA1D-4A73-B7F3-A01C2511BE56}" type="presOf" srcId="{2E0215EE-5F4B-F845-AD6C-FDA4394F877A}" destId="{A334B1E2-7D5C-5041-9512-8FBB0D44A3C1}" srcOrd="0" destOrd="0" presId="urn:microsoft.com/office/officeart/2005/8/layout/cycle2"/>
    <dgm:cxn modelId="{0DC0F280-BD42-2144-B917-006EA79716E7}" srcId="{368B1D96-E117-1846-B3C0-204EC7F118FE}" destId="{2E0215EE-5F4B-F845-AD6C-FDA4394F877A}" srcOrd="1" destOrd="0" parTransId="{E615A642-ED8E-7843-B308-FEE07903EC66}" sibTransId="{575A1C72-1A79-5843-A04F-FBF0B8D88CC3}"/>
    <dgm:cxn modelId="{EAA65207-8435-8046-8536-0597C087C1DC}" srcId="{368B1D96-E117-1846-B3C0-204EC7F118FE}" destId="{633BA5C5-BF2B-4840-85D3-E3307D6495E6}" srcOrd="2" destOrd="0" parTransId="{353CF9BA-9712-9849-B86A-877AB0195664}" sibTransId="{3742B77A-773B-7B47-8B55-29A02952199C}"/>
    <dgm:cxn modelId="{DCB147AE-7BAA-4F7E-AC55-213957426392}" type="presOf" srcId="{2A78261E-6DF9-A24C-B35F-4110A6B33EFD}" destId="{064278E7-5164-1544-9D58-1F0814213579}" srcOrd="0" destOrd="0" presId="urn:microsoft.com/office/officeart/2005/8/layout/cycle2"/>
    <dgm:cxn modelId="{F66810B4-171D-4724-8033-4CC6AD29E600}" type="presOf" srcId="{633BA5C5-BF2B-4840-85D3-E3307D6495E6}" destId="{536BDC95-3B51-B449-9C8E-031A1252663F}" srcOrd="0" destOrd="0" presId="urn:microsoft.com/office/officeart/2005/8/layout/cycle2"/>
    <dgm:cxn modelId="{EB04D0C0-856E-4321-A92D-DB12CC3FDED1}" type="presOf" srcId="{3742B77A-773B-7B47-8B55-29A02952199C}" destId="{DA174A0C-21F7-DB48-9720-B5AB15A7C3DE}" srcOrd="1" destOrd="0" presId="urn:microsoft.com/office/officeart/2005/8/layout/cycle2"/>
    <dgm:cxn modelId="{D7AC3ADF-CC88-5647-B72F-1C8C86A9ADA5}" srcId="{368B1D96-E117-1846-B3C0-204EC7F118FE}" destId="{1F25C94C-9874-C142-A7AA-6BC395DAA5AA}" srcOrd="4" destOrd="0" parTransId="{E2EEBEE1-DC00-5C41-844A-F8F7D24964BA}" sibTransId="{81D4D508-D312-F643-ADF0-16F89FBE6C29}"/>
    <dgm:cxn modelId="{995BA93B-D9B5-4B26-A17E-9B6A63D13307}" type="presOf" srcId="{575A1C72-1A79-5843-A04F-FBF0B8D88CC3}" destId="{449B8C0C-B643-5C4B-9D87-44C53E3AC636}" srcOrd="0" destOrd="0" presId="urn:microsoft.com/office/officeart/2005/8/layout/cycle2"/>
    <dgm:cxn modelId="{3C0338DA-7A56-4EAA-B727-C20AC9F847CA}" type="presOf" srcId="{81D4D508-D312-F643-ADF0-16F89FBE6C29}" destId="{312F2BB7-098C-1941-BEFE-F2EE29BA2FFC}" srcOrd="0" destOrd="0" presId="urn:microsoft.com/office/officeart/2005/8/layout/cycle2"/>
    <dgm:cxn modelId="{D9708AAD-EF01-40CB-85B6-CAC2E09D43B0}" type="presOf" srcId="{1F25C94C-9874-C142-A7AA-6BC395DAA5AA}" destId="{8FA89F55-8246-8C47-88B3-390CBFB49AF3}" srcOrd="0" destOrd="0" presId="urn:microsoft.com/office/officeart/2005/8/layout/cycle2"/>
    <dgm:cxn modelId="{48073526-16A3-4635-BF3C-0B7899A2A20B}" type="presOf" srcId="{3742B77A-773B-7B47-8B55-29A02952199C}" destId="{2737E220-4E3B-5740-A842-452BDAB58B00}" srcOrd="0" destOrd="0" presId="urn:microsoft.com/office/officeart/2005/8/layout/cycle2"/>
    <dgm:cxn modelId="{AA32E76B-87AD-42D9-A4F0-D7C5544C6FF5}" type="presOf" srcId="{575A1C72-1A79-5843-A04F-FBF0B8D88CC3}" destId="{70889262-446F-A547-A939-D68DF6FBEA6F}" srcOrd="1" destOrd="0" presId="urn:microsoft.com/office/officeart/2005/8/layout/cycle2"/>
    <dgm:cxn modelId="{D70C46D4-BBC2-4503-B2D5-F603B602F08C}" type="presOf" srcId="{40F0DB89-393D-FD44-8A4B-8177405C7E2A}" destId="{6A755572-DAB3-6F41-82CF-896D1FDA4FB1}" srcOrd="0" destOrd="0" presId="urn:microsoft.com/office/officeart/2005/8/layout/cycle2"/>
    <dgm:cxn modelId="{2FC3683A-AF9B-489A-9ABC-F42B52D81BD0}" type="presOf" srcId="{2A78261E-6DF9-A24C-B35F-4110A6B33EFD}" destId="{075D4053-4FBA-0C47-AEEC-497C87676F0D}" srcOrd="1" destOrd="0" presId="urn:microsoft.com/office/officeart/2005/8/layout/cycle2"/>
    <dgm:cxn modelId="{C9696D72-EA63-4915-91FE-18065EEA347F}" type="presOf" srcId="{368B1D96-E117-1846-B3C0-204EC7F118FE}" destId="{E436E257-6FE5-E740-B339-D0ED5BDC693E}" srcOrd="0" destOrd="0" presId="urn:microsoft.com/office/officeart/2005/8/layout/cycle2"/>
    <dgm:cxn modelId="{D42838B9-F57E-1D4A-B9F9-94B127B46397}" srcId="{368B1D96-E117-1846-B3C0-204EC7F118FE}" destId="{571A5634-9EB0-DF46-8DDE-8C105B2BE656}" srcOrd="3" destOrd="0" parTransId="{C0C0CA0B-C069-8D48-B2CF-88DB360FF603}" sibTransId="{40F0DB89-393D-FD44-8A4B-8177405C7E2A}"/>
    <dgm:cxn modelId="{BB541CE2-996B-4885-B38C-3B37F64C486E}" type="presOf" srcId="{40F0DB89-393D-FD44-8A4B-8177405C7E2A}" destId="{0EC84CB3-D7B4-6649-9459-1568C15E35A4}" srcOrd="1" destOrd="0" presId="urn:microsoft.com/office/officeart/2005/8/layout/cycle2"/>
    <dgm:cxn modelId="{4C8EF130-7E75-4C3B-ADC9-32F2CB09CBBE}" type="presOf" srcId="{571A5634-9EB0-DF46-8DDE-8C105B2BE656}" destId="{617B4E49-4F5A-AE40-8FFD-FD027E228F8C}" srcOrd="0" destOrd="0" presId="urn:microsoft.com/office/officeart/2005/8/layout/cycle2"/>
    <dgm:cxn modelId="{FED88E81-E005-4502-9300-CDD4841E4509}" type="presParOf" srcId="{E436E257-6FE5-E740-B339-D0ED5BDC693E}" destId="{C0B2F274-D40D-3143-A93C-2D0E6733EAFB}" srcOrd="0" destOrd="0" presId="urn:microsoft.com/office/officeart/2005/8/layout/cycle2"/>
    <dgm:cxn modelId="{60E13776-3A0E-4BB6-BC36-B02B9A692B55}" type="presParOf" srcId="{E436E257-6FE5-E740-B339-D0ED5BDC693E}" destId="{064278E7-5164-1544-9D58-1F0814213579}" srcOrd="1" destOrd="0" presId="urn:microsoft.com/office/officeart/2005/8/layout/cycle2"/>
    <dgm:cxn modelId="{77467A2F-3A2D-4DFA-A61F-9D0C1B47F180}" type="presParOf" srcId="{064278E7-5164-1544-9D58-1F0814213579}" destId="{075D4053-4FBA-0C47-AEEC-497C87676F0D}" srcOrd="0" destOrd="0" presId="urn:microsoft.com/office/officeart/2005/8/layout/cycle2"/>
    <dgm:cxn modelId="{24056FE2-330C-463B-975B-C8A6F9CDE9AB}" type="presParOf" srcId="{E436E257-6FE5-E740-B339-D0ED5BDC693E}" destId="{A334B1E2-7D5C-5041-9512-8FBB0D44A3C1}" srcOrd="2" destOrd="0" presId="urn:microsoft.com/office/officeart/2005/8/layout/cycle2"/>
    <dgm:cxn modelId="{67C5E722-181F-4908-9FA2-E14BF0269081}" type="presParOf" srcId="{E436E257-6FE5-E740-B339-D0ED5BDC693E}" destId="{449B8C0C-B643-5C4B-9D87-44C53E3AC636}" srcOrd="3" destOrd="0" presId="urn:microsoft.com/office/officeart/2005/8/layout/cycle2"/>
    <dgm:cxn modelId="{E9A013BD-7E1F-47BA-BB3B-870DFE07E792}" type="presParOf" srcId="{449B8C0C-B643-5C4B-9D87-44C53E3AC636}" destId="{70889262-446F-A547-A939-D68DF6FBEA6F}" srcOrd="0" destOrd="0" presId="urn:microsoft.com/office/officeart/2005/8/layout/cycle2"/>
    <dgm:cxn modelId="{F6AB2EA0-7FC9-45A8-BA37-9C18BF177718}" type="presParOf" srcId="{E436E257-6FE5-E740-B339-D0ED5BDC693E}" destId="{536BDC95-3B51-B449-9C8E-031A1252663F}" srcOrd="4" destOrd="0" presId="urn:microsoft.com/office/officeart/2005/8/layout/cycle2"/>
    <dgm:cxn modelId="{38266087-05F1-4D70-846A-545E05062796}" type="presParOf" srcId="{E436E257-6FE5-E740-B339-D0ED5BDC693E}" destId="{2737E220-4E3B-5740-A842-452BDAB58B00}" srcOrd="5" destOrd="0" presId="urn:microsoft.com/office/officeart/2005/8/layout/cycle2"/>
    <dgm:cxn modelId="{0BFAE031-5382-433F-A966-14560DCBF762}" type="presParOf" srcId="{2737E220-4E3B-5740-A842-452BDAB58B00}" destId="{DA174A0C-21F7-DB48-9720-B5AB15A7C3DE}" srcOrd="0" destOrd="0" presId="urn:microsoft.com/office/officeart/2005/8/layout/cycle2"/>
    <dgm:cxn modelId="{B7C4352E-FA43-4878-9F99-B3D93A7AC64F}" type="presParOf" srcId="{E436E257-6FE5-E740-B339-D0ED5BDC693E}" destId="{617B4E49-4F5A-AE40-8FFD-FD027E228F8C}" srcOrd="6" destOrd="0" presId="urn:microsoft.com/office/officeart/2005/8/layout/cycle2"/>
    <dgm:cxn modelId="{2318FB76-7D05-4641-BC92-F8A79F4522C4}" type="presParOf" srcId="{E436E257-6FE5-E740-B339-D0ED5BDC693E}" destId="{6A755572-DAB3-6F41-82CF-896D1FDA4FB1}" srcOrd="7" destOrd="0" presId="urn:microsoft.com/office/officeart/2005/8/layout/cycle2"/>
    <dgm:cxn modelId="{4FD31A6F-A790-4A64-87B8-7E811B0BDD5A}" type="presParOf" srcId="{6A755572-DAB3-6F41-82CF-896D1FDA4FB1}" destId="{0EC84CB3-D7B4-6649-9459-1568C15E35A4}" srcOrd="0" destOrd="0" presId="urn:microsoft.com/office/officeart/2005/8/layout/cycle2"/>
    <dgm:cxn modelId="{006B3FE9-3721-4420-93E1-D76F913BC2C9}" type="presParOf" srcId="{E436E257-6FE5-E740-B339-D0ED5BDC693E}" destId="{8FA89F55-8246-8C47-88B3-390CBFB49AF3}" srcOrd="8" destOrd="0" presId="urn:microsoft.com/office/officeart/2005/8/layout/cycle2"/>
    <dgm:cxn modelId="{8A208586-A15E-47A8-873F-FFF1BFA192DC}" type="presParOf" srcId="{E436E257-6FE5-E740-B339-D0ED5BDC693E}" destId="{312F2BB7-098C-1941-BEFE-F2EE29BA2FFC}" srcOrd="9" destOrd="0" presId="urn:microsoft.com/office/officeart/2005/8/layout/cycle2"/>
    <dgm:cxn modelId="{1A0CD9E8-397A-4A16-805F-4CEA0176E8EE}" type="presParOf" srcId="{312F2BB7-098C-1941-BEFE-F2EE29BA2FFC}" destId="{1A14B10C-9DDD-424F-BDF3-E3F3EC6B21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B1D96-E117-1846-B3C0-204EC7F118FE}" type="doc">
      <dgm:prSet loTypeId="urn:microsoft.com/office/officeart/2005/8/layout/cycle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ECC2C8-486C-C942-B1B8-122F9944860D}">
      <dgm:prSet phldrT="[Texte]"/>
      <dgm:spPr/>
      <dgm:t>
        <a:bodyPr/>
        <a:lstStyle/>
        <a:p>
          <a:r>
            <a:rPr lang="fr-FR" dirty="0" smtClean="0"/>
            <a:t>Objectif(s) de la veille d’information</a:t>
          </a:r>
          <a:endParaRPr lang="fr-FR" dirty="0"/>
        </a:p>
      </dgm:t>
    </dgm:pt>
    <dgm:pt modelId="{79054F51-DD32-2749-8036-D8C0A989960A}" type="parTrans" cxnId="{71E39700-E6B2-1940-8C0E-9ABCF0F0702F}">
      <dgm:prSet/>
      <dgm:spPr/>
      <dgm:t>
        <a:bodyPr/>
        <a:lstStyle/>
        <a:p>
          <a:endParaRPr lang="fr-FR"/>
        </a:p>
      </dgm:t>
    </dgm:pt>
    <dgm:pt modelId="{2A78261E-6DF9-A24C-B35F-4110A6B33EFD}" type="sibTrans" cxnId="{71E39700-E6B2-1940-8C0E-9ABCF0F0702F}">
      <dgm:prSet/>
      <dgm:spPr/>
      <dgm:t>
        <a:bodyPr/>
        <a:lstStyle/>
        <a:p>
          <a:endParaRPr lang="fr-FR"/>
        </a:p>
      </dgm:t>
    </dgm:pt>
    <dgm:pt modelId="{2E0215EE-5F4B-F845-AD6C-FDA4394F877A}">
      <dgm:prSet phldrT="[Texte]"/>
      <dgm:spPr>
        <a:ln w="63500" cmpd="sng"/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 smtClean="0"/>
            <a:t>Choisir ses sources</a:t>
          </a:r>
          <a:endParaRPr lang="fr-FR" dirty="0"/>
        </a:p>
      </dgm:t>
    </dgm:pt>
    <dgm:pt modelId="{E615A642-ED8E-7843-B308-FEE07903EC66}" type="parTrans" cxnId="{0DC0F280-BD42-2144-B917-006EA79716E7}">
      <dgm:prSet/>
      <dgm:spPr/>
      <dgm:t>
        <a:bodyPr/>
        <a:lstStyle/>
        <a:p>
          <a:endParaRPr lang="fr-FR"/>
        </a:p>
      </dgm:t>
    </dgm:pt>
    <dgm:pt modelId="{575A1C72-1A79-5843-A04F-FBF0B8D88CC3}" type="sibTrans" cxnId="{0DC0F280-BD42-2144-B917-006EA79716E7}">
      <dgm:prSet/>
      <dgm:spPr/>
      <dgm:t>
        <a:bodyPr/>
        <a:lstStyle/>
        <a:p>
          <a:endParaRPr lang="fr-FR"/>
        </a:p>
      </dgm:t>
    </dgm:pt>
    <dgm:pt modelId="{633BA5C5-BF2B-4840-85D3-E3307D6495E6}">
      <dgm:prSet phldrT="[Texte]"/>
      <dgm:spPr>
        <a:effectLst/>
      </dgm:spPr>
      <dgm:t>
        <a:bodyPr/>
        <a:lstStyle/>
        <a:p>
          <a:r>
            <a:rPr lang="fr-FR" dirty="0" smtClean="0"/>
            <a:t>Choisir ses outils</a:t>
          </a:r>
          <a:endParaRPr lang="fr-FR" dirty="0"/>
        </a:p>
      </dgm:t>
    </dgm:pt>
    <dgm:pt modelId="{353CF9BA-9712-9849-B86A-877AB0195664}" type="parTrans" cxnId="{EAA65207-8435-8046-8536-0597C087C1DC}">
      <dgm:prSet/>
      <dgm:spPr/>
      <dgm:t>
        <a:bodyPr/>
        <a:lstStyle/>
        <a:p>
          <a:endParaRPr lang="fr-FR"/>
        </a:p>
      </dgm:t>
    </dgm:pt>
    <dgm:pt modelId="{3742B77A-773B-7B47-8B55-29A02952199C}" type="sibTrans" cxnId="{EAA65207-8435-8046-8536-0597C087C1DC}">
      <dgm:prSet/>
      <dgm:spPr/>
      <dgm:t>
        <a:bodyPr/>
        <a:lstStyle/>
        <a:p>
          <a:endParaRPr lang="fr-FR"/>
        </a:p>
      </dgm:t>
    </dgm:pt>
    <dgm:pt modelId="{571A5634-9EB0-DF46-8DDE-8C105B2BE656}">
      <dgm:prSet phldrT="[Texte]"/>
      <dgm:spPr>
        <a:solidFill>
          <a:srgbClr val="00B050"/>
        </a:solidFill>
        <a:effectLst>
          <a:glow rad="228600">
            <a:srgbClr val="00B050"/>
          </a:glow>
        </a:effectLst>
      </dgm:spPr>
      <dgm:t>
        <a:bodyPr/>
        <a:lstStyle/>
        <a:p>
          <a:r>
            <a:rPr lang="fr-FR" dirty="0" smtClean="0"/>
            <a:t>Analyser l’information reçue</a:t>
          </a:r>
        </a:p>
      </dgm:t>
    </dgm:pt>
    <dgm:pt modelId="{C0C0CA0B-C069-8D48-B2CF-88DB360FF603}" type="parTrans" cxnId="{D42838B9-F57E-1D4A-B9F9-94B127B46397}">
      <dgm:prSet/>
      <dgm:spPr/>
      <dgm:t>
        <a:bodyPr/>
        <a:lstStyle/>
        <a:p>
          <a:endParaRPr lang="fr-FR"/>
        </a:p>
      </dgm:t>
    </dgm:pt>
    <dgm:pt modelId="{40F0DB89-393D-FD44-8A4B-8177405C7E2A}" type="sibTrans" cxnId="{D42838B9-F57E-1D4A-B9F9-94B127B46397}">
      <dgm:prSet/>
      <dgm:spPr/>
      <dgm:t>
        <a:bodyPr/>
        <a:lstStyle/>
        <a:p>
          <a:endParaRPr lang="fr-FR"/>
        </a:p>
      </dgm:t>
    </dgm:pt>
    <dgm:pt modelId="{1F25C94C-9874-C142-A7AA-6BC395DAA5AA}">
      <dgm:prSet phldrT="[Texte]"/>
      <dgm:spPr>
        <a:solidFill>
          <a:srgbClr val="00B050"/>
        </a:solidFill>
        <a:effectLst>
          <a:glow rad="228600">
            <a:srgbClr val="00B050"/>
          </a:glow>
        </a:effectLst>
      </dgm:spPr>
      <dgm:t>
        <a:bodyPr/>
        <a:lstStyle/>
        <a:p>
          <a:r>
            <a:rPr lang="fr-FR" dirty="0" smtClean="0"/>
            <a:t>Archivage / partage</a:t>
          </a:r>
          <a:endParaRPr lang="fr-FR" dirty="0"/>
        </a:p>
      </dgm:t>
    </dgm:pt>
    <dgm:pt modelId="{E2EEBEE1-DC00-5C41-844A-F8F7D24964BA}" type="parTrans" cxnId="{D7AC3ADF-CC88-5647-B72F-1C8C86A9ADA5}">
      <dgm:prSet/>
      <dgm:spPr/>
      <dgm:t>
        <a:bodyPr/>
        <a:lstStyle/>
        <a:p>
          <a:endParaRPr lang="fr-FR"/>
        </a:p>
      </dgm:t>
    </dgm:pt>
    <dgm:pt modelId="{81D4D508-D312-F643-ADF0-16F89FBE6C29}" type="sibTrans" cxnId="{D7AC3ADF-CC88-5647-B72F-1C8C86A9ADA5}">
      <dgm:prSet/>
      <dgm:spPr/>
      <dgm:t>
        <a:bodyPr/>
        <a:lstStyle/>
        <a:p>
          <a:endParaRPr lang="fr-FR"/>
        </a:p>
      </dgm:t>
    </dgm:pt>
    <dgm:pt modelId="{E436E257-6FE5-E740-B339-D0ED5BDC693E}" type="pres">
      <dgm:prSet presAssocID="{368B1D96-E117-1846-B3C0-204EC7F118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0B2F274-D40D-3143-A93C-2D0E6733EAFB}" type="pres">
      <dgm:prSet presAssocID="{59ECC2C8-486C-C942-B1B8-122F9944860D}" presName="node" presStyleLbl="node1" presStyleIdx="0" presStyleCnt="5" custScaleX="1814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4278E7-5164-1544-9D58-1F0814213579}" type="pres">
      <dgm:prSet presAssocID="{2A78261E-6DF9-A24C-B35F-4110A6B33EFD}" presName="sibTrans" presStyleLbl="sibTrans2D1" presStyleIdx="0" presStyleCnt="5"/>
      <dgm:spPr/>
      <dgm:t>
        <a:bodyPr/>
        <a:lstStyle/>
        <a:p>
          <a:endParaRPr lang="fr-CA"/>
        </a:p>
      </dgm:t>
    </dgm:pt>
    <dgm:pt modelId="{075D4053-4FBA-0C47-AEEC-497C87676F0D}" type="pres">
      <dgm:prSet presAssocID="{2A78261E-6DF9-A24C-B35F-4110A6B33EFD}" presName="connectorText" presStyleLbl="sibTrans2D1" presStyleIdx="0" presStyleCnt="5"/>
      <dgm:spPr/>
      <dgm:t>
        <a:bodyPr/>
        <a:lstStyle/>
        <a:p>
          <a:endParaRPr lang="fr-CA"/>
        </a:p>
      </dgm:t>
    </dgm:pt>
    <dgm:pt modelId="{A334B1E2-7D5C-5041-9512-8FBB0D44A3C1}" type="pres">
      <dgm:prSet presAssocID="{2E0215EE-5F4B-F845-AD6C-FDA4394F877A}" presName="node" presStyleLbl="node1" presStyleIdx="1" presStyleCnt="5" custScaleX="179082" custRadScaleRad="148362" custRadScaleInc="1261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49B8C0C-B643-5C4B-9D87-44C53E3AC636}" type="pres">
      <dgm:prSet presAssocID="{575A1C72-1A79-5843-A04F-FBF0B8D88CC3}" presName="sibTrans" presStyleLbl="sibTrans2D1" presStyleIdx="1" presStyleCnt="5" custLinFactNeighborX="-37546" custLinFactNeighborY="-1682"/>
      <dgm:spPr/>
      <dgm:t>
        <a:bodyPr/>
        <a:lstStyle/>
        <a:p>
          <a:endParaRPr lang="fr-CA"/>
        </a:p>
      </dgm:t>
    </dgm:pt>
    <dgm:pt modelId="{70889262-446F-A547-A939-D68DF6FBEA6F}" type="pres">
      <dgm:prSet presAssocID="{575A1C72-1A79-5843-A04F-FBF0B8D88CC3}" presName="connectorText" presStyleLbl="sibTrans2D1" presStyleIdx="1" presStyleCnt="5"/>
      <dgm:spPr/>
      <dgm:t>
        <a:bodyPr/>
        <a:lstStyle/>
        <a:p>
          <a:endParaRPr lang="fr-CA"/>
        </a:p>
      </dgm:t>
    </dgm:pt>
    <dgm:pt modelId="{536BDC95-3B51-B449-9C8E-031A1252663F}" type="pres">
      <dgm:prSet presAssocID="{633BA5C5-BF2B-4840-85D3-E3307D6495E6}" presName="node" presStyleLbl="node1" presStyleIdx="2" presStyleCnt="5" custScaleX="206825" custRadScaleRad="126924" custRadScaleInc="-38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37E220-4E3B-5740-A842-452BDAB58B00}" type="pres">
      <dgm:prSet presAssocID="{3742B77A-773B-7B47-8B55-29A02952199C}" presName="sibTrans" presStyleLbl="sibTrans2D1" presStyleIdx="2" presStyleCnt="5"/>
      <dgm:spPr/>
      <dgm:t>
        <a:bodyPr/>
        <a:lstStyle/>
        <a:p>
          <a:endParaRPr lang="fr-CA"/>
        </a:p>
      </dgm:t>
    </dgm:pt>
    <dgm:pt modelId="{DA174A0C-21F7-DB48-9720-B5AB15A7C3DE}" type="pres">
      <dgm:prSet presAssocID="{3742B77A-773B-7B47-8B55-29A02952199C}" presName="connectorText" presStyleLbl="sibTrans2D1" presStyleIdx="2" presStyleCnt="5"/>
      <dgm:spPr/>
      <dgm:t>
        <a:bodyPr/>
        <a:lstStyle/>
        <a:p>
          <a:endParaRPr lang="fr-CA"/>
        </a:p>
      </dgm:t>
    </dgm:pt>
    <dgm:pt modelId="{617B4E49-4F5A-AE40-8FFD-FD027E228F8C}" type="pres">
      <dgm:prSet presAssocID="{571A5634-9EB0-DF46-8DDE-8C105B2BE656}" presName="node" presStyleLbl="node1" presStyleIdx="3" presStyleCnt="5" custScaleX="190549" custRadScaleRad="125636" custRadScaleInc="3683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A755572-DAB3-6F41-82CF-896D1FDA4FB1}" type="pres">
      <dgm:prSet presAssocID="{40F0DB89-393D-FD44-8A4B-8177405C7E2A}" presName="sibTrans" presStyleLbl="sibTrans2D1" presStyleIdx="3" presStyleCnt="5"/>
      <dgm:spPr/>
      <dgm:t>
        <a:bodyPr/>
        <a:lstStyle/>
        <a:p>
          <a:endParaRPr lang="fr-CA"/>
        </a:p>
      </dgm:t>
    </dgm:pt>
    <dgm:pt modelId="{0EC84CB3-D7B4-6649-9459-1568C15E35A4}" type="pres">
      <dgm:prSet presAssocID="{40F0DB89-393D-FD44-8A4B-8177405C7E2A}" presName="connectorText" presStyleLbl="sibTrans2D1" presStyleIdx="3" presStyleCnt="5"/>
      <dgm:spPr/>
      <dgm:t>
        <a:bodyPr/>
        <a:lstStyle/>
        <a:p>
          <a:endParaRPr lang="fr-CA"/>
        </a:p>
      </dgm:t>
    </dgm:pt>
    <dgm:pt modelId="{8FA89F55-8246-8C47-88B3-390CBFB49AF3}" type="pres">
      <dgm:prSet presAssocID="{1F25C94C-9874-C142-A7AA-6BC395DAA5AA}" presName="node" presStyleLbl="node1" presStyleIdx="4" presStyleCnt="5" custScaleX="181412" custRadScaleRad="151970" custRadScaleInc="-564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12F2BB7-098C-1941-BEFE-F2EE29BA2FFC}" type="pres">
      <dgm:prSet presAssocID="{81D4D508-D312-F643-ADF0-16F89FBE6C29}" presName="sibTrans" presStyleLbl="sibTrans2D1" presStyleIdx="4" presStyleCnt="5"/>
      <dgm:spPr/>
      <dgm:t>
        <a:bodyPr/>
        <a:lstStyle/>
        <a:p>
          <a:endParaRPr lang="fr-CA"/>
        </a:p>
      </dgm:t>
    </dgm:pt>
    <dgm:pt modelId="{1A14B10C-9DDD-424F-BDF3-E3F3EC6B2180}" type="pres">
      <dgm:prSet presAssocID="{81D4D508-D312-F643-ADF0-16F89FBE6C29}" presName="connectorText" presStyleLbl="sibTrans2D1" presStyleIdx="4" presStyleCnt="5"/>
      <dgm:spPr/>
      <dgm:t>
        <a:bodyPr/>
        <a:lstStyle/>
        <a:p>
          <a:endParaRPr lang="fr-CA"/>
        </a:p>
      </dgm:t>
    </dgm:pt>
  </dgm:ptLst>
  <dgm:cxnLst>
    <dgm:cxn modelId="{A9F25E63-82E5-455D-BEB2-4D862EB3011C}" type="presOf" srcId="{575A1C72-1A79-5843-A04F-FBF0B8D88CC3}" destId="{70889262-446F-A547-A939-D68DF6FBEA6F}" srcOrd="1" destOrd="0" presId="urn:microsoft.com/office/officeart/2005/8/layout/cycle2"/>
    <dgm:cxn modelId="{C41BDE38-8BDF-4E25-9EFF-C9717B587DAC}" type="presOf" srcId="{571A5634-9EB0-DF46-8DDE-8C105B2BE656}" destId="{617B4E49-4F5A-AE40-8FFD-FD027E228F8C}" srcOrd="0" destOrd="0" presId="urn:microsoft.com/office/officeart/2005/8/layout/cycle2"/>
    <dgm:cxn modelId="{20335AE9-51BF-4AEB-B55C-B9D039EEE704}" type="presOf" srcId="{2A78261E-6DF9-A24C-B35F-4110A6B33EFD}" destId="{064278E7-5164-1544-9D58-1F0814213579}" srcOrd="0" destOrd="0" presId="urn:microsoft.com/office/officeart/2005/8/layout/cycle2"/>
    <dgm:cxn modelId="{71E39700-E6B2-1940-8C0E-9ABCF0F0702F}" srcId="{368B1D96-E117-1846-B3C0-204EC7F118FE}" destId="{59ECC2C8-486C-C942-B1B8-122F9944860D}" srcOrd="0" destOrd="0" parTransId="{79054F51-DD32-2749-8036-D8C0A989960A}" sibTransId="{2A78261E-6DF9-A24C-B35F-4110A6B33EFD}"/>
    <dgm:cxn modelId="{D9500D9D-F6A3-4E88-891D-6DAFB3E13FE6}" type="presOf" srcId="{575A1C72-1A79-5843-A04F-FBF0B8D88CC3}" destId="{449B8C0C-B643-5C4B-9D87-44C53E3AC636}" srcOrd="0" destOrd="0" presId="urn:microsoft.com/office/officeart/2005/8/layout/cycle2"/>
    <dgm:cxn modelId="{0DC0F280-BD42-2144-B917-006EA79716E7}" srcId="{368B1D96-E117-1846-B3C0-204EC7F118FE}" destId="{2E0215EE-5F4B-F845-AD6C-FDA4394F877A}" srcOrd="1" destOrd="0" parTransId="{E615A642-ED8E-7843-B308-FEE07903EC66}" sibTransId="{575A1C72-1A79-5843-A04F-FBF0B8D88CC3}"/>
    <dgm:cxn modelId="{13B04F04-D654-4AA3-824B-76F6D579A3B8}" type="presOf" srcId="{3742B77A-773B-7B47-8B55-29A02952199C}" destId="{2737E220-4E3B-5740-A842-452BDAB58B00}" srcOrd="0" destOrd="0" presId="urn:microsoft.com/office/officeart/2005/8/layout/cycle2"/>
    <dgm:cxn modelId="{EAA65207-8435-8046-8536-0597C087C1DC}" srcId="{368B1D96-E117-1846-B3C0-204EC7F118FE}" destId="{633BA5C5-BF2B-4840-85D3-E3307D6495E6}" srcOrd="2" destOrd="0" parTransId="{353CF9BA-9712-9849-B86A-877AB0195664}" sibTransId="{3742B77A-773B-7B47-8B55-29A02952199C}"/>
    <dgm:cxn modelId="{28BD5C3F-BC9C-439B-9EF3-156FC3CD4945}" type="presOf" srcId="{633BA5C5-BF2B-4840-85D3-E3307D6495E6}" destId="{536BDC95-3B51-B449-9C8E-031A1252663F}" srcOrd="0" destOrd="0" presId="urn:microsoft.com/office/officeart/2005/8/layout/cycle2"/>
    <dgm:cxn modelId="{789B46C3-EB63-4EFE-A158-A687EE72EFF1}" type="presOf" srcId="{368B1D96-E117-1846-B3C0-204EC7F118FE}" destId="{E436E257-6FE5-E740-B339-D0ED5BDC693E}" srcOrd="0" destOrd="0" presId="urn:microsoft.com/office/officeart/2005/8/layout/cycle2"/>
    <dgm:cxn modelId="{F5DB1C7F-62D9-4E6B-B79B-7D5938141887}" type="presOf" srcId="{81D4D508-D312-F643-ADF0-16F89FBE6C29}" destId="{312F2BB7-098C-1941-BEFE-F2EE29BA2FFC}" srcOrd="0" destOrd="0" presId="urn:microsoft.com/office/officeart/2005/8/layout/cycle2"/>
    <dgm:cxn modelId="{D7AC3ADF-CC88-5647-B72F-1C8C86A9ADA5}" srcId="{368B1D96-E117-1846-B3C0-204EC7F118FE}" destId="{1F25C94C-9874-C142-A7AA-6BC395DAA5AA}" srcOrd="4" destOrd="0" parTransId="{E2EEBEE1-DC00-5C41-844A-F8F7D24964BA}" sibTransId="{81D4D508-D312-F643-ADF0-16F89FBE6C29}"/>
    <dgm:cxn modelId="{9D18FFBA-269D-4D14-913E-D60EB08CDFCD}" type="presOf" srcId="{2A78261E-6DF9-A24C-B35F-4110A6B33EFD}" destId="{075D4053-4FBA-0C47-AEEC-497C87676F0D}" srcOrd="1" destOrd="0" presId="urn:microsoft.com/office/officeart/2005/8/layout/cycle2"/>
    <dgm:cxn modelId="{08434D65-3FCA-4382-A606-636FAAB4BA30}" type="presOf" srcId="{40F0DB89-393D-FD44-8A4B-8177405C7E2A}" destId="{0EC84CB3-D7B4-6649-9459-1568C15E35A4}" srcOrd="1" destOrd="0" presId="urn:microsoft.com/office/officeart/2005/8/layout/cycle2"/>
    <dgm:cxn modelId="{2DAECA07-6456-4BD9-8D7A-44B7D051E114}" type="presOf" srcId="{3742B77A-773B-7B47-8B55-29A02952199C}" destId="{DA174A0C-21F7-DB48-9720-B5AB15A7C3DE}" srcOrd="1" destOrd="0" presId="urn:microsoft.com/office/officeart/2005/8/layout/cycle2"/>
    <dgm:cxn modelId="{7DBD6025-08CC-49D7-AB76-E2B011555AB1}" type="presOf" srcId="{59ECC2C8-486C-C942-B1B8-122F9944860D}" destId="{C0B2F274-D40D-3143-A93C-2D0E6733EAFB}" srcOrd="0" destOrd="0" presId="urn:microsoft.com/office/officeart/2005/8/layout/cycle2"/>
    <dgm:cxn modelId="{2A55E3B6-54CA-4AFC-9ADC-6F8555FA415C}" type="presOf" srcId="{81D4D508-D312-F643-ADF0-16F89FBE6C29}" destId="{1A14B10C-9DDD-424F-BDF3-E3F3EC6B2180}" srcOrd="1" destOrd="0" presId="urn:microsoft.com/office/officeart/2005/8/layout/cycle2"/>
    <dgm:cxn modelId="{988708FF-2651-4207-9A9B-8E3089E95472}" type="presOf" srcId="{1F25C94C-9874-C142-A7AA-6BC395DAA5AA}" destId="{8FA89F55-8246-8C47-88B3-390CBFB49AF3}" srcOrd="0" destOrd="0" presId="urn:microsoft.com/office/officeart/2005/8/layout/cycle2"/>
    <dgm:cxn modelId="{7FDD4864-5111-4874-ABC1-244710F22D14}" type="presOf" srcId="{40F0DB89-393D-FD44-8A4B-8177405C7E2A}" destId="{6A755572-DAB3-6F41-82CF-896D1FDA4FB1}" srcOrd="0" destOrd="0" presId="urn:microsoft.com/office/officeart/2005/8/layout/cycle2"/>
    <dgm:cxn modelId="{D42838B9-F57E-1D4A-B9F9-94B127B46397}" srcId="{368B1D96-E117-1846-B3C0-204EC7F118FE}" destId="{571A5634-9EB0-DF46-8DDE-8C105B2BE656}" srcOrd="3" destOrd="0" parTransId="{C0C0CA0B-C069-8D48-B2CF-88DB360FF603}" sibTransId="{40F0DB89-393D-FD44-8A4B-8177405C7E2A}"/>
    <dgm:cxn modelId="{E1684B72-A0A4-4E62-813F-ADFAF3B6668D}" type="presOf" srcId="{2E0215EE-5F4B-F845-AD6C-FDA4394F877A}" destId="{A334B1E2-7D5C-5041-9512-8FBB0D44A3C1}" srcOrd="0" destOrd="0" presId="urn:microsoft.com/office/officeart/2005/8/layout/cycle2"/>
    <dgm:cxn modelId="{5D2CB17D-AAA9-44A6-9F3A-1F564C44ABCC}" type="presParOf" srcId="{E436E257-6FE5-E740-B339-D0ED5BDC693E}" destId="{C0B2F274-D40D-3143-A93C-2D0E6733EAFB}" srcOrd="0" destOrd="0" presId="urn:microsoft.com/office/officeart/2005/8/layout/cycle2"/>
    <dgm:cxn modelId="{995CACD9-86A9-48DF-A8D8-89BABA58D89D}" type="presParOf" srcId="{E436E257-6FE5-E740-B339-D0ED5BDC693E}" destId="{064278E7-5164-1544-9D58-1F0814213579}" srcOrd="1" destOrd="0" presId="urn:microsoft.com/office/officeart/2005/8/layout/cycle2"/>
    <dgm:cxn modelId="{1FD516A5-6FE4-4E64-AB0D-EC8AAA94BA92}" type="presParOf" srcId="{064278E7-5164-1544-9D58-1F0814213579}" destId="{075D4053-4FBA-0C47-AEEC-497C87676F0D}" srcOrd="0" destOrd="0" presId="urn:microsoft.com/office/officeart/2005/8/layout/cycle2"/>
    <dgm:cxn modelId="{0EA6C471-CDE4-4ECE-AA39-0C498CD30C15}" type="presParOf" srcId="{E436E257-6FE5-E740-B339-D0ED5BDC693E}" destId="{A334B1E2-7D5C-5041-9512-8FBB0D44A3C1}" srcOrd="2" destOrd="0" presId="urn:microsoft.com/office/officeart/2005/8/layout/cycle2"/>
    <dgm:cxn modelId="{ED3C48D3-D0A9-443E-A99D-24143CF43DBC}" type="presParOf" srcId="{E436E257-6FE5-E740-B339-D0ED5BDC693E}" destId="{449B8C0C-B643-5C4B-9D87-44C53E3AC636}" srcOrd="3" destOrd="0" presId="urn:microsoft.com/office/officeart/2005/8/layout/cycle2"/>
    <dgm:cxn modelId="{BD0577C7-A577-407A-8A83-FC0A0C8E9AE9}" type="presParOf" srcId="{449B8C0C-B643-5C4B-9D87-44C53E3AC636}" destId="{70889262-446F-A547-A939-D68DF6FBEA6F}" srcOrd="0" destOrd="0" presId="urn:microsoft.com/office/officeart/2005/8/layout/cycle2"/>
    <dgm:cxn modelId="{8954A983-16C0-41B5-94A8-34D116EC41A8}" type="presParOf" srcId="{E436E257-6FE5-E740-B339-D0ED5BDC693E}" destId="{536BDC95-3B51-B449-9C8E-031A1252663F}" srcOrd="4" destOrd="0" presId="urn:microsoft.com/office/officeart/2005/8/layout/cycle2"/>
    <dgm:cxn modelId="{34F5F6E6-276F-40EB-9C8F-EFFE561C4653}" type="presParOf" srcId="{E436E257-6FE5-E740-B339-D0ED5BDC693E}" destId="{2737E220-4E3B-5740-A842-452BDAB58B00}" srcOrd="5" destOrd="0" presId="urn:microsoft.com/office/officeart/2005/8/layout/cycle2"/>
    <dgm:cxn modelId="{EDA783E7-C68F-4FD3-9F71-C615F791650F}" type="presParOf" srcId="{2737E220-4E3B-5740-A842-452BDAB58B00}" destId="{DA174A0C-21F7-DB48-9720-B5AB15A7C3DE}" srcOrd="0" destOrd="0" presId="urn:microsoft.com/office/officeart/2005/8/layout/cycle2"/>
    <dgm:cxn modelId="{3B6B4BFD-8191-48AA-BF4C-4536F64DB731}" type="presParOf" srcId="{E436E257-6FE5-E740-B339-D0ED5BDC693E}" destId="{617B4E49-4F5A-AE40-8FFD-FD027E228F8C}" srcOrd="6" destOrd="0" presId="urn:microsoft.com/office/officeart/2005/8/layout/cycle2"/>
    <dgm:cxn modelId="{A9DBE17A-02F0-403F-83E9-C5766B6836D7}" type="presParOf" srcId="{E436E257-6FE5-E740-B339-D0ED5BDC693E}" destId="{6A755572-DAB3-6F41-82CF-896D1FDA4FB1}" srcOrd="7" destOrd="0" presId="urn:microsoft.com/office/officeart/2005/8/layout/cycle2"/>
    <dgm:cxn modelId="{CBB7C9A7-FA57-4F58-B923-189E58C3C748}" type="presParOf" srcId="{6A755572-DAB3-6F41-82CF-896D1FDA4FB1}" destId="{0EC84CB3-D7B4-6649-9459-1568C15E35A4}" srcOrd="0" destOrd="0" presId="urn:microsoft.com/office/officeart/2005/8/layout/cycle2"/>
    <dgm:cxn modelId="{1F3BB083-432A-4219-BC29-99AF2CEA9ACB}" type="presParOf" srcId="{E436E257-6FE5-E740-B339-D0ED5BDC693E}" destId="{8FA89F55-8246-8C47-88B3-390CBFB49AF3}" srcOrd="8" destOrd="0" presId="urn:microsoft.com/office/officeart/2005/8/layout/cycle2"/>
    <dgm:cxn modelId="{AE36ED53-B426-4C51-9900-5828779381A4}" type="presParOf" srcId="{E436E257-6FE5-E740-B339-D0ED5BDC693E}" destId="{312F2BB7-098C-1941-BEFE-F2EE29BA2FFC}" srcOrd="9" destOrd="0" presId="urn:microsoft.com/office/officeart/2005/8/layout/cycle2"/>
    <dgm:cxn modelId="{52B14C44-F3BE-4FD8-851A-50ACEB525EA1}" type="presParOf" srcId="{312F2BB7-098C-1941-BEFE-F2EE29BA2FFC}" destId="{1A14B10C-9DDD-424F-BDF3-E3F3EC6B21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F274-D40D-3143-A93C-2D0E6733EAFB}">
      <dsp:nvSpPr>
        <dsp:cNvPr id="0" name=""/>
        <dsp:cNvSpPr/>
      </dsp:nvSpPr>
      <dsp:spPr>
        <a:xfrm>
          <a:off x="2672072" y="904"/>
          <a:ext cx="2639001" cy="145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Sujets de veille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(QUOI)</a:t>
          </a:r>
          <a:endParaRPr lang="fr-FR" sz="2000" kern="1200" dirty="0"/>
        </a:p>
      </dsp:txBody>
      <dsp:txXfrm>
        <a:off x="3058545" y="213949"/>
        <a:ext cx="1866055" cy="1028674"/>
      </dsp:txXfrm>
    </dsp:sp>
    <dsp:sp modelId="{064278E7-5164-1544-9D58-1F0814213579}">
      <dsp:nvSpPr>
        <dsp:cNvPr id="0" name=""/>
        <dsp:cNvSpPr/>
      </dsp:nvSpPr>
      <dsp:spPr>
        <a:xfrm rot="1470082">
          <a:off x="5133683" y="1089047"/>
          <a:ext cx="376208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138765" y="1163841"/>
        <a:ext cx="263346" cy="294589"/>
      </dsp:txXfrm>
    </dsp:sp>
    <dsp:sp modelId="{A334B1E2-7D5C-5041-9512-8FBB0D44A3C1}">
      <dsp:nvSpPr>
        <dsp:cNvPr id="0" name=""/>
        <dsp:cNvSpPr/>
      </dsp:nvSpPr>
      <dsp:spPr>
        <a:xfrm>
          <a:off x="5360976" y="1218688"/>
          <a:ext cx="2605221" cy="1454764"/>
        </a:xfrm>
        <a:prstGeom prst="ellipse">
          <a:avLst/>
        </a:prstGeom>
        <a:solidFill>
          <a:srgbClr val="00B050"/>
        </a:solidFill>
        <a:ln w="63500" cmpd="sng">
          <a:noFill/>
        </a:ln>
        <a:effectLst>
          <a:glow rad="228600">
            <a:srgbClr val="00B050"/>
          </a:glow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Choisir ses sources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(QUI)</a:t>
          </a:r>
          <a:endParaRPr lang="fr-FR" sz="2000" kern="1200" dirty="0"/>
        </a:p>
      </dsp:txBody>
      <dsp:txXfrm>
        <a:off x="5742502" y="1431733"/>
        <a:ext cx="1842169" cy="1028674"/>
      </dsp:txXfrm>
    </dsp:sp>
    <dsp:sp modelId="{449B8C0C-B643-5C4B-9D87-44C53E3AC636}">
      <dsp:nvSpPr>
        <dsp:cNvPr id="0" name=""/>
        <dsp:cNvSpPr/>
      </dsp:nvSpPr>
      <dsp:spPr>
        <a:xfrm rot="6722896">
          <a:off x="5871156" y="2753233"/>
          <a:ext cx="414358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5956641" y="2793822"/>
        <a:ext cx="290051" cy="294589"/>
      </dsp:txXfrm>
    </dsp:sp>
    <dsp:sp modelId="{536BDC95-3B51-B449-9C8E-031A1252663F}">
      <dsp:nvSpPr>
        <dsp:cNvPr id="0" name=""/>
        <dsp:cNvSpPr/>
      </dsp:nvSpPr>
      <dsp:spPr>
        <a:xfrm>
          <a:off x="4289255" y="3366612"/>
          <a:ext cx="3008817" cy="1454764"/>
        </a:xfrm>
        <a:prstGeom prst="ellipse">
          <a:avLst/>
        </a:prstGeom>
        <a:solidFill>
          <a:srgbClr val="00B050"/>
        </a:solidFill>
        <a:ln>
          <a:noFill/>
        </a:ln>
        <a:effectLst>
          <a:glow rad="228600">
            <a:srgbClr val="00B050"/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Choisir ses outils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(COMMENT)</a:t>
          </a:r>
          <a:endParaRPr lang="fr-FR" sz="2000" kern="1200" dirty="0"/>
        </a:p>
      </dsp:txBody>
      <dsp:txXfrm>
        <a:off x="4729886" y="3579657"/>
        <a:ext cx="2127555" cy="1028674"/>
      </dsp:txXfrm>
    </dsp:sp>
    <dsp:sp modelId="{2737E220-4E3B-5740-A842-452BDAB58B00}">
      <dsp:nvSpPr>
        <dsp:cNvPr id="0" name=""/>
        <dsp:cNvSpPr/>
      </dsp:nvSpPr>
      <dsp:spPr>
        <a:xfrm rot="10800000">
          <a:off x="3777573" y="3848503"/>
          <a:ext cx="361588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3886049" y="3946700"/>
        <a:ext cx="253112" cy="294589"/>
      </dsp:txXfrm>
    </dsp:sp>
    <dsp:sp modelId="{617B4E49-4F5A-AE40-8FFD-FD027E228F8C}">
      <dsp:nvSpPr>
        <dsp:cNvPr id="0" name=""/>
        <dsp:cNvSpPr/>
      </dsp:nvSpPr>
      <dsp:spPr>
        <a:xfrm>
          <a:off x="834973" y="3366612"/>
          <a:ext cx="2772039" cy="145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Analyser l’information reçue</a:t>
          </a:r>
          <a:endParaRPr lang="fr-FR" sz="2000" kern="1200" dirty="0"/>
        </a:p>
      </dsp:txBody>
      <dsp:txXfrm>
        <a:off x="1240929" y="3579657"/>
        <a:ext cx="1960127" cy="1028674"/>
      </dsp:txXfrm>
    </dsp:sp>
    <dsp:sp modelId="{6A755572-DAB3-6F41-82CF-896D1FDA4FB1}">
      <dsp:nvSpPr>
        <dsp:cNvPr id="0" name=""/>
        <dsp:cNvSpPr/>
      </dsp:nvSpPr>
      <dsp:spPr>
        <a:xfrm rot="14907413">
          <a:off x="1529948" y="2718962"/>
          <a:ext cx="490249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1630489" y="2885559"/>
        <a:ext cx="343174" cy="294589"/>
      </dsp:txXfrm>
    </dsp:sp>
    <dsp:sp modelId="{8FA89F55-8246-8C47-88B3-390CBFB49AF3}">
      <dsp:nvSpPr>
        <dsp:cNvPr id="0" name=""/>
        <dsp:cNvSpPr/>
      </dsp:nvSpPr>
      <dsp:spPr>
        <a:xfrm>
          <a:off x="0" y="1083228"/>
          <a:ext cx="2639117" cy="145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Conservation/ partage</a:t>
          </a:r>
          <a:endParaRPr lang="fr-FR" sz="2000" kern="1200" dirty="0"/>
        </a:p>
      </dsp:txBody>
      <dsp:txXfrm>
        <a:off x="386490" y="1296273"/>
        <a:ext cx="1866137" cy="1028674"/>
      </dsp:txXfrm>
    </dsp:sp>
    <dsp:sp modelId="{312F2BB7-098C-1941-BEFE-F2EE29BA2FFC}">
      <dsp:nvSpPr>
        <dsp:cNvPr id="0" name=""/>
        <dsp:cNvSpPr/>
      </dsp:nvSpPr>
      <dsp:spPr>
        <a:xfrm rot="20276948">
          <a:off x="2491473" y="1027264"/>
          <a:ext cx="311853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494895" y="1143023"/>
        <a:ext cx="218297" cy="294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F274-D40D-3143-A93C-2D0E6733EAFB}">
      <dsp:nvSpPr>
        <dsp:cNvPr id="0" name=""/>
        <dsp:cNvSpPr/>
      </dsp:nvSpPr>
      <dsp:spPr>
        <a:xfrm>
          <a:off x="2672072" y="904"/>
          <a:ext cx="2639001" cy="145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Objectif(s) de la veille d’information</a:t>
          </a:r>
          <a:endParaRPr lang="fr-FR" sz="2100" kern="1200" dirty="0"/>
        </a:p>
      </dsp:txBody>
      <dsp:txXfrm>
        <a:off x="3058545" y="213949"/>
        <a:ext cx="1866055" cy="1028674"/>
      </dsp:txXfrm>
    </dsp:sp>
    <dsp:sp modelId="{064278E7-5164-1544-9D58-1F0814213579}">
      <dsp:nvSpPr>
        <dsp:cNvPr id="0" name=""/>
        <dsp:cNvSpPr/>
      </dsp:nvSpPr>
      <dsp:spPr>
        <a:xfrm rot="1470082">
          <a:off x="5133683" y="1089047"/>
          <a:ext cx="376208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5138765" y="1163841"/>
        <a:ext cx="263346" cy="294589"/>
      </dsp:txXfrm>
    </dsp:sp>
    <dsp:sp modelId="{A334B1E2-7D5C-5041-9512-8FBB0D44A3C1}">
      <dsp:nvSpPr>
        <dsp:cNvPr id="0" name=""/>
        <dsp:cNvSpPr/>
      </dsp:nvSpPr>
      <dsp:spPr>
        <a:xfrm>
          <a:off x="5360976" y="1218688"/>
          <a:ext cx="2605221" cy="145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mpd="sng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Choisir ses sources</a:t>
          </a:r>
          <a:endParaRPr lang="fr-FR" sz="2100" kern="1200" dirty="0"/>
        </a:p>
      </dsp:txBody>
      <dsp:txXfrm>
        <a:off x="5742502" y="1431733"/>
        <a:ext cx="1842169" cy="1028674"/>
      </dsp:txXfrm>
    </dsp:sp>
    <dsp:sp modelId="{449B8C0C-B643-5C4B-9D87-44C53E3AC636}">
      <dsp:nvSpPr>
        <dsp:cNvPr id="0" name=""/>
        <dsp:cNvSpPr/>
      </dsp:nvSpPr>
      <dsp:spPr>
        <a:xfrm rot="6722896">
          <a:off x="5871156" y="2753233"/>
          <a:ext cx="414358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5956641" y="2793822"/>
        <a:ext cx="290051" cy="294589"/>
      </dsp:txXfrm>
    </dsp:sp>
    <dsp:sp modelId="{536BDC95-3B51-B449-9C8E-031A1252663F}">
      <dsp:nvSpPr>
        <dsp:cNvPr id="0" name=""/>
        <dsp:cNvSpPr/>
      </dsp:nvSpPr>
      <dsp:spPr>
        <a:xfrm>
          <a:off x="4289255" y="3366612"/>
          <a:ext cx="3008817" cy="145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Choisir ses outils</a:t>
          </a:r>
          <a:endParaRPr lang="fr-FR" sz="2100" kern="1200" dirty="0"/>
        </a:p>
      </dsp:txBody>
      <dsp:txXfrm>
        <a:off x="4729886" y="3579657"/>
        <a:ext cx="2127555" cy="1028674"/>
      </dsp:txXfrm>
    </dsp:sp>
    <dsp:sp modelId="{2737E220-4E3B-5740-A842-452BDAB58B00}">
      <dsp:nvSpPr>
        <dsp:cNvPr id="0" name=""/>
        <dsp:cNvSpPr/>
      </dsp:nvSpPr>
      <dsp:spPr>
        <a:xfrm rot="10800000">
          <a:off x="3777573" y="3848503"/>
          <a:ext cx="361588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3886049" y="3946700"/>
        <a:ext cx="253112" cy="294589"/>
      </dsp:txXfrm>
    </dsp:sp>
    <dsp:sp modelId="{617B4E49-4F5A-AE40-8FFD-FD027E228F8C}">
      <dsp:nvSpPr>
        <dsp:cNvPr id="0" name=""/>
        <dsp:cNvSpPr/>
      </dsp:nvSpPr>
      <dsp:spPr>
        <a:xfrm>
          <a:off x="834973" y="3366612"/>
          <a:ext cx="2772039" cy="1454764"/>
        </a:xfrm>
        <a:prstGeom prst="ellipse">
          <a:avLst/>
        </a:prstGeom>
        <a:solidFill>
          <a:srgbClr val="00B050"/>
        </a:solidFill>
        <a:ln>
          <a:noFill/>
        </a:ln>
        <a:effectLst>
          <a:glow rad="228600">
            <a:srgbClr val="00B050"/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Analyser l’information reçue</a:t>
          </a:r>
        </a:p>
      </dsp:txBody>
      <dsp:txXfrm>
        <a:off x="1240929" y="3579657"/>
        <a:ext cx="1960127" cy="1028674"/>
      </dsp:txXfrm>
    </dsp:sp>
    <dsp:sp modelId="{6A755572-DAB3-6F41-82CF-896D1FDA4FB1}">
      <dsp:nvSpPr>
        <dsp:cNvPr id="0" name=""/>
        <dsp:cNvSpPr/>
      </dsp:nvSpPr>
      <dsp:spPr>
        <a:xfrm rot="14907413">
          <a:off x="1529948" y="2718962"/>
          <a:ext cx="490249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1630489" y="2885559"/>
        <a:ext cx="343174" cy="294589"/>
      </dsp:txXfrm>
    </dsp:sp>
    <dsp:sp modelId="{8FA89F55-8246-8C47-88B3-390CBFB49AF3}">
      <dsp:nvSpPr>
        <dsp:cNvPr id="0" name=""/>
        <dsp:cNvSpPr/>
      </dsp:nvSpPr>
      <dsp:spPr>
        <a:xfrm>
          <a:off x="0" y="1083228"/>
          <a:ext cx="2639117" cy="1454764"/>
        </a:xfrm>
        <a:prstGeom prst="ellipse">
          <a:avLst/>
        </a:prstGeom>
        <a:solidFill>
          <a:srgbClr val="00B050"/>
        </a:solidFill>
        <a:ln>
          <a:noFill/>
        </a:ln>
        <a:effectLst>
          <a:glow rad="228600">
            <a:srgbClr val="00B050"/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Archivage / partage</a:t>
          </a:r>
          <a:endParaRPr lang="fr-FR" sz="2100" kern="1200" dirty="0"/>
        </a:p>
      </dsp:txBody>
      <dsp:txXfrm>
        <a:off x="386490" y="1296273"/>
        <a:ext cx="1866137" cy="1028674"/>
      </dsp:txXfrm>
    </dsp:sp>
    <dsp:sp modelId="{312F2BB7-098C-1941-BEFE-F2EE29BA2FFC}">
      <dsp:nvSpPr>
        <dsp:cNvPr id="0" name=""/>
        <dsp:cNvSpPr/>
      </dsp:nvSpPr>
      <dsp:spPr>
        <a:xfrm rot="20276948">
          <a:off x="2491473" y="1027264"/>
          <a:ext cx="311853" cy="490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494895" y="1143023"/>
        <a:ext cx="218297" cy="29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755F3-E013-4413-832D-9F188F8BF769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3D15-4388-4614-96D7-29F52AF88C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341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t&amp;rct=j&amp;q=hashtag&amp;source=web&amp;cd=4&amp;cad=rja&amp;uact=8&amp;sqi=2&amp;ved=0CDQQqQIwAw&amp;url=http://www.levif.be/actualite/international/iwishmyteacherknew-le-hashtag-qui-donne-la-parole-aux-eleves/article-normal-390447.html&amp;ei=OPg4VZa3JoeNsAWy94DoBQ&amp;usg=AFQjCNFY_HTURtv-Kxzd3B-b0pfr90zu7w&amp;sig2=MMw2PSRa4oERjKo5c4JAtQ&amp;bvm=bv.91427555,d.b2w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 algn="l">
              <a:buAutoNum type="arabicPeriod" startAt="2"/>
            </a:pPr>
            <a:endParaRPr lang="fr-CA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D15-4388-4614-96D7-29F52AF88C5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459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D15-4388-4614-96D7-29F52AF88C5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824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D15-4388-4614-96D7-29F52AF88C5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824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D15-4388-4614-96D7-29F52AF88C5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824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D15-4388-4614-96D7-29F52AF88C5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824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 smtClean="0">
                <a:solidFill>
                  <a:srgbClr val="0070C0"/>
                </a:solidFill>
                <a:latin typeface="HelveticaNeue" charset="0"/>
              </a:rPr>
              <a:t>Éléments des composantes de la compétence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HelveticaNeue" charset="0"/>
              </a:rPr>
              <a:t>utiliser les </a:t>
            </a:r>
            <a:r>
              <a:rPr lang="fr-FR" b="1" dirty="0" smtClean="0">
                <a:solidFill>
                  <a:srgbClr val="0070C0"/>
                </a:solidFill>
                <a:latin typeface="HelveticaNeue" charset="0"/>
              </a:rPr>
              <a:t>ressources</a:t>
            </a:r>
            <a:r>
              <a:rPr lang="fr-FR" dirty="0" smtClean="0">
                <a:solidFill>
                  <a:srgbClr val="0070C0"/>
                </a:solidFill>
                <a:latin typeface="HelveticaNeue" charset="0"/>
              </a:rPr>
              <a:t>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HelveticaNeue" charset="0"/>
              </a:rPr>
              <a:t>échanger </a:t>
            </a:r>
            <a:r>
              <a:rPr lang="fr-FR" dirty="0" smtClean="0">
                <a:solidFill>
                  <a:srgbClr val="0070C0"/>
                </a:solidFill>
                <a:latin typeface="HelveticaNeue" charset="0"/>
              </a:rPr>
              <a:t>avec ses </a:t>
            </a:r>
            <a:r>
              <a:rPr lang="fr-FR" dirty="0" err="1" smtClean="0">
                <a:solidFill>
                  <a:srgbClr val="0070C0"/>
                </a:solidFill>
                <a:latin typeface="HelveticaNeue" charset="0"/>
              </a:rPr>
              <a:t>collègues</a:t>
            </a:r>
            <a:r>
              <a:rPr lang="fr-FR" dirty="0" smtClean="0">
                <a:solidFill>
                  <a:srgbClr val="0070C0"/>
                </a:solidFill>
                <a:latin typeface="HelveticaNeue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0070C0"/>
                </a:solidFill>
                <a:latin typeface="HelveticaNeue" charset="0"/>
              </a:rPr>
              <a:t>réfléchir</a:t>
            </a:r>
            <a:r>
              <a:rPr lang="fr-FR" b="1" dirty="0" smtClean="0">
                <a:solidFill>
                  <a:srgbClr val="0070C0"/>
                </a:solidFill>
                <a:latin typeface="HelveticaNeue" charset="0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HelveticaNeue" charset="0"/>
              </a:rPr>
              <a:t>sur sa pratique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HelveticaNeue" charset="0"/>
              </a:rPr>
              <a:t>mener des </a:t>
            </a:r>
            <a:r>
              <a:rPr lang="fr-FR" b="1" dirty="0" smtClean="0">
                <a:solidFill>
                  <a:srgbClr val="0070C0"/>
                </a:solidFill>
                <a:latin typeface="HelveticaNeue" charset="0"/>
              </a:rPr>
              <a:t>projets</a:t>
            </a:r>
            <a:r>
              <a:rPr lang="fr-FR" dirty="0" smtClean="0">
                <a:solidFill>
                  <a:srgbClr val="0070C0"/>
                </a:solidFill>
                <a:latin typeface="HelveticaNeue" charset="0"/>
              </a:rPr>
              <a:t> </a:t>
            </a:r>
            <a:r>
              <a:rPr lang="fr-FR" b="1" dirty="0" smtClean="0">
                <a:solidFill>
                  <a:srgbClr val="0070C0"/>
                </a:solidFill>
                <a:latin typeface="HelveticaNeue" charset="0"/>
              </a:rPr>
              <a:t>innovants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D15-4388-4614-96D7-29F52AF88C5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953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660099"/>
                </a:solidFill>
                <a:latin typeface="Calibri"/>
              </a:rPr>
              <a:t>Nous présentons Twitter au </a:t>
            </a:r>
            <a:r>
              <a:rPr lang="fr-FR">
                <a:solidFill>
                  <a:srgbClr val="660099"/>
                </a:solidFill>
                <a:latin typeface="arial"/>
                <a:hlinkClick r:id="rId3"/>
              </a:rPr>
              <a:t>#</a:t>
            </a:r>
            <a:r>
              <a:rPr lang="fr-FR">
                <a:solidFill>
                  <a:srgbClr val="660099"/>
                </a:solidFill>
                <a:latin typeface="Calibri"/>
              </a:rPr>
              <a:t>JPM Dites bonjour! </a:t>
            </a:r>
            <a:r>
              <a:rPr lang="fr-FR">
                <a:solidFill>
                  <a:srgbClr val="660099"/>
                </a:solidFill>
                <a:latin typeface="arial"/>
                <a:hlinkClick r:id="rId3"/>
              </a:rPr>
              <a:t>#</a:t>
            </a:r>
            <a:r>
              <a:rPr lang="fr-FR"/>
              <a:t>JPMtwitter </a:t>
            </a:r>
          </a:p>
          <a:p>
            <a:r>
              <a:rPr lang="fr-FR"/>
              <a:t/>
            </a:r>
            <a:br>
              <a:rPr lang="fr-FR"/>
            </a:br>
            <a:endParaRPr lang="fr-FR"/>
          </a:p>
          <a:p>
            <a:r>
              <a:rPr lang="fr-FR"/>
              <a:t>mettre en cc vénus ou martin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5FE9-D5CE-4E3F-9648-CDC052882D24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4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5FE9-D5CE-4E3F-9648-CDC052882D24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8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5FE9-D5CE-4E3F-9648-CDC052882D24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83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9144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3"/>
          </a:xfrm>
        </p:spPr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7"/>
            <a:ext cx="48006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8"/>
            <a:ext cx="2057400" cy="365125"/>
          </a:xfrm>
        </p:spPr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1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7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9144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2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43"/>
            <a:ext cx="524361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2"/>
            <a:ext cx="482811" cy="365125"/>
          </a:xfrm>
        </p:spPr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9144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5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5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43"/>
            <a:ext cx="524361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2"/>
            <a:ext cx="482811" cy="365125"/>
          </a:xfrm>
        </p:spPr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357188" y="93345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9144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3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2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884"/>
            <a:ext cx="524361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2"/>
            <a:ext cx="482811" cy="365125"/>
          </a:xfrm>
        </p:spPr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3" y="762001"/>
            <a:ext cx="645794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6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6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3" y="762000"/>
            <a:ext cx="645794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5" y="4191002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5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5" y="4873766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00" y="4191002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1" y="4873765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2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3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4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9144000" cy="248285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2" y="745068"/>
            <a:ext cx="615315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02"/>
            <a:ext cx="524361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2"/>
            <a:ext cx="482811" cy="365125"/>
          </a:xfrm>
        </p:spPr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9144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753535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04"/>
            <a:ext cx="5243619" cy="36406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2"/>
            <a:ext cx="482811" cy="365125"/>
          </a:xfrm>
        </p:spPr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9" y="2183803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3" y="3132668"/>
            <a:ext cx="3983831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3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8"/>
            <a:ext cx="40005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3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4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2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2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C226-0FC2-44E0-9781-6F6A10C6E442}" type="datetimeFigureOut">
              <a:rPr lang="fr-CA" smtClean="0"/>
              <a:t>2016-01-21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7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DD87-7868-42ED-909E-8EA75D012AE6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mIK7S50nTE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4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Webinair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7.xml"/><Relationship Id="rId7" Type="http://schemas.openxmlformats.org/officeDocument/2006/relationships/diagramLayout" Target="../diagrams/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Data" Target="../diagrams/data2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tags" Target="../tags/tag18.xml"/><Relationship Id="rId9" Type="http://schemas.openxmlformats.org/officeDocument/2006/relationships/diagramColors" Target="../diagrams/colors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ltree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hyperlink" Target="https://delicious.com/" TargetMode="External"/><Relationship Id="rId4" Type="http://schemas.openxmlformats.org/officeDocument/2006/relationships/hyperlink" Target="https://www.diigo.com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ow.ly/MjnRs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ow.ly/MjnKL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://ow.ly/Mjnrz" TargetMode="External"/><Relationship Id="rId5" Type="http://schemas.openxmlformats.org/officeDocument/2006/relationships/hyperlink" Target="http://ow.ly/Mjnns" TargetMode="External"/><Relationship Id="rId10" Type="http://schemas.openxmlformats.org/officeDocument/2006/relationships/hyperlink" Target="http://ow.ly/MjnXz" TargetMode="External"/><Relationship Id="rId4" Type="http://schemas.openxmlformats.org/officeDocument/2006/relationships/hyperlink" Target="http://ow.ly/Mjnv0" TargetMode="External"/><Relationship Id="rId9" Type="http://schemas.openxmlformats.org/officeDocument/2006/relationships/hyperlink" Target="http://ow.ly/MjnU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662664" cy="1825096"/>
          </a:xfrm>
        </p:spPr>
        <p:txBody>
          <a:bodyPr>
            <a:noAutofit/>
          </a:bodyPr>
          <a:lstStyle/>
          <a:p>
            <a:pPr algn="ctr"/>
            <a:r>
              <a:rPr lang="fr-CA" sz="4000" b="1" dirty="0" smtClean="0"/>
              <a:t>Maximiser son développement professionnel grâce au web social</a:t>
            </a:r>
            <a:endParaRPr lang="fr-CA" sz="4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779912" y="494116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Jan. 2016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89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737870" cy="1869092"/>
          </a:xfrm>
        </p:spPr>
        <p:txBody>
          <a:bodyPr>
            <a:normAutofit fontScale="90000"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CA" sz="4000" b="1" dirty="0" smtClean="0">
                <a:latin typeface="+mn-lt"/>
              </a:rPr>
              <a:t>Le développement professionnel : les contextes d’apprentissage</a:t>
            </a:r>
            <a:r>
              <a:rPr lang="fr-CA" sz="4000" b="1" dirty="0" smtClean="0"/>
              <a:t/>
            </a:r>
            <a:br>
              <a:rPr lang="fr-CA" sz="4000" b="1" dirty="0" smtClean="0"/>
            </a:br>
            <a:endParaRPr lang="fr-CA" sz="4000" dirty="0"/>
          </a:p>
        </p:txBody>
      </p:sp>
      <p:sp>
        <p:nvSpPr>
          <p:cNvPr id="5" name="Rectangle 4"/>
          <p:cNvSpPr/>
          <p:nvPr/>
        </p:nvSpPr>
        <p:spPr>
          <a:xfrm>
            <a:off x="5868144" y="63618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Michelle Deschênes(2014)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446241" y="2708920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70C0"/>
                </a:solidFill>
              </a:rPr>
              <a:t>Formels  /  Informels</a:t>
            </a:r>
            <a:endParaRPr lang="fr-CA" sz="36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6970" y="4051157"/>
            <a:ext cx="726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70C0"/>
                </a:solidFill>
              </a:rPr>
              <a:t>Intentionnels / Non intentionnels</a:t>
            </a:r>
            <a:endParaRPr lang="fr-C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700808"/>
            <a:ext cx="8115300" cy="451787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CA" sz="2400" dirty="0" smtClean="0"/>
              <a:t>OCDE (2008) : </a:t>
            </a:r>
          </a:p>
          <a:p>
            <a:pPr fontAlgn="base"/>
            <a:r>
              <a:rPr lang="fr-CA" sz="2400" dirty="0" smtClean="0"/>
              <a:t>55</a:t>
            </a:r>
            <a:r>
              <a:rPr lang="fr-CA" sz="2400" dirty="0"/>
              <a:t> % des enseignants </a:t>
            </a:r>
            <a:r>
              <a:rPr lang="fr-CA" sz="2400" dirty="0" smtClean="0"/>
              <a:t>souhaitent participer à + d’activités de développement </a:t>
            </a:r>
            <a:r>
              <a:rPr lang="fr-CA" sz="2400" dirty="0"/>
              <a:t>professionnel. </a:t>
            </a:r>
            <a:endParaRPr lang="fr-CA" sz="2400" dirty="0" smtClean="0"/>
          </a:p>
          <a:p>
            <a:pPr fontAlgn="base"/>
            <a:endParaRPr lang="fr-CA" sz="2400" dirty="0"/>
          </a:p>
          <a:p>
            <a:pPr fontAlgn="base"/>
            <a:r>
              <a:rPr lang="fr-CA" sz="2400" dirty="0" smtClean="0"/>
              <a:t>Contraintes </a:t>
            </a:r>
            <a:r>
              <a:rPr lang="fr-CA" sz="2400" dirty="0" smtClean="0">
                <a:sym typeface="Wingdings" panose="05000000000000000000" pitchFamily="2" charset="2"/>
              </a:rPr>
              <a:t> </a:t>
            </a:r>
            <a:r>
              <a:rPr lang="fr-CA" sz="2400" dirty="0" smtClean="0"/>
              <a:t>financement</a:t>
            </a:r>
            <a:r>
              <a:rPr lang="fr-CA" sz="2400" dirty="0"/>
              <a:t>, </a:t>
            </a:r>
            <a:r>
              <a:rPr lang="fr-CA" sz="2400" dirty="0" smtClean="0"/>
              <a:t>charge </a:t>
            </a:r>
            <a:r>
              <a:rPr lang="fr-CA" sz="2400" dirty="0"/>
              <a:t>de travail, </a:t>
            </a:r>
            <a:r>
              <a:rPr lang="fr-CA" sz="2400" dirty="0" smtClean="0"/>
              <a:t>conflits d’horaire, problèmes organisationnels , manque </a:t>
            </a:r>
            <a:r>
              <a:rPr lang="fr-CA" sz="2400" dirty="0"/>
              <a:t>de </a:t>
            </a:r>
            <a:r>
              <a:rPr lang="fr-CA" sz="2400" dirty="0" smtClean="0"/>
              <a:t>formation pertinentes </a:t>
            </a:r>
          </a:p>
          <a:p>
            <a:pPr marL="0" indent="0" fontAlgn="base">
              <a:buNone/>
            </a:pPr>
            <a:endParaRPr lang="fr-CA" sz="2400" dirty="0" smtClean="0"/>
          </a:p>
          <a:p>
            <a:pPr marL="0" indent="0" fontAlgn="base">
              <a:buNone/>
            </a:pPr>
            <a:r>
              <a:rPr lang="fr-CA" sz="2400" dirty="0" smtClean="0"/>
              <a:t>Une solution : apprentissage informel                         (ex.: communauté d’apprentissage, communauté de pratique.)</a:t>
            </a:r>
            <a:endParaRPr lang="fr-CA" sz="2400" dirty="0"/>
          </a:p>
          <a:p>
            <a:endParaRPr lang="fr-CA" sz="2400" dirty="0"/>
          </a:p>
        </p:txBody>
      </p:sp>
      <p:sp>
        <p:nvSpPr>
          <p:cNvPr id="4" name="Rectangle 3"/>
          <p:cNvSpPr/>
          <p:nvPr/>
        </p:nvSpPr>
        <p:spPr>
          <a:xfrm>
            <a:off x="5868144" y="63618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Michelle Deschênes(2014)</a:t>
            </a:r>
            <a:endParaRPr lang="fr-CA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737870" cy="1869092"/>
          </a:xfrm>
        </p:spPr>
        <p:txBody>
          <a:bodyPr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CA" sz="4000" b="1" dirty="0" smtClean="0">
                <a:latin typeface="+mn-lt"/>
              </a:rPr>
              <a:t>Le développement professionnel 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36533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91716" y="2003039"/>
            <a:ext cx="3880048" cy="38884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sz="2800" b="1" dirty="0" smtClean="0"/>
              <a:t>Web 3.0</a:t>
            </a:r>
            <a:endParaRPr lang="fr-CA" sz="28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457950" cy="1293028"/>
          </a:xfrm>
        </p:spPr>
        <p:txBody>
          <a:bodyPr/>
          <a:lstStyle/>
          <a:p>
            <a:r>
              <a:rPr lang="fr-CA" b="1" dirty="0" smtClean="0"/>
              <a:t>Web social : </a:t>
            </a:r>
            <a:r>
              <a:rPr lang="fr-CA" b="1" dirty="0"/>
              <a:t>qu’est-ce que c’est? </a:t>
            </a:r>
            <a:endParaRPr lang="fr-CA" dirty="0"/>
          </a:p>
        </p:txBody>
      </p:sp>
      <p:sp>
        <p:nvSpPr>
          <p:cNvPr id="6" name="Ellipse 5"/>
          <p:cNvSpPr/>
          <p:nvPr/>
        </p:nvSpPr>
        <p:spPr>
          <a:xfrm>
            <a:off x="939788" y="2155439"/>
            <a:ext cx="2583904" cy="2511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sz="2800" b="1" dirty="0" smtClean="0"/>
              <a:t>Web 2.0</a:t>
            </a:r>
            <a:endParaRPr lang="fr-CA" sz="2800" b="1" dirty="0"/>
          </a:p>
        </p:txBody>
      </p:sp>
      <p:sp>
        <p:nvSpPr>
          <p:cNvPr id="5" name="Ellipse 4"/>
          <p:cNvSpPr/>
          <p:nvPr/>
        </p:nvSpPr>
        <p:spPr>
          <a:xfrm>
            <a:off x="1510848" y="2276872"/>
            <a:ext cx="1512168" cy="14401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sz="2800" b="1" dirty="0" smtClean="0"/>
              <a:t>Web 1.0</a:t>
            </a:r>
            <a:endParaRPr lang="fr-CA" sz="2800" b="1" dirty="0"/>
          </a:p>
        </p:txBody>
      </p:sp>
      <p:cxnSp>
        <p:nvCxnSpPr>
          <p:cNvPr id="9" name="Connecteur droit avec flèche 8"/>
          <p:cNvCxnSpPr>
            <a:stCxn id="5" idx="6"/>
          </p:cNvCxnSpPr>
          <p:nvPr/>
        </p:nvCxnSpPr>
        <p:spPr>
          <a:xfrm>
            <a:off x="3023016" y="2996952"/>
            <a:ext cx="18370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127648" y="3947255"/>
            <a:ext cx="1804392" cy="18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130251" y="5085184"/>
            <a:ext cx="180178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54961" y="2673786"/>
            <a:ext cx="38655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Contenu d’éditeurs, statiques , www (</a:t>
            </a:r>
            <a:r>
              <a:rPr lang="fr-CA" sz="3200" b="1" dirty="0" smtClean="0">
                <a:latin typeface="Arabic Typesetting"/>
                <a:cs typeface="Arabic Typesetting"/>
              </a:rPr>
              <a:t>~</a:t>
            </a:r>
            <a:r>
              <a:rPr lang="fr-CA" dirty="0" smtClean="0"/>
              <a:t>1992) </a:t>
            </a:r>
            <a:endParaRPr lang="fr-CA" dirty="0"/>
          </a:p>
        </p:txBody>
      </p:sp>
      <p:sp>
        <p:nvSpPr>
          <p:cNvPr id="16" name="Rectangle 15"/>
          <p:cNvSpPr/>
          <p:nvPr/>
        </p:nvSpPr>
        <p:spPr>
          <a:xfrm>
            <a:off x="4958612" y="3647796"/>
            <a:ext cx="386551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smtClean="0"/>
              <a:t>Web participatif, collaboratif, démocratisation de l’édition, arrivée des médias sociaux </a:t>
            </a:r>
          </a:p>
          <a:p>
            <a:r>
              <a:rPr lang="fr-CA" b="1" dirty="0" smtClean="0"/>
              <a:t>(</a:t>
            </a:r>
            <a:r>
              <a:rPr lang="fr-CA" sz="3200" b="1" dirty="0" smtClean="0">
                <a:latin typeface="Arabic Typesetting"/>
                <a:cs typeface="Arabic Typesetting"/>
              </a:rPr>
              <a:t>~</a:t>
            </a:r>
            <a:r>
              <a:rPr lang="fr-CA" b="1" dirty="0" smtClean="0"/>
              <a:t>2005)</a:t>
            </a:r>
            <a:endParaRPr lang="fr-CA" b="1" dirty="0"/>
          </a:p>
        </p:txBody>
      </p:sp>
      <p:sp>
        <p:nvSpPr>
          <p:cNvPr id="17" name="Rectangle 16"/>
          <p:cNvSpPr/>
          <p:nvPr/>
        </p:nvSpPr>
        <p:spPr>
          <a:xfrm>
            <a:off x="4911958" y="4941168"/>
            <a:ext cx="395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Web sémantique, contenu personnalisé en </a:t>
            </a:r>
            <a:r>
              <a:rPr lang="fr-CA" dirty="0"/>
              <a:t>fonction du profil, des désirs et du comportement de </a:t>
            </a:r>
            <a:r>
              <a:rPr lang="fr-CA" dirty="0" smtClean="0"/>
              <a:t>l'internaute, objets connectés</a:t>
            </a:r>
          </a:p>
          <a:p>
            <a:r>
              <a:rPr lang="fr-CA" dirty="0" smtClean="0"/>
              <a:t>(</a:t>
            </a:r>
            <a:r>
              <a:rPr lang="fr-CA" sz="3200" b="1" dirty="0" smtClean="0">
                <a:latin typeface="Arabic Typesetting"/>
                <a:cs typeface="Arabic Typesetting"/>
              </a:rPr>
              <a:t>~</a:t>
            </a:r>
            <a:r>
              <a:rPr lang="fr-CA" dirty="0" smtClean="0"/>
              <a:t>2010)</a:t>
            </a:r>
          </a:p>
        </p:txBody>
      </p:sp>
    </p:spTree>
    <p:extLst>
      <p:ext uri="{BB962C8B-B14F-4D97-AF65-F5344CB8AC3E}">
        <p14:creationId xmlns:p14="http://schemas.microsoft.com/office/powerpoint/2010/main" val="35708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457950" cy="1293028"/>
          </a:xfrm>
        </p:spPr>
        <p:txBody>
          <a:bodyPr/>
          <a:lstStyle/>
          <a:p>
            <a:r>
              <a:rPr lang="fr-CA" b="1" dirty="0" smtClean="0"/>
              <a:t>Web social : Les outils</a:t>
            </a: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41262"/>
              </p:ext>
            </p:extLst>
          </p:nvPr>
        </p:nvGraphicFramePr>
        <p:xfrm>
          <a:off x="467544" y="1772816"/>
          <a:ext cx="392443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800" b="1" dirty="0" smtClean="0"/>
                        <a:t>Outils</a:t>
                      </a:r>
                      <a:endParaRPr lang="fr-CA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Blogue </a:t>
                      </a:r>
                      <a:endParaRPr lang="fr-CA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0" dirty="0" err="1" smtClean="0"/>
                        <a:t>Microblogue</a:t>
                      </a:r>
                      <a:r>
                        <a:rPr lang="fr-CA" sz="2800" b="0" dirty="0" smtClean="0"/>
                        <a:t> </a:t>
                      </a:r>
                      <a:endParaRPr lang="fr-CA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Wiki </a:t>
                      </a:r>
                      <a:endParaRPr lang="fr-CA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Réseautage</a:t>
                      </a:r>
                      <a:endParaRPr lang="fr-CA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Partage et diffusion  de contenu</a:t>
                      </a:r>
                      <a:endParaRPr lang="fr-CA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0" dirty="0" smtClean="0"/>
                        <a:t>Veille</a:t>
                      </a:r>
                      <a:r>
                        <a:rPr lang="fr-CA" sz="2800" b="0" baseline="0" dirty="0" smtClean="0"/>
                        <a:t> sociale</a:t>
                      </a:r>
                      <a:endParaRPr lang="fr-CA" sz="2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4410"/>
              </p:ext>
            </p:extLst>
          </p:nvPr>
        </p:nvGraphicFramePr>
        <p:xfrm>
          <a:off x="4644008" y="1772816"/>
          <a:ext cx="392443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800" b="1" dirty="0" smtClean="0"/>
                        <a:t>Exemples</a:t>
                      </a:r>
                      <a:endParaRPr lang="fr-CA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1" dirty="0" err="1" smtClean="0">
                          <a:solidFill>
                            <a:srgbClr val="0070C0"/>
                          </a:solidFill>
                        </a:rPr>
                        <a:t>blogger</a:t>
                      </a:r>
                      <a:r>
                        <a:rPr lang="fr-CA" sz="28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CA" sz="2800" b="1" dirty="0" err="1" smtClean="0">
                          <a:solidFill>
                            <a:srgbClr val="0070C0"/>
                          </a:solidFill>
                        </a:rPr>
                        <a:t>wordpress</a:t>
                      </a:r>
                      <a:endParaRPr lang="fr-CA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1" dirty="0" smtClean="0">
                          <a:solidFill>
                            <a:srgbClr val="0070C0"/>
                          </a:solidFill>
                        </a:rPr>
                        <a:t>Twitter</a:t>
                      </a:r>
                      <a:endParaRPr lang="fr-CA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1" dirty="0" err="1" smtClean="0">
                          <a:solidFill>
                            <a:srgbClr val="0070C0"/>
                          </a:solidFill>
                        </a:rPr>
                        <a:t>Wikipedia</a:t>
                      </a:r>
                      <a:endParaRPr lang="fr-C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1" dirty="0" smtClean="0">
                          <a:solidFill>
                            <a:srgbClr val="0070C0"/>
                          </a:solidFill>
                        </a:rPr>
                        <a:t>Facebook, LinkedIn</a:t>
                      </a:r>
                      <a:endParaRPr lang="fr-C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1" dirty="0" err="1" smtClean="0">
                          <a:solidFill>
                            <a:srgbClr val="0070C0"/>
                          </a:solidFill>
                        </a:rPr>
                        <a:t>Youtube</a:t>
                      </a:r>
                      <a:r>
                        <a:rPr lang="fr-CA" sz="2800" b="1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fr-CA" sz="28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CA" sz="2800" b="1" baseline="0" dirty="0" err="1" smtClean="0">
                          <a:solidFill>
                            <a:srgbClr val="0070C0"/>
                          </a:solidFill>
                        </a:rPr>
                        <a:t>diigo</a:t>
                      </a:r>
                      <a:r>
                        <a:rPr lang="fr-CA" sz="2800" b="1" baseline="0" dirty="0" smtClean="0">
                          <a:solidFill>
                            <a:srgbClr val="0070C0"/>
                          </a:solidFill>
                        </a:rPr>
                        <a:t>, Pinterest</a:t>
                      </a:r>
                      <a:endParaRPr lang="fr-C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800" b="1" dirty="0" smtClean="0">
                          <a:solidFill>
                            <a:srgbClr val="0070C0"/>
                          </a:solidFill>
                        </a:rPr>
                        <a:t>Scoop </a:t>
                      </a:r>
                      <a:r>
                        <a:rPr lang="fr-CA" sz="2800" b="1" dirty="0" err="1" smtClean="0">
                          <a:solidFill>
                            <a:srgbClr val="0070C0"/>
                          </a:solidFill>
                        </a:rPr>
                        <a:t>it</a:t>
                      </a:r>
                      <a:r>
                        <a:rPr lang="fr-CA" sz="28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CA" sz="2800" b="1" dirty="0" err="1" smtClean="0">
                          <a:solidFill>
                            <a:srgbClr val="0070C0"/>
                          </a:solidFill>
                        </a:rPr>
                        <a:t>Feedly</a:t>
                      </a:r>
                      <a:endParaRPr lang="fr-C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rh2\Pictures\avat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8" y="1008720"/>
            <a:ext cx="2604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981" y="4149080"/>
            <a:ext cx="476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dirty="0" smtClean="0"/>
          </a:p>
          <a:p>
            <a:pPr algn="ctr"/>
            <a:r>
              <a:rPr lang="fr-CA" sz="2800" dirty="0" err="1" smtClean="0"/>
              <a:t>Feedly</a:t>
            </a:r>
            <a:r>
              <a:rPr lang="fr-CA" sz="2800" dirty="0" smtClean="0"/>
              <a:t>, </a:t>
            </a:r>
            <a:r>
              <a:rPr lang="fr-CA" sz="2800" b="1" dirty="0" smtClean="0"/>
              <a:t>twitter</a:t>
            </a:r>
            <a:r>
              <a:rPr lang="fr-CA" sz="2800" dirty="0" smtClean="0"/>
              <a:t>, </a:t>
            </a:r>
          </a:p>
          <a:p>
            <a:pPr algn="ctr"/>
            <a:r>
              <a:rPr lang="fr-CA" sz="2800" dirty="0" smtClean="0"/>
              <a:t>webinaires, </a:t>
            </a:r>
            <a:r>
              <a:rPr lang="fr-CA" sz="2800" dirty="0" err="1" smtClean="0"/>
              <a:t>Pearltrees</a:t>
            </a:r>
            <a:endParaRPr lang="fr-CA" sz="2800" dirty="0"/>
          </a:p>
          <a:p>
            <a:r>
              <a:rPr lang="fr-CA" sz="2800" dirty="0" smtClean="0"/>
              <a:t> </a:t>
            </a:r>
            <a:endParaRPr lang="fr-CA" sz="2800" dirty="0"/>
          </a:p>
        </p:txBody>
      </p:sp>
      <p:sp>
        <p:nvSpPr>
          <p:cNvPr id="4" name="Rectangle 3"/>
          <p:cNvSpPr/>
          <p:nvPr/>
        </p:nvSpPr>
        <p:spPr>
          <a:xfrm>
            <a:off x="3470814" y="1772816"/>
            <a:ext cx="5349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/>
              <a:t>Twitter</a:t>
            </a:r>
            <a:r>
              <a:rPr lang="fr-CA" sz="2800" dirty="0" smtClean="0"/>
              <a:t>, </a:t>
            </a:r>
            <a:r>
              <a:rPr lang="fr-CA" sz="2800" dirty="0" err="1" smtClean="0"/>
              <a:t>Diigo</a:t>
            </a:r>
            <a:r>
              <a:rPr lang="fr-CA" sz="2800" dirty="0" smtClean="0"/>
              <a:t>, Facebook, Netvibes, APC</a:t>
            </a:r>
          </a:p>
          <a:p>
            <a:pPr algn="ctr"/>
            <a:endParaRPr lang="fr-CA" sz="2800" dirty="0"/>
          </a:p>
        </p:txBody>
      </p:sp>
      <p:pic>
        <p:nvPicPr>
          <p:cNvPr id="1027" name="Picture 3" descr="C:\Users\urh2\Pictures\WgYaW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9" y="364502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9544" y="476672"/>
            <a:ext cx="6457950" cy="1293028"/>
          </a:xfrm>
        </p:spPr>
        <p:txBody>
          <a:bodyPr/>
          <a:lstStyle/>
          <a:p>
            <a:r>
              <a:rPr lang="fr-CA" b="1" dirty="0" smtClean="0"/>
              <a:t>Notre expérience</a:t>
            </a:r>
            <a:endParaRPr lang="fr-CA" b="1" dirty="0"/>
          </a:p>
        </p:txBody>
      </p:sp>
      <p:sp>
        <p:nvSpPr>
          <p:cNvPr id="2" name="Flèche droite 1"/>
          <p:cNvSpPr/>
          <p:nvPr/>
        </p:nvSpPr>
        <p:spPr>
          <a:xfrm rot="20021409">
            <a:off x="3280445" y="2473231"/>
            <a:ext cx="107490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8"/>
          <p:cNvSpPr/>
          <p:nvPr/>
        </p:nvSpPr>
        <p:spPr>
          <a:xfrm rot="10958294">
            <a:off x="4077275" y="4747810"/>
            <a:ext cx="11556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71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2194562"/>
            <a:ext cx="5929858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400" dirty="0" smtClean="0"/>
              <a:t>Pause 15 min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10045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178" y="10627"/>
            <a:ext cx="9567434" cy="68765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1984" y="135369"/>
            <a:ext cx="592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CCFF"/>
                </a:solidFill>
                <a:effectLst>
                  <a:glow rad="228600">
                    <a:schemeClr val="tx1"/>
                  </a:glow>
                </a:effectLst>
                <a:latin typeface="Century Schoolbook"/>
              </a:rPr>
              <a:t>Twitter, c’est quoi?</a:t>
            </a:r>
            <a:endParaRPr lang="fr-FR" sz="3600" b="1" dirty="0">
              <a:solidFill>
                <a:srgbClr val="00CCFF"/>
              </a:solidFill>
              <a:effectLst>
                <a:glow rad="228600">
                  <a:schemeClr val="tx1"/>
                </a:glow>
              </a:effectLst>
              <a:latin typeface="Century School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8545" y="17008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3200" dirty="0" smtClean="0"/>
              <a:t>[Vidéo </a:t>
            </a:r>
            <a:r>
              <a:rPr lang="fr-CA" sz="3200" dirty="0" err="1" smtClean="0"/>
              <a:t>Youtube</a:t>
            </a:r>
            <a:r>
              <a:rPr lang="fr-CA" sz="3200" dirty="0" smtClean="0"/>
              <a:t>]</a:t>
            </a:r>
          </a:p>
          <a:p>
            <a:r>
              <a:rPr lang="fr-CA" sz="3200" dirty="0" smtClean="0"/>
              <a:t>Utilisation </a:t>
            </a:r>
            <a:r>
              <a:rPr lang="fr-CA" sz="3200" dirty="0"/>
              <a:t>pédagogique de Twitter</a:t>
            </a:r>
          </a:p>
          <a:p>
            <a:r>
              <a:rPr lang="en-US" sz="3200" dirty="0" smtClean="0">
                <a:hlinkClick r:id="rId4"/>
              </a:rPr>
              <a:t>https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www.youtube.com/watch?v=mIK7S50nTEc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25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16206" y="1801206"/>
            <a:ext cx="592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latin typeface="Century Schoolbook"/>
            </a:endParaRPr>
          </a:p>
        </p:txBody>
      </p:sp>
      <p:pic>
        <p:nvPicPr>
          <p:cNvPr id="2" name="Image 1" descr="twi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6612" y="563262"/>
            <a:ext cx="11640396" cy="5305897"/>
          </a:xfrm>
          <a:prstGeom prst="rect">
            <a:avLst/>
          </a:prstGeom>
        </p:spPr>
      </p:pic>
      <p:pic>
        <p:nvPicPr>
          <p:cNvPr id="4" name="Image 3" descr="Twi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77" y="1672692"/>
            <a:ext cx="5924885" cy="3789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25" y="511175"/>
            <a:ext cx="4611059" cy="377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13413" y="566738"/>
            <a:ext cx="2378810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41675" y="1131888"/>
            <a:ext cx="5778174" cy="468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632323" y="517525"/>
            <a:ext cx="476752" cy="434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3975" y="1131888"/>
            <a:ext cx="2978936" cy="1891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5100" y="3233738"/>
            <a:ext cx="2662456" cy="35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89869" y="2405063"/>
            <a:ext cx="307481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64025" y="3041650"/>
            <a:ext cx="407064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41900" y="3924300"/>
            <a:ext cx="632919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55953" y="3011289"/>
            <a:ext cx="350521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878653" y="3019860"/>
            <a:ext cx="295453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405451" y="3010840"/>
            <a:ext cx="407177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115077" y="1672692"/>
            <a:ext cx="5924885" cy="455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3779655" y="4603190"/>
            <a:ext cx="1933758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44327" y="1272738"/>
            <a:ext cx="8467223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Votre fil d’actualité</a:t>
            </a:r>
          </a:p>
          <a:p>
            <a:pPr algn="ctr"/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7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14"/>
            <a:ext cx="9144000" cy="66373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8388" y="1837871"/>
            <a:ext cx="8467223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Votre page personnelle</a:t>
            </a:r>
          </a:p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(vue par les autres)</a:t>
            </a:r>
          </a:p>
          <a:p>
            <a:pPr algn="ctr"/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619" y="2563783"/>
            <a:ext cx="2107320" cy="686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190939" y="1548286"/>
            <a:ext cx="3250194" cy="479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263994" y="2118653"/>
            <a:ext cx="4399355" cy="4497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54" y="1548286"/>
            <a:ext cx="922100" cy="28958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40153" y="1546921"/>
            <a:ext cx="803573" cy="290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uban vers le bas 22"/>
          <p:cNvSpPr/>
          <p:nvPr/>
        </p:nvSpPr>
        <p:spPr>
          <a:xfrm>
            <a:off x="244444" y="2003338"/>
            <a:ext cx="8492150" cy="3085386"/>
          </a:xfrm>
          <a:prstGeom prst="ribbon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E-réputation</a:t>
            </a:r>
          </a:p>
          <a:p>
            <a:pPr algn="ctr"/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5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060848"/>
            <a:ext cx="5929858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400" dirty="0" smtClean="0"/>
              <a:t>Dîner</a:t>
            </a:r>
          </a:p>
          <a:p>
            <a:pPr marL="0" indent="0" algn="ctr">
              <a:buNone/>
            </a:pPr>
            <a:r>
              <a:rPr lang="fr-CA" sz="4400" dirty="0" smtClean="0"/>
              <a:t>Retour à 13h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1440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rh2\Pictures\avat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8" y="1008720"/>
            <a:ext cx="2604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1561" y="4221088"/>
            <a:ext cx="476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dirty="0" smtClean="0"/>
          </a:p>
          <a:p>
            <a:pPr algn="ctr"/>
            <a:r>
              <a:rPr lang="fr-CA" sz="2800" dirty="0" smtClean="0"/>
              <a:t>Vénus St-Onge, </a:t>
            </a:r>
          </a:p>
          <a:p>
            <a:pPr algn="ctr"/>
            <a:r>
              <a:rPr lang="fr-CA" sz="2800" dirty="0" smtClean="0"/>
              <a:t>conseillère pédagogique TIC, CSDM</a:t>
            </a:r>
            <a:endParaRPr lang="fr-CA" sz="2800" dirty="0"/>
          </a:p>
          <a:p>
            <a:r>
              <a:rPr lang="fr-CA" sz="2800" dirty="0" smtClean="0"/>
              <a:t> </a:t>
            </a:r>
            <a:endParaRPr lang="fr-CA" sz="2800" dirty="0"/>
          </a:p>
        </p:txBody>
      </p:sp>
      <p:sp>
        <p:nvSpPr>
          <p:cNvPr id="4" name="Rectangle 3"/>
          <p:cNvSpPr/>
          <p:nvPr/>
        </p:nvSpPr>
        <p:spPr>
          <a:xfrm>
            <a:off x="3470814" y="1916832"/>
            <a:ext cx="5349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/>
              <a:t>Patrick Beaupré, </a:t>
            </a:r>
            <a:endParaRPr lang="fr-CA" sz="2800" dirty="0" smtClean="0"/>
          </a:p>
          <a:p>
            <a:pPr algn="ctr"/>
            <a:r>
              <a:rPr lang="fr-CA" sz="2800" dirty="0" smtClean="0"/>
              <a:t>conseiller </a:t>
            </a:r>
            <a:r>
              <a:rPr lang="fr-CA" sz="2800" dirty="0"/>
              <a:t>pédagogique et animateur RÉCIT-Montréal</a:t>
            </a:r>
          </a:p>
        </p:txBody>
      </p:sp>
      <p:pic>
        <p:nvPicPr>
          <p:cNvPr id="1027" name="Picture 3" descr="C:\Users\urh2\Pictures\WgYaW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9" y="364502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9544" y="476672"/>
            <a:ext cx="6457950" cy="1293028"/>
          </a:xfrm>
        </p:spPr>
        <p:txBody>
          <a:bodyPr/>
          <a:lstStyle/>
          <a:p>
            <a:r>
              <a:rPr lang="fr-CA" b="1" dirty="0" smtClean="0"/>
              <a:t>Animateurs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4022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62162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riangle rectangle 6"/>
          <p:cNvSpPr/>
          <p:nvPr>
            <p:custDataLst>
              <p:tags r:id="rId4"/>
            </p:custDataLst>
          </p:nvPr>
        </p:nvSpPr>
        <p:spPr>
          <a:xfrm>
            <a:off x="508244" y="332655"/>
            <a:ext cx="7920880" cy="5735672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riangle rectangle 7"/>
          <p:cNvSpPr/>
          <p:nvPr>
            <p:custDataLst>
              <p:tags r:id="rId5"/>
            </p:custDataLst>
          </p:nvPr>
        </p:nvSpPr>
        <p:spPr>
          <a:xfrm flipH="1" flipV="1">
            <a:off x="858892" y="332655"/>
            <a:ext cx="7714248" cy="5603817"/>
          </a:xfrm>
          <a:prstGeom prst="rt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3401086" y="908719"/>
            <a:ext cx="5028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000" dirty="0" smtClean="0">
                <a:solidFill>
                  <a:schemeClr val="bg1"/>
                </a:solidFill>
                <a:latin typeface="Avenir Black Oblique"/>
                <a:cs typeface="Avenir Black Oblique"/>
              </a:rPr>
              <a:t>La veille informationnelle</a:t>
            </a:r>
            <a:endParaRPr lang="fr-FR" sz="5000" dirty="0">
              <a:solidFill>
                <a:schemeClr val="bg1"/>
              </a:solidFill>
              <a:latin typeface="Avenir Black Oblique"/>
              <a:cs typeface="Avenir Black Oblique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888918" y="2564903"/>
            <a:ext cx="5028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venir Black Oblique"/>
                <a:cs typeface="Avenir Black Oblique"/>
              </a:rPr>
              <a:t>VS</a:t>
            </a:r>
            <a:endParaRPr lang="fr-FR" sz="1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venir Black Oblique"/>
              <a:cs typeface="Avenir Black Oblique"/>
            </a:endParaRPr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520766" y="4437111"/>
            <a:ext cx="5028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chemeClr val="bg1"/>
                </a:solidFill>
                <a:latin typeface="Avenir Black Oblique"/>
                <a:cs typeface="Avenir Black Oblique"/>
              </a:rPr>
              <a:t>La recherche d’informations</a:t>
            </a:r>
            <a:endParaRPr lang="fr-FR" sz="5000" dirty="0">
              <a:solidFill>
                <a:schemeClr val="bg1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0006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>
            <p:custDataLst>
              <p:tags r:id="rId1"/>
            </p:custDataLst>
          </p:nvPr>
        </p:nvSpPr>
        <p:spPr>
          <a:xfrm>
            <a:off x="427839" y="897620"/>
            <a:ext cx="6400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La </a:t>
            </a:r>
            <a:r>
              <a:rPr lang="fr-CA" sz="3500" dirty="0" smtClean="0">
                <a:solidFill>
                  <a:schemeClr val="accent6"/>
                </a:solidFill>
                <a:latin typeface="Rockwell" panose="02060603020205020403" pitchFamily="18" charset="0"/>
                <a:cs typeface="Aharoni" pitchFamily="2" charset="-79"/>
              </a:rPr>
              <a:t>veille informationnelle </a:t>
            </a:r>
          </a:p>
          <a:p>
            <a:pPr algn="ctr"/>
            <a:r>
              <a:rPr lang="fr-C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l’ensemble des </a:t>
            </a:r>
          </a:p>
          <a:p>
            <a:pPr algn="ctr"/>
            <a:r>
              <a:rPr lang="fr-CA" sz="3500" dirty="0" smtClean="0">
                <a:solidFill>
                  <a:schemeClr val="accent6"/>
                </a:solidFill>
                <a:latin typeface="Rockwell" panose="02060603020205020403" pitchFamily="18" charset="0"/>
                <a:cs typeface="Aharoni" pitchFamily="2" charset="-79"/>
              </a:rPr>
              <a:t>stratégies</a:t>
            </a:r>
            <a:r>
              <a:rPr lang="fr-CA" sz="3500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</a:p>
          <a:p>
            <a:pPr algn="ctr"/>
            <a:r>
              <a:rPr lang="fr-C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mises en place </a:t>
            </a:r>
          </a:p>
          <a:p>
            <a:pPr algn="ctr"/>
            <a:r>
              <a:rPr lang="fr-C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</a:t>
            </a:r>
            <a:r>
              <a:rPr lang="fr-CA" sz="35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CA" sz="3500" dirty="0" smtClean="0">
                <a:solidFill>
                  <a:schemeClr val="accent6"/>
                </a:solidFill>
                <a:latin typeface="Rockwell" panose="02060603020205020403" pitchFamily="18" charset="0"/>
                <a:cs typeface="Aharoni" pitchFamily="2" charset="-79"/>
              </a:rPr>
              <a:t>rester informé</a:t>
            </a:r>
            <a:r>
              <a:rPr lang="fr-CA" sz="3500" dirty="0" smtClean="0">
                <a:solidFill>
                  <a:schemeClr val="bg1"/>
                </a:solidFill>
                <a:latin typeface="Bodoni MT" pitchFamily="18" charset="0"/>
              </a:rPr>
              <a:t>,  </a:t>
            </a:r>
          </a:p>
          <a:p>
            <a:pPr algn="ctr"/>
            <a:r>
              <a:rPr lang="fr-C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y consacrant </a:t>
            </a:r>
          </a:p>
          <a:p>
            <a:pPr algn="ctr"/>
            <a:r>
              <a:rPr lang="fr-CA" sz="3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 </a:t>
            </a:r>
            <a:r>
              <a:rPr lang="fr-CA" sz="3500" dirty="0" smtClean="0">
                <a:solidFill>
                  <a:schemeClr val="accent6"/>
                </a:solidFill>
                <a:latin typeface="Rockwell" panose="02060603020205020403" pitchFamily="18" charset="0"/>
                <a:cs typeface="Aharoni" pitchFamily="2" charset="-79"/>
              </a:rPr>
              <a:t>moins d’effort possible </a:t>
            </a:r>
          </a:p>
          <a:p>
            <a:pPr algn="ctr"/>
            <a:r>
              <a:rPr lang="fr-C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utilisant des processus de </a:t>
            </a:r>
          </a:p>
          <a:p>
            <a:pPr algn="ctr"/>
            <a:r>
              <a:rPr lang="fr-CA" sz="3500" dirty="0" smtClean="0">
                <a:solidFill>
                  <a:schemeClr val="accent6"/>
                </a:solidFill>
                <a:latin typeface="Rockwell" panose="02060603020205020403" pitchFamily="18" charset="0"/>
                <a:cs typeface="Aharoni" pitchFamily="2" charset="-79"/>
              </a:rPr>
              <a:t>signalement automatisés</a:t>
            </a:r>
            <a:r>
              <a:rPr lang="fr-C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»</a:t>
            </a:r>
            <a:endParaRPr lang="fr-FR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CA" sz="3500" dirty="0">
              <a:solidFill>
                <a:schemeClr val="bg1"/>
              </a:solidFill>
            </a:endParaRPr>
          </a:p>
        </p:txBody>
      </p:sp>
      <p:cxnSp>
        <p:nvCxnSpPr>
          <p:cNvPr id="3" name="Connecteur droit 2"/>
          <p:cNvCxnSpPr/>
          <p:nvPr>
            <p:custDataLst>
              <p:tags r:id="rId2"/>
            </p:custDataLst>
          </p:nvPr>
        </p:nvCxnSpPr>
        <p:spPr>
          <a:xfrm>
            <a:off x="7004807" y="1199625"/>
            <a:ext cx="8389" cy="4412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/>
          <p:nvPr>
            <p:custDataLst>
              <p:tags r:id="rId3"/>
            </p:custDataLst>
          </p:nvPr>
        </p:nvSpPr>
        <p:spPr>
          <a:xfrm>
            <a:off x="7059335" y="4472131"/>
            <a:ext cx="1962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J-P. Lardy (2007). </a:t>
            </a:r>
          </a:p>
          <a:p>
            <a:r>
              <a:rPr lang="fr-CA" dirty="0" smtClean="0"/>
              <a:t>Université de Lyon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01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600" dirty="0" smtClean="0"/>
              <a:t>Le processus de la veille</a:t>
            </a:r>
            <a:endParaRPr lang="fr-FR" sz="3600" dirty="0"/>
          </a:p>
        </p:txBody>
      </p:sp>
      <p:graphicFrame>
        <p:nvGraphicFramePr>
          <p:cNvPr id="8" name="Diagramme 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2010819"/>
              </p:ext>
            </p:extLst>
          </p:nvPr>
        </p:nvGraphicFramePr>
        <p:xfrm>
          <a:off x="599245" y="1140902"/>
          <a:ext cx="7966198" cy="482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2" name="Groupe 11"/>
          <p:cNvGrpSpPr/>
          <p:nvPr>
            <p:custDataLst>
              <p:tags r:id="rId3"/>
            </p:custDataLst>
          </p:nvPr>
        </p:nvGrpSpPr>
        <p:grpSpPr>
          <a:xfrm rot="10800000">
            <a:off x="6868373" y="4035553"/>
            <a:ext cx="490983" cy="414358"/>
            <a:chOff x="5832843" y="2791546"/>
            <a:chExt cx="490983" cy="414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Flèche droite 12"/>
            <p:cNvSpPr/>
            <p:nvPr/>
          </p:nvSpPr>
          <p:spPr>
            <a:xfrm rot="6722896">
              <a:off x="5871156" y="2753233"/>
              <a:ext cx="414358" cy="490983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èche droite 4"/>
            <p:cNvSpPr/>
            <p:nvPr/>
          </p:nvSpPr>
          <p:spPr>
            <a:xfrm rot="17522896">
              <a:off x="5956641" y="2793822"/>
              <a:ext cx="290051" cy="294589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441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683" y="112474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b="1" dirty="0">
                <a:solidFill>
                  <a:srgbClr val="0070C0"/>
                </a:solidFill>
              </a:rPr>
              <a:t>Facebook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fr-CA" sz="3600" dirty="0"/>
              <a:t>Groupes fermés/groupes </a:t>
            </a:r>
            <a:r>
              <a:rPr lang="fr-CA" sz="3600" dirty="0" smtClean="0"/>
              <a:t>ouverts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b="1" dirty="0" smtClean="0">
                <a:solidFill>
                  <a:srgbClr val="0070C0"/>
                </a:solidFill>
              </a:rPr>
              <a:t>LinkedIn</a:t>
            </a:r>
            <a:endParaRPr lang="fr-CA" sz="36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 smtClean="0"/>
              <a:t>Les </a:t>
            </a:r>
            <a:r>
              <a:rPr lang="fr-CA" sz="3600" dirty="0"/>
              <a:t>rencontres </a:t>
            </a:r>
            <a:r>
              <a:rPr lang="fr-CA" sz="3600" b="1" dirty="0" err="1">
                <a:solidFill>
                  <a:srgbClr val="0070C0"/>
                </a:solidFill>
              </a:rPr>
              <a:t>TEDx</a:t>
            </a:r>
            <a:endParaRPr lang="fr-CA" sz="36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b="1" dirty="0">
                <a:solidFill>
                  <a:srgbClr val="0070C0"/>
                </a:solidFill>
              </a:rPr>
              <a:t>Pinterest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/>
              <a:t>Agrégateur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CA" sz="3600" dirty="0"/>
              <a:t>Comment ajouter 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CA" sz="3600" b="1" dirty="0">
                <a:solidFill>
                  <a:srgbClr val="0070C0"/>
                </a:solidFill>
              </a:rPr>
              <a:t>Netvibes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CA" sz="3600" b="1" dirty="0" err="1" smtClean="0">
                <a:solidFill>
                  <a:srgbClr val="0070C0"/>
                </a:solidFill>
              </a:rPr>
              <a:t>Feedly</a:t>
            </a:r>
            <a:endParaRPr lang="fr-C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5400" b="1" dirty="0">
                <a:solidFill>
                  <a:srgbClr val="0070C0"/>
                </a:solidFill>
              </a:rPr>
              <a:t>Les Après cours FGA</a:t>
            </a:r>
          </a:p>
          <a:p>
            <a:pPr lvl="1"/>
            <a:r>
              <a:rPr lang="en-US" sz="4800" dirty="0" err="1" smtClean="0">
                <a:hlinkClick r:id="rId2"/>
              </a:rPr>
              <a:t>Webinaires</a:t>
            </a:r>
            <a:endParaRPr lang="en-US" sz="4800" dirty="0"/>
          </a:p>
          <a:p>
            <a:pPr lvl="1"/>
            <a:r>
              <a:rPr lang="fr-CA" sz="4800" dirty="0"/>
              <a:t>Communautés</a:t>
            </a:r>
          </a:p>
          <a:p>
            <a:pPr lvl="1"/>
            <a:r>
              <a:rPr lang="fr-CA" sz="4800" dirty="0"/>
              <a:t>Cadre 21</a:t>
            </a:r>
          </a:p>
          <a:p>
            <a:pPr marL="0" indent="0">
              <a:buNone/>
            </a:pP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42747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dirty="0" smtClean="0"/>
              <a:t>Le processus de la veille</a:t>
            </a:r>
            <a:endParaRPr lang="fr-FR" sz="4000" dirty="0"/>
          </a:p>
        </p:txBody>
      </p:sp>
      <p:graphicFrame>
        <p:nvGraphicFramePr>
          <p:cNvPr id="8" name="Diagramme 7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20519213"/>
              </p:ext>
            </p:extLst>
          </p:nvPr>
        </p:nvGraphicFramePr>
        <p:xfrm>
          <a:off x="599245" y="1140902"/>
          <a:ext cx="7966198" cy="482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2" name="Groupe 11"/>
          <p:cNvGrpSpPr/>
          <p:nvPr>
            <p:custDataLst>
              <p:tags r:id="rId4"/>
            </p:custDataLst>
          </p:nvPr>
        </p:nvGrpSpPr>
        <p:grpSpPr>
          <a:xfrm rot="10800000">
            <a:off x="6868373" y="4035553"/>
            <a:ext cx="490983" cy="414358"/>
            <a:chOff x="5832843" y="2791546"/>
            <a:chExt cx="490983" cy="414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Flèche droite 12"/>
            <p:cNvSpPr/>
            <p:nvPr/>
          </p:nvSpPr>
          <p:spPr>
            <a:xfrm rot="6722896">
              <a:off x="5871156" y="2753233"/>
              <a:ext cx="414358" cy="490983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èche droite 4"/>
            <p:cNvSpPr/>
            <p:nvPr/>
          </p:nvSpPr>
          <p:spPr>
            <a:xfrm rot="17522896">
              <a:off x="5956641" y="2793822"/>
              <a:ext cx="290051" cy="294589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111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948168"/>
              </p:ext>
            </p:extLst>
          </p:nvPr>
        </p:nvGraphicFramePr>
        <p:xfrm>
          <a:off x="515938" y="1873681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3000" dirty="0" smtClean="0"/>
                        <a:t>Outils de signets</a:t>
                      </a:r>
                      <a:endParaRPr lang="fr-CA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3000" dirty="0" err="1" smtClean="0">
                          <a:hlinkClick r:id="rId3"/>
                        </a:rPr>
                        <a:t>Pearltrees</a:t>
                      </a:r>
                      <a:endParaRPr lang="fr-CA" sz="3000" dirty="0" smtClean="0"/>
                    </a:p>
                    <a:p>
                      <a:pPr algn="ctr"/>
                      <a:r>
                        <a:rPr lang="fr-CA" sz="3000" dirty="0" err="1" smtClean="0">
                          <a:hlinkClick r:id="rId4"/>
                        </a:rPr>
                        <a:t>Diigo</a:t>
                      </a:r>
                      <a:endParaRPr lang="fr-CA" sz="3000" dirty="0" smtClean="0"/>
                    </a:p>
                    <a:p>
                      <a:pPr algn="ctr"/>
                      <a:r>
                        <a:rPr lang="fr-CA" sz="3000" dirty="0" err="1" smtClean="0">
                          <a:hlinkClick r:id="rId5"/>
                        </a:rPr>
                        <a:t>Delicious</a:t>
                      </a:r>
                      <a:endParaRPr lang="fr-CA" sz="3000" dirty="0" smtClean="0"/>
                    </a:p>
                    <a:p>
                      <a:pPr algn="ctr"/>
                      <a:r>
                        <a:rPr lang="fr-CA" sz="3000" dirty="0" smtClean="0"/>
                        <a:t>Etc</a:t>
                      </a:r>
                      <a:r>
                        <a:rPr lang="fr-CA" dirty="0" smtClean="0"/>
                        <a:t>.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6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Ressources sur les outils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4557" y="1916832"/>
            <a:ext cx="878327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Tuto Twitter - Académie d'Orléans-Tours </a:t>
            </a:r>
            <a:r>
              <a:rPr lang="fr-CA" sz="2000" dirty="0">
                <a:hlinkClick r:id="rId4"/>
              </a:rPr>
              <a:t>http://</a:t>
            </a:r>
            <a:r>
              <a:rPr lang="fr-CA" sz="2000" dirty="0" smtClean="0">
                <a:hlinkClick r:id="rId4"/>
              </a:rPr>
              <a:t>ow.ly/Mjnv0</a:t>
            </a:r>
            <a:r>
              <a:rPr lang="fr-CA" sz="2000" dirty="0" smtClean="0"/>
              <a:t> </a:t>
            </a:r>
          </a:p>
          <a:p>
            <a:pPr marL="0" indent="0">
              <a:buNone/>
            </a:pPr>
            <a:r>
              <a:rPr lang="fr-CA" sz="2000" dirty="0" smtClean="0"/>
              <a:t>Comment </a:t>
            </a:r>
            <a:r>
              <a:rPr lang="fr-CA" sz="2000" dirty="0"/>
              <a:t>utiliser efficacement </a:t>
            </a:r>
            <a:r>
              <a:rPr lang="fr-CA" sz="2000" dirty="0" smtClean="0"/>
              <a:t>LinkedIn </a:t>
            </a:r>
            <a:r>
              <a:rPr lang="fr-CA" sz="2000" dirty="0"/>
              <a:t>- Collège Lionel </a:t>
            </a:r>
            <a:r>
              <a:rPr lang="fr-CA" sz="2000" dirty="0" smtClean="0"/>
              <a:t>Groulx </a:t>
            </a:r>
            <a:r>
              <a:rPr lang="fr-CA" sz="2000" dirty="0" smtClean="0">
                <a:hlinkClick r:id="rId5"/>
              </a:rPr>
              <a:t>http</a:t>
            </a:r>
            <a:r>
              <a:rPr lang="fr-CA" sz="2000" dirty="0">
                <a:hlinkClick r:id="rId5"/>
              </a:rPr>
              <a:t>://</a:t>
            </a:r>
            <a:r>
              <a:rPr lang="fr-CA" sz="2000" dirty="0" smtClean="0">
                <a:hlinkClick r:id="rId5"/>
              </a:rPr>
              <a:t>ow.ly/Mjnns</a:t>
            </a:r>
            <a:endParaRPr lang="fr-CA" sz="2000" dirty="0" smtClean="0"/>
          </a:p>
          <a:p>
            <a:pPr marL="0" indent="0">
              <a:buNone/>
            </a:pPr>
            <a:r>
              <a:rPr lang="fr-CA" sz="2000" dirty="0"/>
              <a:t>Tutoriel </a:t>
            </a:r>
            <a:r>
              <a:rPr lang="fr-CA" sz="2000" dirty="0" err="1"/>
              <a:t>Feedly</a:t>
            </a:r>
            <a:r>
              <a:rPr lang="fr-CA" sz="2000" dirty="0"/>
              <a:t> - </a:t>
            </a:r>
            <a:r>
              <a:rPr lang="fr-CA" sz="2000" dirty="0" err="1"/>
              <a:t>Cellie</a:t>
            </a:r>
            <a:r>
              <a:rPr lang="fr-CA" sz="2000" dirty="0"/>
              <a:t> </a:t>
            </a:r>
            <a:r>
              <a:rPr lang="fr-CA" sz="2000" dirty="0">
                <a:hlinkClick r:id="rId6"/>
              </a:rPr>
              <a:t>http://</a:t>
            </a:r>
            <a:r>
              <a:rPr lang="fr-CA" sz="2000" dirty="0" smtClean="0">
                <a:hlinkClick r:id="rId6"/>
              </a:rPr>
              <a:t>ow.ly/Mjnrz</a:t>
            </a:r>
            <a:r>
              <a:rPr lang="fr-CA" sz="2000" dirty="0" smtClean="0"/>
              <a:t> </a:t>
            </a:r>
          </a:p>
          <a:p>
            <a:pPr marL="0" indent="0">
              <a:buNone/>
            </a:pPr>
            <a:r>
              <a:rPr lang="fr-CA" sz="2000" dirty="0"/>
              <a:t>Tutoriel Scoop-</a:t>
            </a:r>
            <a:r>
              <a:rPr lang="fr-CA" sz="2000" dirty="0" err="1"/>
              <a:t>it</a:t>
            </a:r>
            <a:r>
              <a:rPr lang="fr-CA" sz="2000" dirty="0"/>
              <a:t> | Site du CDI du lycée Le </a:t>
            </a:r>
            <a:r>
              <a:rPr lang="fr-CA" sz="2000" dirty="0" err="1" smtClean="0"/>
              <a:t>Likès</a:t>
            </a:r>
            <a:r>
              <a:rPr lang="fr-CA" sz="2000" dirty="0" smtClean="0"/>
              <a:t> </a:t>
            </a:r>
            <a:r>
              <a:rPr lang="fr-CA" sz="2000" dirty="0" smtClean="0">
                <a:hlinkClick r:id="rId7"/>
              </a:rPr>
              <a:t>http</a:t>
            </a:r>
            <a:r>
              <a:rPr lang="fr-CA" sz="2000" dirty="0">
                <a:hlinkClick r:id="rId7"/>
              </a:rPr>
              <a:t>://</a:t>
            </a:r>
            <a:r>
              <a:rPr lang="fr-CA" sz="2000" dirty="0" smtClean="0">
                <a:hlinkClick r:id="rId7"/>
              </a:rPr>
              <a:t>ow.ly/MjnKL</a:t>
            </a:r>
            <a:r>
              <a:rPr lang="fr-CA" sz="2000" dirty="0" smtClean="0"/>
              <a:t> </a:t>
            </a:r>
          </a:p>
          <a:p>
            <a:pPr marL="0" indent="0">
              <a:buNone/>
            </a:pPr>
            <a:r>
              <a:rPr lang="fr-CA" sz="2000" dirty="0"/>
              <a:t>Tutoriel </a:t>
            </a:r>
            <a:r>
              <a:rPr lang="it-IT" sz="2000" dirty="0" smtClean="0"/>
              <a:t>Pearltrees </a:t>
            </a:r>
            <a:r>
              <a:rPr lang="it-IT" sz="2000" dirty="0"/>
              <a:t>- Cellie </a:t>
            </a:r>
            <a:r>
              <a:rPr lang="it-IT" sz="2000" dirty="0">
                <a:hlinkClick r:id="rId8"/>
              </a:rPr>
              <a:t>http://</a:t>
            </a:r>
            <a:r>
              <a:rPr lang="it-IT" sz="2000" dirty="0" smtClean="0">
                <a:hlinkClick r:id="rId8"/>
              </a:rPr>
              <a:t>ow.ly/MjnRs</a:t>
            </a:r>
            <a:r>
              <a:rPr lang="it-IT" sz="2000" dirty="0" smtClean="0"/>
              <a:t> </a:t>
            </a:r>
          </a:p>
          <a:p>
            <a:pPr marL="0" indent="0">
              <a:buNone/>
            </a:pPr>
            <a:r>
              <a:rPr lang="fr-CA" sz="2000" dirty="0" err="1"/>
              <a:t>Diigo</a:t>
            </a:r>
            <a:r>
              <a:rPr lang="fr-CA" sz="2000" dirty="0"/>
              <a:t>, mode d'emploi pour débutants | Thot Cursus </a:t>
            </a:r>
            <a:r>
              <a:rPr lang="fr-CA" sz="2000" dirty="0">
                <a:hlinkClick r:id="rId9"/>
              </a:rPr>
              <a:t>http://</a:t>
            </a:r>
            <a:r>
              <a:rPr lang="fr-CA" sz="2000" dirty="0" smtClean="0">
                <a:hlinkClick r:id="rId9"/>
              </a:rPr>
              <a:t>ow.ly/MjnUD</a:t>
            </a:r>
            <a:r>
              <a:rPr lang="fr-CA" sz="2000" dirty="0" smtClean="0"/>
              <a:t> </a:t>
            </a:r>
          </a:p>
          <a:p>
            <a:pPr marL="0" indent="0">
              <a:buNone/>
            </a:pPr>
            <a:r>
              <a:rPr lang="fr-CA" sz="2000" dirty="0" err="1" smtClean="0"/>
              <a:t>Delicious</a:t>
            </a:r>
            <a:r>
              <a:rPr lang="fr-CA" sz="2000" dirty="0" smtClean="0"/>
              <a:t> </a:t>
            </a:r>
            <a:r>
              <a:rPr lang="fr-CA" sz="2000" dirty="0"/>
              <a:t>: </a:t>
            </a:r>
            <a:r>
              <a:rPr lang="fr-CA" sz="2000" dirty="0" smtClean="0"/>
              <a:t>mode d’emploi </a:t>
            </a:r>
            <a:r>
              <a:rPr lang="fr-CA" sz="2000" dirty="0"/>
              <a:t>| Université de Montréal </a:t>
            </a:r>
            <a:r>
              <a:rPr lang="fr-CA" sz="2000" dirty="0">
                <a:hlinkClick r:id="rId10"/>
              </a:rPr>
              <a:t>http://</a:t>
            </a:r>
            <a:r>
              <a:rPr lang="fr-CA" sz="2000" dirty="0" smtClean="0">
                <a:hlinkClick r:id="rId10"/>
              </a:rPr>
              <a:t>ow.ly/MjnXz</a:t>
            </a:r>
            <a:r>
              <a:rPr lang="fr-CA" sz="2000" dirty="0" smtClean="0"/>
              <a:t> </a:t>
            </a:r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5671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Conseils</a:t>
            </a:r>
            <a:endParaRPr lang="fr-CA" dirty="0"/>
          </a:p>
        </p:txBody>
      </p:sp>
      <p:sp>
        <p:nvSpPr>
          <p:cNvPr id="7" name="Espace réservé du contenu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9600" y="1697058"/>
            <a:ext cx="8229600" cy="676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1</a:t>
            </a:r>
            <a:r>
              <a:rPr lang="fr-CA" dirty="0" smtClean="0"/>
              <a:t>. </a:t>
            </a:r>
            <a:r>
              <a:rPr lang="fr-CA" dirty="0"/>
              <a:t>Soyez attentifs </a:t>
            </a:r>
            <a:r>
              <a:rPr lang="fr-CA" dirty="0" smtClean="0"/>
              <a:t>aux </a:t>
            </a:r>
            <a:r>
              <a:rPr lang="fr-CA" dirty="0"/>
              <a:t>sources </a:t>
            </a:r>
            <a:r>
              <a:rPr lang="fr-CA" dirty="0" smtClean="0"/>
              <a:t>d’information ;</a:t>
            </a:r>
          </a:p>
          <a:p>
            <a:pPr marL="0" indent="0">
              <a:buFont typeface="Arial"/>
              <a:buNone/>
            </a:pPr>
            <a:endParaRPr lang="fr-CA" dirty="0"/>
          </a:p>
        </p:txBody>
      </p:sp>
      <p:sp>
        <p:nvSpPr>
          <p:cNvPr id="8" name="Espace réservé du contenu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9600" y="2432650"/>
            <a:ext cx="8229600" cy="67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2</a:t>
            </a:r>
            <a:r>
              <a:rPr lang="fr-CA" dirty="0" smtClean="0"/>
              <a:t>. </a:t>
            </a:r>
            <a:r>
              <a:rPr lang="fr-CA" dirty="0"/>
              <a:t>Appropriez-vous un outil à la fois ;</a:t>
            </a:r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dirty="0"/>
          </a:p>
        </p:txBody>
      </p:sp>
      <p:sp>
        <p:nvSpPr>
          <p:cNvPr id="9" name="Espace réservé du contenu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9600" y="3164048"/>
            <a:ext cx="8229600" cy="67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3</a:t>
            </a:r>
            <a:r>
              <a:rPr lang="fr-CA" dirty="0" smtClean="0"/>
              <a:t>. </a:t>
            </a:r>
            <a:r>
              <a:rPr lang="fr-CA" dirty="0"/>
              <a:t>Vous n’êtes pas obligé de tout voir, tout lire ;</a:t>
            </a:r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dirty="0"/>
          </a:p>
        </p:txBody>
      </p:sp>
      <p:sp>
        <p:nvSpPr>
          <p:cNvPr id="10" name="Espace réservé du contenu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09600" y="3895446"/>
            <a:ext cx="8229600" cy="67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4</a:t>
            </a:r>
            <a:r>
              <a:rPr lang="fr-CA" dirty="0" smtClean="0"/>
              <a:t>. Réservez-vous des </a:t>
            </a:r>
            <a:r>
              <a:rPr lang="fr-CA" dirty="0"/>
              <a:t>moments ;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dirty="0"/>
          </a:p>
        </p:txBody>
      </p:sp>
      <p:sp>
        <p:nvSpPr>
          <p:cNvPr id="11" name="Espace réservé du contenu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09600" y="4626845"/>
            <a:ext cx="8229600" cy="67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5</a:t>
            </a:r>
            <a:r>
              <a:rPr lang="fr-CA" dirty="0" smtClean="0"/>
              <a:t>. </a:t>
            </a:r>
            <a:r>
              <a:rPr lang="fr-CA" smtClean="0"/>
              <a:t>Prenez-y plaisir !</a:t>
            </a:r>
            <a:endParaRPr lang="fr-CA" dirty="0"/>
          </a:p>
          <a:p>
            <a:pPr marL="0" indent="0">
              <a:buFont typeface="Arial"/>
              <a:buNone/>
            </a:pPr>
            <a:endParaRPr lang="fr-CA" dirty="0" smtClean="0"/>
          </a:p>
          <a:p>
            <a:pPr marL="0" indent="0">
              <a:buFont typeface="Arial"/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9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Contenu de la formation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115300" cy="4024125"/>
          </a:xfrm>
        </p:spPr>
        <p:txBody>
          <a:bodyPr>
            <a:noAutofit/>
          </a:bodyPr>
          <a:lstStyle/>
          <a:p>
            <a:r>
              <a:rPr lang="fr-CA" sz="2400" dirty="0" smtClean="0"/>
              <a:t>9h : Développement </a:t>
            </a:r>
            <a:r>
              <a:rPr lang="fr-CA" sz="2400" dirty="0"/>
              <a:t>professionnel et web </a:t>
            </a:r>
            <a:r>
              <a:rPr lang="fr-CA" sz="2400" dirty="0" smtClean="0"/>
              <a:t>social, définitions, enjeux</a:t>
            </a:r>
          </a:p>
          <a:p>
            <a:r>
              <a:rPr lang="fr-CA" sz="2400" dirty="0" smtClean="0"/>
              <a:t>10h30 : pause</a:t>
            </a:r>
          </a:p>
          <a:p>
            <a:r>
              <a:rPr lang="fr-CA" sz="2400" dirty="0" smtClean="0"/>
              <a:t>10h45: Initiation </a:t>
            </a:r>
            <a:r>
              <a:rPr lang="fr-CA" sz="2400" dirty="0"/>
              <a:t>à Twitter </a:t>
            </a:r>
          </a:p>
          <a:p>
            <a:r>
              <a:rPr lang="fr-CA" sz="2400" dirty="0" smtClean="0"/>
              <a:t>12h: Dîner</a:t>
            </a:r>
          </a:p>
          <a:p>
            <a:r>
              <a:rPr lang="fr-CA" sz="2400" dirty="0" smtClean="0"/>
              <a:t>13h: La recherche </a:t>
            </a:r>
            <a:r>
              <a:rPr lang="fr-CA" sz="2400" dirty="0"/>
              <a:t>d’information vs </a:t>
            </a:r>
            <a:r>
              <a:rPr lang="fr-CA" sz="2400" dirty="0" smtClean="0"/>
              <a:t>la veille </a:t>
            </a:r>
            <a:r>
              <a:rPr lang="fr-CA" sz="2400" dirty="0"/>
              <a:t>d’information (stratégie et </a:t>
            </a:r>
            <a:r>
              <a:rPr lang="fr-CA" sz="2400" dirty="0" smtClean="0"/>
              <a:t>outils)</a:t>
            </a:r>
            <a:endParaRPr lang="fr-CA" sz="2400" dirty="0"/>
          </a:p>
          <a:p>
            <a:r>
              <a:rPr lang="fr-CA" sz="2400" dirty="0" smtClean="0"/>
              <a:t>14h15: pause</a:t>
            </a:r>
          </a:p>
          <a:p>
            <a:r>
              <a:rPr lang="fr-CA" sz="2400" dirty="0" smtClean="0"/>
              <a:t>14h30: Nétiquette </a:t>
            </a:r>
            <a:r>
              <a:rPr lang="fr-CA" sz="2400" dirty="0"/>
              <a:t>et </a:t>
            </a:r>
            <a:r>
              <a:rPr lang="fr-CA" sz="2400" dirty="0" smtClean="0"/>
              <a:t>E-réputation</a:t>
            </a:r>
          </a:p>
          <a:p>
            <a:r>
              <a:rPr lang="fr-CA" sz="2400" dirty="0" smtClean="0"/>
              <a:t>15h30 : fin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6011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457950" cy="1293028"/>
          </a:xfrm>
        </p:spPr>
        <p:txBody>
          <a:bodyPr/>
          <a:lstStyle/>
          <a:p>
            <a:r>
              <a:rPr lang="fr-CA" b="1" dirty="0" smtClean="0"/>
              <a:t>Objectifs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115300" cy="3808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b="1" dirty="0" smtClean="0"/>
              <a:t>À la fin de la formation, vous serez capable de :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m</a:t>
            </a:r>
            <a:r>
              <a:rPr lang="fr-CA" sz="2400" dirty="0" smtClean="0"/>
              <a:t>ieux comprendre le rôle que les outils du web social peuvent jouer dans votre développement professionnel</a:t>
            </a:r>
          </a:p>
          <a:p>
            <a:r>
              <a:rPr lang="fr-CA" sz="2400" dirty="0"/>
              <a:t>d</a:t>
            </a:r>
            <a:r>
              <a:rPr lang="fr-CA" sz="2400" dirty="0" smtClean="0"/>
              <a:t>istinguer les fonctions et les particularité des outils du web les plus populaires</a:t>
            </a:r>
          </a:p>
          <a:p>
            <a:r>
              <a:rPr lang="fr-CA" sz="2400" dirty="0"/>
              <a:t>c</a:t>
            </a:r>
            <a:r>
              <a:rPr lang="fr-CA" sz="2400" dirty="0" smtClean="0"/>
              <a:t>omprendre les enjeux sur la e-</a:t>
            </a:r>
            <a:r>
              <a:rPr lang="fr-CA" sz="2400" dirty="0" err="1" smtClean="0"/>
              <a:t>reputation</a:t>
            </a:r>
            <a:r>
              <a:rPr lang="fr-CA" sz="2400" dirty="0" smtClean="0"/>
              <a:t> que posent ces outils</a:t>
            </a:r>
          </a:p>
          <a:p>
            <a:r>
              <a:rPr lang="fr-CA" sz="2400" dirty="0" smtClean="0"/>
              <a:t>Initier votre stratégie de développement professionnel avec l’outil Twitter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9661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457950" cy="1293028"/>
          </a:xfrm>
        </p:spPr>
        <p:txBody>
          <a:bodyPr/>
          <a:lstStyle/>
          <a:p>
            <a:r>
              <a:rPr lang="fr-CA" b="1" dirty="0" smtClean="0"/>
              <a:t>Faisons connaissance!</a:t>
            </a:r>
            <a:endParaRPr lang="fr-CA" b="1" dirty="0"/>
          </a:p>
        </p:txBody>
      </p:sp>
      <p:pic>
        <p:nvPicPr>
          <p:cNvPr id="2050" name="Picture 2" descr="C:\Users\urh2\Pictures\network-1020332_19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44008" y="2708920"/>
            <a:ext cx="4103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Nom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Secteur d’activité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Lieu de travail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Niveau d’aisance avec les TIC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3262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457950" cy="1293028"/>
          </a:xfrm>
        </p:spPr>
        <p:txBody>
          <a:bodyPr/>
          <a:lstStyle/>
          <a:p>
            <a:r>
              <a:rPr lang="fr-CA" b="1" dirty="0" smtClean="0"/>
              <a:t>Faisons connaissance!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24536"/>
          </a:xfrm>
        </p:spPr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pPr lvl="1"/>
            <a:r>
              <a:rPr lang="fr-CA" sz="3200" dirty="0"/>
              <a:t>Pour vous, qu’est-ce que le développement professionnel </a:t>
            </a:r>
            <a:r>
              <a:rPr lang="fr-CA" sz="3200" dirty="0" smtClean="0"/>
              <a:t>?</a:t>
            </a:r>
          </a:p>
          <a:p>
            <a:pPr marL="457200" lvl="1" indent="0">
              <a:buNone/>
            </a:pPr>
            <a:r>
              <a:rPr lang="fr-CA" sz="3200" dirty="0" smtClean="0"/>
              <a:t> </a:t>
            </a:r>
            <a:endParaRPr lang="fr-CA" sz="3200" dirty="0"/>
          </a:p>
          <a:p>
            <a:pPr lvl="1"/>
            <a:r>
              <a:rPr lang="fr-CA" sz="3200" dirty="0"/>
              <a:t>Quels moyens utilisez-vous pour </a:t>
            </a:r>
            <a:r>
              <a:rPr lang="fr-CA" sz="3200" dirty="0" smtClean="0"/>
              <a:t>vous développer professionnellement? </a:t>
            </a:r>
          </a:p>
          <a:p>
            <a:pPr lvl="1"/>
            <a:endParaRPr lang="fr-CA" sz="3200" dirty="0"/>
          </a:p>
          <a:p>
            <a:pPr lvl="1"/>
            <a:r>
              <a:rPr lang="fr-CA" sz="3200" dirty="0" smtClean="0"/>
              <a:t>Y </a:t>
            </a:r>
            <a:r>
              <a:rPr lang="fr-CA" sz="3200" dirty="0" err="1" smtClean="0"/>
              <a:t>a-t-il</a:t>
            </a:r>
            <a:r>
              <a:rPr lang="fr-CA" sz="3200" dirty="0" smtClean="0"/>
              <a:t> des contraintes qui influencent vos choix et vos stratégies en matière de développement professionnel? Si oui, lesquelles?</a:t>
            </a:r>
          </a:p>
          <a:p>
            <a:pPr lvl="1"/>
            <a:endParaRPr lang="fr-CA" sz="3200" dirty="0"/>
          </a:p>
          <a:p>
            <a:pPr marL="0" indent="0">
              <a:buNone/>
            </a:pP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9369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9173" y="191756"/>
            <a:ext cx="5737870" cy="1869092"/>
          </a:xfrm>
        </p:spPr>
        <p:txBody>
          <a:bodyPr>
            <a:normAutofit fontScale="90000"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CA" sz="4000" b="1" dirty="0" smtClean="0">
                <a:latin typeface="+mn-lt"/>
              </a:rPr>
              <a:t>Le développement professionnel : qu’est-ce que c’est? </a:t>
            </a:r>
            <a:r>
              <a:rPr lang="fr-CA" sz="4000" b="1" dirty="0" smtClean="0"/>
              <a:t/>
            </a:r>
            <a:br>
              <a:rPr lang="fr-CA" sz="4000" b="1" dirty="0" smtClean="0"/>
            </a:br>
            <a:endParaRPr lang="fr-CA" sz="4000" dirty="0"/>
          </a:p>
        </p:txBody>
      </p:sp>
      <p:sp>
        <p:nvSpPr>
          <p:cNvPr id="4" name="Rectangle 3"/>
          <p:cNvSpPr/>
          <p:nvPr/>
        </p:nvSpPr>
        <p:spPr>
          <a:xfrm>
            <a:off x="190059" y="206084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i="1" dirty="0" smtClean="0"/>
              <a:t>« Un </a:t>
            </a:r>
            <a:r>
              <a:rPr lang="fr-CA" sz="2400" b="1" i="1" dirty="0" smtClean="0">
                <a:solidFill>
                  <a:srgbClr val="FF0000"/>
                </a:solidFill>
              </a:rPr>
              <a:t>processus </a:t>
            </a:r>
            <a:r>
              <a:rPr lang="fr-CA" sz="2400" b="1" i="1" dirty="0">
                <a:solidFill>
                  <a:srgbClr val="FF0000"/>
                </a:solidFill>
              </a:rPr>
              <a:t>social </a:t>
            </a:r>
            <a:r>
              <a:rPr lang="fr-CA" sz="2400" b="1" i="1" dirty="0" smtClean="0">
                <a:solidFill>
                  <a:srgbClr val="FF0000"/>
                </a:solidFill>
              </a:rPr>
              <a:t>et dynamique </a:t>
            </a:r>
            <a:r>
              <a:rPr lang="fr-CA" sz="2400" i="1" dirty="0" smtClean="0"/>
              <a:t>d’apprentissage </a:t>
            </a:r>
            <a:r>
              <a:rPr lang="fr-CA" sz="2400" i="1" dirty="0"/>
              <a:t>menant à </a:t>
            </a:r>
            <a:r>
              <a:rPr lang="fr-CA" sz="2400" b="1" i="1" dirty="0">
                <a:solidFill>
                  <a:srgbClr val="00B050"/>
                </a:solidFill>
              </a:rPr>
              <a:t>l’acquisition, au développement ou à l’amélioration </a:t>
            </a:r>
            <a:r>
              <a:rPr lang="fr-CA" sz="2400" b="1" i="1" dirty="0" smtClean="0">
                <a:solidFill>
                  <a:srgbClr val="00B050"/>
                </a:solidFill>
              </a:rPr>
              <a:t>de connaissances, d’habiletés ou de compétences </a:t>
            </a:r>
            <a:r>
              <a:rPr lang="fr-CA" sz="2400" b="1" i="1" dirty="0">
                <a:solidFill>
                  <a:srgbClr val="00B050"/>
                </a:solidFill>
              </a:rPr>
              <a:t>liées aux tâches professionnelles </a:t>
            </a:r>
            <a:r>
              <a:rPr lang="fr-CA" sz="2400" b="1" i="1" dirty="0" smtClean="0">
                <a:solidFill>
                  <a:srgbClr val="00B050"/>
                </a:solidFill>
              </a:rPr>
              <a:t>de l’enseignant </a:t>
            </a:r>
            <a:r>
              <a:rPr lang="fr-CA" sz="2400" i="1" dirty="0" smtClean="0"/>
              <a:t>et visant l’amélioration de sa pratique ou le développement de nouvelles pratiques </a:t>
            </a:r>
            <a:r>
              <a:rPr lang="fr-CA" sz="2400" b="1" i="1" dirty="0" smtClean="0">
                <a:solidFill>
                  <a:srgbClr val="7030A0"/>
                </a:solidFill>
              </a:rPr>
              <a:t>dans le but d’améliorer l’expérience d’apprentissage des étudiants</a:t>
            </a:r>
            <a:r>
              <a:rPr lang="fr-CA" sz="2400" i="1" dirty="0" smtClean="0"/>
              <a:t>. »</a:t>
            </a:r>
            <a:endParaRPr lang="fr-CA" sz="2400" dirty="0"/>
          </a:p>
        </p:txBody>
      </p:sp>
      <p:sp>
        <p:nvSpPr>
          <p:cNvPr id="5" name="Rectangle 4"/>
          <p:cNvSpPr/>
          <p:nvPr/>
        </p:nvSpPr>
        <p:spPr>
          <a:xfrm>
            <a:off x="5868144" y="63618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Michelle Deschênes(2014)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23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9173" y="191756"/>
            <a:ext cx="5737870" cy="1869092"/>
          </a:xfrm>
        </p:spPr>
        <p:txBody>
          <a:bodyPr>
            <a:normAutofit fontScale="90000"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CA" sz="4000" b="1" dirty="0" smtClean="0">
                <a:latin typeface="+mn-lt"/>
              </a:rPr>
              <a:t>Le développement professionnel : notre responsabilité </a:t>
            </a:r>
            <a:r>
              <a:rPr lang="fr-CA" sz="4000" b="1" dirty="0" smtClean="0"/>
              <a:t/>
            </a:r>
            <a:br>
              <a:rPr lang="fr-CA" sz="4000" b="1" dirty="0" smtClean="0"/>
            </a:br>
            <a:endParaRPr lang="fr-CA" sz="4000" dirty="0"/>
          </a:p>
        </p:txBody>
      </p:sp>
      <p:sp>
        <p:nvSpPr>
          <p:cNvPr id="5" name="Rectangle 4"/>
          <p:cNvSpPr/>
          <p:nvPr/>
        </p:nvSpPr>
        <p:spPr>
          <a:xfrm>
            <a:off x="2995672" y="6050643"/>
            <a:ext cx="614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Le référentiel de compétences professionnelles de la profession enseignante, MELS (2001)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76249" y="1484784"/>
            <a:ext cx="8289925" cy="34778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Compétence 11</a:t>
            </a:r>
          </a:p>
          <a:p>
            <a:endParaRPr lang="fr-FR" sz="3200" b="1" dirty="0"/>
          </a:p>
          <a:p>
            <a:r>
              <a:rPr lang="fr-FR" sz="3600" dirty="0"/>
              <a:t>S'engager dans une démarche </a:t>
            </a:r>
            <a:r>
              <a:rPr lang="fr-FR" sz="3600" b="1" dirty="0"/>
              <a:t>individuelle </a:t>
            </a:r>
            <a:r>
              <a:rPr lang="fr-FR" sz="3600" dirty="0"/>
              <a:t>et </a:t>
            </a:r>
            <a:r>
              <a:rPr lang="fr-FR" sz="3600" b="1" dirty="0"/>
              <a:t>collective </a:t>
            </a:r>
            <a:r>
              <a:rPr lang="fr-FR" sz="3600" dirty="0"/>
              <a:t>de  </a:t>
            </a:r>
            <a:r>
              <a:rPr lang="fr-FR" sz="3600" b="1" dirty="0"/>
              <a:t>développement professionnel</a:t>
            </a:r>
          </a:p>
          <a:p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95553" y="4713929"/>
            <a:ext cx="85217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1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9173" y="191756"/>
            <a:ext cx="5737870" cy="1869092"/>
          </a:xfrm>
        </p:spPr>
        <p:txBody>
          <a:bodyPr>
            <a:normAutofit fontScale="90000"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CA" sz="4000" b="1" dirty="0" smtClean="0">
                <a:latin typeface="+mn-lt"/>
              </a:rPr>
              <a:t>Le développement professionnel : notre responsabilité </a:t>
            </a:r>
            <a:r>
              <a:rPr lang="fr-CA" sz="4000" b="1" dirty="0" smtClean="0"/>
              <a:t/>
            </a:r>
            <a:br>
              <a:rPr lang="fr-CA" sz="4000" b="1" dirty="0" smtClean="0"/>
            </a:br>
            <a:endParaRPr lang="fr-CA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1" y="1484784"/>
            <a:ext cx="9001000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Compétence </a:t>
            </a:r>
            <a:r>
              <a:rPr lang="fr-FR" sz="4800" b="1" dirty="0" smtClean="0">
                <a:solidFill>
                  <a:srgbClr val="0070C0"/>
                </a:solidFill>
              </a:rPr>
              <a:t>8</a:t>
            </a:r>
            <a:endParaRPr lang="fr-FR" sz="4800" b="1" dirty="0">
              <a:solidFill>
                <a:srgbClr val="0070C0"/>
              </a:solidFill>
            </a:endParaRPr>
          </a:p>
          <a:p>
            <a:endParaRPr lang="fr-FR" sz="3200" b="1" dirty="0"/>
          </a:p>
          <a:p>
            <a:r>
              <a:rPr lang="fr-FR" sz="3600" b="1" dirty="0" smtClean="0"/>
              <a:t>Intégrer les TIC </a:t>
            </a:r>
            <a:r>
              <a:rPr lang="fr-FR" sz="3600" dirty="0" smtClean="0"/>
              <a:t>aux fins de préparation et de pilotage d’activés enseignement apprentissage, de gestion de l’enseignement et de </a:t>
            </a:r>
            <a:r>
              <a:rPr lang="fr-FR" sz="3600" b="1" dirty="0" smtClean="0"/>
              <a:t>développement professionnel</a:t>
            </a:r>
            <a:r>
              <a:rPr lang="fr-FR" sz="3600" dirty="0" smtClean="0"/>
              <a:t>.</a:t>
            </a:r>
            <a:endParaRPr lang="fr-FR" sz="3600" dirty="0"/>
          </a:p>
          <a:p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995672" y="6050643"/>
            <a:ext cx="614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Le référentiel de compétences professionnelles de la profession enseignante, MELS (2001)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9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 blanc - vague de couleur</Template>
  <TotalTime>6868</TotalTime>
  <Words>748</Words>
  <Application>Microsoft Office PowerPoint</Application>
  <PresentationFormat>Affichage à l'écran (4:3)</PresentationFormat>
  <Paragraphs>198</Paragraphs>
  <Slides>28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Traînée de condensation</vt:lpstr>
      <vt:lpstr>Maximiser son développement professionnel grâce au web social</vt:lpstr>
      <vt:lpstr>Animateurs</vt:lpstr>
      <vt:lpstr>Contenu de la formation</vt:lpstr>
      <vt:lpstr>Objectifs</vt:lpstr>
      <vt:lpstr>Faisons connaissance!</vt:lpstr>
      <vt:lpstr>Faisons connaissance!</vt:lpstr>
      <vt:lpstr>Le développement professionnel : qu’est-ce que c’est?  </vt:lpstr>
      <vt:lpstr>Le développement professionnel : notre responsabilité  </vt:lpstr>
      <vt:lpstr>Le développement professionnel : notre responsabilité  </vt:lpstr>
      <vt:lpstr>Le développement professionnel : les contextes d’apprentissage </vt:lpstr>
      <vt:lpstr>Le développement professionnel </vt:lpstr>
      <vt:lpstr>Web social : qu’est-ce que c’est? </vt:lpstr>
      <vt:lpstr>Web social : Les outils</vt:lpstr>
      <vt:lpstr>Notre expérience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 sur les outils</vt:lpstr>
      <vt:lpstr>Conseils</vt:lpstr>
    </vt:vector>
  </TitlesOfParts>
  <Company>CSDM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cartes conceptuelles en francisation</dc:title>
  <dc:creator>CSDM</dc:creator>
  <cp:lastModifiedBy>CSDM</cp:lastModifiedBy>
  <cp:revision>80</cp:revision>
  <dcterms:created xsi:type="dcterms:W3CDTF">2016-01-04T21:09:44Z</dcterms:created>
  <dcterms:modified xsi:type="dcterms:W3CDTF">2016-01-21T22:24:53Z</dcterms:modified>
</cp:coreProperties>
</file>