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handoutMasterIdLst>
    <p:handoutMasterId r:id="rId13"/>
  </p:handoutMasterIdLst>
  <p:sldIdLst>
    <p:sldId id="259" r:id="rId2"/>
    <p:sldId id="283" r:id="rId3"/>
    <p:sldId id="284" r:id="rId4"/>
    <p:sldId id="285" r:id="rId5"/>
    <p:sldId id="286" r:id="rId6"/>
    <p:sldId id="287" r:id="rId7"/>
    <p:sldId id="288" r:id="rId8"/>
    <p:sldId id="289" r:id="rId9"/>
    <p:sldId id="292" r:id="rId10"/>
    <p:sldId id="295" r:id="rId11"/>
  </p:sldIdLst>
  <p:sldSz cx="9144000" cy="6858000" type="screen4x3"/>
  <p:notesSz cx="7077075" cy="9070975"/>
  <p:defaultTextStyle>
    <a:defPPr>
      <a:defRPr lang="fr-CA"/>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nielle Hawey" initials="DH" lastIdx="7"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F516B"/>
    <a:srgbClr val="99C1FB"/>
    <a:srgbClr val="DAE4E7"/>
    <a:srgbClr val="E1F6FF"/>
    <a:srgbClr val="A0DBF2"/>
    <a:srgbClr val="25AAE1"/>
    <a:srgbClr val="C3EEFF"/>
    <a:srgbClr val="6BFFFF"/>
    <a:srgbClr val="66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2787" autoAdjust="0"/>
    <p:restoredTop sz="90929" autoAdjust="0"/>
  </p:normalViewPr>
  <p:slideViewPr>
    <p:cSldViewPr>
      <p:cViewPr>
        <p:scale>
          <a:sx n="110" d="100"/>
          <a:sy n="110" d="100"/>
        </p:scale>
        <p:origin x="-816" y="-6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1830" y="-90"/>
      </p:cViewPr>
      <p:guideLst>
        <p:guide orient="horz" pos="2857"/>
        <p:guide pos="2229"/>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66733" cy="453549"/>
          </a:xfrm>
          <a:prstGeom prst="rect">
            <a:avLst/>
          </a:prstGeom>
        </p:spPr>
        <p:txBody>
          <a:bodyPr vert="horz" lIns="92255" tIns="46128" rIns="92255" bIns="46128" rtlCol="0"/>
          <a:lstStyle>
            <a:lvl1pPr algn="l">
              <a:defRPr sz="1100"/>
            </a:lvl1pPr>
          </a:lstStyle>
          <a:p>
            <a:endParaRPr lang="fr-CA"/>
          </a:p>
        </p:txBody>
      </p:sp>
      <p:sp>
        <p:nvSpPr>
          <p:cNvPr id="3" name="Espace réservé de la date 2"/>
          <p:cNvSpPr>
            <a:spLocks noGrp="1"/>
          </p:cNvSpPr>
          <p:nvPr>
            <p:ph type="dt" sz="quarter" idx="1"/>
          </p:nvPr>
        </p:nvSpPr>
        <p:spPr>
          <a:xfrm>
            <a:off x="4008704" y="0"/>
            <a:ext cx="3066733" cy="453549"/>
          </a:xfrm>
          <a:prstGeom prst="rect">
            <a:avLst/>
          </a:prstGeom>
        </p:spPr>
        <p:txBody>
          <a:bodyPr vert="horz" lIns="92255" tIns="46128" rIns="92255" bIns="46128" rtlCol="0"/>
          <a:lstStyle>
            <a:lvl1pPr algn="r">
              <a:defRPr sz="1100"/>
            </a:lvl1pPr>
          </a:lstStyle>
          <a:p>
            <a:fld id="{69B8085C-39D8-4F3F-B613-C9BC9D830D75}" type="datetimeFigureOut">
              <a:rPr lang="fr-FR" smtClean="0"/>
              <a:pPr/>
              <a:t>30/05/2012</a:t>
            </a:fld>
            <a:endParaRPr lang="fr-CA"/>
          </a:p>
        </p:txBody>
      </p:sp>
      <p:sp>
        <p:nvSpPr>
          <p:cNvPr id="4" name="Espace réservé du pied de page 3"/>
          <p:cNvSpPr>
            <a:spLocks noGrp="1"/>
          </p:cNvSpPr>
          <p:nvPr>
            <p:ph type="ftr" sz="quarter" idx="2"/>
          </p:nvPr>
        </p:nvSpPr>
        <p:spPr>
          <a:xfrm>
            <a:off x="0" y="8615852"/>
            <a:ext cx="3066733" cy="453549"/>
          </a:xfrm>
          <a:prstGeom prst="rect">
            <a:avLst/>
          </a:prstGeom>
        </p:spPr>
        <p:txBody>
          <a:bodyPr vert="horz" lIns="92255" tIns="46128" rIns="92255" bIns="46128" rtlCol="0" anchor="b"/>
          <a:lstStyle>
            <a:lvl1pPr algn="l">
              <a:defRPr sz="1100"/>
            </a:lvl1pPr>
          </a:lstStyle>
          <a:p>
            <a:endParaRPr lang="fr-CA"/>
          </a:p>
        </p:txBody>
      </p:sp>
      <p:sp>
        <p:nvSpPr>
          <p:cNvPr id="5" name="Espace réservé du numéro de diapositive 4"/>
          <p:cNvSpPr>
            <a:spLocks noGrp="1"/>
          </p:cNvSpPr>
          <p:nvPr>
            <p:ph type="sldNum" sz="quarter" idx="3"/>
          </p:nvPr>
        </p:nvSpPr>
        <p:spPr>
          <a:xfrm>
            <a:off x="4008704" y="8615852"/>
            <a:ext cx="3066733" cy="453549"/>
          </a:xfrm>
          <a:prstGeom prst="rect">
            <a:avLst/>
          </a:prstGeom>
        </p:spPr>
        <p:txBody>
          <a:bodyPr vert="horz" lIns="92255" tIns="46128" rIns="92255" bIns="46128" rtlCol="0" anchor="b"/>
          <a:lstStyle>
            <a:lvl1pPr algn="r">
              <a:defRPr sz="1100"/>
            </a:lvl1pPr>
          </a:lstStyle>
          <a:p>
            <a:fld id="{44BD32DE-0FE8-4782-AA2C-512DC6A67EB8}" type="slidenum">
              <a:rPr lang="fr-CA" smtClean="0"/>
              <a:pPr/>
              <a:t>‹N°›</a:t>
            </a:fld>
            <a:endParaRPr lang="fr-CA"/>
          </a:p>
        </p:txBody>
      </p:sp>
    </p:spTree>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1026"/>
          <p:cNvSpPr>
            <a:spLocks noGrp="1" noChangeArrowheads="1"/>
          </p:cNvSpPr>
          <p:nvPr>
            <p:ph type="hdr" sz="quarter"/>
          </p:nvPr>
        </p:nvSpPr>
        <p:spPr bwMode="auto">
          <a:xfrm>
            <a:off x="0" y="0"/>
            <a:ext cx="3066733" cy="453549"/>
          </a:xfrm>
          <a:prstGeom prst="rect">
            <a:avLst/>
          </a:prstGeom>
          <a:noFill/>
          <a:ln w="9525">
            <a:noFill/>
            <a:miter lim="800000"/>
            <a:headEnd/>
            <a:tailEnd/>
          </a:ln>
          <a:effectLst/>
        </p:spPr>
        <p:txBody>
          <a:bodyPr vert="horz" wrap="square" lIns="92255" tIns="46128" rIns="92255" bIns="46128" numCol="1" anchor="t" anchorCtr="0" compatLnSpc="1">
            <a:prstTxWarp prst="textNoShape">
              <a:avLst/>
            </a:prstTxWarp>
          </a:bodyPr>
          <a:lstStyle>
            <a:lvl1pPr>
              <a:defRPr sz="1100"/>
            </a:lvl1pPr>
          </a:lstStyle>
          <a:p>
            <a:endParaRPr lang="fr-CA"/>
          </a:p>
        </p:txBody>
      </p:sp>
      <p:sp>
        <p:nvSpPr>
          <p:cNvPr id="8195" name="Rectangle 1027"/>
          <p:cNvSpPr>
            <a:spLocks noGrp="1" noChangeArrowheads="1"/>
          </p:cNvSpPr>
          <p:nvPr>
            <p:ph type="dt" idx="1"/>
          </p:nvPr>
        </p:nvSpPr>
        <p:spPr bwMode="auto">
          <a:xfrm>
            <a:off x="4010342" y="0"/>
            <a:ext cx="3066733" cy="453549"/>
          </a:xfrm>
          <a:prstGeom prst="rect">
            <a:avLst/>
          </a:prstGeom>
          <a:noFill/>
          <a:ln w="9525">
            <a:noFill/>
            <a:miter lim="800000"/>
            <a:headEnd/>
            <a:tailEnd/>
          </a:ln>
          <a:effectLst/>
        </p:spPr>
        <p:txBody>
          <a:bodyPr vert="horz" wrap="square" lIns="92255" tIns="46128" rIns="92255" bIns="46128" numCol="1" anchor="t" anchorCtr="0" compatLnSpc="1">
            <a:prstTxWarp prst="textNoShape">
              <a:avLst/>
            </a:prstTxWarp>
          </a:bodyPr>
          <a:lstStyle>
            <a:lvl1pPr algn="r">
              <a:defRPr sz="1100"/>
            </a:lvl1pPr>
          </a:lstStyle>
          <a:p>
            <a:endParaRPr lang="fr-CA"/>
          </a:p>
        </p:txBody>
      </p:sp>
      <p:sp>
        <p:nvSpPr>
          <p:cNvPr id="8196" name="Rectangle 1028"/>
          <p:cNvSpPr>
            <a:spLocks noGrp="1" noRot="1" noChangeAspect="1" noChangeArrowheads="1" noTextEdit="1"/>
          </p:cNvSpPr>
          <p:nvPr>
            <p:ph type="sldImg" idx="2"/>
          </p:nvPr>
        </p:nvSpPr>
        <p:spPr bwMode="auto">
          <a:xfrm>
            <a:off x="1270000" y="679450"/>
            <a:ext cx="4537075" cy="3402013"/>
          </a:xfrm>
          <a:prstGeom prst="rect">
            <a:avLst/>
          </a:prstGeom>
          <a:noFill/>
          <a:ln w="9525">
            <a:solidFill>
              <a:srgbClr val="000000"/>
            </a:solidFill>
            <a:miter lim="800000"/>
            <a:headEnd/>
            <a:tailEnd/>
          </a:ln>
          <a:effectLst/>
        </p:spPr>
      </p:sp>
      <p:sp>
        <p:nvSpPr>
          <p:cNvPr id="8197" name="Rectangle 1029"/>
          <p:cNvSpPr>
            <a:spLocks noGrp="1" noChangeArrowheads="1"/>
          </p:cNvSpPr>
          <p:nvPr>
            <p:ph type="body" sz="quarter" idx="3"/>
          </p:nvPr>
        </p:nvSpPr>
        <p:spPr bwMode="auto">
          <a:xfrm>
            <a:off x="943610" y="4308713"/>
            <a:ext cx="5189855" cy="4081939"/>
          </a:xfrm>
          <a:prstGeom prst="rect">
            <a:avLst/>
          </a:prstGeom>
          <a:noFill/>
          <a:ln w="9525">
            <a:noFill/>
            <a:miter lim="800000"/>
            <a:headEnd/>
            <a:tailEnd/>
          </a:ln>
          <a:effectLst/>
        </p:spPr>
        <p:txBody>
          <a:bodyPr vert="horz" wrap="square" lIns="92255" tIns="46128" rIns="92255" bIns="46128" numCol="1" anchor="t" anchorCtr="0" compatLnSpc="1">
            <a:prstTxWarp prst="textNoShape">
              <a:avLst/>
            </a:prstTxWarp>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p>
        </p:txBody>
      </p:sp>
      <p:sp>
        <p:nvSpPr>
          <p:cNvPr id="8198" name="Rectangle 1030"/>
          <p:cNvSpPr>
            <a:spLocks noGrp="1" noChangeArrowheads="1"/>
          </p:cNvSpPr>
          <p:nvPr>
            <p:ph type="ftr" sz="quarter" idx="4"/>
          </p:nvPr>
        </p:nvSpPr>
        <p:spPr bwMode="auto">
          <a:xfrm>
            <a:off x="0" y="8617426"/>
            <a:ext cx="3066733" cy="453549"/>
          </a:xfrm>
          <a:prstGeom prst="rect">
            <a:avLst/>
          </a:prstGeom>
          <a:noFill/>
          <a:ln w="9525">
            <a:noFill/>
            <a:miter lim="800000"/>
            <a:headEnd/>
            <a:tailEnd/>
          </a:ln>
          <a:effectLst/>
        </p:spPr>
        <p:txBody>
          <a:bodyPr vert="horz" wrap="square" lIns="92255" tIns="46128" rIns="92255" bIns="46128" numCol="1" anchor="b" anchorCtr="0" compatLnSpc="1">
            <a:prstTxWarp prst="textNoShape">
              <a:avLst/>
            </a:prstTxWarp>
          </a:bodyPr>
          <a:lstStyle>
            <a:lvl1pPr>
              <a:defRPr sz="1100"/>
            </a:lvl1pPr>
          </a:lstStyle>
          <a:p>
            <a:endParaRPr lang="fr-CA"/>
          </a:p>
        </p:txBody>
      </p:sp>
      <p:sp>
        <p:nvSpPr>
          <p:cNvPr id="8199" name="Rectangle 1031"/>
          <p:cNvSpPr>
            <a:spLocks noGrp="1" noChangeArrowheads="1"/>
          </p:cNvSpPr>
          <p:nvPr>
            <p:ph type="sldNum" sz="quarter" idx="5"/>
          </p:nvPr>
        </p:nvSpPr>
        <p:spPr bwMode="auto">
          <a:xfrm>
            <a:off x="4010342" y="8617426"/>
            <a:ext cx="3066733" cy="453549"/>
          </a:xfrm>
          <a:prstGeom prst="rect">
            <a:avLst/>
          </a:prstGeom>
          <a:noFill/>
          <a:ln w="9525">
            <a:noFill/>
            <a:miter lim="800000"/>
            <a:headEnd/>
            <a:tailEnd/>
          </a:ln>
          <a:effectLst/>
        </p:spPr>
        <p:txBody>
          <a:bodyPr vert="horz" wrap="square" lIns="92255" tIns="46128" rIns="92255" bIns="46128" numCol="1" anchor="b" anchorCtr="0" compatLnSpc="1">
            <a:prstTxWarp prst="textNoShape">
              <a:avLst/>
            </a:prstTxWarp>
          </a:bodyPr>
          <a:lstStyle>
            <a:lvl1pPr algn="r">
              <a:defRPr sz="1100"/>
            </a:lvl1pPr>
          </a:lstStyle>
          <a:p>
            <a:fld id="{91D2C398-DD70-4746-B5E9-250B2DB30C25}" type="slidenum">
              <a:rPr lang="fr-CA"/>
              <a:pPr/>
              <a:t>‹N°›</a:t>
            </a:fld>
            <a:endParaRPr lang="fr-CA"/>
          </a:p>
        </p:txBody>
      </p:sp>
    </p:spTree>
  </p:cSld>
  <p:clrMap bg1="lt1" tx1="dk1" bg2="lt2" tx2="dk2" accent1="accent1" accent2="accent2" accent3="accent3" accent4="accent4" accent5="accent5" accent6="accent6" hlink="hlink" folHlink="folHlink"/>
  <p:hf sldNum="0" hdr="0" dt="0"/>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5" name="Espace réservé du pied de page 4"/>
          <p:cNvSpPr>
            <a:spLocks noGrp="1"/>
          </p:cNvSpPr>
          <p:nvPr>
            <p:ph type="ftr" sz="quarter" idx="10"/>
          </p:nvPr>
        </p:nvSpPr>
        <p:spPr/>
        <p:txBody>
          <a:bodyPr/>
          <a:lstStyle/>
          <a:p>
            <a:endParaRPr lang="fr-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CA"/>
          </a:p>
        </p:txBody>
      </p:sp>
      <p:sp>
        <p:nvSpPr>
          <p:cNvPr id="4" name="Espace réservé de la date 3"/>
          <p:cNvSpPr>
            <a:spLocks noGrp="1"/>
          </p:cNvSpPr>
          <p:nvPr>
            <p:ph type="dt" sz="half" idx="10"/>
          </p:nvPr>
        </p:nvSpPr>
        <p:spPr/>
        <p:txBody>
          <a:bodyPr/>
          <a:lstStyle>
            <a:lvl1pPr>
              <a:defRPr/>
            </a:lvl1pPr>
          </a:lstStyle>
          <a:p>
            <a:endParaRPr lang="fr-CA"/>
          </a:p>
        </p:txBody>
      </p:sp>
      <p:sp>
        <p:nvSpPr>
          <p:cNvPr id="5" name="Espace réservé du pied de page 4"/>
          <p:cNvSpPr>
            <a:spLocks noGrp="1"/>
          </p:cNvSpPr>
          <p:nvPr>
            <p:ph type="ftr" sz="quarter" idx="11"/>
          </p:nvPr>
        </p:nvSpPr>
        <p:spPr/>
        <p:txBody>
          <a:bodyPr/>
          <a:lstStyle>
            <a:lvl1pPr>
              <a:defRPr/>
            </a:lvl1pPr>
          </a:lstStyle>
          <a:p>
            <a:endParaRPr lang="fr-CA"/>
          </a:p>
        </p:txBody>
      </p:sp>
      <p:sp>
        <p:nvSpPr>
          <p:cNvPr id="6" name="Espace réservé du numéro de diapositive 5"/>
          <p:cNvSpPr>
            <a:spLocks noGrp="1"/>
          </p:cNvSpPr>
          <p:nvPr>
            <p:ph type="sldNum" sz="quarter" idx="12"/>
          </p:nvPr>
        </p:nvSpPr>
        <p:spPr/>
        <p:txBody>
          <a:bodyPr/>
          <a:lstStyle>
            <a:lvl1pPr>
              <a:defRPr/>
            </a:lvl1pPr>
          </a:lstStyle>
          <a:p>
            <a:fld id="{CE9BB6E2-B7F1-4C6C-9338-ED2DAF9D51BE}" type="slidenum">
              <a:rPr lang="fr-CA"/>
              <a:pPr/>
              <a:t>‹N°›</a:t>
            </a:fld>
            <a:endParaRPr lang="fr-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endParaRPr lang="fr-CA"/>
          </a:p>
        </p:txBody>
      </p:sp>
      <p:sp>
        <p:nvSpPr>
          <p:cNvPr id="5" name="Espace réservé du pied de page 4"/>
          <p:cNvSpPr>
            <a:spLocks noGrp="1"/>
          </p:cNvSpPr>
          <p:nvPr>
            <p:ph type="ftr" sz="quarter" idx="11"/>
          </p:nvPr>
        </p:nvSpPr>
        <p:spPr/>
        <p:txBody>
          <a:bodyPr/>
          <a:lstStyle>
            <a:lvl1pPr>
              <a:defRPr/>
            </a:lvl1pPr>
          </a:lstStyle>
          <a:p>
            <a:endParaRPr lang="fr-CA"/>
          </a:p>
        </p:txBody>
      </p:sp>
      <p:sp>
        <p:nvSpPr>
          <p:cNvPr id="6" name="Espace réservé du numéro de diapositive 5"/>
          <p:cNvSpPr>
            <a:spLocks noGrp="1"/>
          </p:cNvSpPr>
          <p:nvPr>
            <p:ph type="sldNum" sz="quarter" idx="12"/>
          </p:nvPr>
        </p:nvSpPr>
        <p:spPr/>
        <p:txBody>
          <a:bodyPr/>
          <a:lstStyle>
            <a:lvl1pPr>
              <a:defRPr/>
            </a:lvl1pPr>
          </a:lstStyle>
          <a:p>
            <a:fld id="{E7DEB068-9E48-4034-96ED-4EEE3AC8D148}" type="slidenum">
              <a:rPr lang="fr-CA"/>
              <a:pPr/>
              <a:t>‹N°›</a:t>
            </a:fld>
            <a:endParaRPr lang="fr-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15100" y="609600"/>
            <a:ext cx="1943100" cy="5486400"/>
          </a:xfrm>
        </p:spPr>
        <p:txBody>
          <a:bodyPr vert="eaVert"/>
          <a:lstStyle/>
          <a:p>
            <a:r>
              <a:rPr lang="fr-FR" smtClean="0"/>
              <a:t>Cliquez pour modifier le style du titre</a:t>
            </a:r>
            <a:endParaRPr lang="fr-CA"/>
          </a:p>
        </p:txBody>
      </p:sp>
      <p:sp>
        <p:nvSpPr>
          <p:cNvPr id="3" name="Espace réservé du texte vertical 2"/>
          <p:cNvSpPr>
            <a:spLocks noGrp="1"/>
          </p:cNvSpPr>
          <p:nvPr>
            <p:ph type="body" orient="vert" idx="1"/>
          </p:nvPr>
        </p:nvSpPr>
        <p:spPr>
          <a:xfrm>
            <a:off x="685800" y="609600"/>
            <a:ext cx="5676900" cy="54864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endParaRPr lang="fr-CA"/>
          </a:p>
        </p:txBody>
      </p:sp>
      <p:sp>
        <p:nvSpPr>
          <p:cNvPr id="5" name="Espace réservé du pied de page 4"/>
          <p:cNvSpPr>
            <a:spLocks noGrp="1"/>
          </p:cNvSpPr>
          <p:nvPr>
            <p:ph type="ftr" sz="quarter" idx="11"/>
          </p:nvPr>
        </p:nvSpPr>
        <p:spPr/>
        <p:txBody>
          <a:bodyPr/>
          <a:lstStyle>
            <a:lvl1pPr>
              <a:defRPr/>
            </a:lvl1pPr>
          </a:lstStyle>
          <a:p>
            <a:endParaRPr lang="fr-CA"/>
          </a:p>
        </p:txBody>
      </p:sp>
      <p:sp>
        <p:nvSpPr>
          <p:cNvPr id="6" name="Espace réservé du numéro de diapositive 5"/>
          <p:cNvSpPr>
            <a:spLocks noGrp="1"/>
          </p:cNvSpPr>
          <p:nvPr>
            <p:ph type="sldNum" sz="quarter" idx="12"/>
          </p:nvPr>
        </p:nvSpPr>
        <p:spPr/>
        <p:txBody>
          <a:bodyPr/>
          <a:lstStyle>
            <a:lvl1pPr>
              <a:defRPr/>
            </a:lvl1pPr>
          </a:lstStyle>
          <a:p>
            <a:fld id="{4CB90B59-1604-42D2-A1A0-D39A57B7324F}" type="slidenum">
              <a:rPr lang="fr-CA"/>
              <a:pPr/>
              <a:t>‹N°›</a:t>
            </a:fld>
            <a:endParaRPr lang="fr-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lvl1pPr>
              <a:defRPr/>
            </a:lvl1pPr>
          </a:lstStyle>
          <a:p>
            <a:endParaRPr lang="fr-CA"/>
          </a:p>
        </p:txBody>
      </p:sp>
      <p:sp>
        <p:nvSpPr>
          <p:cNvPr id="5" name="Espace réservé du pied de page 4"/>
          <p:cNvSpPr>
            <a:spLocks noGrp="1"/>
          </p:cNvSpPr>
          <p:nvPr>
            <p:ph type="ftr" sz="quarter" idx="11"/>
          </p:nvPr>
        </p:nvSpPr>
        <p:spPr/>
        <p:txBody>
          <a:bodyPr/>
          <a:lstStyle>
            <a:lvl1pPr>
              <a:defRPr/>
            </a:lvl1pPr>
          </a:lstStyle>
          <a:p>
            <a:endParaRPr lang="fr-CA"/>
          </a:p>
        </p:txBody>
      </p:sp>
      <p:sp>
        <p:nvSpPr>
          <p:cNvPr id="6" name="Espace réservé du numéro de diapositive 5"/>
          <p:cNvSpPr>
            <a:spLocks noGrp="1"/>
          </p:cNvSpPr>
          <p:nvPr>
            <p:ph type="sldNum" sz="quarter" idx="12"/>
          </p:nvPr>
        </p:nvSpPr>
        <p:spPr/>
        <p:txBody>
          <a:bodyPr/>
          <a:lstStyle>
            <a:lvl1pPr>
              <a:defRPr/>
            </a:lvl1pPr>
          </a:lstStyle>
          <a:p>
            <a:fld id="{FB61D855-5261-46BE-8DCA-BCF65BBC281F}" type="slidenum">
              <a:rPr lang="fr-CA"/>
              <a:pPr/>
              <a:t>‹N°›</a:t>
            </a:fld>
            <a:endParaRPr lang="fr-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CA"/>
          </a:p>
        </p:txBody>
      </p:sp>
      <p:sp>
        <p:nvSpPr>
          <p:cNvPr id="5" name="Espace réservé du pied de page 4"/>
          <p:cNvSpPr>
            <a:spLocks noGrp="1"/>
          </p:cNvSpPr>
          <p:nvPr>
            <p:ph type="ftr" sz="quarter" idx="11"/>
          </p:nvPr>
        </p:nvSpPr>
        <p:spPr/>
        <p:txBody>
          <a:bodyPr/>
          <a:lstStyle>
            <a:lvl1pPr>
              <a:defRPr/>
            </a:lvl1pPr>
          </a:lstStyle>
          <a:p>
            <a:endParaRPr lang="fr-CA"/>
          </a:p>
        </p:txBody>
      </p:sp>
      <p:sp>
        <p:nvSpPr>
          <p:cNvPr id="6" name="Espace réservé du numéro de diapositive 5"/>
          <p:cNvSpPr>
            <a:spLocks noGrp="1"/>
          </p:cNvSpPr>
          <p:nvPr>
            <p:ph type="sldNum" sz="quarter" idx="12"/>
          </p:nvPr>
        </p:nvSpPr>
        <p:spPr/>
        <p:txBody>
          <a:bodyPr/>
          <a:lstStyle>
            <a:lvl1pPr>
              <a:defRPr/>
            </a:lvl1pPr>
          </a:lstStyle>
          <a:p>
            <a:fld id="{D943F5C2-8F95-43F1-B38E-BE84C9699231}" type="slidenum">
              <a:rPr lang="fr-CA"/>
              <a:pPr/>
              <a:t>‹N°›</a:t>
            </a:fld>
            <a:endParaRPr lang="fr-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4"/>
          <p:cNvSpPr>
            <a:spLocks noGrp="1"/>
          </p:cNvSpPr>
          <p:nvPr>
            <p:ph type="dt" sz="half" idx="10"/>
          </p:nvPr>
        </p:nvSpPr>
        <p:spPr/>
        <p:txBody>
          <a:bodyPr/>
          <a:lstStyle>
            <a:lvl1pPr>
              <a:defRPr/>
            </a:lvl1pPr>
          </a:lstStyle>
          <a:p>
            <a:endParaRPr lang="fr-CA"/>
          </a:p>
        </p:txBody>
      </p:sp>
      <p:sp>
        <p:nvSpPr>
          <p:cNvPr id="6" name="Espace réservé du pied de page 5"/>
          <p:cNvSpPr>
            <a:spLocks noGrp="1"/>
          </p:cNvSpPr>
          <p:nvPr>
            <p:ph type="ftr" sz="quarter" idx="11"/>
          </p:nvPr>
        </p:nvSpPr>
        <p:spPr/>
        <p:txBody>
          <a:bodyPr/>
          <a:lstStyle>
            <a:lvl1pPr>
              <a:defRPr/>
            </a:lvl1pPr>
          </a:lstStyle>
          <a:p>
            <a:endParaRPr lang="fr-CA"/>
          </a:p>
        </p:txBody>
      </p:sp>
      <p:sp>
        <p:nvSpPr>
          <p:cNvPr id="7" name="Espace réservé du numéro de diapositive 6"/>
          <p:cNvSpPr>
            <a:spLocks noGrp="1"/>
          </p:cNvSpPr>
          <p:nvPr>
            <p:ph type="sldNum" sz="quarter" idx="12"/>
          </p:nvPr>
        </p:nvSpPr>
        <p:spPr/>
        <p:txBody>
          <a:bodyPr/>
          <a:lstStyle>
            <a:lvl1pPr>
              <a:defRPr/>
            </a:lvl1pPr>
          </a:lstStyle>
          <a:p>
            <a:fld id="{4BE8AB86-0312-41B3-9F40-4A1B09782DF8}" type="slidenum">
              <a:rPr lang="fr-CA"/>
              <a:pPr/>
              <a:t>‹N°›</a:t>
            </a:fld>
            <a:endParaRPr lang="fr-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6"/>
          <p:cNvSpPr>
            <a:spLocks noGrp="1"/>
          </p:cNvSpPr>
          <p:nvPr>
            <p:ph type="dt" sz="half" idx="10"/>
          </p:nvPr>
        </p:nvSpPr>
        <p:spPr/>
        <p:txBody>
          <a:bodyPr/>
          <a:lstStyle>
            <a:lvl1pPr>
              <a:defRPr/>
            </a:lvl1pPr>
          </a:lstStyle>
          <a:p>
            <a:endParaRPr lang="fr-CA"/>
          </a:p>
        </p:txBody>
      </p:sp>
      <p:sp>
        <p:nvSpPr>
          <p:cNvPr id="8" name="Espace réservé du pied de page 7"/>
          <p:cNvSpPr>
            <a:spLocks noGrp="1"/>
          </p:cNvSpPr>
          <p:nvPr>
            <p:ph type="ftr" sz="quarter" idx="11"/>
          </p:nvPr>
        </p:nvSpPr>
        <p:spPr/>
        <p:txBody>
          <a:bodyPr/>
          <a:lstStyle>
            <a:lvl1pPr>
              <a:defRPr/>
            </a:lvl1pPr>
          </a:lstStyle>
          <a:p>
            <a:endParaRPr lang="fr-CA"/>
          </a:p>
        </p:txBody>
      </p:sp>
      <p:sp>
        <p:nvSpPr>
          <p:cNvPr id="9" name="Espace réservé du numéro de diapositive 8"/>
          <p:cNvSpPr>
            <a:spLocks noGrp="1"/>
          </p:cNvSpPr>
          <p:nvPr>
            <p:ph type="sldNum" sz="quarter" idx="12"/>
          </p:nvPr>
        </p:nvSpPr>
        <p:spPr/>
        <p:txBody>
          <a:bodyPr/>
          <a:lstStyle>
            <a:lvl1pPr>
              <a:defRPr/>
            </a:lvl1pPr>
          </a:lstStyle>
          <a:p>
            <a:fld id="{E46B601E-FCE1-44D9-930E-A371E1060851}" type="slidenum">
              <a:rPr lang="fr-CA"/>
              <a:pPr/>
              <a:t>‹N°›</a:t>
            </a:fld>
            <a:endParaRPr lang="fr-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e la date 2"/>
          <p:cNvSpPr>
            <a:spLocks noGrp="1"/>
          </p:cNvSpPr>
          <p:nvPr>
            <p:ph type="dt" sz="half" idx="10"/>
          </p:nvPr>
        </p:nvSpPr>
        <p:spPr/>
        <p:txBody>
          <a:bodyPr/>
          <a:lstStyle>
            <a:lvl1pPr>
              <a:defRPr/>
            </a:lvl1pPr>
          </a:lstStyle>
          <a:p>
            <a:endParaRPr lang="fr-CA"/>
          </a:p>
        </p:txBody>
      </p:sp>
      <p:sp>
        <p:nvSpPr>
          <p:cNvPr id="4" name="Espace réservé du pied de page 3"/>
          <p:cNvSpPr>
            <a:spLocks noGrp="1"/>
          </p:cNvSpPr>
          <p:nvPr>
            <p:ph type="ftr" sz="quarter" idx="11"/>
          </p:nvPr>
        </p:nvSpPr>
        <p:spPr/>
        <p:txBody>
          <a:bodyPr/>
          <a:lstStyle>
            <a:lvl1pPr>
              <a:defRPr/>
            </a:lvl1pPr>
          </a:lstStyle>
          <a:p>
            <a:endParaRPr lang="fr-CA"/>
          </a:p>
        </p:txBody>
      </p:sp>
      <p:sp>
        <p:nvSpPr>
          <p:cNvPr id="5" name="Espace réservé du numéro de diapositive 4"/>
          <p:cNvSpPr>
            <a:spLocks noGrp="1"/>
          </p:cNvSpPr>
          <p:nvPr>
            <p:ph type="sldNum" sz="quarter" idx="12"/>
          </p:nvPr>
        </p:nvSpPr>
        <p:spPr/>
        <p:txBody>
          <a:bodyPr/>
          <a:lstStyle>
            <a:lvl1pPr>
              <a:defRPr/>
            </a:lvl1pPr>
          </a:lstStyle>
          <a:p>
            <a:fld id="{B02C2A35-E03C-4AF0-8D8D-B5900A7115F3}" type="slidenum">
              <a:rPr lang="fr-CA"/>
              <a:pPr/>
              <a:t>‹N°›</a:t>
            </a:fld>
            <a:endParaRPr lang="fr-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CA"/>
          </a:p>
        </p:txBody>
      </p:sp>
      <p:sp>
        <p:nvSpPr>
          <p:cNvPr id="3" name="Espace réservé du pied de page 2"/>
          <p:cNvSpPr>
            <a:spLocks noGrp="1"/>
          </p:cNvSpPr>
          <p:nvPr>
            <p:ph type="ftr" sz="quarter" idx="11"/>
          </p:nvPr>
        </p:nvSpPr>
        <p:spPr/>
        <p:txBody>
          <a:bodyPr/>
          <a:lstStyle>
            <a:lvl1pPr>
              <a:defRPr/>
            </a:lvl1pPr>
          </a:lstStyle>
          <a:p>
            <a:endParaRPr lang="fr-CA"/>
          </a:p>
        </p:txBody>
      </p:sp>
      <p:sp>
        <p:nvSpPr>
          <p:cNvPr id="4" name="Espace réservé du numéro de diapositive 3"/>
          <p:cNvSpPr>
            <a:spLocks noGrp="1"/>
          </p:cNvSpPr>
          <p:nvPr>
            <p:ph type="sldNum" sz="quarter" idx="12"/>
          </p:nvPr>
        </p:nvSpPr>
        <p:spPr/>
        <p:txBody>
          <a:bodyPr/>
          <a:lstStyle>
            <a:lvl1pPr>
              <a:defRPr/>
            </a:lvl1pPr>
          </a:lstStyle>
          <a:p>
            <a:fld id="{15022CAE-B7DC-47DF-92A3-4A36C57EB6DD}" type="slidenum">
              <a:rPr lang="fr-CA"/>
              <a:pPr/>
              <a:t>‹N°›</a:t>
            </a:fld>
            <a:endParaRPr lang="fr-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CA"/>
          </a:p>
        </p:txBody>
      </p:sp>
      <p:sp>
        <p:nvSpPr>
          <p:cNvPr id="6" name="Espace réservé du pied de page 5"/>
          <p:cNvSpPr>
            <a:spLocks noGrp="1"/>
          </p:cNvSpPr>
          <p:nvPr>
            <p:ph type="ftr" sz="quarter" idx="11"/>
          </p:nvPr>
        </p:nvSpPr>
        <p:spPr/>
        <p:txBody>
          <a:bodyPr/>
          <a:lstStyle>
            <a:lvl1pPr>
              <a:defRPr/>
            </a:lvl1pPr>
          </a:lstStyle>
          <a:p>
            <a:endParaRPr lang="fr-CA"/>
          </a:p>
        </p:txBody>
      </p:sp>
      <p:sp>
        <p:nvSpPr>
          <p:cNvPr id="7" name="Espace réservé du numéro de diapositive 6"/>
          <p:cNvSpPr>
            <a:spLocks noGrp="1"/>
          </p:cNvSpPr>
          <p:nvPr>
            <p:ph type="sldNum" sz="quarter" idx="12"/>
          </p:nvPr>
        </p:nvSpPr>
        <p:spPr/>
        <p:txBody>
          <a:bodyPr/>
          <a:lstStyle>
            <a:lvl1pPr>
              <a:defRPr/>
            </a:lvl1pPr>
          </a:lstStyle>
          <a:p>
            <a:fld id="{D6CEFB3D-B01D-4ECF-9112-4D6E5542918A}" type="slidenum">
              <a:rPr lang="fr-CA"/>
              <a:pPr/>
              <a:t>‹N°›</a:t>
            </a:fld>
            <a:endParaRPr lang="fr-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CA"/>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CA"/>
          </a:p>
        </p:txBody>
      </p:sp>
      <p:sp>
        <p:nvSpPr>
          <p:cNvPr id="6" name="Espace réservé du pied de page 5"/>
          <p:cNvSpPr>
            <a:spLocks noGrp="1"/>
          </p:cNvSpPr>
          <p:nvPr>
            <p:ph type="ftr" sz="quarter" idx="11"/>
          </p:nvPr>
        </p:nvSpPr>
        <p:spPr/>
        <p:txBody>
          <a:bodyPr/>
          <a:lstStyle>
            <a:lvl1pPr>
              <a:defRPr/>
            </a:lvl1pPr>
          </a:lstStyle>
          <a:p>
            <a:endParaRPr lang="fr-CA"/>
          </a:p>
        </p:txBody>
      </p:sp>
      <p:sp>
        <p:nvSpPr>
          <p:cNvPr id="7" name="Espace réservé du numéro de diapositive 6"/>
          <p:cNvSpPr>
            <a:spLocks noGrp="1"/>
          </p:cNvSpPr>
          <p:nvPr>
            <p:ph type="sldNum" sz="quarter" idx="12"/>
          </p:nvPr>
        </p:nvSpPr>
        <p:spPr/>
        <p:txBody>
          <a:bodyPr/>
          <a:lstStyle>
            <a:lvl1pPr>
              <a:defRPr/>
            </a:lvl1pPr>
          </a:lstStyle>
          <a:p>
            <a:fld id="{6B4CF08B-065A-4952-91D2-1CED934616BA}" type="slidenum">
              <a:rPr lang="fr-CA"/>
              <a:pPr/>
              <a:t>‹N°›</a:t>
            </a:fld>
            <a:endParaRPr lang="fr-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fr-CA" smtClean="0"/>
              <a:t>Cliquez pour modifier le style du titre du masque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fr-CA"/>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fr-CA"/>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E7D1117-5273-4407-A5FB-C1FF462AA334}" type="slidenum">
              <a:rPr lang="fr-CA"/>
              <a:pPr/>
              <a:t>‹N°›</a:t>
            </a:fld>
            <a:endParaRPr lang="fr-CA"/>
          </a:p>
        </p:txBody>
      </p:sp>
      <p:pic>
        <p:nvPicPr>
          <p:cNvPr id="1031" name="Picture 7" descr="K:\GRP\DC\Suzanne_Belanger\Pierre Pouliot Power point\Visuel Power point Pierre Pouliot 4.jpg"/>
          <p:cNvPicPr>
            <a:picLocks noChangeAspect="1" noChangeArrowheads="1"/>
          </p:cNvPicPr>
          <p:nvPr userDrawn="1"/>
        </p:nvPicPr>
        <p:blipFill>
          <a:blip r:embed="rId14" cstate="print"/>
          <a:srcRect/>
          <a:stretch>
            <a:fillRect/>
          </a:stretch>
        </p:blipFill>
        <p:spPr bwMode="auto">
          <a:xfrm>
            <a:off x="0" y="0"/>
            <a:ext cx="9296400" cy="6958013"/>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5130" name="Rectangle 10"/>
          <p:cNvSpPr>
            <a:spLocks noChangeArrowheads="1"/>
          </p:cNvSpPr>
          <p:nvPr/>
        </p:nvSpPr>
        <p:spPr bwMode="auto">
          <a:xfrm>
            <a:off x="3357554" y="457201"/>
            <a:ext cx="5429288" cy="9017853"/>
          </a:xfrm>
          <a:prstGeom prst="rect">
            <a:avLst/>
          </a:prstGeom>
          <a:noFill/>
          <a:ln w="9525">
            <a:noFill/>
            <a:miter lim="800000"/>
            <a:headEnd/>
            <a:tailEnd/>
          </a:ln>
          <a:effectLst/>
        </p:spPr>
        <p:txBody>
          <a:bodyPr wrap="square">
            <a:spAutoFit/>
          </a:bodyPr>
          <a:lstStyle/>
          <a:p>
            <a:pPr algn="ctr"/>
            <a:endParaRPr lang="fr-CA" sz="2000" smtClean="0">
              <a:solidFill>
                <a:srgbClr val="25AAE1"/>
              </a:solidFill>
              <a:latin typeface="+mn-lt"/>
            </a:endParaRPr>
          </a:p>
          <a:p>
            <a:pPr algn="ctr"/>
            <a:r>
              <a:rPr lang="fr-CA" sz="1600" b="1" cap="small" smtClean="0">
                <a:solidFill>
                  <a:srgbClr val="002060"/>
                </a:solidFill>
              </a:rPr>
              <a:t>Session de formation à l’intention des directions de centre et du personnel professionnel </a:t>
            </a:r>
            <a:endParaRPr lang="fr-CA" sz="1600" b="1" smtClean="0">
              <a:solidFill>
                <a:srgbClr val="002060"/>
              </a:solidFill>
            </a:endParaRPr>
          </a:p>
          <a:p>
            <a:endParaRPr lang="fr-CA" sz="2000" smtClean="0">
              <a:solidFill>
                <a:srgbClr val="25AAE1"/>
              </a:solidFill>
              <a:latin typeface="+mn-lt"/>
            </a:endParaRPr>
          </a:p>
          <a:p>
            <a:endParaRPr lang="fr-CA" sz="2000" smtClean="0">
              <a:solidFill>
                <a:srgbClr val="25AAE1"/>
              </a:solidFill>
              <a:latin typeface="+mn-lt"/>
            </a:endParaRPr>
          </a:p>
          <a:p>
            <a:endParaRPr lang="fr-CA" sz="2000" smtClean="0">
              <a:solidFill>
                <a:srgbClr val="25AAE1"/>
              </a:solidFill>
              <a:latin typeface="+mn-lt"/>
            </a:endParaRPr>
          </a:p>
          <a:p>
            <a:endParaRPr lang="fr-CA" sz="1600" smtClean="0">
              <a:solidFill>
                <a:srgbClr val="0070C0"/>
              </a:solidFill>
              <a:latin typeface="+mn-lt"/>
            </a:endParaRPr>
          </a:p>
          <a:p>
            <a:pPr algn="ctr"/>
            <a:r>
              <a:rPr lang="fr-CA" sz="1600" b="1" i="1" smtClean="0">
                <a:solidFill>
                  <a:srgbClr val="0070C0"/>
                </a:solidFill>
                <a:latin typeface="+mn-lt"/>
              </a:rPr>
              <a:t>Les mesures d’adaptation pour soutenir les apprentissages de la clientèle ayant des besoins particuliers en formation générale des adultes et en formation professionnelle</a:t>
            </a:r>
          </a:p>
          <a:p>
            <a:endParaRPr lang="fr-CA" sz="2000" smtClean="0">
              <a:solidFill>
                <a:srgbClr val="0070C0"/>
              </a:solidFill>
              <a:latin typeface="Arial" pitchFamily="34" charset="0"/>
              <a:cs typeface="Arial" pitchFamily="34" charset="0"/>
            </a:endParaRPr>
          </a:p>
          <a:p>
            <a:endParaRPr lang="fr-CA" sz="2000" smtClean="0">
              <a:solidFill>
                <a:srgbClr val="0070C0"/>
              </a:solidFill>
              <a:latin typeface="Arial" pitchFamily="34" charset="0"/>
              <a:cs typeface="Arial" pitchFamily="34" charset="0"/>
            </a:endParaRPr>
          </a:p>
          <a:p>
            <a:endParaRPr lang="fr-CA" sz="2000" smtClean="0">
              <a:solidFill>
                <a:srgbClr val="0070C0"/>
              </a:solidFill>
              <a:latin typeface="Arial" pitchFamily="34" charset="0"/>
              <a:cs typeface="Arial" pitchFamily="34" charset="0"/>
            </a:endParaRPr>
          </a:p>
          <a:p>
            <a:endParaRPr lang="fr-CA" sz="2000" smtClean="0">
              <a:solidFill>
                <a:srgbClr val="0070C0"/>
              </a:solidFill>
              <a:latin typeface="Arial" pitchFamily="34" charset="0"/>
              <a:cs typeface="Arial" pitchFamily="34" charset="0"/>
            </a:endParaRPr>
          </a:p>
          <a:p>
            <a:pPr algn="ctr"/>
            <a:r>
              <a:rPr lang="fr-CA" sz="1600" b="1" smtClean="0">
                <a:solidFill>
                  <a:srgbClr val="002060"/>
                </a:solidFill>
              </a:rPr>
              <a:t>Direction de l’éducation des adultes et de l’action communautaire (DEAAC)</a:t>
            </a:r>
          </a:p>
          <a:p>
            <a:endParaRPr lang="fr-CA" sz="2000" smtClean="0">
              <a:solidFill>
                <a:srgbClr val="0070C0"/>
              </a:solidFill>
              <a:latin typeface="Arial" pitchFamily="34" charset="0"/>
              <a:cs typeface="Arial" pitchFamily="34" charset="0"/>
            </a:endParaRPr>
          </a:p>
          <a:p>
            <a:pPr algn="ctr"/>
            <a:r>
              <a:rPr lang="fr-CA" sz="1400" b="1" smtClean="0">
                <a:solidFill>
                  <a:srgbClr val="0070C0"/>
                </a:solidFill>
                <a:latin typeface="Arial" pitchFamily="34" charset="0"/>
                <a:cs typeface="Arial" pitchFamily="34" charset="0"/>
              </a:rPr>
              <a:t>8 juin 2012</a:t>
            </a:r>
          </a:p>
          <a:p>
            <a:pPr algn="ctr"/>
            <a:endParaRPr lang="fr-CA" sz="2000" smtClean="0">
              <a:solidFill>
                <a:srgbClr val="DAE4E7"/>
              </a:solidFill>
              <a:latin typeface="Arial" pitchFamily="34" charset="0"/>
              <a:cs typeface="Arial" pitchFamily="34" charset="0"/>
            </a:endParaRPr>
          </a:p>
          <a:p>
            <a:pPr algn="ctr"/>
            <a:endParaRPr lang="fr-CA" sz="2000" smtClean="0">
              <a:solidFill>
                <a:srgbClr val="DAE4E7"/>
              </a:solidFill>
              <a:latin typeface="Arial" pitchFamily="34" charset="0"/>
              <a:cs typeface="Arial" pitchFamily="34" charset="0"/>
            </a:endParaRPr>
          </a:p>
          <a:p>
            <a:endParaRPr lang="fr-CA" sz="3600" dirty="0" smtClean="0">
              <a:solidFill>
                <a:srgbClr val="DAE4E7"/>
              </a:solidFill>
              <a:latin typeface="Arial" pitchFamily="34" charset="0"/>
              <a:cs typeface="Arial" pitchFamily="34" charset="0"/>
            </a:endParaRPr>
          </a:p>
          <a:p>
            <a:endParaRPr lang="fr-CA" sz="3600" dirty="0">
              <a:solidFill>
                <a:srgbClr val="A0DBF2"/>
              </a:solidFill>
              <a:latin typeface="Arial" pitchFamily="34" charset="0"/>
              <a:cs typeface="Arial" pitchFamily="34" charset="0"/>
            </a:endParaRPr>
          </a:p>
          <a:p>
            <a:endParaRPr lang="fr-CA" sz="3600" dirty="0" smtClean="0">
              <a:solidFill>
                <a:srgbClr val="A0DBF2"/>
              </a:solidFill>
              <a:latin typeface="Arial" pitchFamily="34" charset="0"/>
              <a:cs typeface="Arial" pitchFamily="34" charset="0"/>
            </a:endParaRPr>
          </a:p>
          <a:p>
            <a:endParaRPr lang="fr-CA" sz="3600" dirty="0">
              <a:solidFill>
                <a:srgbClr val="A0DBF2"/>
              </a:solidFill>
              <a:latin typeface="Arial" pitchFamily="34" charset="0"/>
              <a:cs typeface="Arial" pitchFamily="34" charset="0"/>
            </a:endParaRPr>
          </a:p>
          <a:p>
            <a:endParaRPr lang="fr-CA" sz="3600" dirty="0">
              <a:solidFill>
                <a:srgbClr val="A0DBF2"/>
              </a:solidFill>
              <a:latin typeface="Arial" pitchFamily="34" charset="0"/>
              <a:cs typeface="Arial" pitchFamily="34" charset="0"/>
            </a:endParaRPr>
          </a:p>
        </p:txBody>
      </p:sp>
    </p:spTree>
  </p:cSld>
  <p:clrMapOvr>
    <a:masterClrMapping/>
  </p:clrMapOvr>
  <p:transition>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CA" smtClean="0"/>
              <a:t/>
            </a:r>
            <a:br>
              <a:rPr lang="fr-CA" smtClean="0"/>
            </a:br>
            <a:r>
              <a:rPr lang="fr-CA" smtClean="0"/>
              <a:t/>
            </a:r>
            <a:br>
              <a:rPr lang="fr-CA" smtClean="0"/>
            </a:br>
            <a:r>
              <a:rPr lang="fr-CA" smtClean="0"/>
              <a:t/>
            </a:r>
            <a:br>
              <a:rPr lang="fr-CA" smtClean="0"/>
            </a:br>
            <a:r>
              <a:rPr lang="fr-CA" smtClean="0"/>
              <a:t/>
            </a:r>
            <a:br>
              <a:rPr lang="fr-CA" smtClean="0"/>
            </a:br>
            <a:r>
              <a:rPr lang="fr-CA" smtClean="0"/>
              <a:t/>
            </a:r>
            <a:br>
              <a:rPr lang="fr-CA" smtClean="0"/>
            </a:br>
            <a:r>
              <a:rPr lang="fr-CA" smtClean="0"/>
              <a:t/>
            </a:r>
            <a:br>
              <a:rPr lang="fr-CA" smtClean="0"/>
            </a:br>
            <a:r>
              <a:rPr lang="fr-CA" smtClean="0">
                <a:solidFill>
                  <a:srgbClr val="002060"/>
                </a:solidFill>
              </a:rPr>
              <a:t>Merci de votre participation!</a:t>
            </a:r>
            <a:endParaRPr lang="fr-CA">
              <a:solidFill>
                <a:srgbClr val="002060"/>
              </a:solidFill>
            </a:endParaRPr>
          </a:p>
        </p:txBody>
      </p:sp>
      <p:sp>
        <p:nvSpPr>
          <p:cNvPr id="4" name="Espace réservé du pied de page 3"/>
          <p:cNvSpPr>
            <a:spLocks noGrp="1"/>
          </p:cNvSpPr>
          <p:nvPr>
            <p:ph type="ftr" sz="quarter" idx="11"/>
          </p:nvPr>
        </p:nvSpPr>
        <p:spPr/>
        <p:txBody>
          <a:bodyPr/>
          <a:lstStyle/>
          <a:p>
            <a:r>
              <a:rPr lang="fr-CA" smtClean="0"/>
              <a:t>14</a:t>
            </a:r>
            <a:endParaRPr lang="fr-C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14348" y="428604"/>
            <a:ext cx="7700962" cy="500066"/>
          </a:xfrm>
        </p:spPr>
        <p:txBody>
          <a:bodyPr/>
          <a:lstStyle/>
          <a:p>
            <a:r>
              <a:rPr lang="fr-CA" sz="2000" b="1" smtClean="0">
                <a:solidFill>
                  <a:srgbClr val="002060"/>
                </a:solidFill>
              </a:rPr>
              <a:t>Déroulement de l’activité</a:t>
            </a:r>
            <a:endParaRPr lang="fr-CA" sz="2000" b="1">
              <a:solidFill>
                <a:srgbClr val="002060"/>
              </a:solidFill>
            </a:endParaRPr>
          </a:p>
        </p:txBody>
      </p:sp>
      <p:sp>
        <p:nvSpPr>
          <p:cNvPr id="3" name="Espace réservé du contenu 2"/>
          <p:cNvSpPr>
            <a:spLocks noGrp="1"/>
          </p:cNvSpPr>
          <p:nvPr>
            <p:ph idx="1"/>
          </p:nvPr>
        </p:nvSpPr>
        <p:spPr>
          <a:xfrm>
            <a:off x="685800" y="857232"/>
            <a:ext cx="7772400" cy="4857784"/>
          </a:xfrm>
        </p:spPr>
        <p:txBody>
          <a:bodyPr/>
          <a:lstStyle/>
          <a:p>
            <a:pPr lvl="0">
              <a:buNone/>
            </a:pPr>
            <a:r>
              <a:rPr lang="fr-CA" sz="1400" b="1" smtClean="0">
                <a:solidFill>
                  <a:srgbClr val="002060"/>
                </a:solidFill>
              </a:rPr>
              <a:t>1</a:t>
            </a:r>
            <a:r>
              <a:rPr lang="fr-CA" sz="1800" b="1" smtClean="0">
                <a:solidFill>
                  <a:srgbClr val="002060"/>
                </a:solidFill>
              </a:rPr>
              <a:t>.	</a:t>
            </a:r>
            <a:r>
              <a:rPr lang="fr-CA" sz="1600" b="1" smtClean="0">
                <a:solidFill>
                  <a:srgbClr val="002060"/>
                </a:solidFill>
              </a:rPr>
              <a:t>Accueil</a:t>
            </a:r>
            <a:r>
              <a:rPr lang="fr-CA" sz="1600" smtClean="0">
                <a:solidFill>
                  <a:srgbClr val="002060"/>
                </a:solidFill>
              </a:rPr>
              <a:t> </a:t>
            </a:r>
          </a:p>
          <a:p>
            <a:pPr lvl="0">
              <a:buNone/>
            </a:pPr>
            <a:r>
              <a:rPr lang="fr-CA" sz="1400" smtClean="0"/>
              <a:t>	</a:t>
            </a:r>
            <a:r>
              <a:rPr lang="fr-CA" sz="1600" smtClean="0">
                <a:solidFill>
                  <a:srgbClr val="0070C0"/>
                </a:solidFill>
              </a:rPr>
              <a:t>Mot de bienvenue et présentations des personnes ressources </a:t>
            </a:r>
          </a:p>
          <a:p>
            <a:pPr lvl="0"/>
            <a:endParaRPr lang="fr-CA" sz="1600" b="1" smtClean="0"/>
          </a:p>
          <a:p>
            <a:pPr lvl="0">
              <a:buNone/>
            </a:pPr>
            <a:r>
              <a:rPr lang="fr-CA" sz="1600" b="1" smtClean="0">
                <a:solidFill>
                  <a:srgbClr val="002060"/>
                </a:solidFill>
              </a:rPr>
              <a:t>2.	Guide de gestion de la sanction des études</a:t>
            </a:r>
          </a:p>
          <a:p>
            <a:pPr lvl="0">
              <a:buNone/>
            </a:pPr>
            <a:r>
              <a:rPr lang="fr-CA" sz="1600" b="1" smtClean="0"/>
              <a:t>	</a:t>
            </a:r>
            <a:r>
              <a:rPr lang="fr-CA" sz="1600" smtClean="0">
                <a:solidFill>
                  <a:srgbClr val="0070C0"/>
                </a:solidFill>
              </a:rPr>
              <a:t>Présentation du chapitre 5 en lien avec les mesures d’adaptation permises en formation générale des adultes et en formation professionnelle</a:t>
            </a:r>
          </a:p>
          <a:p>
            <a:pPr lvl="0">
              <a:buNone/>
            </a:pPr>
            <a:r>
              <a:rPr lang="fr-CA" sz="1600" b="1" smtClean="0">
                <a:solidFill>
                  <a:srgbClr val="0070C0"/>
                </a:solidFill>
              </a:rPr>
              <a:t>	</a:t>
            </a:r>
            <a:endParaRPr lang="fr-CA" sz="1600" b="1" smtClean="0"/>
          </a:p>
          <a:p>
            <a:pPr lvl="0">
              <a:buNone/>
            </a:pPr>
            <a:r>
              <a:rPr lang="fr-CA" sz="1600" b="1" smtClean="0">
                <a:solidFill>
                  <a:srgbClr val="002060"/>
                </a:solidFill>
              </a:rPr>
              <a:t>3.	</a:t>
            </a:r>
            <a:r>
              <a:rPr lang="fr-CA" sz="1600" b="1" smtClean="0">
                <a:solidFill>
                  <a:srgbClr val="002060"/>
                </a:solidFill>
              </a:rPr>
              <a:t>Les </a:t>
            </a:r>
            <a:r>
              <a:rPr lang="fr-CA" sz="1600" b="1" smtClean="0">
                <a:solidFill>
                  <a:srgbClr val="002060"/>
                </a:solidFill>
              </a:rPr>
              <a:t>outils technologiques</a:t>
            </a:r>
          </a:p>
          <a:p>
            <a:pPr lvl="0">
              <a:buNone/>
            </a:pPr>
            <a:r>
              <a:rPr lang="fr-CA" sz="1600" b="1" smtClean="0"/>
              <a:t>	</a:t>
            </a:r>
            <a:r>
              <a:rPr lang="fr-CA" sz="1600" smtClean="0">
                <a:solidFill>
                  <a:srgbClr val="0070C0"/>
                </a:solidFill>
              </a:rPr>
              <a:t>Présentation des différents outils technologiques les plus souvent utilisés </a:t>
            </a:r>
          </a:p>
          <a:p>
            <a:pPr lvl="0">
              <a:buNone/>
            </a:pPr>
            <a:r>
              <a:rPr lang="fr-CA" sz="1600" smtClean="0">
                <a:solidFill>
                  <a:srgbClr val="0070C0"/>
                </a:solidFill>
              </a:rPr>
              <a:t>	Distinction entre les outils pouvant être utilisés en cours d’apprentissage et ceux permis en salle </a:t>
            </a:r>
            <a:r>
              <a:rPr lang="fr-CA" sz="1600" smtClean="0">
                <a:solidFill>
                  <a:srgbClr val="0070C0"/>
                </a:solidFill>
              </a:rPr>
              <a:t>d’examens</a:t>
            </a:r>
          </a:p>
          <a:p>
            <a:pPr lvl="0">
              <a:buNone/>
            </a:pPr>
            <a:endParaRPr lang="fr-CA" sz="1600" smtClean="0">
              <a:solidFill>
                <a:srgbClr val="0070C0"/>
              </a:solidFill>
            </a:endParaRPr>
          </a:p>
          <a:p>
            <a:pPr lvl="0">
              <a:buNone/>
            </a:pPr>
            <a:r>
              <a:rPr lang="fr-CA" sz="1600" b="1" smtClean="0">
                <a:solidFill>
                  <a:srgbClr val="002060"/>
                </a:solidFill>
              </a:rPr>
              <a:t>4.</a:t>
            </a:r>
            <a:r>
              <a:rPr lang="fr-CA" sz="1600" b="1" smtClean="0">
                <a:solidFill>
                  <a:srgbClr val="0070C0"/>
                </a:solidFill>
              </a:rPr>
              <a:t>	</a:t>
            </a:r>
            <a:r>
              <a:rPr lang="fr-CA" sz="1800" b="1" smtClean="0">
                <a:solidFill>
                  <a:srgbClr val="002060"/>
                </a:solidFill>
              </a:rPr>
              <a:t>Les </a:t>
            </a:r>
            <a:r>
              <a:rPr lang="fr-CA" sz="1800" b="1" smtClean="0">
                <a:solidFill>
                  <a:srgbClr val="002060"/>
                </a:solidFill>
              </a:rPr>
              <a:t>mesures d’adaptation en situation d’apprentissage</a:t>
            </a:r>
          </a:p>
          <a:p>
            <a:pPr lvl="0">
              <a:buNone/>
            </a:pPr>
            <a:r>
              <a:rPr lang="fr-CA" sz="1800" b="1" smtClean="0"/>
              <a:t>	</a:t>
            </a:r>
            <a:r>
              <a:rPr lang="fr-CA" sz="1800" smtClean="0">
                <a:solidFill>
                  <a:srgbClr val="0070C0"/>
                </a:solidFill>
              </a:rPr>
              <a:t>L’utilisation de mesures adaptatives en classe pour les adultes ayant des besoins particuliers</a:t>
            </a:r>
          </a:p>
          <a:p>
            <a:pPr lvl="0">
              <a:buNone/>
            </a:pPr>
            <a:r>
              <a:rPr lang="fr-CA" sz="1800" smtClean="0">
                <a:solidFill>
                  <a:srgbClr val="0070C0"/>
                </a:solidFill>
              </a:rPr>
              <a:t>	Constitution du dossier de l’adulte ayant des besoins particuliers</a:t>
            </a:r>
          </a:p>
          <a:p>
            <a:pPr marL="361950" indent="-361950" eaLnBrk="1" fontAlgn="auto" hangingPunct="1">
              <a:lnSpc>
                <a:spcPct val="150000"/>
              </a:lnSpc>
              <a:spcAft>
                <a:spcPts val="0"/>
              </a:spcAft>
              <a:buClr>
                <a:srgbClr val="0070C0"/>
              </a:buClr>
              <a:buNone/>
              <a:defRPr/>
            </a:pPr>
            <a:endParaRPr lang="fr-CA" sz="1800" b="1" smtClean="0">
              <a:solidFill>
                <a:srgbClr val="0070C0"/>
              </a:solidFill>
            </a:endParaRPr>
          </a:p>
        </p:txBody>
      </p:sp>
      <p:sp>
        <p:nvSpPr>
          <p:cNvPr id="5" name="Espace réservé du pied de page 4"/>
          <p:cNvSpPr>
            <a:spLocks noGrp="1"/>
          </p:cNvSpPr>
          <p:nvPr>
            <p:ph type="ftr" sz="quarter" idx="11"/>
          </p:nvPr>
        </p:nvSpPr>
        <p:spPr/>
        <p:txBody>
          <a:bodyPr/>
          <a:lstStyle/>
          <a:p>
            <a:fld id="{1B26793E-832B-426F-A215-4484A0954D6C}" type="slidenum">
              <a:rPr lang="fr-CA" smtClean="0"/>
              <a:pPr/>
              <a:t>2</a:t>
            </a:fld>
            <a:endParaRPr lang="fr-CA"/>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5800" y="609600"/>
            <a:ext cx="7772400" cy="533384"/>
          </a:xfrm>
        </p:spPr>
        <p:txBody>
          <a:bodyPr/>
          <a:lstStyle/>
          <a:p>
            <a:r>
              <a:rPr lang="fr-CA" sz="2000" b="1" smtClean="0">
                <a:solidFill>
                  <a:srgbClr val="002060"/>
                </a:solidFill>
              </a:rPr>
              <a:t>Personnes ressources</a:t>
            </a:r>
            <a:endParaRPr lang="fr-CA" sz="2000" b="1">
              <a:solidFill>
                <a:srgbClr val="002060"/>
              </a:solidFill>
            </a:endParaRPr>
          </a:p>
        </p:txBody>
      </p:sp>
      <p:sp>
        <p:nvSpPr>
          <p:cNvPr id="3" name="Espace réservé du contenu 2"/>
          <p:cNvSpPr>
            <a:spLocks noGrp="1"/>
          </p:cNvSpPr>
          <p:nvPr>
            <p:ph idx="1"/>
          </p:nvPr>
        </p:nvSpPr>
        <p:spPr>
          <a:xfrm>
            <a:off x="685800" y="1428736"/>
            <a:ext cx="7772400" cy="4667264"/>
          </a:xfrm>
        </p:spPr>
        <p:txBody>
          <a:bodyPr/>
          <a:lstStyle/>
          <a:p>
            <a:pPr marL="1793875" indent="-1793875" eaLnBrk="1" fontAlgn="auto" hangingPunct="1">
              <a:spcAft>
                <a:spcPts val="0"/>
              </a:spcAft>
              <a:buClr>
                <a:schemeClr val="accent3"/>
              </a:buClr>
              <a:buFont typeface="Arial" charset="0"/>
              <a:buNone/>
              <a:tabLst>
                <a:tab pos="1793875" algn="l"/>
              </a:tabLst>
              <a:defRPr/>
            </a:pPr>
            <a:r>
              <a:rPr lang="fr-CA" sz="1600" b="1" smtClean="0">
                <a:solidFill>
                  <a:srgbClr val="002060"/>
                </a:solidFill>
              </a:rPr>
              <a:t>Céline Frenette</a:t>
            </a:r>
            <a:r>
              <a:rPr lang="fr-CA" sz="1600" smtClean="0">
                <a:solidFill>
                  <a:srgbClr val="0F516B"/>
                </a:solidFill>
              </a:rPr>
              <a:t>, </a:t>
            </a:r>
            <a:r>
              <a:rPr lang="fr-CA" sz="1600" i="1" smtClean="0">
                <a:solidFill>
                  <a:srgbClr val="0070C0"/>
                </a:solidFill>
              </a:rPr>
              <a:t>responsable des services complémentaires, Direction de </a:t>
            </a:r>
          </a:p>
          <a:p>
            <a:pPr marL="1793875" indent="-1793875" eaLnBrk="1" fontAlgn="auto" hangingPunct="1">
              <a:spcAft>
                <a:spcPts val="0"/>
              </a:spcAft>
              <a:buClr>
                <a:schemeClr val="accent3"/>
              </a:buClr>
              <a:buFont typeface="Arial" charset="0"/>
              <a:buNone/>
              <a:tabLst>
                <a:tab pos="1793875" algn="l"/>
              </a:tabLst>
              <a:defRPr/>
            </a:pPr>
            <a:r>
              <a:rPr lang="fr-CA" sz="1600" i="1" smtClean="0">
                <a:solidFill>
                  <a:srgbClr val="0070C0"/>
                </a:solidFill>
              </a:rPr>
              <a:t>l’éducation des adultes et de l’action communautaire (DEAAC)</a:t>
            </a:r>
          </a:p>
          <a:p>
            <a:pPr marL="1793875" indent="-1793875" eaLnBrk="1" fontAlgn="auto" hangingPunct="1">
              <a:spcAft>
                <a:spcPts val="0"/>
              </a:spcAft>
              <a:buClr>
                <a:schemeClr val="accent3"/>
              </a:buClr>
              <a:buFont typeface="Arial" charset="0"/>
              <a:buNone/>
              <a:tabLst>
                <a:tab pos="1793875" algn="l"/>
              </a:tabLst>
              <a:defRPr/>
            </a:pPr>
            <a:r>
              <a:rPr lang="fr-CA" sz="1600" u="sng" smtClean="0">
                <a:solidFill>
                  <a:srgbClr val="002060"/>
                </a:solidFill>
              </a:rPr>
              <a:t>celine.frenette@mels.gouv.qc.ca</a:t>
            </a:r>
          </a:p>
          <a:p>
            <a:pPr>
              <a:buNone/>
            </a:pPr>
            <a:endParaRPr lang="fr-CA" sz="1600" smtClean="0"/>
          </a:p>
          <a:p>
            <a:pPr>
              <a:buNone/>
            </a:pPr>
            <a:r>
              <a:rPr lang="fr-CA" sz="1600" b="1" smtClean="0">
                <a:solidFill>
                  <a:srgbClr val="002060"/>
                </a:solidFill>
              </a:rPr>
              <a:t>Joane Allard</a:t>
            </a:r>
            <a:r>
              <a:rPr lang="fr-CA" sz="1600" smtClean="0">
                <a:solidFill>
                  <a:srgbClr val="0070C0"/>
                </a:solidFill>
              </a:rPr>
              <a:t>, </a:t>
            </a:r>
            <a:r>
              <a:rPr lang="fr-CA" sz="1600" i="1" smtClean="0">
                <a:solidFill>
                  <a:srgbClr val="0070C0"/>
                </a:solidFill>
              </a:rPr>
              <a:t>coordonnatrice, Direction de la sanction des études (EPEPS- DSE)</a:t>
            </a:r>
          </a:p>
          <a:p>
            <a:pPr>
              <a:buNone/>
            </a:pPr>
            <a:r>
              <a:rPr lang="fr-CA" sz="1600" u="sng" smtClean="0">
                <a:solidFill>
                  <a:srgbClr val="002060"/>
                </a:solidFill>
              </a:rPr>
              <a:t>joane.allard@mels.gouv.qc.ca</a:t>
            </a:r>
          </a:p>
          <a:p>
            <a:pPr>
              <a:buNone/>
            </a:pPr>
            <a:endParaRPr lang="fr-CA" sz="1600" smtClean="0"/>
          </a:p>
          <a:p>
            <a:pPr>
              <a:buNone/>
            </a:pPr>
            <a:r>
              <a:rPr lang="fr-CA" sz="1600" b="1" smtClean="0">
                <a:solidFill>
                  <a:srgbClr val="002060"/>
                </a:solidFill>
              </a:rPr>
              <a:t>Brigitte Robert</a:t>
            </a:r>
            <a:r>
              <a:rPr lang="fr-CA" sz="1600" smtClean="0">
                <a:solidFill>
                  <a:srgbClr val="0070C0"/>
                </a:solidFill>
              </a:rPr>
              <a:t>, </a:t>
            </a:r>
            <a:r>
              <a:rPr lang="fr-CA" sz="1600" i="1" smtClean="0">
                <a:solidFill>
                  <a:srgbClr val="0070C0"/>
                </a:solidFill>
              </a:rPr>
              <a:t>orthopédagogue, Commission scolaire des Patriotes</a:t>
            </a:r>
          </a:p>
          <a:p>
            <a:pPr>
              <a:buNone/>
            </a:pPr>
            <a:r>
              <a:rPr lang="fr-CA" sz="1600" u="sng" smtClean="0">
                <a:solidFill>
                  <a:srgbClr val="002060"/>
                </a:solidFill>
              </a:rPr>
              <a:t>brigitte.robert@csp.qc.ca</a:t>
            </a:r>
            <a:endParaRPr lang="fr-CA" sz="1600" smtClean="0">
              <a:solidFill>
                <a:srgbClr val="002060"/>
              </a:solidFill>
            </a:endParaRPr>
          </a:p>
          <a:p>
            <a:pPr>
              <a:buNone/>
            </a:pPr>
            <a:endParaRPr lang="fr-CA" sz="1600" smtClean="0"/>
          </a:p>
          <a:p>
            <a:pPr>
              <a:buNone/>
            </a:pPr>
            <a:r>
              <a:rPr lang="fr-CA" sz="1600" b="1" smtClean="0">
                <a:solidFill>
                  <a:srgbClr val="002060"/>
                </a:solidFill>
              </a:rPr>
              <a:t>Jean Chouinard</a:t>
            </a:r>
            <a:r>
              <a:rPr lang="fr-CA" sz="1600" smtClean="0">
                <a:solidFill>
                  <a:srgbClr val="0070C0"/>
                </a:solidFill>
              </a:rPr>
              <a:t>, </a:t>
            </a:r>
            <a:r>
              <a:rPr lang="fr-CA" sz="1600" i="1" smtClean="0">
                <a:solidFill>
                  <a:srgbClr val="0070C0"/>
                </a:solidFill>
              </a:rPr>
              <a:t>responsable, Service national du RÉCIT en adaptation scolaire</a:t>
            </a:r>
          </a:p>
          <a:p>
            <a:pPr>
              <a:buNone/>
            </a:pPr>
            <a:r>
              <a:rPr lang="fr-CA" sz="1600" u="sng" smtClean="0">
                <a:solidFill>
                  <a:srgbClr val="002060"/>
                </a:solidFill>
              </a:rPr>
              <a:t>chouinardj@csdm.qc.ca</a:t>
            </a:r>
            <a:endParaRPr lang="fr-CA" sz="1600" smtClean="0">
              <a:solidFill>
                <a:srgbClr val="002060"/>
              </a:solidFill>
            </a:endParaRPr>
          </a:p>
          <a:p>
            <a:pPr>
              <a:buNone/>
            </a:pPr>
            <a:r>
              <a:rPr lang="fr-CA" sz="1600" u="sng" smtClean="0">
                <a:solidFill>
                  <a:srgbClr val="002060"/>
                </a:solidFill>
              </a:rPr>
              <a:t>http://www.recitadaptscol.qc.ca</a:t>
            </a:r>
            <a:endParaRPr lang="fr-CA" sz="1600" smtClean="0">
              <a:solidFill>
                <a:srgbClr val="002060"/>
              </a:solidFill>
            </a:endParaRPr>
          </a:p>
          <a:p>
            <a:pPr>
              <a:buNone/>
            </a:pPr>
            <a:endParaRPr lang="fr-CA" sz="1600" smtClean="0">
              <a:solidFill>
                <a:srgbClr val="002060"/>
              </a:solidFill>
            </a:endParaRPr>
          </a:p>
          <a:p>
            <a:pPr>
              <a:buNone/>
            </a:pPr>
            <a:endParaRPr lang="fr-CA" sz="1600" smtClean="0">
              <a:solidFill>
                <a:srgbClr val="002060"/>
              </a:solidFill>
            </a:endParaRPr>
          </a:p>
          <a:p>
            <a:pPr>
              <a:buNone/>
            </a:pPr>
            <a:endParaRPr lang="fr-CA" sz="1600" smtClean="0"/>
          </a:p>
          <a:p>
            <a:pPr>
              <a:buNone/>
            </a:pPr>
            <a:r>
              <a:rPr lang="fr-CA" sz="1600" smtClean="0"/>
              <a:t>	</a:t>
            </a:r>
          </a:p>
          <a:p>
            <a:pPr>
              <a:buNone/>
            </a:pPr>
            <a:endParaRPr lang="fr-CA" sz="1600" smtClean="0"/>
          </a:p>
        </p:txBody>
      </p:sp>
      <p:sp>
        <p:nvSpPr>
          <p:cNvPr id="4" name="Espace réservé du pied de page 3"/>
          <p:cNvSpPr>
            <a:spLocks noGrp="1"/>
          </p:cNvSpPr>
          <p:nvPr>
            <p:ph type="ftr" sz="quarter" idx="11"/>
          </p:nvPr>
        </p:nvSpPr>
        <p:spPr/>
        <p:txBody>
          <a:bodyPr/>
          <a:lstStyle/>
          <a:p>
            <a:r>
              <a:rPr lang="fr-CA" smtClean="0"/>
              <a:t>3</a:t>
            </a:r>
            <a:endParaRPr lang="fr-CA"/>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p:txBody>
          <a:bodyPr/>
          <a:lstStyle/>
          <a:p>
            <a:r>
              <a:rPr lang="fr-CA" smtClean="0">
                <a:solidFill>
                  <a:srgbClr val="002060"/>
                </a:solidFill>
              </a:rPr>
              <a:t/>
            </a:r>
            <a:br>
              <a:rPr lang="fr-CA" smtClean="0">
                <a:solidFill>
                  <a:srgbClr val="002060"/>
                </a:solidFill>
              </a:rPr>
            </a:br>
            <a:r>
              <a:rPr lang="fr-CA" smtClean="0">
                <a:solidFill>
                  <a:srgbClr val="002060"/>
                </a:solidFill>
              </a:rPr>
              <a:t/>
            </a:r>
            <a:br>
              <a:rPr lang="fr-CA" smtClean="0">
                <a:solidFill>
                  <a:srgbClr val="002060"/>
                </a:solidFill>
              </a:rPr>
            </a:br>
            <a:r>
              <a:rPr lang="fr-CA" smtClean="0">
                <a:solidFill>
                  <a:srgbClr val="002060"/>
                </a:solidFill>
              </a:rPr>
              <a:t/>
            </a:r>
            <a:br>
              <a:rPr lang="fr-CA" smtClean="0">
                <a:solidFill>
                  <a:srgbClr val="002060"/>
                </a:solidFill>
              </a:rPr>
            </a:br>
            <a:r>
              <a:rPr lang="fr-CA" smtClean="0">
                <a:solidFill>
                  <a:srgbClr val="002060"/>
                </a:solidFill>
              </a:rPr>
              <a:t/>
            </a:r>
            <a:br>
              <a:rPr lang="fr-CA" smtClean="0">
                <a:solidFill>
                  <a:srgbClr val="002060"/>
                </a:solidFill>
              </a:rPr>
            </a:br>
            <a:r>
              <a:rPr lang="fr-CA" smtClean="0">
                <a:solidFill>
                  <a:srgbClr val="002060"/>
                </a:solidFill>
              </a:rPr>
              <a:t/>
            </a:r>
            <a:br>
              <a:rPr lang="fr-CA" smtClean="0">
                <a:solidFill>
                  <a:srgbClr val="002060"/>
                </a:solidFill>
              </a:rPr>
            </a:br>
            <a:r>
              <a:rPr lang="fr-CA" sz="3600" smtClean="0">
                <a:solidFill>
                  <a:srgbClr val="002060"/>
                </a:solidFill>
              </a:rPr>
              <a:t>Mesures d’adaptation pour l’évaluation des apprentissages (chapitre 5)</a:t>
            </a:r>
            <a:endParaRPr lang="fr-CA" sz="3600"/>
          </a:p>
        </p:txBody>
      </p:sp>
      <p:sp>
        <p:nvSpPr>
          <p:cNvPr id="4" name="Espace réservé du pied de page 3"/>
          <p:cNvSpPr>
            <a:spLocks noGrp="1"/>
          </p:cNvSpPr>
          <p:nvPr>
            <p:ph type="ftr" sz="quarter" idx="11"/>
          </p:nvPr>
        </p:nvSpPr>
        <p:spPr/>
        <p:txBody>
          <a:bodyPr/>
          <a:lstStyle/>
          <a:p>
            <a:r>
              <a:rPr lang="fr-CA" smtClean="0"/>
              <a:t>4</a:t>
            </a:r>
            <a:endParaRPr lang="fr-CA"/>
          </a:p>
        </p:txBody>
      </p:sp>
      <p:sp>
        <p:nvSpPr>
          <p:cNvPr id="3" name="Espace réservé du contenu 2"/>
          <p:cNvSpPr>
            <a:spLocks noGrp="1"/>
          </p:cNvSpPr>
          <p:nvPr>
            <p:ph type="body" sz="half" idx="4294967295"/>
          </p:nvPr>
        </p:nvSpPr>
        <p:spPr>
          <a:xfrm>
            <a:off x="0" y="5367338"/>
            <a:ext cx="5486400" cy="804862"/>
          </a:xfrm>
        </p:spPr>
        <p:txBody>
          <a:bodyPr/>
          <a:lstStyle/>
          <a:p>
            <a:pPr>
              <a:buNone/>
            </a:pPr>
            <a:endParaRPr lang="fr-CA" smtClean="0"/>
          </a:p>
          <a:p>
            <a:pPr algn="ctr">
              <a:buNone/>
            </a:pPr>
            <a:r>
              <a:rPr lang="fr-CA" smtClean="0"/>
              <a:t>	</a:t>
            </a:r>
            <a:endParaRPr lang="fr-CA">
              <a:solidFill>
                <a:srgbClr val="00206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5800" y="714356"/>
            <a:ext cx="7772400" cy="571504"/>
          </a:xfrm>
        </p:spPr>
        <p:txBody>
          <a:bodyPr/>
          <a:lstStyle/>
          <a:p>
            <a:pPr algn="l"/>
            <a:r>
              <a:rPr lang="fr-CA" sz="1800" b="1" smtClean="0">
                <a:solidFill>
                  <a:srgbClr val="002060"/>
                </a:solidFill>
              </a:rPr>
              <a:t>5.2.2 Formation générale des adultes</a:t>
            </a:r>
            <a:endParaRPr lang="fr-CA" sz="1800" b="1">
              <a:solidFill>
                <a:srgbClr val="002060"/>
              </a:solidFill>
            </a:endParaRPr>
          </a:p>
        </p:txBody>
      </p:sp>
      <p:sp>
        <p:nvSpPr>
          <p:cNvPr id="3" name="Espace réservé du contenu 2"/>
          <p:cNvSpPr>
            <a:spLocks noGrp="1"/>
          </p:cNvSpPr>
          <p:nvPr>
            <p:ph idx="1"/>
          </p:nvPr>
        </p:nvSpPr>
        <p:spPr>
          <a:xfrm>
            <a:off x="685800" y="1357298"/>
            <a:ext cx="7772400" cy="4214842"/>
          </a:xfrm>
        </p:spPr>
        <p:txBody>
          <a:bodyPr/>
          <a:lstStyle/>
          <a:p>
            <a:endParaRPr lang="fr-CA" sz="1400" smtClean="0">
              <a:solidFill>
                <a:srgbClr val="0070C0"/>
              </a:solidFill>
            </a:endParaRPr>
          </a:p>
          <a:p>
            <a:r>
              <a:rPr lang="fr-CA" sz="1400" smtClean="0">
                <a:solidFill>
                  <a:srgbClr val="0070C0"/>
                </a:solidFill>
              </a:rPr>
              <a:t>La direction de centre est autorisée à mettre en place les mesures énumérées ci-après pour un adulte ayant des besoins particuliers.</a:t>
            </a:r>
          </a:p>
          <a:p>
            <a:endParaRPr lang="fr-CA" sz="1400" b="1" smtClean="0">
              <a:solidFill>
                <a:srgbClr val="0070C0"/>
              </a:solidFill>
            </a:endParaRPr>
          </a:p>
          <a:p>
            <a:r>
              <a:rPr lang="fr-CA" sz="1400" smtClean="0">
                <a:solidFill>
                  <a:srgbClr val="0070C0"/>
                </a:solidFill>
              </a:rPr>
              <a:t>Un rapport d’analyse de la situation de l’adulte doit être présent à son dossier.</a:t>
            </a:r>
          </a:p>
          <a:p>
            <a:endParaRPr lang="fr-CA" sz="1400" b="1" smtClean="0">
              <a:solidFill>
                <a:srgbClr val="0070C0"/>
              </a:solidFill>
            </a:endParaRPr>
          </a:p>
          <a:p>
            <a:r>
              <a:rPr lang="fr-CA" sz="1400" smtClean="0">
                <a:solidFill>
                  <a:srgbClr val="0070C0"/>
                </a:solidFill>
              </a:rPr>
              <a:t>Le lien entre la mesure et le besoin particulier de l’adulte, reconnu par le personnel scolaire, doit être documenté.</a:t>
            </a:r>
          </a:p>
          <a:p>
            <a:endParaRPr lang="fr-CA" sz="1400" b="1" smtClean="0">
              <a:solidFill>
                <a:srgbClr val="0070C0"/>
              </a:solidFill>
            </a:endParaRPr>
          </a:p>
          <a:p>
            <a:r>
              <a:rPr lang="fr-CA" sz="1400" smtClean="0">
                <a:solidFill>
                  <a:srgbClr val="0070C0"/>
                </a:solidFill>
              </a:rPr>
              <a:t>Cette mesure doit être régulièrement utilisée par l’adulte et elle doit solliciter sa prise de décision.</a:t>
            </a:r>
          </a:p>
          <a:p>
            <a:endParaRPr lang="fr-CA" sz="1400" smtClean="0">
              <a:solidFill>
                <a:srgbClr val="0070C0"/>
              </a:solidFill>
            </a:endParaRPr>
          </a:p>
          <a:p>
            <a:r>
              <a:rPr lang="fr-CA" sz="1400" b="1" smtClean="0">
                <a:solidFill>
                  <a:srgbClr val="0070C0"/>
                </a:solidFill>
              </a:rPr>
              <a:t>La mesure ne doit pas accomplir la tâche à la place de l’adulte.</a:t>
            </a:r>
          </a:p>
          <a:p>
            <a:endParaRPr lang="fr-CA" sz="1400" b="1" smtClean="0">
              <a:solidFill>
                <a:srgbClr val="0070C0"/>
              </a:solidFill>
            </a:endParaRPr>
          </a:p>
          <a:p>
            <a:r>
              <a:rPr lang="fr-CA" sz="1400" smtClean="0">
                <a:solidFill>
                  <a:srgbClr val="0070C0"/>
                </a:solidFill>
              </a:rPr>
              <a:t>Une surveillance continue doit permettre de confirmer sur la copie finale de l’adulte que celui-ci a utilisé la mesure autorisée.</a:t>
            </a:r>
          </a:p>
        </p:txBody>
      </p:sp>
      <p:sp>
        <p:nvSpPr>
          <p:cNvPr id="4" name="Espace réservé du pied de page 3"/>
          <p:cNvSpPr>
            <a:spLocks noGrp="1"/>
          </p:cNvSpPr>
          <p:nvPr>
            <p:ph type="ftr" sz="quarter" idx="11"/>
          </p:nvPr>
        </p:nvSpPr>
        <p:spPr/>
        <p:txBody>
          <a:bodyPr/>
          <a:lstStyle/>
          <a:p>
            <a:r>
              <a:rPr lang="fr-CA" smtClean="0"/>
              <a:t>5</a:t>
            </a:r>
            <a:endParaRPr lang="fr-C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5800" y="357166"/>
            <a:ext cx="7772400" cy="571504"/>
          </a:xfrm>
        </p:spPr>
        <p:txBody>
          <a:bodyPr/>
          <a:lstStyle/>
          <a:p>
            <a:pPr algn="l"/>
            <a:r>
              <a:rPr lang="fr-CA" sz="2000" b="1" smtClean="0">
                <a:solidFill>
                  <a:srgbClr val="002060"/>
                </a:solidFill>
              </a:rPr>
              <a:t>Mesures autorisées en formation générale des adultes</a:t>
            </a:r>
            <a:endParaRPr lang="fr-CA" sz="2000" b="1">
              <a:solidFill>
                <a:srgbClr val="002060"/>
              </a:solidFill>
            </a:endParaRPr>
          </a:p>
        </p:txBody>
      </p:sp>
      <p:sp>
        <p:nvSpPr>
          <p:cNvPr id="3" name="Espace réservé du contenu 2"/>
          <p:cNvSpPr>
            <a:spLocks noGrp="1"/>
          </p:cNvSpPr>
          <p:nvPr>
            <p:ph idx="1"/>
          </p:nvPr>
        </p:nvSpPr>
        <p:spPr>
          <a:xfrm>
            <a:off x="685800" y="1000108"/>
            <a:ext cx="7772400" cy="5095892"/>
          </a:xfrm>
        </p:spPr>
        <p:txBody>
          <a:bodyPr/>
          <a:lstStyle/>
          <a:p>
            <a:r>
              <a:rPr lang="fr-CA" sz="1600" smtClean="0">
                <a:solidFill>
                  <a:srgbClr val="0070C0"/>
                </a:solidFill>
              </a:rPr>
              <a:t>Prolongation de la durée prévue de l’épreuve jusqu’à un maximum équivalant au tiers du temps normalement alloué.</a:t>
            </a:r>
          </a:p>
          <a:p>
            <a:endParaRPr lang="fr-CA" sz="1600" smtClean="0">
              <a:solidFill>
                <a:srgbClr val="0070C0"/>
              </a:solidFill>
            </a:endParaRPr>
          </a:p>
          <a:p>
            <a:r>
              <a:rPr lang="fr-CA" sz="1600" smtClean="0">
                <a:solidFill>
                  <a:srgbClr val="0070C0"/>
                </a:solidFill>
              </a:rPr>
              <a:t>Présence d’un accompagnateur (interprète, surveillant, etc.).</a:t>
            </a:r>
          </a:p>
          <a:p>
            <a:endParaRPr lang="fr-CA" sz="1600" smtClean="0">
              <a:solidFill>
                <a:srgbClr val="0070C0"/>
              </a:solidFill>
            </a:endParaRPr>
          </a:p>
          <a:p>
            <a:r>
              <a:rPr lang="fr-CA" sz="1600" smtClean="0">
                <a:solidFill>
                  <a:srgbClr val="0070C0"/>
                </a:solidFill>
              </a:rPr>
              <a:t>Utilisation d’un outil d’aide à la lecture et à l’écriture (outil d’aide à la correction).</a:t>
            </a:r>
          </a:p>
          <a:p>
            <a:endParaRPr lang="fr-CA" sz="1600" smtClean="0">
              <a:solidFill>
                <a:srgbClr val="0070C0"/>
              </a:solidFill>
            </a:endParaRPr>
          </a:p>
          <a:p>
            <a:r>
              <a:rPr lang="fr-CA" sz="1600" smtClean="0">
                <a:solidFill>
                  <a:srgbClr val="0070C0"/>
                </a:solidFill>
              </a:rPr>
              <a:t>Utilisation d’un ordinateur dans le respect de certaines conditions.</a:t>
            </a:r>
          </a:p>
          <a:p>
            <a:endParaRPr lang="fr-CA" sz="1600" smtClean="0">
              <a:solidFill>
                <a:srgbClr val="0070C0"/>
              </a:solidFill>
            </a:endParaRPr>
          </a:p>
          <a:p>
            <a:r>
              <a:rPr lang="fr-CA" sz="1600" smtClean="0">
                <a:solidFill>
                  <a:srgbClr val="0070C0"/>
                </a:solidFill>
              </a:rPr>
              <a:t>Utilisation de divers appareils permettant d’écrire.</a:t>
            </a:r>
          </a:p>
          <a:p>
            <a:endParaRPr lang="fr-CA" sz="1600" smtClean="0">
              <a:solidFill>
                <a:srgbClr val="0070C0"/>
              </a:solidFill>
            </a:endParaRPr>
          </a:p>
          <a:p>
            <a:r>
              <a:rPr lang="fr-CA" sz="1600" smtClean="0">
                <a:solidFill>
                  <a:srgbClr val="0070C0"/>
                </a:solidFill>
              </a:rPr>
              <a:t>Utilisation d’un magnétophone permettant è l’élève de donner ses réponses.</a:t>
            </a:r>
          </a:p>
          <a:p>
            <a:endParaRPr lang="fr-CA" sz="1600" smtClean="0">
              <a:solidFill>
                <a:srgbClr val="0070C0"/>
              </a:solidFill>
            </a:endParaRPr>
          </a:p>
          <a:p>
            <a:r>
              <a:rPr lang="fr-CA" sz="1600" smtClean="0">
                <a:solidFill>
                  <a:srgbClr val="0070C0"/>
                </a:solidFill>
              </a:rPr>
              <a:t>Utilisation d’un appareil de lecture: télévisionneuse, loupe, support de lecture.</a:t>
            </a:r>
          </a:p>
          <a:p>
            <a:endParaRPr lang="fr-CA" sz="1600" smtClean="0">
              <a:solidFill>
                <a:srgbClr val="0070C0"/>
              </a:solidFill>
            </a:endParaRPr>
          </a:p>
          <a:p>
            <a:r>
              <a:rPr lang="fr-CA" sz="1600" smtClean="0">
                <a:solidFill>
                  <a:srgbClr val="0070C0"/>
                </a:solidFill>
              </a:rPr>
              <a:t>Passation de l’épeuve dans un endroit isolé avec surveillance.</a:t>
            </a:r>
            <a:endParaRPr lang="fr-CA" sz="1600"/>
          </a:p>
        </p:txBody>
      </p:sp>
      <p:sp>
        <p:nvSpPr>
          <p:cNvPr id="4" name="Espace réservé du pied de page 3"/>
          <p:cNvSpPr>
            <a:spLocks noGrp="1"/>
          </p:cNvSpPr>
          <p:nvPr>
            <p:ph type="ftr" sz="quarter" idx="11"/>
          </p:nvPr>
        </p:nvSpPr>
        <p:spPr/>
        <p:txBody>
          <a:bodyPr/>
          <a:lstStyle/>
          <a:p>
            <a:r>
              <a:rPr lang="fr-CA" smtClean="0"/>
              <a:t>6</a:t>
            </a:r>
            <a:endParaRPr lang="fr-C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22313" y="3143248"/>
            <a:ext cx="7772400" cy="2625727"/>
          </a:xfrm>
        </p:spPr>
        <p:txBody>
          <a:bodyPr/>
          <a:lstStyle/>
          <a:p>
            <a:r>
              <a:rPr lang="fr-CA" sz="1600" cap="none" smtClean="0">
                <a:solidFill>
                  <a:srgbClr val="002060"/>
                </a:solidFill>
                <a:latin typeface="+mn-lt"/>
              </a:rPr>
              <a:t>Mesures</a:t>
            </a:r>
            <a:r>
              <a:rPr lang="fr-CA" sz="1600" cap="none" smtClean="0">
                <a:solidFill>
                  <a:srgbClr val="002060"/>
                </a:solidFill>
              </a:rPr>
              <a:t> d’adaptation pour les tests de reconnaissance d’acquis</a:t>
            </a:r>
            <a:r>
              <a:rPr lang="fr-CA" sz="1800" smtClean="0">
                <a:solidFill>
                  <a:srgbClr val="002060"/>
                </a:solidFill>
              </a:rPr>
              <a:t/>
            </a:r>
            <a:br>
              <a:rPr lang="fr-CA" sz="1800" smtClean="0">
                <a:solidFill>
                  <a:srgbClr val="002060"/>
                </a:solidFill>
              </a:rPr>
            </a:br>
            <a:r>
              <a:rPr lang="fr-CA" sz="1800" smtClean="0">
                <a:solidFill>
                  <a:srgbClr val="0070C0"/>
                </a:solidFill>
              </a:rPr>
              <a:t/>
            </a:r>
            <a:br>
              <a:rPr lang="fr-CA" sz="1800" smtClean="0">
                <a:solidFill>
                  <a:srgbClr val="0070C0"/>
                </a:solidFill>
              </a:rPr>
            </a:br>
            <a:r>
              <a:rPr lang="fr-CA" sz="1600" b="0" cap="none" smtClean="0">
                <a:solidFill>
                  <a:srgbClr val="0070C0"/>
                </a:solidFill>
                <a:latin typeface="+mn-lt"/>
              </a:rPr>
              <a:t>Avant de mettre en place des mesures d’adaptation pour les tests d’équivalence de niveau de scolarité </a:t>
            </a:r>
            <a:r>
              <a:rPr lang="fr-CA" sz="1600" cap="none" smtClean="0">
                <a:solidFill>
                  <a:srgbClr val="0070C0"/>
                </a:solidFill>
                <a:latin typeface="+mn-lt"/>
              </a:rPr>
              <a:t>(TENS) </a:t>
            </a:r>
            <a:r>
              <a:rPr lang="fr-CA" sz="1600" b="0" cap="none" smtClean="0">
                <a:solidFill>
                  <a:srgbClr val="0070C0"/>
                </a:solidFill>
                <a:latin typeface="+mn-lt"/>
              </a:rPr>
              <a:t>de même que les tests du </a:t>
            </a:r>
            <a:r>
              <a:rPr lang="fr-CA" sz="1600" b="0" i="1" cap="none" smtClean="0">
                <a:solidFill>
                  <a:srgbClr val="0070C0"/>
                </a:solidFill>
                <a:latin typeface="+mn-lt"/>
              </a:rPr>
              <a:t>General Educational Development Testing Service</a:t>
            </a:r>
            <a:r>
              <a:rPr lang="fr-CA" sz="1600" b="0" cap="none" smtClean="0">
                <a:solidFill>
                  <a:srgbClr val="0070C0"/>
                </a:solidFill>
                <a:latin typeface="+mn-lt"/>
              </a:rPr>
              <a:t> </a:t>
            </a:r>
            <a:r>
              <a:rPr lang="fr-CA" sz="1600" cap="none" smtClean="0">
                <a:solidFill>
                  <a:srgbClr val="0070C0"/>
                </a:solidFill>
                <a:latin typeface="+mn-lt"/>
              </a:rPr>
              <a:t>(GEDTS), </a:t>
            </a:r>
            <a:r>
              <a:rPr lang="fr-CA" sz="1600" b="0" cap="none" smtClean="0">
                <a:solidFill>
                  <a:srgbClr val="0070C0"/>
                </a:solidFill>
                <a:latin typeface="+mn-lt"/>
              </a:rPr>
              <a:t>la direction du centre doit présenter un dossier complet.</a:t>
            </a:r>
            <a:br>
              <a:rPr lang="fr-CA" sz="1600" b="0" cap="none" smtClean="0">
                <a:solidFill>
                  <a:srgbClr val="0070C0"/>
                </a:solidFill>
                <a:latin typeface="+mn-lt"/>
              </a:rPr>
            </a:br>
            <a:r>
              <a:rPr lang="fr-CA" sz="1600" b="0" cap="none" smtClean="0">
                <a:solidFill>
                  <a:srgbClr val="0070C0"/>
                </a:solidFill>
                <a:latin typeface="+mn-lt"/>
              </a:rPr>
              <a:t/>
            </a:r>
            <a:br>
              <a:rPr lang="fr-CA" sz="1600" b="0" cap="none" smtClean="0">
                <a:solidFill>
                  <a:srgbClr val="0070C0"/>
                </a:solidFill>
                <a:latin typeface="+mn-lt"/>
              </a:rPr>
            </a:br>
            <a:r>
              <a:rPr lang="fr-CA" sz="1600" cap="none" smtClean="0">
                <a:solidFill>
                  <a:srgbClr val="0070C0"/>
                </a:solidFill>
                <a:latin typeface="+mn-lt"/>
              </a:rPr>
              <a:t>Aucune mesure de soutien n’est autorisée pour l’administration du test de développement général (TDG).</a:t>
            </a:r>
            <a:r>
              <a:rPr lang="fr-CA" sz="1800" smtClean="0">
                <a:solidFill>
                  <a:srgbClr val="0070C0"/>
                </a:solidFill>
              </a:rPr>
              <a:t/>
            </a:r>
            <a:br>
              <a:rPr lang="fr-CA" sz="1800" smtClean="0">
                <a:solidFill>
                  <a:srgbClr val="0070C0"/>
                </a:solidFill>
              </a:rPr>
            </a:br>
            <a:endParaRPr lang="fr-CA" sz="1800" b="1">
              <a:solidFill>
                <a:srgbClr val="002060"/>
              </a:solidFill>
            </a:endParaRPr>
          </a:p>
        </p:txBody>
      </p:sp>
      <p:sp>
        <p:nvSpPr>
          <p:cNvPr id="3" name="Espace réservé du contenu 2"/>
          <p:cNvSpPr>
            <a:spLocks noGrp="1"/>
          </p:cNvSpPr>
          <p:nvPr>
            <p:ph type="body" idx="1"/>
          </p:nvPr>
        </p:nvSpPr>
        <p:spPr>
          <a:xfrm>
            <a:off x="722313" y="714356"/>
            <a:ext cx="7772400" cy="2143140"/>
          </a:xfrm>
        </p:spPr>
        <p:txBody>
          <a:bodyPr/>
          <a:lstStyle/>
          <a:p>
            <a:r>
              <a:rPr lang="fr-CA" sz="1600" b="1" smtClean="0">
                <a:solidFill>
                  <a:srgbClr val="002060"/>
                </a:solidFill>
              </a:rPr>
              <a:t>Mesures d’adaptation devant faire l’objet d’une demande d’autorisation à la Direction de la sanction des études </a:t>
            </a:r>
          </a:p>
          <a:p>
            <a:endParaRPr lang="fr-CA" sz="1600" b="1" smtClean="0">
              <a:solidFill>
                <a:srgbClr val="002060"/>
              </a:solidFill>
            </a:endParaRPr>
          </a:p>
          <a:p>
            <a:r>
              <a:rPr lang="fr-CA" sz="1600" smtClean="0">
                <a:solidFill>
                  <a:srgbClr val="0070C0"/>
                </a:solidFill>
              </a:rPr>
              <a:t>Pour toute mesure d’adaptation autre que celles décrites précédemment, une demande accompagnée du </a:t>
            </a:r>
            <a:r>
              <a:rPr lang="fr-CA" sz="1600" b="1" smtClean="0">
                <a:solidFill>
                  <a:srgbClr val="0070C0"/>
                </a:solidFill>
              </a:rPr>
              <a:t>dossier complet de l’adulte </a:t>
            </a:r>
            <a:r>
              <a:rPr lang="fr-CA" sz="1600" smtClean="0">
                <a:solidFill>
                  <a:srgbClr val="0070C0"/>
                </a:solidFill>
              </a:rPr>
              <a:t>doit être adressée au coordonnateur de la sanction en formation générale des adultes.</a:t>
            </a:r>
          </a:p>
          <a:p>
            <a:endParaRPr lang="fr-CA" sz="1600" smtClean="0">
              <a:solidFill>
                <a:srgbClr val="0070C0"/>
              </a:solidFill>
            </a:endParaRPr>
          </a:p>
        </p:txBody>
      </p:sp>
      <p:sp>
        <p:nvSpPr>
          <p:cNvPr id="4" name="Espace réservé du pied de page 3"/>
          <p:cNvSpPr>
            <a:spLocks noGrp="1"/>
          </p:cNvSpPr>
          <p:nvPr>
            <p:ph type="ftr" sz="quarter" idx="11"/>
          </p:nvPr>
        </p:nvSpPr>
        <p:spPr/>
        <p:txBody>
          <a:bodyPr/>
          <a:lstStyle/>
          <a:p>
            <a:r>
              <a:rPr lang="fr-CA" smtClean="0"/>
              <a:t>7</a:t>
            </a:r>
            <a:endParaRPr lang="fr-C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5800" y="428604"/>
            <a:ext cx="7772400" cy="571504"/>
          </a:xfrm>
        </p:spPr>
        <p:txBody>
          <a:bodyPr/>
          <a:lstStyle/>
          <a:p>
            <a:pPr algn="l"/>
            <a:r>
              <a:rPr lang="fr-CA" sz="1800" b="1" smtClean="0">
                <a:solidFill>
                  <a:srgbClr val="002060"/>
                </a:solidFill>
              </a:rPr>
              <a:t>5.2.3</a:t>
            </a:r>
            <a:r>
              <a:rPr lang="fr-CA" sz="1800" smtClean="0">
                <a:solidFill>
                  <a:srgbClr val="002060"/>
                </a:solidFill>
              </a:rPr>
              <a:t> </a:t>
            </a:r>
            <a:r>
              <a:rPr lang="fr-CA" sz="1800" b="1" smtClean="0">
                <a:solidFill>
                  <a:srgbClr val="002060"/>
                </a:solidFill>
              </a:rPr>
              <a:t>Formation professionnelle</a:t>
            </a:r>
            <a:endParaRPr lang="fr-CA" sz="1800"/>
          </a:p>
        </p:txBody>
      </p:sp>
      <p:sp>
        <p:nvSpPr>
          <p:cNvPr id="3" name="Espace réservé du contenu 2"/>
          <p:cNvSpPr>
            <a:spLocks noGrp="1"/>
          </p:cNvSpPr>
          <p:nvPr>
            <p:ph idx="1"/>
          </p:nvPr>
        </p:nvSpPr>
        <p:spPr>
          <a:xfrm>
            <a:off x="685800" y="857232"/>
            <a:ext cx="7886728" cy="5072098"/>
          </a:xfrm>
        </p:spPr>
        <p:txBody>
          <a:bodyPr/>
          <a:lstStyle/>
          <a:p>
            <a:pPr>
              <a:buNone/>
            </a:pPr>
            <a:endParaRPr lang="fr-CA" sz="1400" b="1" smtClean="0">
              <a:solidFill>
                <a:srgbClr val="0070C0"/>
              </a:solidFill>
            </a:endParaRPr>
          </a:p>
          <a:p>
            <a:pPr>
              <a:buNone/>
            </a:pPr>
            <a:r>
              <a:rPr lang="fr-CA" sz="1400" smtClean="0">
                <a:solidFill>
                  <a:srgbClr val="0070C0"/>
                </a:solidFill>
              </a:rPr>
              <a:t>Toutes les compétences du programme doivent être évaluées étant donné qu’elles sont </a:t>
            </a:r>
          </a:p>
          <a:p>
            <a:pPr>
              <a:buNone/>
            </a:pPr>
            <a:r>
              <a:rPr lang="fr-CA" sz="1400" smtClean="0">
                <a:solidFill>
                  <a:srgbClr val="0070C0"/>
                </a:solidFill>
              </a:rPr>
              <a:t>considérées, par les autorités ministérielles et les partenaires du marché du travail, comme </a:t>
            </a:r>
          </a:p>
          <a:p>
            <a:pPr>
              <a:buNone/>
            </a:pPr>
            <a:r>
              <a:rPr lang="fr-CA" sz="1400" smtClean="0">
                <a:solidFill>
                  <a:srgbClr val="0070C0"/>
                </a:solidFill>
              </a:rPr>
              <a:t>indispensables à l’exercice du métier.</a:t>
            </a:r>
          </a:p>
          <a:p>
            <a:pPr>
              <a:buNone/>
            </a:pPr>
            <a:endParaRPr lang="fr-CA" sz="1400" smtClean="0">
              <a:solidFill>
                <a:srgbClr val="0070C0"/>
              </a:solidFill>
            </a:endParaRPr>
          </a:p>
          <a:p>
            <a:pPr>
              <a:buNone/>
            </a:pPr>
            <a:r>
              <a:rPr lang="fr-CA" sz="1400" smtClean="0">
                <a:solidFill>
                  <a:srgbClr val="0070C0"/>
                </a:solidFill>
              </a:rPr>
              <a:t>La formation professionnelle est accessible aux personnes présentant des limitations. Cependant, </a:t>
            </a:r>
          </a:p>
          <a:p>
            <a:pPr>
              <a:buNone/>
            </a:pPr>
            <a:r>
              <a:rPr lang="fr-CA" sz="1400" smtClean="0">
                <a:solidFill>
                  <a:srgbClr val="0070C0"/>
                </a:solidFill>
              </a:rPr>
              <a:t>l’élève doit être bien informé de la nature des compétences à maîtriser pour exercer le métier et </a:t>
            </a:r>
          </a:p>
          <a:p>
            <a:pPr>
              <a:buNone/>
            </a:pPr>
            <a:r>
              <a:rPr lang="fr-CA" sz="1400" smtClean="0">
                <a:solidFill>
                  <a:srgbClr val="0070C0"/>
                </a:solidFill>
              </a:rPr>
              <a:t>des contraintes liées à l’exercice de celui-ci. Il doit être également informé </a:t>
            </a:r>
            <a:r>
              <a:rPr lang="fr-CA" sz="1400" b="1" smtClean="0">
                <a:solidFill>
                  <a:srgbClr val="0070C0"/>
                </a:solidFill>
              </a:rPr>
              <a:t>qu’il sera soumis aux </a:t>
            </a:r>
          </a:p>
          <a:p>
            <a:pPr>
              <a:buNone/>
            </a:pPr>
            <a:r>
              <a:rPr lang="fr-CA" sz="1400" b="1" smtClean="0">
                <a:solidFill>
                  <a:srgbClr val="0070C0"/>
                </a:solidFill>
              </a:rPr>
              <a:t>mêmes dispositions </a:t>
            </a:r>
            <a:r>
              <a:rPr lang="fr-CA" sz="1400" smtClean="0">
                <a:solidFill>
                  <a:srgbClr val="0070C0"/>
                </a:solidFill>
              </a:rPr>
              <a:t>que l’ensemble des élèves pour l’obtention du diplôme.</a:t>
            </a:r>
          </a:p>
          <a:p>
            <a:pPr>
              <a:buNone/>
            </a:pPr>
            <a:endParaRPr lang="fr-CA" sz="1400" smtClean="0">
              <a:solidFill>
                <a:srgbClr val="0070C0"/>
              </a:solidFill>
            </a:endParaRPr>
          </a:p>
          <a:p>
            <a:pPr>
              <a:buNone/>
            </a:pPr>
            <a:r>
              <a:rPr lang="fr-CA" sz="1400" smtClean="0">
                <a:solidFill>
                  <a:srgbClr val="0070C0"/>
                </a:solidFill>
              </a:rPr>
              <a:t>Le personnel du centre doit donc </a:t>
            </a:r>
            <a:r>
              <a:rPr lang="fr-CA" sz="1400" b="1" smtClean="0">
                <a:solidFill>
                  <a:srgbClr val="0070C0"/>
                </a:solidFill>
              </a:rPr>
              <a:t>analyser les possibilités de cet élève d’intégrer le marché</a:t>
            </a:r>
          </a:p>
          <a:p>
            <a:pPr>
              <a:buNone/>
            </a:pPr>
            <a:r>
              <a:rPr lang="fr-CA" sz="1400" b="1" smtClean="0">
                <a:solidFill>
                  <a:srgbClr val="0070C0"/>
                </a:solidFill>
              </a:rPr>
              <a:t>du travail avant de l’admettre </a:t>
            </a:r>
            <a:r>
              <a:rPr lang="fr-CA" sz="1400" smtClean="0">
                <a:solidFill>
                  <a:srgbClr val="0070C0"/>
                </a:solidFill>
              </a:rPr>
              <a:t>dans le programme faisant l’objet de la demande d’admission.</a:t>
            </a:r>
          </a:p>
          <a:p>
            <a:pPr>
              <a:buNone/>
            </a:pPr>
            <a:endParaRPr lang="fr-CA" sz="1400" smtClean="0">
              <a:solidFill>
                <a:srgbClr val="0070C0"/>
              </a:solidFill>
            </a:endParaRPr>
          </a:p>
          <a:p>
            <a:pPr>
              <a:buNone/>
            </a:pPr>
            <a:r>
              <a:rPr lang="fr-CA" sz="1400" smtClean="0">
                <a:solidFill>
                  <a:srgbClr val="0070C0"/>
                </a:solidFill>
              </a:rPr>
              <a:t>Avant de mettre en place des mesures d’adaptation des conditions d’administration des épreuves,</a:t>
            </a:r>
          </a:p>
          <a:p>
            <a:pPr>
              <a:buNone/>
            </a:pPr>
            <a:r>
              <a:rPr lang="fr-CA" sz="1400" smtClean="0">
                <a:solidFill>
                  <a:srgbClr val="0070C0"/>
                </a:solidFill>
              </a:rPr>
              <a:t>la direction du centre doit adresser une demande au coordonnateur de la sanction en FP. Cette </a:t>
            </a:r>
          </a:p>
          <a:p>
            <a:pPr>
              <a:buNone/>
            </a:pPr>
            <a:r>
              <a:rPr lang="fr-CA" sz="1400" smtClean="0">
                <a:solidFill>
                  <a:srgbClr val="0070C0"/>
                </a:solidFill>
              </a:rPr>
              <a:t>demande doit être accompagnée du </a:t>
            </a:r>
            <a:r>
              <a:rPr lang="fr-CA" sz="1400" b="1" smtClean="0">
                <a:solidFill>
                  <a:srgbClr val="0070C0"/>
                </a:solidFill>
              </a:rPr>
              <a:t>dossier complet de l’élève</a:t>
            </a:r>
            <a:r>
              <a:rPr lang="fr-CA" sz="1400" smtClean="0">
                <a:solidFill>
                  <a:srgbClr val="0070C0"/>
                </a:solidFill>
              </a:rPr>
              <a:t>.</a:t>
            </a:r>
          </a:p>
          <a:p>
            <a:pPr>
              <a:buNone/>
            </a:pPr>
            <a:endParaRPr lang="fr-CA" sz="1400" smtClean="0">
              <a:solidFill>
                <a:srgbClr val="0070C0"/>
              </a:solidFill>
            </a:endParaRPr>
          </a:p>
          <a:p>
            <a:pPr>
              <a:buNone/>
            </a:pPr>
            <a:r>
              <a:rPr lang="fr-CA" sz="1400" smtClean="0">
                <a:solidFill>
                  <a:srgbClr val="0070C0"/>
                </a:solidFill>
              </a:rPr>
              <a:t>De plus, on devra démontrer que l’exercice du métier n’est pas remis en cause.</a:t>
            </a:r>
          </a:p>
        </p:txBody>
      </p:sp>
      <p:sp>
        <p:nvSpPr>
          <p:cNvPr id="4" name="Espace réservé du pied de page 3"/>
          <p:cNvSpPr>
            <a:spLocks noGrp="1"/>
          </p:cNvSpPr>
          <p:nvPr>
            <p:ph type="ftr" sz="quarter" idx="11"/>
          </p:nvPr>
        </p:nvSpPr>
        <p:spPr/>
        <p:txBody>
          <a:bodyPr/>
          <a:lstStyle/>
          <a:p>
            <a:r>
              <a:rPr lang="fr-CA" smtClean="0"/>
              <a:t>8</a:t>
            </a:r>
            <a:endParaRPr lang="fr-C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CA" smtClean="0">
                <a:solidFill>
                  <a:srgbClr val="002060"/>
                </a:solidFill>
              </a:rPr>
              <a:t/>
            </a:r>
            <a:br>
              <a:rPr lang="fr-CA" smtClean="0">
                <a:solidFill>
                  <a:srgbClr val="002060"/>
                </a:solidFill>
              </a:rPr>
            </a:br>
            <a:r>
              <a:rPr lang="fr-CA" smtClean="0">
                <a:solidFill>
                  <a:srgbClr val="002060"/>
                </a:solidFill>
              </a:rPr>
              <a:t/>
            </a:r>
            <a:br>
              <a:rPr lang="fr-CA" smtClean="0">
                <a:solidFill>
                  <a:srgbClr val="002060"/>
                </a:solidFill>
              </a:rPr>
            </a:br>
            <a:r>
              <a:rPr lang="fr-CA" smtClean="0">
                <a:solidFill>
                  <a:srgbClr val="002060"/>
                </a:solidFill>
              </a:rPr>
              <a:t/>
            </a:r>
            <a:br>
              <a:rPr lang="fr-CA" smtClean="0">
                <a:solidFill>
                  <a:srgbClr val="002060"/>
                </a:solidFill>
              </a:rPr>
            </a:br>
            <a:r>
              <a:rPr lang="fr-CA" sz="4800" smtClean="0">
                <a:solidFill>
                  <a:srgbClr val="002060"/>
                </a:solidFill>
              </a:rPr>
              <a:t/>
            </a:r>
            <a:br>
              <a:rPr lang="fr-CA" sz="4800" smtClean="0">
                <a:solidFill>
                  <a:srgbClr val="002060"/>
                </a:solidFill>
              </a:rPr>
            </a:br>
            <a:r>
              <a:rPr lang="fr-CA" sz="4800" smtClean="0">
                <a:solidFill>
                  <a:srgbClr val="002060"/>
                </a:solidFill>
              </a:rPr>
              <a:t/>
            </a:r>
            <a:br>
              <a:rPr lang="fr-CA" sz="4800" smtClean="0">
                <a:solidFill>
                  <a:srgbClr val="002060"/>
                </a:solidFill>
              </a:rPr>
            </a:br>
            <a:r>
              <a:rPr lang="fr-CA" sz="4800" smtClean="0">
                <a:solidFill>
                  <a:srgbClr val="002060"/>
                </a:solidFill>
              </a:rPr>
              <a:t/>
            </a:r>
            <a:br>
              <a:rPr lang="fr-CA" sz="4800" smtClean="0">
                <a:solidFill>
                  <a:srgbClr val="002060"/>
                </a:solidFill>
              </a:rPr>
            </a:br>
            <a:r>
              <a:rPr lang="fr-CA" sz="4800" smtClean="0">
                <a:solidFill>
                  <a:srgbClr val="002060"/>
                </a:solidFill>
              </a:rPr>
              <a:t>Période de questions</a:t>
            </a:r>
            <a:endParaRPr lang="fr-CA" sz="4800"/>
          </a:p>
        </p:txBody>
      </p:sp>
      <p:sp>
        <p:nvSpPr>
          <p:cNvPr id="4" name="Espace réservé du pied de page 3"/>
          <p:cNvSpPr>
            <a:spLocks noGrp="1"/>
          </p:cNvSpPr>
          <p:nvPr>
            <p:ph type="ftr" sz="quarter" idx="11"/>
          </p:nvPr>
        </p:nvSpPr>
        <p:spPr/>
        <p:txBody>
          <a:bodyPr/>
          <a:lstStyle/>
          <a:p>
            <a:r>
              <a:rPr lang="fr-CA" smtClean="0"/>
              <a:t>9</a:t>
            </a:r>
            <a:endParaRPr lang="fr-CA"/>
          </a:p>
        </p:txBody>
      </p:sp>
      <p:sp>
        <p:nvSpPr>
          <p:cNvPr id="3" name="Espace réservé du contenu 2"/>
          <p:cNvSpPr>
            <a:spLocks noGrp="1"/>
          </p:cNvSpPr>
          <p:nvPr>
            <p:ph idx="4294967295"/>
          </p:nvPr>
        </p:nvSpPr>
        <p:spPr>
          <a:xfrm>
            <a:off x="0" y="1981200"/>
            <a:ext cx="7772400" cy="4114800"/>
          </a:xfrm>
        </p:spPr>
        <p:txBody>
          <a:bodyPr/>
          <a:lstStyle/>
          <a:p>
            <a:pPr>
              <a:buNone/>
            </a:pPr>
            <a:endParaRPr lang="fr-CA" smtClean="0">
              <a:solidFill>
                <a:srgbClr val="002060"/>
              </a:solidFill>
            </a:endParaRPr>
          </a:p>
          <a:p>
            <a:pPr>
              <a:buNone/>
            </a:pPr>
            <a:endParaRPr lang="fr-CA" smtClean="0">
              <a:solidFill>
                <a:srgbClr val="002060"/>
              </a:solidFill>
            </a:endParaRPr>
          </a:p>
          <a:p>
            <a:pPr algn="ctr">
              <a:buNone/>
            </a:pPr>
            <a:endParaRPr lang="fr-CA" sz="4400" smtClean="0">
              <a:solidFill>
                <a:srgbClr val="002060"/>
              </a:solidFill>
            </a:endParaRPr>
          </a:p>
          <a:p>
            <a:endParaRPr lang="fr-CA"/>
          </a:p>
        </p:txBody>
      </p:sp>
    </p:spTree>
  </p:cSld>
  <p:clrMapOvr>
    <a:masterClrMapping/>
  </p:clrMapOvr>
</p:sld>
</file>

<file path=ppt/theme/theme1.xml><?xml version="1.0" encoding="utf-8"?>
<a:theme xmlns:a="http://schemas.openxmlformats.org/drawingml/2006/main" name="Modèle par défaut">
  <a:themeElements>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587</Words>
  <Application>Microsoft Office PowerPoint</Application>
  <PresentationFormat>Affichage à l'écran (4:3)</PresentationFormat>
  <Paragraphs>119</Paragraphs>
  <Slides>10</Slides>
  <Notes>1</Notes>
  <HiddenSlides>0</HiddenSlides>
  <MMClips>0</MMClips>
  <ScaleCrop>false</ScaleCrop>
  <HeadingPairs>
    <vt:vector size="4" baseType="variant">
      <vt:variant>
        <vt:lpstr>Thème</vt:lpstr>
      </vt:variant>
      <vt:variant>
        <vt:i4>1</vt:i4>
      </vt:variant>
      <vt:variant>
        <vt:lpstr>Titres des diapositives</vt:lpstr>
      </vt:variant>
      <vt:variant>
        <vt:i4>10</vt:i4>
      </vt:variant>
    </vt:vector>
  </HeadingPairs>
  <TitlesOfParts>
    <vt:vector size="11" baseType="lpstr">
      <vt:lpstr>Modèle par défaut</vt:lpstr>
      <vt:lpstr>Diapositive 1</vt:lpstr>
      <vt:lpstr>Déroulement de l’activité</vt:lpstr>
      <vt:lpstr>Personnes ressources</vt:lpstr>
      <vt:lpstr>     Mesures d’adaptation pour l’évaluation des apprentissages (chapitre 5)</vt:lpstr>
      <vt:lpstr>5.2.2 Formation générale des adultes</vt:lpstr>
      <vt:lpstr>Mesures autorisées en formation générale des adultes</vt:lpstr>
      <vt:lpstr>Mesures d’adaptation pour les tests de reconnaissance d’acquis  Avant de mettre en place des mesures d’adaptation pour les tests d’équivalence de niveau de scolarité (TENS) de même que les tests du General Educational Development Testing Service (GEDTS), la direction du centre doit présenter un dossier complet.  Aucune mesure de soutien n’est autorisée pour l’administration du test de développement général (TDG). </vt:lpstr>
      <vt:lpstr>5.2.3 Formation professionnelle</vt:lpstr>
      <vt:lpstr>      Période de questions</vt:lpstr>
      <vt:lpstr>      Merci de votre participation!</vt:lpstr>
    </vt:vector>
  </TitlesOfParts>
  <Company>MEQ</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Usager</dc:creator>
  <cp:lastModifiedBy>Céline Frenette</cp:lastModifiedBy>
  <cp:revision>816</cp:revision>
  <dcterms:created xsi:type="dcterms:W3CDTF">2007-05-11T20:32:01Z</dcterms:created>
  <dcterms:modified xsi:type="dcterms:W3CDTF">2012-05-30T15:48:43Z</dcterms:modified>
</cp:coreProperties>
</file>