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7" r:id="rId2"/>
    <p:sldId id="258" r:id="rId3"/>
    <p:sldId id="267" r:id="rId4"/>
    <p:sldId id="272" r:id="rId5"/>
    <p:sldId id="273" r:id="rId6"/>
    <p:sldId id="260" r:id="rId7"/>
    <p:sldId id="275" r:id="rId8"/>
    <p:sldId id="263" r:id="rId9"/>
    <p:sldId id="276" r:id="rId10"/>
    <p:sldId id="287" r:id="rId11"/>
    <p:sldId id="288" r:id="rId12"/>
    <p:sldId id="289" r:id="rId13"/>
    <p:sldId id="290" r:id="rId14"/>
    <p:sldId id="282" r:id="rId15"/>
    <p:sldId id="281" r:id="rId16"/>
    <p:sldId id="291" r:id="rId17"/>
    <p:sldId id="299" r:id="rId18"/>
    <p:sldId id="283" r:id="rId19"/>
    <p:sldId id="286" r:id="rId20"/>
    <p:sldId id="284" r:id="rId21"/>
    <p:sldId id="285" r:id="rId22"/>
    <p:sldId id="295" r:id="rId23"/>
    <p:sldId id="296" r:id="rId24"/>
    <p:sldId id="297" r:id="rId25"/>
    <p:sldId id="298" r:id="rId26"/>
    <p:sldId id="292" r:id="rId27"/>
    <p:sldId id="293" r:id="rId28"/>
    <p:sldId id="294" r:id="rId29"/>
    <p:sldId id="270" r:id="rId30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haie, Martin" initials="LM" lastIdx="3" clrIdx="0">
    <p:extLst>
      <p:ext uri="{19B8F6BF-5375-455C-9EA6-DF929625EA0E}">
        <p15:presenceInfo xmlns:p15="http://schemas.microsoft.com/office/powerpoint/2012/main" userId="S-1-5-21-2109104193-276562872-1361462980-15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96437" autoAdjust="0"/>
  </p:normalViewPr>
  <p:slideViewPr>
    <p:cSldViewPr snapToGrid="0">
      <p:cViewPr varScale="1">
        <p:scale>
          <a:sx n="87" d="100"/>
          <a:sy n="87" d="100"/>
        </p:scale>
        <p:origin x="1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00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fr-CA"/>
              <a:t>J’écoute attentivement les explications de mon</a:t>
            </a:r>
          </a:p>
          <a:p>
            <a:pPr>
              <a:defRPr/>
            </a:pPr>
            <a:r>
              <a:rPr lang="fr-CA"/>
              <a:t>enseignant(e)</a:t>
            </a:r>
          </a:p>
        </c:rich>
      </c:tx>
      <c:layout>
        <c:manualLayout>
          <c:xMode val="edge"/>
          <c:yMode val="edge"/>
          <c:x val="0.1803030303030303"/>
          <c:y val="2.40240240240240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Français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Feuil1!$A$2:$A$3</c:f>
              <c:strCache>
                <c:ptCount val="2"/>
                <c:pt idx="0">
                  <c:v>Pas du tout d'accord / Pas d'Accord</c:v>
                </c:pt>
                <c:pt idx="1">
                  <c:v>D'accord / Tout à fait d'accord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5</c:v>
                </c:pt>
                <c:pt idx="1">
                  <c:v>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5C-4B92-A2FE-DB4573105624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Français flexible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Feuil1!$A$2:$A$3</c:f>
              <c:strCache>
                <c:ptCount val="2"/>
                <c:pt idx="0">
                  <c:v>Pas du tout d'accord / Pas d'Accord</c:v>
                </c:pt>
                <c:pt idx="1">
                  <c:v>D'accord / Tout à fait d'accord</c:v>
                </c:pt>
              </c:strCache>
            </c:strRef>
          </c:cat>
          <c:val>
            <c:numRef>
              <c:f>Feuil1!$C$2:$C$3</c:f>
              <c:numCache>
                <c:formatCode>General</c:formatCode>
                <c:ptCount val="2"/>
                <c:pt idx="0">
                  <c:v>0</c:v>
                </c:pt>
                <c:pt idx="1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C5C-4B92-A2FE-DB4573105624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Mathématiques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Feuil1!$A$2:$A$3</c:f>
              <c:strCache>
                <c:ptCount val="2"/>
                <c:pt idx="0">
                  <c:v>Pas du tout d'accord / Pas d'Accord</c:v>
                </c:pt>
                <c:pt idx="1">
                  <c:v>D'accord / Tout à fait d'accord</c:v>
                </c:pt>
              </c:strCache>
            </c:strRef>
          </c:cat>
          <c:val>
            <c:numRef>
              <c:f>Feuil1!$D$2:$D$3</c:f>
              <c:numCache>
                <c:formatCode>General</c:formatCode>
                <c:ptCount val="2"/>
                <c:pt idx="0">
                  <c:v>4.3</c:v>
                </c:pt>
                <c:pt idx="1">
                  <c:v>95.6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C5C-4B92-A2FE-DB4573105624}"/>
            </c:ext>
          </c:extLst>
        </c:ser>
        <c:ser>
          <c:idx val="3"/>
          <c:order val="3"/>
          <c:tx>
            <c:strRef>
              <c:f>Feuil1!$E$1</c:f>
              <c:strCache>
                <c:ptCount val="1"/>
                <c:pt idx="0">
                  <c:v>Mathématiques flexible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Feuil1!$A$2:$A$3</c:f>
              <c:strCache>
                <c:ptCount val="2"/>
                <c:pt idx="0">
                  <c:v>Pas du tout d'accord / Pas d'Accord</c:v>
                </c:pt>
                <c:pt idx="1">
                  <c:v>D'accord / Tout à fait d'accord</c:v>
                </c:pt>
              </c:strCache>
            </c:strRef>
          </c:cat>
          <c:val>
            <c:numRef>
              <c:f>Feuil1!$E$2:$E$3</c:f>
              <c:numCache>
                <c:formatCode>General</c:formatCode>
                <c:ptCount val="2"/>
                <c:pt idx="0">
                  <c:v>0</c:v>
                </c:pt>
                <c:pt idx="1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C5C-4B92-A2FE-DB457310562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81053160"/>
        <c:axId val="281056688"/>
      </c:barChart>
      <c:catAx>
        <c:axId val="281053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81056688"/>
        <c:crosses val="autoZero"/>
        <c:auto val="1"/>
        <c:lblAlgn val="ctr"/>
        <c:lblOffset val="100"/>
        <c:noMultiLvlLbl val="0"/>
      </c:catAx>
      <c:valAx>
        <c:axId val="281056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CA" dirty="0" smtClean="0"/>
                  <a:t>%</a:t>
                </a:r>
                <a:endParaRPr lang="fr-CA" dirty="0"/>
              </a:p>
            </c:rich>
          </c:tx>
          <c:layout>
            <c:manualLayout>
              <c:xMode val="edge"/>
              <c:yMode val="edge"/>
              <c:x val="3.6616161616161616E-2"/>
              <c:y val="0.1748674658910879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81053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fr-CA" dirty="0" smtClean="0"/>
              <a:t>Je vérifie mon travail pour</a:t>
            </a:r>
          </a:p>
          <a:p>
            <a:pPr>
              <a:defRPr/>
            </a:pPr>
            <a:r>
              <a:rPr lang="fr-CA" dirty="0" smtClean="0"/>
              <a:t>m’assurer qu’il n’y a pas d’erreurs</a:t>
            </a:r>
          </a:p>
        </c:rich>
      </c:tx>
      <c:layout>
        <c:manualLayout>
          <c:xMode val="edge"/>
          <c:yMode val="edge"/>
          <c:x val="0.2674242424242424"/>
          <c:y val="2.70270270270270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Français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Feuil1!$A$2:$A$3</c:f>
              <c:strCache>
                <c:ptCount val="2"/>
                <c:pt idx="0">
                  <c:v>Pas du tout d'accord / Pas d'Accord</c:v>
                </c:pt>
                <c:pt idx="1">
                  <c:v>D'accord / Tout à fait d'accord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20</c:v>
                </c:pt>
                <c:pt idx="1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37-434C-BB10-F759136155D0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Français flexible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Feuil1!$A$2:$A$3</c:f>
              <c:strCache>
                <c:ptCount val="2"/>
                <c:pt idx="0">
                  <c:v>Pas du tout d'accord / Pas d'Accord</c:v>
                </c:pt>
                <c:pt idx="1">
                  <c:v>D'accord / Tout à fait d'accord</c:v>
                </c:pt>
              </c:strCache>
            </c:strRef>
          </c:cat>
          <c:val>
            <c:numRef>
              <c:f>Feuil1!$C$2:$C$3</c:f>
              <c:numCache>
                <c:formatCode>General</c:formatCode>
                <c:ptCount val="2"/>
                <c:pt idx="0">
                  <c:v>12.5</c:v>
                </c:pt>
                <c:pt idx="1">
                  <c:v>87.5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137-434C-BB10-F759136155D0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Mathématiques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Feuil1!$A$2:$A$3</c:f>
              <c:strCache>
                <c:ptCount val="2"/>
                <c:pt idx="0">
                  <c:v>Pas du tout d'accord / Pas d'Accord</c:v>
                </c:pt>
                <c:pt idx="1">
                  <c:v>D'accord / Tout à fait d'accord</c:v>
                </c:pt>
              </c:strCache>
            </c:strRef>
          </c:cat>
          <c:val>
            <c:numRef>
              <c:f>Feuil1!$D$2:$D$3</c:f>
              <c:numCache>
                <c:formatCode>General</c:formatCode>
                <c:ptCount val="2"/>
                <c:pt idx="0">
                  <c:v>8.6999999999999993</c:v>
                </c:pt>
                <c:pt idx="1">
                  <c:v>91.3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137-434C-BB10-F759136155D0}"/>
            </c:ext>
          </c:extLst>
        </c:ser>
        <c:ser>
          <c:idx val="3"/>
          <c:order val="3"/>
          <c:tx>
            <c:strRef>
              <c:f>Feuil1!$E$1</c:f>
              <c:strCache>
                <c:ptCount val="1"/>
                <c:pt idx="0">
                  <c:v>Mathématiques flexible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Feuil1!$A$2:$A$3</c:f>
              <c:strCache>
                <c:ptCount val="2"/>
                <c:pt idx="0">
                  <c:v>Pas du tout d'accord / Pas d'Accord</c:v>
                </c:pt>
                <c:pt idx="1">
                  <c:v>D'accord / Tout à fait d'accord</c:v>
                </c:pt>
              </c:strCache>
            </c:strRef>
          </c:cat>
          <c:val>
            <c:numRef>
              <c:f>Feuil1!$E$2:$E$3</c:f>
              <c:numCache>
                <c:formatCode>General</c:formatCode>
                <c:ptCount val="2"/>
                <c:pt idx="0">
                  <c:v>11.1</c:v>
                </c:pt>
                <c:pt idx="1">
                  <c:v>88.9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137-434C-BB10-F759136155D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81054728"/>
        <c:axId val="281057864"/>
      </c:barChart>
      <c:catAx>
        <c:axId val="281054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81057864"/>
        <c:crosses val="autoZero"/>
        <c:auto val="1"/>
        <c:lblAlgn val="ctr"/>
        <c:lblOffset val="100"/>
        <c:noMultiLvlLbl val="0"/>
      </c:catAx>
      <c:valAx>
        <c:axId val="281057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CA" dirty="0" smtClean="0"/>
                  <a:t>%</a:t>
                </a:r>
                <a:endParaRPr lang="fr-CA" dirty="0"/>
              </a:p>
            </c:rich>
          </c:tx>
          <c:layout>
            <c:manualLayout>
              <c:xMode val="edge"/>
              <c:yMode val="edge"/>
              <c:x val="3.6616161616161616E-2"/>
              <c:y val="0.1748674658910879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81054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fr-CA" sz="2000" dirty="0" smtClean="0"/>
              <a:t>Je fais toujours de mon mieux</a:t>
            </a:r>
            <a:r>
              <a:rPr lang="fr-CA" sz="2000" baseline="0" dirty="0" smtClean="0"/>
              <a:t> </a:t>
            </a:r>
            <a:r>
              <a:rPr lang="fr-CA" sz="2000" dirty="0" smtClean="0"/>
              <a:t>même lorsque le travail ne compte pas dans mon</a:t>
            </a:r>
            <a:r>
              <a:rPr lang="fr-CA" sz="2000" baseline="0" dirty="0" smtClean="0"/>
              <a:t> </a:t>
            </a:r>
            <a:r>
              <a:rPr lang="fr-CA" sz="2000" dirty="0" smtClean="0"/>
              <a:t>évaluation</a:t>
            </a:r>
          </a:p>
        </c:rich>
      </c:tx>
      <c:layout>
        <c:manualLayout>
          <c:xMode val="edge"/>
          <c:yMode val="edge"/>
          <c:x val="0.17777777777777781"/>
          <c:y val="2.70270270270270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Français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Feuil1!$A$2:$A$3</c:f>
              <c:strCache>
                <c:ptCount val="2"/>
                <c:pt idx="0">
                  <c:v>Pas du tout d'accord / Pas d'Accord</c:v>
                </c:pt>
                <c:pt idx="1">
                  <c:v>D'accord / Tout à fait d'accord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35</c:v>
                </c:pt>
                <c:pt idx="1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E8-4403-B854-A085D034FF1F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Français flexible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Feuil1!$A$2:$A$3</c:f>
              <c:strCache>
                <c:ptCount val="2"/>
                <c:pt idx="0">
                  <c:v>Pas du tout d'accord / Pas d'Accord</c:v>
                </c:pt>
                <c:pt idx="1">
                  <c:v>D'accord / Tout à fait d'accord</c:v>
                </c:pt>
              </c:strCache>
            </c:strRef>
          </c:cat>
          <c:val>
            <c:numRef>
              <c:f>Feuil1!$C$2:$C$3</c:f>
              <c:numCache>
                <c:formatCode>General</c:formatCode>
                <c:ptCount val="2"/>
                <c:pt idx="0">
                  <c:v>12.5</c:v>
                </c:pt>
                <c:pt idx="1">
                  <c:v>87.5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6E8-4403-B854-A085D034FF1F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Mathématiques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Feuil1!$A$2:$A$3</c:f>
              <c:strCache>
                <c:ptCount val="2"/>
                <c:pt idx="0">
                  <c:v>Pas du tout d'accord / Pas d'Accord</c:v>
                </c:pt>
                <c:pt idx="1">
                  <c:v>D'accord / Tout à fait d'accord</c:v>
                </c:pt>
              </c:strCache>
            </c:strRef>
          </c:cat>
          <c:val>
            <c:numRef>
              <c:f>Feuil1!$D$2:$D$3</c:f>
              <c:numCache>
                <c:formatCode>General</c:formatCode>
                <c:ptCount val="2"/>
                <c:pt idx="0">
                  <c:v>13</c:v>
                </c:pt>
                <c:pt idx="1">
                  <c:v>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6E8-4403-B854-A085D034FF1F}"/>
            </c:ext>
          </c:extLst>
        </c:ser>
        <c:ser>
          <c:idx val="3"/>
          <c:order val="3"/>
          <c:tx>
            <c:strRef>
              <c:f>Feuil1!$E$1</c:f>
              <c:strCache>
                <c:ptCount val="1"/>
                <c:pt idx="0">
                  <c:v>Mathématiques flexible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Feuil1!$A$2:$A$3</c:f>
              <c:strCache>
                <c:ptCount val="2"/>
                <c:pt idx="0">
                  <c:v>Pas du tout d'accord / Pas d'Accord</c:v>
                </c:pt>
                <c:pt idx="1">
                  <c:v>D'accord / Tout à fait d'accord</c:v>
                </c:pt>
              </c:strCache>
            </c:strRef>
          </c:cat>
          <c:val>
            <c:numRef>
              <c:f>Feuil1!$E$2:$E$3</c:f>
              <c:numCache>
                <c:formatCode>General</c:formatCode>
                <c:ptCount val="2"/>
                <c:pt idx="0">
                  <c:v>11.1</c:v>
                </c:pt>
                <c:pt idx="1">
                  <c:v>88.9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6E8-4403-B854-A085D034FF1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81053552"/>
        <c:axId val="281050416"/>
      </c:barChart>
      <c:catAx>
        <c:axId val="281053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81050416"/>
        <c:crosses val="autoZero"/>
        <c:auto val="1"/>
        <c:lblAlgn val="ctr"/>
        <c:lblOffset val="100"/>
        <c:noMultiLvlLbl val="0"/>
      </c:catAx>
      <c:valAx>
        <c:axId val="281050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CA" dirty="0" smtClean="0"/>
                  <a:t>%</a:t>
                </a:r>
                <a:endParaRPr lang="fr-CA" dirty="0"/>
              </a:p>
            </c:rich>
          </c:tx>
          <c:layout>
            <c:manualLayout>
              <c:xMode val="edge"/>
              <c:yMode val="edge"/>
              <c:x val="3.6616161616161616E-2"/>
              <c:y val="0.1748674658910879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81053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fr-CA" dirty="0" smtClean="0"/>
              <a:t>Lorsque j’ai / je fais une erreur, j’essaie</a:t>
            </a:r>
          </a:p>
          <a:p>
            <a:pPr>
              <a:defRPr/>
            </a:pPr>
            <a:r>
              <a:rPr lang="fr-CA" dirty="0" smtClean="0"/>
              <a:t>de trouver ce que je ne comprends pas</a:t>
            </a:r>
          </a:p>
        </c:rich>
      </c:tx>
      <c:layout>
        <c:manualLayout>
          <c:xMode val="edge"/>
          <c:yMode val="edge"/>
          <c:x val="0.23080808080808085"/>
          <c:y val="2.70270270270270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Français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Feuil1!$A$2:$A$3</c:f>
              <c:strCache>
                <c:ptCount val="2"/>
                <c:pt idx="0">
                  <c:v>Pas du tout d'accord / Pas d'Accord</c:v>
                </c:pt>
                <c:pt idx="1">
                  <c:v>D'accord / Tout à fait d'accord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10</c:v>
                </c:pt>
                <c:pt idx="1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16-4FAE-BB75-6B79CCC4816F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Français flexible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Feuil1!$A$2:$A$3</c:f>
              <c:strCache>
                <c:ptCount val="2"/>
                <c:pt idx="0">
                  <c:v>Pas du tout d'accord / Pas d'Accord</c:v>
                </c:pt>
                <c:pt idx="1">
                  <c:v>D'accord / Tout à fait d'accord</c:v>
                </c:pt>
              </c:strCache>
            </c:strRef>
          </c:cat>
          <c:val>
            <c:numRef>
              <c:f>Feuil1!$C$2:$C$3</c:f>
              <c:numCache>
                <c:formatCode>General</c:formatCode>
                <c:ptCount val="2"/>
                <c:pt idx="0">
                  <c:v>0</c:v>
                </c:pt>
                <c:pt idx="1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D16-4FAE-BB75-6B79CCC4816F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Mathématiques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Feuil1!$A$2:$A$3</c:f>
              <c:strCache>
                <c:ptCount val="2"/>
                <c:pt idx="0">
                  <c:v>Pas du tout d'accord / Pas d'Accord</c:v>
                </c:pt>
                <c:pt idx="1">
                  <c:v>D'accord / Tout à fait d'accord</c:v>
                </c:pt>
              </c:strCache>
            </c:strRef>
          </c:cat>
          <c:val>
            <c:numRef>
              <c:f>Feuil1!$D$2:$D$3</c:f>
              <c:numCache>
                <c:formatCode>General</c:formatCode>
                <c:ptCount val="2"/>
                <c:pt idx="0">
                  <c:v>0</c:v>
                </c:pt>
                <c:pt idx="1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D16-4FAE-BB75-6B79CCC4816F}"/>
            </c:ext>
          </c:extLst>
        </c:ser>
        <c:ser>
          <c:idx val="3"/>
          <c:order val="3"/>
          <c:tx>
            <c:strRef>
              <c:f>Feuil1!$E$1</c:f>
              <c:strCache>
                <c:ptCount val="1"/>
                <c:pt idx="0">
                  <c:v>Mathématiques flexible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Feuil1!$A$2:$A$3</c:f>
              <c:strCache>
                <c:ptCount val="2"/>
                <c:pt idx="0">
                  <c:v>Pas du tout d'accord / Pas d'Accord</c:v>
                </c:pt>
                <c:pt idx="1">
                  <c:v>D'accord / Tout à fait d'accord</c:v>
                </c:pt>
              </c:strCache>
            </c:strRef>
          </c:cat>
          <c:val>
            <c:numRef>
              <c:f>Feuil1!$E$2:$E$3</c:f>
              <c:numCache>
                <c:formatCode>General</c:formatCode>
                <c:ptCount val="2"/>
                <c:pt idx="0">
                  <c:v>3.7</c:v>
                </c:pt>
                <c:pt idx="1">
                  <c:v>96.3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D16-4FAE-BB75-6B79CCC4816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538913320"/>
        <c:axId val="538910184"/>
      </c:barChart>
      <c:catAx>
        <c:axId val="538913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38910184"/>
        <c:crosses val="autoZero"/>
        <c:auto val="1"/>
        <c:lblAlgn val="ctr"/>
        <c:lblOffset val="100"/>
        <c:noMultiLvlLbl val="0"/>
      </c:catAx>
      <c:valAx>
        <c:axId val="538910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CA" dirty="0" smtClean="0"/>
                  <a:t>%</a:t>
                </a:r>
                <a:endParaRPr lang="fr-CA" dirty="0"/>
              </a:p>
            </c:rich>
          </c:tx>
          <c:layout>
            <c:manualLayout>
              <c:xMode val="edge"/>
              <c:yMode val="edge"/>
              <c:x val="3.6616161616161616E-2"/>
              <c:y val="0.1748674658910879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38913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fr-CA" dirty="0" smtClean="0"/>
              <a:t>Je trouve les activités (de lecture ou de mathématiques) très ennuyantes</a:t>
            </a:r>
          </a:p>
        </c:rich>
      </c:tx>
      <c:layout>
        <c:manualLayout>
          <c:xMode val="edge"/>
          <c:yMode val="edge"/>
          <c:x val="0.23080808080808085"/>
          <c:y val="2.70270270270270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Français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Feuil1!$A$2:$A$3</c:f>
              <c:strCache>
                <c:ptCount val="2"/>
                <c:pt idx="0">
                  <c:v>Pas du tout d'accord / Pas d'Accord</c:v>
                </c:pt>
                <c:pt idx="1">
                  <c:v>D'accord / Tout à fait d'accord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65</c:v>
                </c:pt>
                <c:pt idx="1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94-4180-8605-A90A943C9316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Français flexible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Feuil1!$A$2:$A$3</c:f>
              <c:strCache>
                <c:ptCount val="2"/>
                <c:pt idx="0">
                  <c:v>Pas du tout d'accord / Pas d'Accord</c:v>
                </c:pt>
                <c:pt idx="1">
                  <c:v>D'accord / Tout à fait d'accord</c:v>
                </c:pt>
              </c:strCache>
            </c:strRef>
          </c:cat>
          <c:val>
            <c:numRef>
              <c:f>Feuil1!$C$2:$C$3</c:f>
              <c:numCache>
                <c:formatCode>General</c:formatCode>
                <c:ptCount val="2"/>
                <c:pt idx="0">
                  <c:v>87.5</c:v>
                </c:pt>
                <c:pt idx="1">
                  <c:v>12.5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94-4180-8605-A90A943C9316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Mathématiques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Feuil1!$A$2:$A$3</c:f>
              <c:strCache>
                <c:ptCount val="2"/>
                <c:pt idx="0">
                  <c:v>Pas du tout d'accord / Pas d'Accord</c:v>
                </c:pt>
                <c:pt idx="1">
                  <c:v>D'accord / Tout à fait d'accord</c:v>
                </c:pt>
              </c:strCache>
            </c:strRef>
          </c:cat>
          <c:val>
            <c:numRef>
              <c:f>Feuil1!$D$2:$D$3</c:f>
              <c:numCache>
                <c:formatCode>General</c:formatCode>
                <c:ptCount val="2"/>
                <c:pt idx="0">
                  <c:v>56.5</c:v>
                </c:pt>
                <c:pt idx="1">
                  <c:v>43.5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B94-4180-8605-A90A943C9316}"/>
            </c:ext>
          </c:extLst>
        </c:ser>
        <c:ser>
          <c:idx val="3"/>
          <c:order val="3"/>
          <c:tx>
            <c:strRef>
              <c:f>Feuil1!$E$1</c:f>
              <c:strCache>
                <c:ptCount val="1"/>
                <c:pt idx="0">
                  <c:v>Mathématiques flexible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Feuil1!$A$2:$A$3</c:f>
              <c:strCache>
                <c:ptCount val="2"/>
                <c:pt idx="0">
                  <c:v>Pas du tout d'accord / Pas d'Accord</c:v>
                </c:pt>
                <c:pt idx="1">
                  <c:v>D'accord / Tout à fait d'accord</c:v>
                </c:pt>
              </c:strCache>
            </c:strRef>
          </c:cat>
          <c:val>
            <c:numRef>
              <c:f>Feuil1!$E$2:$E$3</c:f>
              <c:numCache>
                <c:formatCode>General</c:formatCode>
                <c:ptCount val="2"/>
                <c:pt idx="0">
                  <c:v>85.2</c:v>
                </c:pt>
                <c:pt idx="1">
                  <c:v>14.8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B94-4180-8605-A90A943C931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538912536"/>
        <c:axId val="538909792"/>
      </c:barChart>
      <c:catAx>
        <c:axId val="538912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38909792"/>
        <c:crosses val="autoZero"/>
        <c:auto val="1"/>
        <c:lblAlgn val="ctr"/>
        <c:lblOffset val="100"/>
        <c:noMultiLvlLbl val="0"/>
      </c:catAx>
      <c:valAx>
        <c:axId val="538909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CA" dirty="0" smtClean="0"/>
                  <a:t>%</a:t>
                </a:r>
                <a:endParaRPr lang="fr-CA" dirty="0"/>
              </a:p>
            </c:rich>
          </c:tx>
          <c:layout>
            <c:manualLayout>
              <c:xMode val="edge"/>
              <c:yMode val="edge"/>
              <c:x val="3.6616161616161616E-2"/>
              <c:y val="0.1748674658910879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38912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4-09T13:34:25.039" idx="1">
    <p:pos x="10" y="10"/>
    <p:text>Photos de Yanick dans sa classe et de Sylvie dans sa classe</p:text>
    <p:extLst>
      <p:ext uri="{C676402C-5697-4E1C-873F-D02D1690AC5C}">
        <p15:threadingInfo xmlns:p15="http://schemas.microsoft.com/office/powerpoint/2012/main" timeZoneBias="240"/>
      </p:ext>
    </p:extLst>
  </p:cm>
  <p:cm authorId="1" dt="2019-04-09T13:35:00.702" idx="2">
    <p:pos x="146" y="146"/>
    <p:text>Vidéo de Yanick présentant leur démarche et même chose pour Sylvie</p:text>
    <p:extLst>
      <p:ext uri="{C676402C-5697-4E1C-873F-D02D1690AC5C}">
        <p15:threadingInfo xmlns:p15="http://schemas.microsoft.com/office/powerpoint/2012/main" timeZoneBias="24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27D264-D583-423D-85C2-51D48A0E951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0D94770A-60D9-4F2E-8340-C860653BE41C}">
      <dgm:prSet phldrT="[Texte]"/>
      <dgm:spPr/>
      <dgm:t>
        <a:bodyPr/>
        <a:lstStyle/>
        <a:p>
          <a:r>
            <a:rPr lang="fr-FR" dirty="0" smtClean="0"/>
            <a:t>Concentration</a:t>
          </a:r>
          <a:endParaRPr lang="fr-FR" dirty="0"/>
        </a:p>
      </dgm:t>
    </dgm:pt>
    <dgm:pt modelId="{CEB3CBBE-E207-4980-B126-37DE199E1F9E}" type="parTrans" cxnId="{672254ED-B97B-4A90-9716-694811E2218F}">
      <dgm:prSet/>
      <dgm:spPr/>
      <dgm:t>
        <a:bodyPr/>
        <a:lstStyle/>
        <a:p>
          <a:endParaRPr lang="fr-FR"/>
        </a:p>
      </dgm:t>
    </dgm:pt>
    <dgm:pt modelId="{411E6E9A-F1ED-4420-BB19-04A660820EBA}" type="sibTrans" cxnId="{672254ED-B97B-4A90-9716-694811E2218F}">
      <dgm:prSet/>
      <dgm:spPr/>
      <dgm:t>
        <a:bodyPr/>
        <a:lstStyle/>
        <a:p>
          <a:endParaRPr lang="fr-FR"/>
        </a:p>
      </dgm:t>
    </dgm:pt>
    <dgm:pt modelId="{F3B85E5F-9B8F-46C3-BF91-EC0256FBA21A}">
      <dgm:prSet phldrT="[Texte]"/>
      <dgm:spPr/>
      <dgm:t>
        <a:bodyPr/>
        <a:lstStyle/>
        <a:p>
          <a:r>
            <a:rPr lang="fr-FR" dirty="0" smtClean="0"/>
            <a:t>Relation avec l’enseignant</a:t>
          </a:r>
          <a:endParaRPr lang="fr-FR" dirty="0"/>
        </a:p>
      </dgm:t>
    </dgm:pt>
    <dgm:pt modelId="{32A5A4D5-1753-49D8-B554-DE2B18796F80}" type="parTrans" cxnId="{17EB84C7-C0A4-4DA2-89CC-CB7BDE663467}">
      <dgm:prSet/>
      <dgm:spPr/>
      <dgm:t>
        <a:bodyPr/>
        <a:lstStyle/>
        <a:p>
          <a:endParaRPr lang="fr-FR"/>
        </a:p>
      </dgm:t>
    </dgm:pt>
    <dgm:pt modelId="{FC804169-B6D1-4482-85FA-14621F6E0632}" type="sibTrans" cxnId="{17EB84C7-C0A4-4DA2-89CC-CB7BDE663467}">
      <dgm:prSet/>
      <dgm:spPr/>
      <dgm:t>
        <a:bodyPr/>
        <a:lstStyle/>
        <a:p>
          <a:endParaRPr lang="fr-FR"/>
        </a:p>
      </dgm:t>
    </dgm:pt>
    <dgm:pt modelId="{019F8C1D-8765-46AF-B210-31D1E6AE37E6}">
      <dgm:prSet phldrT="[Texte]"/>
      <dgm:spPr/>
      <dgm:t>
        <a:bodyPr/>
        <a:lstStyle/>
        <a:p>
          <a:r>
            <a:rPr lang="fr-FR" dirty="0" smtClean="0"/>
            <a:t>Confort et mouvement</a:t>
          </a:r>
          <a:endParaRPr lang="fr-FR" dirty="0"/>
        </a:p>
      </dgm:t>
    </dgm:pt>
    <dgm:pt modelId="{D125A02F-9BC0-4583-AEC1-5D11B731AF0A}" type="parTrans" cxnId="{3A052AC9-6CA0-4DF8-A9D2-FB26E0A5443F}">
      <dgm:prSet/>
      <dgm:spPr/>
      <dgm:t>
        <a:bodyPr/>
        <a:lstStyle/>
        <a:p>
          <a:endParaRPr lang="fr-FR"/>
        </a:p>
      </dgm:t>
    </dgm:pt>
    <dgm:pt modelId="{F2DA9A2E-66E2-442C-BCF0-766D04FE2971}" type="sibTrans" cxnId="{3A052AC9-6CA0-4DF8-A9D2-FB26E0A5443F}">
      <dgm:prSet/>
      <dgm:spPr/>
      <dgm:t>
        <a:bodyPr/>
        <a:lstStyle/>
        <a:p>
          <a:endParaRPr lang="fr-FR"/>
        </a:p>
      </dgm:t>
    </dgm:pt>
    <dgm:pt modelId="{F740448A-352C-4441-928C-A1C6430AB9B1}" type="pres">
      <dgm:prSet presAssocID="{6027D264-D583-423D-85C2-51D48A0E951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C594AAF4-CFA2-42E5-A9A3-BE9ECD3E688D}" type="pres">
      <dgm:prSet presAssocID="{0D94770A-60D9-4F2E-8340-C860653BE41C}" presName="parentLin" presStyleCnt="0"/>
      <dgm:spPr/>
    </dgm:pt>
    <dgm:pt modelId="{DD872F66-CE6D-48B5-B8C6-3816598D681D}" type="pres">
      <dgm:prSet presAssocID="{0D94770A-60D9-4F2E-8340-C860653BE41C}" presName="parentLeftMargin" presStyleLbl="node1" presStyleIdx="0" presStyleCnt="3"/>
      <dgm:spPr/>
      <dgm:t>
        <a:bodyPr/>
        <a:lstStyle/>
        <a:p>
          <a:endParaRPr lang="fr-FR"/>
        </a:p>
      </dgm:t>
    </dgm:pt>
    <dgm:pt modelId="{E3722255-23B4-4D26-B248-C55717C09B92}" type="pres">
      <dgm:prSet presAssocID="{0D94770A-60D9-4F2E-8340-C860653BE41C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20211D2-742E-4BBC-8CB2-6ECA8E721D3B}" type="pres">
      <dgm:prSet presAssocID="{0D94770A-60D9-4F2E-8340-C860653BE41C}" presName="negativeSpace" presStyleCnt="0"/>
      <dgm:spPr/>
    </dgm:pt>
    <dgm:pt modelId="{1BD913FD-AA2F-40CF-817C-003C6AC06BDD}" type="pres">
      <dgm:prSet presAssocID="{0D94770A-60D9-4F2E-8340-C860653BE41C}" presName="childText" presStyleLbl="conFgAcc1" presStyleIdx="0" presStyleCnt="3">
        <dgm:presLayoutVars>
          <dgm:bulletEnabled val="1"/>
        </dgm:presLayoutVars>
      </dgm:prSet>
      <dgm:spPr/>
    </dgm:pt>
    <dgm:pt modelId="{6A61F1B5-D31E-4F61-9C31-9F5BF1466755}" type="pres">
      <dgm:prSet presAssocID="{411E6E9A-F1ED-4420-BB19-04A660820EBA}" presName="spaceBetweenRectangles" presStyleCnt="0"/>
      <dgm:spPr/>
    </dgm:pt>
    <dgm:pt modelId="{7A722EF5-3C27-4079-9E5A-BC65FF8E9C51}" type="pres">
      <dgm:prSet presAssocID="{F3B85E5F-9B8F-46C3-BF91-EC0256FBA21A}" presName="parentLin" presStyleCnt="0"/>
      <dgm:spPr/>
    </dgm:pt>
    <dgm:pt modelId="{1297D85C-1351-4C90-9E3A-9005D1501E87}" type="pres">
      <dgm:prSet presAssocID="{F3B85E5F-9B8F-46C3-BF91-EC0256FBA21A}" presName="parentLeftMargin" presStyleLbl="node1" presStyleIdx="0" presStyleCnt="3"/>
      <dgm:spPr/>
      <dgm:t>
        <a:bodyPr/>
        <a:lstStyle/>
        <a:p>
          <a:endParaRPr lang="fr-FR"/>
        </a:p>
      </dgm:t>
    </dgm:pt>
    <dgm:pt modelId="{E728EEFF-AA91-46AB-88AA-EBBED7DD616C}" type="pres">
      <dgm:prSet presAssocID="{F3B85E5F-9B8F-46C3-BF91-EC0256FBA21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BDEC656-E6ED-4CE6-B4D2-F6EDE289929D}" type="pres">
      <dgm:prSet presAssocID="{F3B85E5F-9B8F-46C3-BF91-EC0256FBA21A}" presName="negativeSpace" presStyleCnt="0"/>
      <dgm:spPr/>
    </dgm:pt>
    <dgm:pt modelId="{1BC43846-CF43-4C1D-A202-83F91D1CB91E}" type="pres">
      <dgm:prSet presAssocID="{F3B85E5F-9B8F-46C3-BF91-EC0256FBA21A}" presName="childText" presStyleLbl="conFgAcc1" presStyleIdx="1" presStyleCnt="3">
        <dgm:presLayoutVars>
          <dgm:bulletEnabled val="1"/>
        </dgm:presLayoutVars>
      </dgm:prSet>
      <dgm:spPr/>
    </dgm:pt>
    <dgm:pt modelId="{59DB5EFC-2412-492C-91FA-8C359F956FD7}" type="pres">
      <dgm:prSet presAssocID="{FC804169-B6D1-4482-85FA-14621F6E0632}" presName="spaceBetweenRectangles" presStyleCnt="0"/>
      <dgm:spPr/>
    </dgm:pt>
    <dgm:pt modelId="{E21404F5-A264-4818-B6B4-8EB8D5E643F1}" type="pres">
      <dgm:prSet presAssocID="{019F8C1D-8765-46AF-B210-31D1E6AE37E6}" presName="parentLin" presStyleCnt="0"/>
      <dgm:spPr/>
    </dgm:pt>
    <dgm:pt modelId="{7B59685E-8802-422E-A826-11E8389189DE}" type="pres">
      <dgm:prSet presAssocID="{019F8C1D-8765-46AF-B210-31D1E6AE37E6}" presName="parentLeftMargin" presStyleLbl="node1" presStyleIdx="1" presStyleCnt="3"/>
      <dgm:spPr/>
      <dgm:t>
        <a:bodyPr/>
        <a:lstStyle/>
        <a:p>
          <a:endParaRPr lang="fr-FR"/>
        </a:p>
      </dgm:t>
    </dgm:pt>
    <dgm:pt modelId="{21092F5D-B4CB-4404-BD96-264FE0C629F1}" type="pres">
      <dgm:prSet presAssocID="{019F8C1D-8765-46AF-B210-31D1E6AE37E6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91C0C23-CDF6-47BA-9F68-A8C155AF4947}" type="pres">
      <dgm:prSet presAssocID="{019F8C1D-8765-46AF-B210-31D1E6AE37E6}" presName="negativeSpace" presStyleCnt="0"/>
      <dgm:spPr/>
    </dgm:pt>
    <dgm:pt modelId="{67CA9E4F-1B69-4CFF-96E6-A1143B7CD7B9}" type="pres">
      <dgm:prSet presAssocID="{019F8C1D-8765-46AF-B210-31D1E6AE37E6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0B1BB1FB-B04C-4F16-950B-E6D94F31EE10}" type="presOf" srcId="{F3B85E5F-9B8F-46C3-BF91-EC0256FBA21A}" destId="{1297D85C-1351-4C90-9E3A-9005D1501E87}" srcOrd="0" destOrd="0" presId="urn:microsoft.com/office/officeart/2005/8/layout/list1"/>
    <dgm:cxn modelId="{17EB84C7-C0A4-4DA2-89CC-CB7BDE663467}" srcId="{6027D264-D583-423D-85C2-51D48A0E9517}" destId="{F3B85E5F-9B8F-46C3-BF91-EC0256FBA21A}" srcOrd="1" destOrd="0" parTransId="{32A5A4D5-1753-49D8-B554-DE2B18796F80}" sibTransId="{FC804169-B6D1-4482-85FA-14621F6E0632}"/>
    <dgm:cxn modelId="{AB3E0771-9863-4FB8-8D8D-2A78B61970F6}" type="presOf" srcId="{0D94770A-60D9-4F2E-8340-C860653BE41C}" destId="{DD872F66-CE6D-48B5-B8C6-3816598D681D}" srcOrd="0" destOrd="0" presId="urn:microsoft.com/office/officeart/2005/8/layout/list1"/>
    <dgm:cxn modelId="{8C54F7AC-C86E-4DF4-88BF-1326ADCD7606}" type="presOf" srcId="{6027D264-D583-423D-85C2-51D48A0E9517}" destId="{F740448A-352C-4441-928C-A1C6430AB9B1}" srcOrd="0" destOrd="0" presId="urn:microsoft.com/office/officeart/2005/8/layout/list1"/>
    <dgm:cxn modelId="{3A052AC9-6CA0-4DF8-A9D2-FB26E0A5443F}" srcId="{6027D264-D583-423D-85C2-51D48A0E9517}" destId="{019F8C1D-8765-46AF-B210-31D1E6AE37E6}" srcOrd="2" destOrd="0" parTransId="{D125A02F-9BC0-4583-AEC1-5D11B731AF0A}" sibTransId="{F2DA9A2E-66E2-442C-BCF0-766D04FE2971}"/>
    <dgm:cxn modelId="{9AA9A659-660B-4CC1-95D5-5A11FF737F00}" type="presOf" srcId="{0D94770A-60D9-4F2E-8340-C860653BE41C}" destId="{E3722255-23B4-4D26-B248-C55717C09B92}" srcOrd="1" destOrd="0" presId="urn:microsoft.com/office/officeart/2005/8/layout/list1"/>
    <dgm:cxn modelId="{D6EC21D4-4C98-4397-9D42-476B2F202CF5}" type="presOf" srcId="{F3B85E5F-9B8F-46C3-BF91-EC0256FBA21A}" destId="{E728EEFF-AA91-46AB-88AA-EBBED7DD616C}" srcOrd="1" destOrd="0" presId="urn:microsoft.com/office/officeart/2005/8/layout/list1"/>
    <dgm:cxn modelId="{672254ED-B97B-4A90-9716-694811E2218F}" srcId="{6027D264-D583-423D-85C2-51D48A0E9517}" destId="{0D94770A-60D9-4F2E-8340-C860653BE41C}" srcOrd="0" destOrd="0" parTransId="{CEB3CBBE-E207-4980-B126-37DE199E1F9E}" sibTransId="{411E6E9A-F1ED-4420-BB19-04A660820EBA}"/>
    <dgm:cxn modelId="{78AEBBEE-73D5-46A0-89C5-7F2B0BE7CF49}" type="presOf" srcId="{019F8C1D-8765-46AF-B210-31D1E6AE37E6}" destId="{7B59685E-8802-422E-A826-11E8389189DE}" srcOrd="0" destOrd="0" presId="urn:microsoft.com/office/officeart/2005/8/layout/list1"/>
    <dgm:cxn modelId="{E3465D25-AEBE-4737-BA4C-CB3CFA926750}" type="presOf" srcId="{019F8C1D-8765-46AF-B210-31D1E6AE37E6}" destId="{21092F5D-B4CB-4404-BD96-264FE0C629F1}" srcOrd="1" destOrd="0" presId="urn:microsoft.com/office/officeart/2005/8/layout/list1"/>
    <dgm:cxn modelId="{FD8D43D0-6EA3-4216-9927-A0BBB3DD44F0}" type="presParOf" srcId="{F740448A-352C-4441-928C-A1C6430AB9B1}" destId="{C594AAF4-CFA2-42E5-A9A3-BE9ECD3E688D}" srcOrd="0" destOrd="0" presId="urn:microsoft.com/office/officeart/2005/8/layout/list1"/>
    <dgm:cxn modelId="{39621F57-1B34-4630-A50F-56FB15F9D6E4}" type="presParOf" srcId="{C594AAF4-CFA2-42E5-A9A3-BE9ECD3E688D}" destId="{DD872F66-CE6D-48B5-B8C6-3816598D681D}" srcOrd="0" destOrd="0" presId="urn:microsoft.com/office/officeart/2005/8/layout/list1"/>
    <dgm:cxn modelId="{EEDF2340-7147-434C-AD1C-5F5702392B1A}" type="presParOf" srcId="{C594AAF4-CFA2-42E5-A9A3-BE9ECD3E688D}" destId="{E3722255-23B4-4D26-B248-C55717C09B92}" srcOrd="1" destOrd="0" presId="urn:microsoft.com/office/officeart/2005/8/layout/list1"/>
    <dgm:cxn modelId="{1CCD4B93-E97A-44E7-8248-53C25629C402}" type="presParOf" srcId="{F740448A-352C-4441-928C-A1C6430AB9B1}" destId="{020211D2-742E-4BBC-8CB2-6ECA8E721D3B}" srcOrd="1" destOrd="0" presId="urn:microsoft.com/office/officeart/2005/8/layout/list1"/>
    <dgm:cxn modelId="{A08AC0A0-BC13-4B7F-ACB7-E1B40C2C696E}" type="presParOf" srcId="{F740448A-352C-4441-928C-A1C6430AB9B1}" destId="{1BD913FD-AA2F-40CF-817C-003C6AC06BDD}" srcOrd="2" destOrd="0" presId="urn:microsoft.com/office/officeart/2005/8/layout/list1"/>
    <dgm:cxn modelId="{1DE6BF7B-F0BE-4EC9-8F81-CC583C026487}" type="presParOf" srcId="{F740448A-352C-4441-928C-A1C6430AB9B1}" destId="{6A61F1B5-D31E-4F61-9C31-9F5BF1466755}" srcOrd="3" destOrd="0" presId="urn:microsoft.com/office/officeart/2005/8/layout/list1"/>
    <dgm:cxn modelId="{FD50E70E-F321-445B-886D-FA18A71B3187}" type="presParOf" srcId="{F740448A-352C-4441-928C-A1C6430AB9B1}" destId="{7A722EF5-3C27-4079-9E5A-BC65FF8E9C51}" srcOrd="4" destOrd="0" presId="urn:microsoft.com/office/officeart/2005/8/layout/list1"/>
    <dgm:cxn modelId="{528AB5F0-F842-424D-8DEF-CF13959AB338}" type="presParOf" srcId="{7A722EF5-3C27-4079-9E5A-BC65FF8E9C51}" destId="{1297D85C-1351-4C90-9E3A-9005D1501E87}" srcOrd="0" destOrd="0" presId="urn:microsoft.com/office/officeart/2005/8/layout/list1"/>
    <dgm:cxn modelId="{D769D49F-05D5-43F5-8ADB-57979499E3DE}" type="presParOf" srcId="{7A722EF5-3C27-4079-9E5A-BC65FF8E9C51}" destId="{E728EEFF-AA91-46AB-88AA-EBBED7DD616C}" srcOrd="1" destOrd="0" presId="urn:microsoft.com/office/officeart/2005/8/layout/list1"/>
    <dgm:cxn modelId="{99FEF22D-AD49-43FE-ACAE-DB7C53AF1E27}" type="presParOf" srcId="{F740448A-352C-4441-928C-A1C6430AB9B1}" destId="{6BDEC656-E6ED-4CE6-B4D2-F6EDE289929D}" srcOrd="5" destOrd="0" presId="urn:microsoft.com/office/officeart/2005/8/layout/list1"/>
    <dgm:cxn modelId="{C0CF2D44-64C4-43C0-B235-69EC25273EE4}" type="presParOf" srcId="{F740448A-352C-4441-928C-A1C6430AB9B1}" destId="{1BC43846-CF43-4C1D-A202-83F91D1CB91E}" srcOrd="6" destOrd="0" presId="urn:microsoft.com/office/officeart/2005/8/layout/list1"/>
    <dgm:cxn modelId="{041A8985-88C5-4AA2-B794-4CDED559EAA7}" type="presParOf" srcId="{F740448A-352C-4441-928C-A1C6430AB9B1}" destId="{59DB5EFC-2412-492C-91FA-8C359F956FD7}" srcOrd="7" destOrd="0" presId="urn:microsoft.com/office/officeart/2005/8/layout/list1"/>
    <dgm:cxn modelId="{3AA04890-AA02-4D68-B466-691E7BAB16B4}" type="presParOf" srcId="{F740448A-352C-4441-928C-A1C6430AB9B1}" destId="{E21404F5-A264-4818-B6B4-8EB8D5E643F1}" srcOrd="8" destOrd="0" presId="urn:microsoft.com/office/officeart/2005/8/layout/list1"/>
    <dgm:cxn modelId="{72B78613-AEE0-457B-8696-EE2AA8503DFD}" type="presParOf" srcId="{E21404F5-A264-4818-B6B4-8EB8D5E643F1}" destId="{7B59685E-8802-422E-A826-11E8389189DE}" srcOrd="0" destOrd="0" presId="urn:microsoft.com/office/officeart/2005/8/layout/list1"/>
    <dgm:cxn modelId="{5F37C8AA-EC7C-45CF-B773-EFBBF258634C}" type="presParOf" srcId="{E21404F5-A264-4818-B6B4-8EB8D5E643F1}" destId="{21092F5D-B4CB-4404-BD96-264FE0C629F1}" srcOrd="1" destOrd="0" presId="urn:microsoft.com/office/officeart/2005/8/layout/list1"/>
    <dgm:cxn modelId="{93671DBA-5503-4E4E-B50F-63C78A7A6E5F}" type="presParOf" srcId="{F740448A-352C-4441-928C-A1C6430AB9B1}" destId="{591C0C23-CDF6-47BA-9F68-A8C155AF4947}" srcOrd="9" destOrd="0" presId="urn:microsoft.com/office/officeart/2005/8/layout/list1"/>
    <dgm:cxn modelId="{95210A5A-61FE-451A-984B-D845D81CF2CD}" type="presParOf" srcId="{F740448A-352C-4441-928C-A1C6430AB9B1}" destId="{67CA9E4F-1B69-4CFF-96E6-A1143B7CD7B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6CCAD7F-B447-494D-B75A-F0EA9115B8D0}" type="doc">
      <dgm:prSet loTypeId="urn:microsoft.com/office/officeart/2005/8/layout/balance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17B78B3F-6185-40D0-A488-C32862D550B7}">
      <dgm:prSet phldrT="[Texte]"/>
      <dgm:spPr/>
      <dgm:t>
        <a:bodyPr/>
        <a:lstStyle/>
        <a:p>
          <a:r>
            <a:rPr lang="fr-FR" dirty="0" smtClean="0"/>
            <a:t>Mathématiques</a:t>
          </a:r>
          <a:endParaRPr lang="fr-FR" dirty="0"/>
        </a:p>
      </dgm:t>
    </dgm:pt>
    <dgm:pt modelId="{BFA73BDA-99BF-4A24-B739-C6128054E672}" type="parTrans" cxnId="{3A11BEED-E242-43CB-BB0C-63D2AC12C2FC}">
      <dgm:prSet/>
      <dgm:spPr/>
      <dgm:t>
        <a:bodyPr/>
        <a:lstStyle/>
        <a:p>
          <a:endParaRPr lang="fr-FR"/>
        </a:p>
      </dgm:t>
    </dgm:pt>
    <dgm:pt modelId="{AF53801B-80D6-4523-8921-0CE64CE07F84}" type="sibTrans" cxnId="{3A11BEED-E242-43CB-BB0C-63D2AC12C2FC}">
      <dgm:prSet/>
      <dgm:spPr/>
      <dgm:t>
        <a:bodyPr/>
        <a:lstStyle/>
        <a:p>
          <a:endParaRPr lang="fr-FR"/>
        </a:p>
      </dgm:t>
    </dgm:pt>
    <dgm:pt modelId="{E4081C4E-F787-4944-B4B2-55A0CB3C8EF6}">
      <dgm:prSet phldrT="[Texte]"/>
      <dgm:spPr/>
      <dgm:t>
        <a:bodyPr/>
        <a:lstStyle/>
        <a:p>
          <a:r>
            <a:rPr lang="fr-FR" dirty="0" smtClean="0"/>
            <a:t>écoute</a:t>
          </a:r>
          <a:endParaRPr lang="fr-FR" dirty="0"/>
        </a:p>
      </dgm:t>
    </dgm:pt>
    <dgm:pt modelId="{78DA284B-1254-4C30-9D5F-FD118C689F60}" type="parTrans" cxnId="{E933C65A-B016-4462-B492-1968346E5B83}">
      <dgm:prSet/>
      <dgm:spPr/>
      <dgm:t>
        <a:bodyPr/>
        <a:lstStyle/>
        <a:p>
          <a:endParaRPr lang="fr-FR"/>
        </a:p>
      </dgm:t>
    </dgm:pt>
    <dgm:pt modelId="{CE2D41B2-4F1C-463F-9056-A97A0B6D49EF}" type="sibTrans" cxnId="{E933C65A-B016-4462-B492-1968346E5B83}">
      <dgm:prSet/>
      <dgm:spPr/>
      <dgm:t>
        <a:bodyPr/>
        <a:lstStyle/>
        <a:p>
          <a:endParaRPr lang="fr-FR"/>
        </a:p>
      </dgm:t>
    </dgm:pt>
    <dgm:pt modelId="{492DCC14-1D34-4E58-AE9F-3331DF343438}">
      <dgm:prSet phldrT="[Texte]"/>
      <dgm:spPr/>
      <dgm:t>
        <a:bodyPr/>
        <a:lstStyle/>
        <a:p>
          <a:r>
            <a:rPr lang="fr-FR" dirty="0" smtClean="0"/>
            <a:t>faire de son mieux</a:t>
          </a:r>
          <a:endParaRPr lang="fr-FR" dirty="0"/>
        </a:p>
      </dgm:t>
    </dgm:pt>
    <dgm:pt modelId="{00F9096D-AB06-4514-9883-6DDF2B689D36}" type="parTrans" cxnId="{BAAACBB7-9D12-4D96-BBCA-B61DACA9085F}">
      <dgm:prSet/>
      <dgm:spPr/>
      <dgm:t>
        <a:bodyPr/>
        <a:lstStyle/>
        <a:p>
          <a:endParaRPr lang="fr-FR"/>
        </a:p>
      </dgm:t>
    </dgm:pt>
    <dgm:pt modelId="{FBCB3146-50CC-4549-A20A-FE15F2300BEC}" type="sibTrans" cxnId="{BAAACBB7-9D12-4D96-BBCA-B61DACA9085F}">
      <dgm:prSet/>
      <dgm:spPr/>
      <dgm:t>
        <a:bodyPr/>
        <a:lstStyle/>
        <a:p>
          <a:endParaRPr lang="fr-FR"/>
        </a:p>
      </dgm:t>
    </dgm:pt>
    <dgm:pt modelId="{306BC608-DC12-45DC-8184-C37750B73827}">
      <dgm:prSet phldrT="[Texte]"/>
      <dgm:spPr/>
      <dgm:t>
        <a:bodyPr/>
        <a:lstStyle/>
        <a:p>
          <a:r>
            <a:rPr lang="fr-FR" dirty="0" smtClean="0"/>
            <a:t>Français</a:t>
          </a:r>
          <a:endParaRPr lang="fr-FR" dirty="0"/>
        </a:p>
      </dgm:t>
    </dgm:pt>
    <dgm:pt modelId="{E9E25851-D986-4826-B7FA-15473F0BB052}" type="parTrans" cxnId="{2E6710DF-80B5-4A57-B53B-FDD1EF7D3E88}">
      <dgm:prSet/>
      <dgm:spPr/>
      <dgm:t>
        <a:bodyPr/>
        <a:lstStyle/>
        <a:p>
          <a:endParaRPr lang="fr-FR"/>
        </a:p>
      </dgm:t>
    </dgm:pt>
    <dgm:pt modelId="{AA7EEA6B-9CF5-42A3-8D89-14368E8392A2}" type="sibTrans" cxnId="{2E6710DF-80B5-4A57-B53B-FDD1EF7D3E88}">
      <dgm:prSet/>
      <dgm:spPr/>
      <dgm:t>
        <a:bodyPr/>
        <a:lstStyle/>
        <a:p>
          <a:endParaRPr lang="fr-FR"/>
        </a:p>
      </dgm:t>
    </dgm:pt>
    <dgm:pt modelId="{AD0BAD67-20EF-477F-97BF-41CAE7FE043F}">
      <dgm:prSet phldrT="[Texte]"/>
      <dgm:spPr/>
      <dgm:t>
        <a:bodyPr/>
        <a:lstStyle/>
        <a:p>
          <a:r>
            <a:rPr lang="fr-FR" dirty="0" smtClean="0"/>
            <a:t>écoute</a:t>
          </a:r>
          <a:endParaRPr lang="fr-FR" dirty="0"/>
        </a:p>
      </dgm:t>
    </dgm:pt>
    <dgm:pt modelId="{E76847F0-99C8-413B-AB9D-1536D7ACEF96}" type="parTrans" cxnId="{2EDF0B64-7EE1-4C32-9F80-53511DC25DF8}">
      <dgm:prSet/>
      <dgm:spPr/>
      <dgm:t>
        <a:bodyPr/>
        <a:lstStyle/>
        <a:p>
          <a:endParaRPr lang="fr-FR"/>
        </a:p>
      </dgm:t>
    </dgm:pt>
    <dgm:pt modelId="{DE4624BB-1E9E-4390-83D4-3E11B10CF901}" type="sibTrans" cxnId="{2EDF0B64-7EE1-4C32-9F80-53511DC25DF8}">
      <dgm:prSet/>
      <dgm:spPr/>
      <dgm:t>
        <a:bodyPr/>
        <a:lstStyle/>
        <a:p>
          <a:endParaRPr lang="fr-FR"/>
        </a:p>
      </dgm:t>
    </dgm:pt>
    <dgm:pt modelId="{0A85D1F0-62D4-45D9-A332-980B8CE9AF42}">
      <dgm:prSet phldrT="[Texte]"/>
      <dgm:spPr/>
      <dgm:t>
        <a:bodyPr/>
        <a:lstStyle/>
        <a:p>
          <a:r>
            <a:rPr lang="fr-FR" dirty="0" smtClean="0"/>
            <a:t>vérification</a:t>
          </a:r>
          <a:endParaRPr lang="fr-FR" dirty="0"/>
        </a:p>
      </dgm:t>
    </dgm:pt>
    <dgm:pt modelId="{87BD0D09-C274-452C-A74E-0996B8191E29}" type="parTrans" cxnId="{31B5DA16-6535-4676-9B5D-4A6EC04B1DE1}">
      <dgm:prSet/>
      <dgm:spPr/>
      <dgm:t>
        <a:bodyPr/>
        <a:lstStyle/>
        <a:p>
          <a:endParaRPr lang="fr-FR"/>
        </a:p>
      </dgm:t>
    </dgm:pt>
    <dgm:pt modelId="{6D9491E6-285E-425B-A2E1-2D5FA26289BB}" type="sibTrans" cxnId="{31B5DA16-6535-4676-9B5D-4A6EC04B1DE1}">
      <dgm:prSet/>
      <dgm:spPr/>
      <dgm:t>
        <a:bodyPr/>
        <a:lstStyle/>
        <a:p>
          <a:endParaRPr lang="fr-FR"/>
        </a:p>
      </dgm:t>
    </dgm:pt>
    <dgm:pt modelId="{6F59A513-BB81-4EBD-8019-3BC69A0FBF1F}">
      <dgm:prSet phldrT="[Texte]"/>
      <dgm:spPr/>
      <dgm:t>
        <a:bodyPr/>
        <a:lstStyle/>
        <a:p>
          <a:r>
            <a:rPr lang="fr-FR" dirty="0" smtClean="0"/>
            <a:t>faire de son mieux</a:t>
          </a:r>
          <a:endParaRPr lang="fr-FR" dirty="0"/>
        </a:p>
      </dgm:t>
    </dgm:pt>
    <dgm:pt modelId="{59D16545-2F0B-4372-B602-27C5723F981B}" type="parTrans" cxnId="{3D982D85-150A-4F3C-9D00-401549107D52}">
      <dgm:prSet/>
      <dgm:spPr/>
      <dgm:t>
        <a:bodyPr/>
        <a:lstStyle/>
        <a:p>
          <a:endParaRPr lang="fr-FR"/>
        </a:p>
      </dgm:t>
    </dgm:pt>
    <dgm:pt modelId="{1EFB2954-A313-45E4-8BA6-67206D890607}" type="sibTrans" cxnId="{3D982D85-150A-4F3C-9D00-401549107D52}">
      <dgm:prSet/>
      <dgm:spPr/>
      <dgm:t>
        <a:bodyPr/>
        <a:lstStyle/>
        <a:p>
          <a:endParaRPr lang="fr-FR"/>
        </a:p>
      </dgm:t>
    </dgm:pt>
    <dgm:pt modelId="{3717EC2D-D77A-4164-9330-A26186E88642}">
      <dgm:prSet/>
      <dgm:spPr/>
      <dgm:t>
        <a:bodyPr/>
        <a:lstStyle/>
        <a:p>
          <a:r>
            <a:rPr lang="fr-FR" dirty="0" smtClean="0"/>
            <a:t>trouver erreur</a:t>
          </a:r>
          <a:endParaRPr lang="fr-FR" dirty="0"/>
        </a:p>
      </dgm:t>
    </dgm:pt>
    <dgm:pt modelId="{29446F45-3029-41C6-A0CF-E94B13D55FC1}" type="parTrans" cxnId="{A8B4341D-83DE-4BF0-8A0E-EF55A7C79187}">
      <dgm:prSet/>
      <dgm:spPr/>
      <dgm:t>
        <a:bodyPr/>
        <a:lstStyle/>
        <a:p>
          <a:endParaRPr lang="fr-FR"/>
        </a:p>
      </dgm:t>
    </dgm:pt>
    <dgm:pt modelId="{97B7F438-17C7-4843-A5B5-6CEA9100EEAD}" type="sibTrans" cxnId="{A8B4341D-83DE-4BF0-8A0E-EF55A7C79187}">
      <dgm:prSet/>
      <dgm:spPr/>
      <dgm:t>
        <a:bodyPr/>
        <a:lstStyle/>
        <a:p>
          <a:endParaRPr lang="fr-FR"/>
        </a:p>
      </dgm:t>
    </dgm:pt>
    <dgm:pt modelId="{DDC546FE-6C33-4865-82FF-1CEE49B205FE}">
      <dgm:prSet/>
      <dgm:spPr/>
      <dgm:t>
        <a:bodyPr/>
        <a:lstStyle/>
        <a:p>
          <a:r>
            <a:rPr lang="fr-FR" dirty="0" smtClean="0"/>
            <a:t>intérêt</a:t>
          </a:r>
          <a:endParaRPr lang="fr-FR" dirty="0"/>
        </a:p>
      </dgm:t>
    </dgm:pt>
    <dgm:pt modelId="{99D8945B-9049-483A-B0E4-1217DD1EEC10}" type="parTrans" cxnId="{4997D28E-F2C7-49F2-8DD2-F4671303BD81}">
      <dgm:prSet/>
      <dgm:spPr/>
      <dgm:t>
        <a:bodyPr/>
        <a:lstStyle/>
        <a:p>
          <a:endParaRPr lang="fr-FR"/>
        </a:p>
      </dgm:t>
    </dgm:pt>
    <dgm:pt modelId="{60A0BD64-9B0C-4B8E-B957-8E7D6DCE7297}" type="sibTrans" cxnId="{4997D28E-F2C7-49F2-8DD2-F4671303BD81}">
      <dgm:prSet/>
      <dgm:spPr/>
      <dgm:t>
        <a:bodyPr/>
        <a:lstStyle/>
        <a:p>
          <a:endParaRPr lang="fr-FR"/>
        </a:p>
      </dgm:t>
    </dgm:pt>
    <dgm:pt modelId="{BD6BE5CB-52F8-4126-A605-A840E83688D7}">
      <dgm:prSet/>
      <dgm:spPr/>
      <dgm:t>
        <a:bodyPr/>
        <a:lstStyle/>
        <a:p>
          <a:endParaRPr lang="fr-FR" dirty="0"/>
        </a:p>
      </dgm:t>
    </dgm:pt>
    <dgm:pt modelId="{96DF9393-AC54-4560-9226-BA6B4AC78014}" type="parTrans" cxnId="{8A683398-F283-4230-ADBC-CE128B7DCD7D}">
      <dgm:prSet/>
      <dgm:spPr/>
      <dgm:t>
        <a:bodyPr/>
        <a:lstStyle/>
        <a:p>
          <a:endParaRPr lang="fr-FR"/>
        </a:p>
      </dgm:t>
    </dgm:pt>
    <dgm:pt modelId="{38FD1EF2-D018-4BAB-83A7-ABB64D973A2C}" type="sibTrans" cxnId="{8A683398-F283-4230-ADBC-CE128B7DCD7D}">
      <dgm:prSet/>
      <dgm:spPr/>
      <dgm:t>
        <a:bodyPr/>
        <a:lstStyle/>
        <a:p>
          <a:endParaRPr lang="fr-FR"/>
        </a:p>
      </dgm:t>
    </dgm:pt>
    <dgm:pt modelId="{11846901-B0B0-42F0-91B8-9F42525483F5}">
      <dgm:prSet/>
      <dgm:spPr/>
      <dgm:t>
        <a:bodyPr/>
        <a:lstStyle/>
        <a:p>
          <a:endParaRPr lang="fr-FR"/>
        </a:p>
      </dgm:t>
    </dgm:pt>
    <dgm:pt modelId="{287EE072-D4E1-4183-9CB2-EFBB0296B06C}" type="parTrans" cxnId="{F74DD01D-83B6-468A-AC26-6948F8A06FBE}">
      <dgm:prSet/>
      <dgm:spPr/>
      <dgm:t>
        <a:bodyPr/>
        <a:lstStyle/>
        <a:p>
          <a:endParaRPr lang="fr-FR"/>
        </a:p>
      </dgm:t>
    </dgm:pt>
    <dgm:pt modelId="{A5AC7524-158D-401B-9F79-5CE6326B62C4}" type="sibTrans" cxnId="{F74DD01D-83B6-468A-AC26-6948F8A06FBE}">
      <dgm:prSet/>
      <dgm:spPr/>
      <dgm:t>
        <a:bodyPr/>
        <a:lstStyle/>
        <a:p>
          <a:endParaRPr lang="fr-FR"/>
        </a:p>
      </dgm:t>
    </dgm:pt>
    <dgm:pt modelId="{AE176E2E-68A1-4AFD-B06C-E5332E5AA017}">
      <dgm:prSet/>
      <dgm:spPr/>
      <dgm:t>
        <a:bodyPr/>
        <a:lstStyle/>
        <a:p>
          <a:endParaRPr lang="fr-FR" dirty="0"/>
        </a:p>
      </dgm:t>
    </dgm:pt>
    <dgm:pt modelId="{70D0B128-9954-47C0-97F2-6F5F4DBF6147}" type="parTrans" cxnId="{BFF1DCCC-8FE5-4CFD-A4B8-714D2E036043}">
      <dgm:prSet/>
      <dgm:spPr/>
      <dgm:t>
        <a:bodyPr/>
        <a:lstStyle/>
        <a:p>
          <a:endParaRPr lang="fr-FR"/>
        </a:p>
      </dgm:t>
    </dgm:pt>
    <dgm:pt modelId="{BE99A374-7371-4CA2-B05D-560C2B4AB517}" type="sibTrans" cxnId="{BFF1DCCC-8FE5-4CFD-A4B8-714D2E036043}">
      <dgm:prSet/>
      <dgm:spPr/>
      <dgm:t>
        <a:bodyPr/>
        <a:lstStyle/>
        <a:p>
          <a:endParaRPr lang="fr-FR"/>
        </a:p>
      </dgm:t>
    </dgm:pt>
    <dgm:pt modelId="{640C3479-C825-494C-ABE8-128624109009}" type="pres">
      <dgm:prSet presAssocID="{96CCAD7F-B447-494D-B75A-F0EA9115B8D0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3FFF9976-D58B-43DC-B435-338C4B3887BF}" type="pres">
      <dgm:prSet presAssocID="{96CCAD7F-B447-494D-B75A-F0EA9115B8D0}" presName="dummyMaxCanvas" presStyleCnt="0"/>
      <dgm:spPr/>
    </dgm:pt>
    <dgm:pt modelId="{310BB96A-F839-44F9-A4A1-4C6F22EA3575}" type="pres">
      <dgm:prSet presAssocID="{96CCAD7F-B447-494D-B75A-F0EA9115B8D0}" presName="parentComposite" presStyleCnt="0"/>
      <dgm:spPr/>
    </dgm:pt>
    <dgm:pt modelId="{E89B0A87-BDC2-44B4-BD0E-1A7DB566BD0E}" type="pres">
      <dgm:prSet presAssocID="{96CCAD7F-B447-494D-B75A-F0EA9115B8D0}" presName="parent1" presStyleLbl="alignAccFollowNode1" presStyleIdx="0" presStyleCnt="4" custScaleY="57265">
        <dgm:presLayoutVars>
          <dgm:chMax val="4"/>
        </dgm:presLayoutVars>
      </dgm:prSet>
      <dgm:spPr/>
      <dgm:t>
        <a:bodyPr/>
        <a:lstStyle/>
        <a:p>
          <a:endParaRPr lang="fr-FR"/>
        </a:p>
      </dgm:t>
    </dgm:pt>
    <dgm:pt modelId="{CA23CA5C-4A1D-44BC-B8A7-2CA08A5FDEF3}" type="pres">
      <dgm:prSet presAssocID="{96CCAD7F-B447-494D-B75A-F0EA9115B8D0}" presName="parent2" presStyleLbl="alignAccFollowNode1" presStyleIdx="1" presStyleCnt="4" custScaleY="55556">
        <dgm:presLayoutVars>
          <dgm:chMax val="4"/>
        </dgm:presLayoutVars>
      </dgm:prSet>
      <dgm:spPr/>
      <dgm:t>
        <a:bodyPr/>
        <a:lstStyle/>
        <a:p>
          <a:endParaRPr lang="fr-FR"/>
        </a:p>
      </dgm:t>
    </dgm:pt>
    <dgm:pt modelId="{9EE24988-A852-4A25-BC50-C012EDA16999}" type="pres">
      <dgm:prSet presAssocID="{96CCAD7F-B447-494D-B75A-F0EA9115B8D0}" presName="childrenComposite" presStyleCnt="0"/>
      <dgm:spPr/>
    </dgm:pt>
    <dgm:pt modelId="{1D7E1AE1-1685-4532-8349-0F77A8A1FA12}" type="pres">
      <dgm:prSet presAssocID="{96CCAD7F-B447-494D-B75A-F0EA9115B8D0}" presName="dummyMaxCanvas_ChildArea" presStyleCnt="0"/>
      <dgm:spPr/>
    </dgm:pt>
    <dgm:pt modelId="{1F57D665-B9C0-4E26-93FC-08636F8A0160}" type="pres">
      <dgm:prSet presAssocID="{96CCAD7F-B447-494D-B75A-F0EA9115B8D0}" presName="fulcrum" presStyleLbl="alignAccFollowNode1" presStyleIdx="2" presStyleCnt="4"/>
      <dgm:spPr/>
    </dgm:pt>
    <dgm:pt modelId="{B5042542-5F15-4CB8-97B5-70C80CB23823}" type="pres">
      <dgm:prSet presAssocID="{96CCAD7F-B447-494D-B75A-F0EA9115B8D0}" presName="balance_34" presStyleLbl="alignAccFollowNode1" presStyleIdx="3" presStyleCnt="4">
        <dgm:presLayoutVars>
          <dgm:bulletEnabled val="1"/>
        </dgm:presLayoutVars>
      </dgm:prSet>
      <dgm:spPr/>
    </dgm:pt>
    <dgm:pt modelId="{228EF2FE-D628-411F-B62E-0733943FBD88}" type="pres">
      <dgm:prSet presAssocID="{96CCAD7F-B447-494D-B75A-F0EA9115B8D0}" presName="right_34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FC2640C-273C-4CD1-9CF4-A49C4A0AFA80}" type="pres">
      <dgm:prSet presAssocID="{96CCAD7F-B447-494D-B75A-F0EA9115B8D0}" presName="right_34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047E273-9E93-4A88-B35A-2D1FFFFDA38A}" type="pres">
      <dgm:prSet presAssocID="{96CCAD7F-B447-494D-B75A-F0EA9115B8D0}" presName="right_34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9A39E86-CC1E-4E29-8E41-6BAB35229311}" type="pres">
      <dgm:prSet presAssocID="{96CCAD7F-B447-494D-B75A-F0EA9115B8D0}" presName="right_34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5E2796-4E29-4EB8-8B90-D1B1D91F4717}" type="pres">
      <dgm:prSet presAssocID="{96CCAD7F-B447-494D-B75A-F0EA9115B8D0}" presName="left_34_1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42C7701-DE08-4464-9C75-6BCF5445090C}" type="pres">
      <dgm:prSet presAssocID="{96CCAD7F-B447-494D-B75A-F0EA9115B8D0}" presName="left_34_2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178368D-3DB2-4C14-B69E-FA0FA456C02B}" type="pres">
      <dgm:prSet presAssocID="{96CCAD7F-B447-494D-B75A-F0EA9115B8D0}" presName="left_34_3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4997D28E-F2C7-49F2-8DD2-F4671303BD81}" srcId="{17B78B3F-6185-40D0-A488-C32862D550B7}" destId="{DDC546FE-6C33-4865-82FF-1CEE49B205FE}" srcOrd="2" destOrd="0" parTransId="{99D8945B-9049-483A-B0E4-1217DD1EEC10}" sibTransId="{60A0BD64-9B0C-4B8E-B957-8E7D6DCE7297}"/>
    <dgm:cxn modelId="{2EDF0B64-7EE1-4C32-9F80-53511DC25DF8}" srcId="{306BC608-DC12-45DC-8184-C37750B73827}" destId="{AD0BAD67-20EF-477F-97BF-41CAE7FE043F}" srcOrd="0" destOrd="0" parTransId="{E76847F0-99C8-413B-AB9D-1536D7ACEF96}" sibTransId="{DE4624BB-1E9E-4390-83D4-3E11B10CF901}"/>
    <dgm:cxn modelId="{BAAACBB7-9D12-4D96-BBCA-B61DACA9085F}" srcId="{17B78B3F-6185-40D0-A488-C32862D550B7}" destId="{492DCC14-1D34-4E58-AE9F-3331DF343438}" srcOrd="1" destOrd="0" parTransId="{00F9096D-AB06-4514-9883-6DDF2B689D36}" sibTransId="{FBCB3146-50CC-4549-A20A-FE15F2300BEC}"/>
    <dgm:cxn modelId="{31B5DA16-6535-4676-9B5D-4A6EC04B1DE1}" srcId="{306BC608-DC12-45DC-8184-C37750B73827}" destId="{0A85D1F0-62D4-45D9-A332-980B8CE9AF42}" srcOrd="1" destOrd="0" parTransId="{87BD0D09-C274-452C-A74E-0996B8191E29}" sibTransId="{6D9491E6-285E-425B-A2E1-2D5FA26289BB}"/>
    <dgm:cxn modelId="{455F219E-82B7-48D3-97C6-382254ECE4B6}" type="presOf" srcId="{96CCAD7F-B447-494D-B75A-F0EA9115B8D0}" destId="{640C3479-C825-494C-ABE8-128624109009}" srcOrd="0" destOrd="0" presId="urn:microsoft.com/office/officeart/2005/8/layout/balance1"/>
    <dgm:cxn modelId="{9CB5E72E-D22F-4B54-BE7B-AEB9F1F7E582}" type="presOf" srcId="{3717EC2D-D77A-4164-9330-A26186E88642}" destId="{D9A39E86-CC1E-4E29-8E41-6BAB35229311}" srcOrd="0" destOrd="0" presId="urn:microsoft.com/office/officeart/2005/8/layout/balance1"/>
    <dgm:cxn modelId="{8A683398-F283-4230-ADBC-CE128B7DCD7D}" srcId="{96CCAD7F-B447-494D-B75A-F0EA9115B8D0}" destId="{BD6BE5CB-52F8-4126-A605-A840E83688D7}" srcOrd="3" destOrd="0" parTransId="{96DF9393-AC54-4560-9226-BA6B4AC78014}" sibTransId="{38FD1EF2-D018-4BAB-83A7-ABB64D973A2C}"/>
    <dgm:cxn modelId="{F74DD01D-83B6-468A-AC26-6948F8A06FBE}" srcId="{96CCAD7F-B447-494D-B75A-F0EA9115B8D0}" destId="{11846901-B0B0-42F0-91B8-9F42525483F5}" srcOrd="4" destOrd="0" parTransId="{287EE072-D4E1-4183-9CB2-EFBB0296B06C}" sibTransId="{A5AC7524-158D-401B-9F79-5CE6326B62C4}"/>
    <dgm:cxn modelId="{E933C65A-B016-4462-B492-1968346E5B83}" srcId="{17B78B3F-6185-40D0-A488-C32862D550B7}" destId="{E4081C4E-F787-4944-B4B2-55A0CB3C8EF6}" srcOrd="0" destOrd="0" parTransId="{78DA284B-1254-4C30-9D5F-FD118C689F60}" sibTransId="{CE2D41B2-4F1C-463F-9056-A97A0B6D49EF}"/>
    <dgm:cxn modelId="{8DF6C046-0F1B-40E9-A698-CE58E23BCECC}" type="presOf" srcId="{6F59A513-BB81-4EBD-8019-3BC69A0FBF1F}" destId="{6047E273-9E93-4A88-B35A-2D1FFFFDA38A}" srcOrd="0" destOrd="0" presId="urn:microsoft.com/office/officeart/2005/8/layout/balance1"/>
    <dgm:cxn modelId="{C7D07FD6-818D-43ED-B584-381729E6BEB5}" type="presOf" srcId="{E4081C4E-F787-4944-B4B2-55A0CB3C8EF6}" destId="{865E2796-4E29-4EB8-8B90-D1B1D91F4717}" srcOrd="0" destOrd="0" presId="urn:microsoft.com/office/officeart/2005/8/layout/balance1"/>
    <dgm:cxn modelId="{BFF1DCCC-8FE5-4CFD-A4B8-714D2E036043}" srcId="{96CCAD7F-B447-494D-B75A-F0EA9115B8D0}" destId="{AE176E2E-68A1-4AFD-B06C-E5332E5AA017}" srcOrd="2" destOrd="0" parTransId="{70D0B128-9954-47C0-97F2-6F5F4DBF6147}" sibTransId="{BE99A374-7371-4CA2-B05D-560C2B4AB517}"/>
    <dgm:cxn modelId="{3A11BEED-E242-43CB-BB0C-63D2AC12C2FC}" srcId="{96CCAD7F-B447-494D-B75A-F0EA9115B8D0}" destId="{17B78B3F-6185-40D0-A488-C32862D550B7}" srcOrd="0" destOrd="0" parTransId="{BFA73BDA-99BF-4A24-B739-C6128054E672}" sibTransId="{AF53801B-80D6-4523-8921-0CE64CE07F84}"/>
    <dgm:cxn modelId="{2E6710DF-80B5-4A57-B53B-FDD1EF7D3E88}" srcId="{96CCAD7F-B447-494D-B75A-F0EA9115B8D0}" destId="{306BC608-DC12-45DC-8184-C37750B73827}" srcOrd="1" destOrd="0" parTransId="{E9E25851-D986-4826-B7FA-15473F0BB052}" sibTransId="{AA7EEA6B-9CF5-42A3-8D89-14368E8392A2}"/>
    <dgm:cxn modelId="{F3974807-E40D-40DA-9F20-18CF252F2229}" type="presOf" srcId="{492DCC14-1D34-4E58-AE9F-3331DF343438}" destId="{142C7701-DE08-4464-9C75-6BCF5445090C}" srcOrd="0" destOrd="0" presId="urn:microsoft.com/office/officeart/2005/8/layout/balance1"/>
    <dgm:cxn modelId="{F6B53BE7-B8CF-46E1-9392-0BA91427BF9B}" type="presOf" srcId="{306BC608-DC12-45DC-8184-C37750B73827}" destId="{CA23CA5C-4A1D-44BC-B8A7-2CA08A5FDEF3}" srcOrd="0" destOrd="0" presId="urn:microsoft.com/office/officeart/2005/8/layout/balance1"/>
    <dgm:cxn modelId="{364DBD11-707F-47D5-B88B-C3606F54216A}" type="presOf" srcId="{17B78B3F-6185-40D0-A488-C32862D550B7}" destId="{E89B0A87-BDC2-44B4-BD0E-1A7DB566BD0E}" srcOrd="0" destOrd="0" presId="urn:microsoft.com/office/officeart/2005/8/layout/balance1"/>
    <dgm:cxn modelId="{A8B4341D-83DE-4BF0-8A0E-EF55A7C79187}" srcId="{306BC608-DC12-45DC-8184-C37750B73827}" destId="{3717EC2D-D77A-4164-9330-A26186E88642}" srcOrd="3" destOrd="0" parTransId="{29446F45-3029-41C6-A0CF-E94B13D55FC1}" sibTransId="{97B7F438-17C7-4843-A5B5-6CEA9100EEAD}"/>
    <dgm:cxn modelId="{3D982D85-150A-4F3C-9D00-401549107D52}" srcId="{306BC608-DC12-45DC-8184-C37750B73827}" destId="{6F59A513-BB81-4EBD-8019-3BC69A0FBF1F}" srcOrd="2" destOrd="0" parTransId="{59D16545-2F0B-4372-B602-27C5723F981B}" sibTransId="{1EFB2954-A313-45E4-8BA6-67206D890607}"/>
    <dgm:cxn modelId="{887A6EFD-E990-4DB3-A35C-40969672A10E}" type="presOf" srcId="{0A85D1F0-62D4-45D9-A332-980B8CE9AF42}" destId="{EFC2640C-273C-4CD1-9CF4-A49C4A0AFA80}" srcOrd="0" destOrd="0" presId="urn:microsoft.com/office/officeart/2005/8/layout/balance1"/>
    <dgm:cxn modelId="{12DB291F-37ED-42AC-87FA-5ACFB8E99D44}" type="presOf" srcId="{AD0BAD67-20EF-477F-97BF-41CAE7FE043F}" destId="{228EF2FE-D628-411F-B62E-0733943FBD88}" srcOrd="0" destOrd="0" presId="urn:microsoft.com/office/officeart/2005/8/layout/balance1"/>
    <dgm:cxn modelId="{D696E009-E200-4C0A-B9EF-F44A47EFB6A8}" type="presOf" srcId="{DDC546FE-6C33-4865-82FF-1CEE49B205FE}" destId="{8178368D-3DB2-4C14-B69E-FA0FA456C02B}" srcOrd="0" destOrd="0" presId="urn:microsoft.com/office/officeart/2005/8/layout/balance1"/>
    <dgm:cxn modelId="{5D89B250-CCC0-4FB3-B296-CA89FA0CD92B}" type="presParOf" srcId="{640C3479-C825-494C-ABE8-128624109009}" destId="{3FFF9976-D58B-43DC-B435-338C4B3887BF}" srcOrd="0" destOrd="0" presId="urn:microsoft.com/office/officeart/2005/8/layout/balance1"/>
    <dgm:cxn modelId="{19242B3F-9CF7-4BF0-B61A-4A4EAD6E3335}" type="presParOf" srcId="{640C3479-C825-494C-ABE8-128624109009}" destId="{310BB96A-F839-44F9-A4A1-4C6F22EA3575}" srcOrd="1" destOrd="0" presId="urn:microsoft.com/office/officeart/2005/8/layout/balance1"/>
    <dgm:cxn modelId="{43FD7B4A-178F-4C91-95E9-922B151F9387}" type="presParOf" srcId="{310BB96A-F839-44F9-A4A1-4C6F22EA3575}" destId="{E89B0A87-BDC2-44B4-BD0E-1A7DB566BD0E}" srcOrd="0" destOrd="0" presId="urn:microsoft.com/office/officeart/2005/8/layout/balance1"/>
    <dgm:cxn modelId="{49A9161C-BD9F-4B37-9B52-A061529D73DF}" type="presParOf" srcId="{310BB96A-F839-44F9-A4A1-4C6F22EA3575}" destId="{CA23CA5C-4A1D-44BC-B8A7-2CA08A5FDEF3}" srcOrd="1" destOrd="0" presId="urn:microsoft.com/office/officeart/2005/8/layout/balance1"/>
    <dgm:cxn modelId="{E58F3EB7-E4DF-44B2-BEBF-E5E73317FEBC}" type="presParOf" srcId="{640C3479-C825-494C-ABE8-128624109009}" destId="{9EE24988-A852-4A25-BC50-C012EDA16999}" srcOrd="2" destOrd="0" presId="urn:microsoft.com/office/officeart/2005/8/layout/balance1"/>
    <dgm:cxn modelId="{581E9971-E608-42B5-BA45-E7D5282FDE0D}" type="presParOf" srcId="{9EE24988-A852-4A25-BC50-C012EDA16999}" destId="{1D7E1AE1-1685-4532-8349-0F77A8A1FA12}" srcOrd="0" destOrd="0" presId="urn:microsoft.com/office/officeart/2005/8/layout/balance1"/>
    <dgm:cxn modelId="{2470CE42-8BC6-4475-9207-91E81E7F4B5C}" type="presParOf" srcId="{9EE24988-A852-4A25-BC50-C012EDA16999}" destId="{1F57D665-B9C0-4E26-93FC-08636F8A0160}" srcOrd="1" destOrd="0" presId="urn:microsoft.com/office/officeart/2005/8/layout/balance1"/>
    <dgm:cxn modelId="{036989F8-A31B-4EFA-B4DF-345EE65B51AD}" type="presParOf" srcId="{9EE24988-A852-4A25-BC50-C012EDA16999}" destId="{B5042542-5F15-4CB8-97B5-70C80CB23823}" srcOrd="2" destOrd="0" presId="urn:microsoft.com/office/officeart/2005/8/layout/balance1"/>
    <dgm:cxn modelId="{E600132D-175E-4BE8-AF93-97A4E016553C}" type="presParOf" srcId="{9EE24988-A852-4A25-BC50-C012EDA16999}" destId="{228EF2FE-D628-411F-B62E-0733943FBD88}" srcOrd="3" destOrd="0" presId="urn:microsoft.com/office/officeart/2005/8/layout/balance1"/>
    <dgm:cxn modelId="{121EEBD3-FC67-4B29-B1B5-44FC3D5651CA}" type="presParOf" srcId="{9EE24988-A852-4A25-BC50-C012EDA16999}" destId="{EFC2640C-273C-4CD1-9CF4-A49C4A0AFA80}" srcOrd="4" destOrd="0" presId="urn:microsoft.com/office/officeart/2005/8/layout/balance1"/>
    <dgm:cxn modelId="{ADC3C64F-7621-406A-8D1A-C76364F47E5C}" type="presParOf" srcId="{9EE24988-A852-4A25-BC50-C012EDA16999}" destId="{6047E273-9E93-4A88-B35A-2D1FFFFDA38A}" srcOrd="5" destOrd="0" presId="urn:microsoft.com/office/officeart/2005/8/layout/balance1"/>
    <dgm:cxn modelId="{865E2B28-1D06-467F-ABB9-89D4CC7697E5}" type="presParOf" srcId="{9EE24988-A852-4A25-BC50-C012EDA16999}" destId="{D9A39E86-CC1E-4E29-8E41-6BAB35229311}" srcOrd="6" destOrd="0" presId="urn:microsoft.com/office/officeart/2005/8/layout/balance1"/>
    <dgm:cxn modelId="{A7B72A09-19F3-4585-94FF-AC8ED9A32369}" type="presParOf" srcId="{9EE24988-A852-4A25-BC50-C012EDA16999}" destId="{865E2796-4E29-4EB8-8B90-D1B1D91F4717}" srcOrd="7" destOrd="0" presId="urn:microsoft.com/office/officeart/2005/8/layout/balance1"/>
    <dgm:cxn modelId="{1A4355D1-70D9-4FA2-BBC2-5C8511B4EEFB}" type="presParOf" srcId="{9EE24988-A852-4A25-BC50-C012EDA16999}" destId="{142C7701-DE08-4464-9C75-6BCF5445090C}" srcOrd="8" destOrd="0" presId="urn:microsoft.com/office/officeart/2005/8/layout/balance1"/>
    <dgm:cxn modelId="{CB3BAE2B-0BBC-40AE-9686-4C12CEA1DFA1}" type="presParOf" srcId="{9EE24988-A852-4A25-BC50-C012EDA16999}" destId="{8178368D-3DB2-4C14-B69E-FA0FA456C02B}" srcOrd="9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D913FD-AA2F-40CF-817C-003C6AC06BDD}">
      <dsp:nvSpPr>
        <dsp:cNvPr id="0" name=""/>
        <dsp:cNvSpPr/>
      </dsp:nvSpPr>
      <dsp:spPr>
        <a:xfrm>
          <a:off x="0" y="1351259"/>
          <a:ext cx="6172199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722255-23B4-4D26-B248-C55717C09B92}">
      <dsp:nvSpPr>
        <dsp:cNvPr id="0" name=""/>
        <dsp:cNvSpPr/>
      </dsp:nvSpPr>
      <dsp:spPr>
        <a:xfrm>
          <a:off x="308610" y="1011779"/>
          <a:ext cx="4320540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306" tIns="0" rIns="163306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dirty="0" smtClean="0"/>
            <a:t>Concentration</a:t>
          </a:r>
          <a:endParaRPr lang="fr-FR" sz="2300" kern="1200" dirty="0"/>
        </a:p>
      </dsp:txBody>
      <dsp:txXfrm>
        <a:off x="341754" y="1044923"/>
        <a:ext cx="4254252" cy="612672"/>
      </dsp:txXfrm>
    </dsp:sp>
    <dsp:sp modelId="{1BC43846-CF43-4C1D-A202-83F91D1CB91E}">
      <dsp:nvSpPr>
        <dsp:cNvPr id="0" name=""/>
        <dsp:cNvSpPr/>
      </dsp:nvSpPr>
      <dsp:spPr>
        <a:xfrm>
          <a:off x="0" y="2394539"/>
          <a:ext cx="6172199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28EEFF-AA91-46AB-88AA-EBBED7DD616C}">
      <dsp:nvSpPr>
        <dsp:cNvPr id="0" name=""/>
        <dsp:cNvSpPr/>
      </dsp:nvSpPr>
      <dsp:spPr>
        <a:xfrm>
          <a:off x="308610" y="2055059"/>
          <a:ext cx="4320540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306" tIns="0" rIns="163306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dirty="0" smtClean="0"/>
            <a:t>Relation avec l’enseignant</a:t>
          </a:r>
          <a:endParaRPr lang="fr-FR" sz="2300" kern="1200" dirty="0"/>
        </a:p>
      </dsp:txBody>
      <dsp:txXfrm>
        <a:off x="341754" y="2088203"/>
        <a:ext cx="4254252" cy="612672"/>
      </dsp:txXfrm>
    </dsp:sp>
    <dsp:sp modelId="{67CA9E4F-1B69-4CFF-96E6-A1143B7CD7B9}">
      <dsp:nvSpPr>
        <dsp:cNvPr id="0" name=""/>
        <dsp:cNvSpPr/>
      </dsp:nvSpPr>
      <dsp:spPr>
        <a:xfrm>
          <a:off x="0" y="3437820"/>
          <a:ext cx="6172199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092F5D-B4CB-4404-BD96-264FE0C629F1}">
      <dsp:nvSpPr>
        <dsp:cNvPr id="0" name=""/>
        <dsp:cNvSpPr/>
      </dsp:nvSpPr>
      <dsp:spPr>
        <a:xfrm>
          <a:off x="308610" y="3098340"/>
          <a:ext cx="4320540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306" tIns="0" rIns="163306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dirty="0" smtClean="0"/>
            <a:t>Confort et mouvement</a:t>
          </a:r>
          <a:endParaRPr lang="fr-FR" sz="2300" kern="1200" dirty="0"/>
        </a:p>
      </dsp:txBody>
      <dsp:txXfrm>
        <a:off x="341754" y="3131484"/>
        <a:ext cx="4254252" cy="6126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9B0A87-BDC2-44B4-BD0E-1A7DB566BD0E}">
      <dsp:nvSpPr>
        <dsp:cNvPr id="0" name=""/>
        <dsp:cNvSpPr/>
      </dsp:nvSpPr>
      <dsp:spPr>
        <a:xfrm>
          <a:off x="844479" y="228599"/>
          <a:ext cx="1925726" cy="61264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Mathématiques</a:t>
          </a:r>
          <a:endParaRPr lang="fr-FR" sz="1800" kern="1200" dirty="0"/>
        </a:p>
      </dsp:txBody>
      <dsp:txXfrm>
        <a:off x="862423" y="246543"/>
        <a:ext cx="1889838" cy="576760"/>
      </dsp:txXfrm>
    </dsp:sp>
    <dsp:sp modelId="{CA23CA5C-4A1D-44BC-B8A7-2CA08A5FDEF3}">
      <dsp:nvSpPr>
        <dsp:cNvPr id="0" name=""/>
        <dsp:cNvSpPr/>
      </dsp:nvSpPr>
      <dsp:spPr>
        <a:xfrm>
          <a:off x="3626084" y="237741"/>
          <a:ext cx="1925726" cy="59436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Français</a:t>
          </a:r>
          <a:endParaRPr lang="fr-FR" sz="1800" kern="1200" dirty="0"/>
        </a:p>
      </dsp:txBody>
      <dsp:txXfrm>
        <a:off x="3643492" y="255149"/>
        <a:ext cx="1890910" cy="559548"/>
      </dsp:txXfrm>
    </dsp:sp>
    <dsp:sp modelId="{1F57D665-B9C0-4E26-93FC-08636F8A0160}">
      <dsp:nvSpPr>
        <dsp:cNvPr id="0" name=""/>
        <dsp:cNvSpPr/>
      </dsp:nvSpPr>
      <dsp:spPr>
        <a:xfrm>
          <a:off x="2796952" y="4546854"/>
          <a:ext cx="802386" cy="802386"/>
        </a:xfrm>
        <a:prstGeom prst="triangl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042542-5F15-4CB8-97B5-70C80CB23823}">
      <dsp:nvSpPr>
        <dsp:cNvPr id="0" name=""/>
        <dsp:cNvSpPr/>
      </dsp:nvSpPr>
      <dsp:spPr>
        <a:xfrm rot="240000">
          <a:off x="790252" y="4203022"/>
          <a:ext cx="4815786" cy="33675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8EF2FE-D628-411F-B62E-0733943FBD88}">
      <dsp:nvSpPr>
        <dsp:cNvPr id="0" name=""/>
        <dsp:cNvSpPr/>
      </dsp:nvSpPr>
      <dsp:spPr>
        <a:xfrm rot="240000">
          <a:off x="3686895" y="3596349"/>
          <a:ext cx="1911089" cy="6599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écoute</a:t>
          </a:r>
          <a:endParaRPr lang="fr-FR" sz="1400" kern="1200" dirty="0"/>
        </a:p>
      </dsp:txBody>
      <dsp:txXfrm>
        <a:off x="3719113" y="3628567"/>
        <a:ext cx="1846653" cy="595548"/>
      </dsp:txXfrm>
    </dsp:sp>
    <dsp:sp modelId="{EFC2640C-273C-4CD1-9CF4-A49C4A0AFA80}">
      <dsp:nvSpPr>
        <dsp:cNvPr id="0" name=""/>
        <dsp:cNvSpPr/>
      </dsp:nvSpPr>
      <dsp:spPr>
        <a:xfrm rot="240000">
          <a:off x="3740387" y="2890250"/>
          <a:ext cx="1911089" cy="6599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vérification</a:t>
          </a:r>
          <a:endParaRPr lang="fr-FR" sz="1400" kern="1200" dirty="0"/>
        </a:p>
      </dsp:txBody>
      <dsp:txXfrm>
        <a:off x="3772605" y="2922468"/>
        <a:ext cx="1846653" cy="595548"/>
      </dsp:txXfrm>
    </dsp:sp>
    <dsp:sp modelId="{6047E273-9E93-4A88-B35A-2D1FFFFDA38A}">
      <dsp:nvSpPr>
        <dsp:cNvPr id="0" name=""/>
        <dsp:cNvSpPr/>
      </dsp:nvSpPr>
      <dsp:spPr>
        <a:xfrm rot="240000">
          <a:off x="3793880" y="2184150"/>
          <a:ext cx="1911089" cy="6599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faire de son mieux</a:t>
          </a:r>
          <a:endParaRPr lang="fr-FR" sz="1400" kern="1200" dirty="0"/>
        </a:p>
      </dsp:txBody>
      <dsp:txXfrm>
        <a:off x="3826098" y="2216368"/>
        <a:ext cx="1846653" cy="595548"/>
      </dsp:txXfrm>
    </dsp:sp>
    <dsp:sp modelId="{D9A39E86-CC1E-4E29-8E41-6BAB35229311}">
      <dsp:nvSpPr>
        <dsp:cNvPr id="0" name=""/>
        <dsp:cNvSpPr/>
      </dsp:nvSpPr>
      <dsp:spPr>
        <a:xfrm rot="240000">
          <a:off x="3847372" y="1478050"/>
          <a:ext cx="1911089" cy="6599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trouver erreur</a:t>
          </a:r>
          <a:endParaRPr lang="fr-FR" sz="1400" kern="1200" dirty="0"/>
        </a:p>
      </dsp:txBody>
      <dsp:txXfrm>
        <a:off x="3879590" y="1510268"/>
        <a:ext cx="1846653" cy="595548"/>
      </dsp:txXfrm>
    </dsp:sp>
    <dsp:sp modelId="{865E2796-4E29-4EB8-8B90-D1B1D91F4717}">
      <dsp:nvSpPr>
        <dsp:cNvPr id="0" name=""/>
        <dsp:cNvSpPr/>
      </dsp:nvSpPr>
      <dsp:spPr>
        <a:xfrm rot="240000">
          <a:off x="905290" y="3403777"/>
          <a:ext cx="1911089" cy="6599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écoute</a:t>
          </a:r>
          <a:endParaRPr lang="fr-FR" sz="1400" kern="1200" dirty="0"/>
        </a:p>
      </dsp:txBody>
      <dsp:txXfrm>
        <a:off x="937508" y="3435995"/>
        <a:ext cx="1846653" cy="595548"/>
      </dsp:txXfrm>
    </dsp:sp>
    <dsp:sp modelId="{142C7701-DE08-4464-9C75-6BCF5445090C}">
      <dsp:nvSpPr>
        <dsp:cNvPr id="0" name=""/>
        <dsp:cNvSpPr/>
      </dsp:nvSpPr>
      <dsp:spPr>
        <a:xfrm rot="240000">
          <a:off x="958783" y="2697677"/>
          <a:ext cx="1911089" cy="6599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faire de son mieux</a:t>
          </a:r>
          <a:endParaRPr lang="fr-FR" sz="1400" kern="1200" dirty="0"/>
        </a:p>
      </dsp:txBody>
      <dsp:txXfrm>
        <a:off x="991001" y="2729895"/>
        <a:ext cx="1846653" cy="595548"/>
      </dsp:txXfrm>
    </dsp:sp>
    <dsp:sp modelId="{8178368D-3DB2-4C14-B69E-FA0FA456C02B}">
      <dsp:nvSpPr>
        <dsp:cNvPr id="0" name=""/>
        <dsp:cNvSpPr/>
      </dsp:nvSpPr>
      <dsp:spPr>
        <a:xfrm rot="240000">
          <a:off x="1012275" y="1991577"/>
          <a:ext cx="1911089" cy="6599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intérêt</a:t>
          </a:r>
          <a:endParaRPr lang="fr-FR" sz="1400" kern="1200" dirty="0"/>
        </a:p>
      </dsp:txBody>
      <dsp:txXfrm>
        <a:off x="1044493" y="2023795"/>
        <a:ext cx="1846653" cy="5955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30F44109-6525-4707-8FCB-831590E4D85F}" type="datetime1">
              <a:rPr lang="fr-FR" smtClean="0"/>
              <a:t>17/09/2019</a:t>
            </a:fld>
            <a:endParaRPr lang="fr-FR" dirty="0"/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fr-FR" smtClean="0"/>
              <a:pPr algn="r" rtl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55600FC2-B0C2-47FF-9826-EA7F77C89DB9}" type="datetime1">
              <a:rPr lang="fr-FR" smtClean="0"/>
              <a:pPr/>
              <a:t>17/09/2019</a:t>
            </a:fld>
            <a:endParaRPr lang="fr-FR" dirty="0"/>
          </a:p>
        </p:txBody>
      </p:sp>
      <p:sp>
        <p:nvSpPr>
          <p:cNvPr id="4" name="Espace réservé d’image de diapositive 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dirty="0"/>
          </a:p>
        </p:txBody>
      </p:sp>
      <p:sp>
        <p:nvSpPr>
          <p:cNvPr id="5" name="Espace réservé des notes 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dirty="0" smtClean="0"/>
              <a:t>Modifiez les styles du texte du masque</a:t>
            </a:r>
          </a:p>
          <a:p>
            <a:pPr lvl="1" rtl="0"/>
            <a:r>
              <a:rPr lang="fr-FR" dirty="0" smtClean="0"/>
              <a:t>Deuxième niveau</a:t>
            </a:r>
          </a:p>
          <a:p>
            <a:pPr lvl="2" rtl="0"/>
            <a:r>
              <a:rPr lang="fr-FR" dirty="0" smtClean="0"/>
              <a:t>Troisième niveau</a:t>
            </a:r>
          </a:p>
          <a:p>
            <a:pPr lvl="3" rtl="0"/>
            <a:r>
              <a:rPr lang="fr-FR" dirty="0" smtClean="0"/>
              <a:t>Quatrième niveau</a:t>
            </a:r>
          </a:p>
          <a:p>
            <a:pPr lvl="4" rtl="0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/>
            <a:fld id="{C8DC57A8-AE18-4654-B6AF-04B3577165BE}" type="slidenum">
              <a:rPr lang="fr-FR" smtClean="0"/>
              <a:pPr algn="r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fr-FR" smtClean="0"/>
              <a:pPr algn="r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58328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fr-FR" smtClean="0"/>
              <a:pPr algn="r"/>
              <a:t>22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627602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fr-FR" smtClean="0"/>
              <a:pPr algn="r"/>
              <a:t>23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715708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fr-FR" smtClean="0"/>
              <a:pPr algn="r"/>
              <a:t>24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047978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fr-FR" smtClean="0"/>
              <a:pPr algn="r"/>
              <a:t>25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247747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fr-FR" smtClean="0"/>
              <a:pPr algn="r"/>
              <a:t>26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886260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fr-FR" smtClean="0"/>
              <a:pPr algn="r"/>
              <a:t>29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99621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fr-FR" smtClean="0"/>
              <a:pPr algn="r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18219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fr-FR" smtClean="0"/>
              <a:pPr algn="r"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882809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fr-FR" smtClean="0"/>
              <a:pPr algn="r"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455777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fr-FR" smtClean="0"/>
              <a:pPr algn="r"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652433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fr-FR" smtClean="0"/>
              <a:pPr algn="r"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631486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fr-FR" smtClean="0"/>
              <a:pPr algn="r"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31426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fr-FR" smtClean="0"/>
              <a:pPr algn="r"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033288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fr-FR" smtClean="0"/>
              <a:pPr algn="r"/>
              <a:t>18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17547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fr-FR" smtClean="0"/>
              <a:t>Modifier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ois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fr-FR" smtClean="0"/>
              <a:t>Modifiez le style du titre</a:t>
            </a:r>
            <a:endParaRPr lang="fr-FR" dirty="0"/>
          </a:p>
        </p:txBody>
      </p:sp>
      <p:grpSp>
        <p:nvGrpSpPr>
          <p:cNvPr id="84" name="Groupe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orme libre 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86" name="Forme libre 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87" name="Forme libre 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88" name="Forme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89" name="Forme libre 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0" name="Forme libre 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1" name="Forme libre 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2" name="Forme libre 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3" name="Forme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4" name="Forme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5" name="Forme libre 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6" name="Forme libre 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</p:grpSp>
      <p:sp>
        <p:nvSpPr>
          <p:cNvPr id="97" name="Espace réservé d’image 33" descr="Espace réservé vide pour ajouter une image. Cliquez sur l’espace réservé et sélectionnez l’image à ajouter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fr-FR" smtClean="0"/>
              <a:t>Cliquez sur l'icône pour ajouter une image</a:t>
            </a:r>
            <a:endParaRPr lang="fr-FR" dirty="0"/>
          </a:p>
        </p:txBody>
      </p:sp>
      <p:grpSp>
        <p:nvGrpSpPr>
          <p:cNvPr id="98" name="Groupe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orme libre 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0" name="Forme libre 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1" name="Forme libre 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2" name="Forme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3" name="Forme libre 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4" name="Forme libre 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5" name="Forme libre 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6" name="Forme libre 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7" name="Forme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8" name="Forme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9" name="Forme libre 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10" name="Forme libre 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</p:grpSp>
      <p:sp>
        <p:nvSpPr>
          <p:cNvPr id="111" name="Espace réservé d’image 33" descr="Espace réservé vide pour ajouter une image. Cliquez sur l’espace réservé et sélectionnez l’image à ajouter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fr-FR" smtClean="0"/>
              <a:t>Cliquez sur l'icône pour ajouter une image</a:t>
            </a:r>
            <a:endParaRPr lang="fr-FR" dirty="0"/>
          </a:p>
        </p:txBody>
      </p:sp>
      <p:grpSp>
        <p:nvGrpSpPr>
          <p:cNvPr id="112" name="Groupe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orme libre 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14" name="Forme libre 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15" name="Forme libre 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16" name="Forme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17" name="Forme libre 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18" name="Forme libre 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19" name="Forme libre 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20" name="Forme libre 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21" name="Forme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22" name="Forme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23" name="Forme libre 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24" name="Forme libre 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</p:grpSp>
      <p:sp>
        <p:nvSpPr>
          <p:cNvPr id="125" name="Espace réservé d’image 33" descr="Espace réservé vide pour ajouter une image. Cliquez sur l’espace réservé et sélectionnez l’image à ajouter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126" name="Espace réservé du texte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fr-FR" smtClean="0"/>
              <a:t>Modifier les styles du texte du masque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8405801-45BA-4E16-B90B-05CB4F3B494B}" type="datetime1">
              <a:rPr lang="fr-FR" smtClean="0"/>
              <a:pPr/>
              <a:t>17/09/2019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fr-FR" smtClean="0"/>
              <a:t>Modifier les styles du texte du masque</a:t>
            </a:r>
          </a:p>
          <a:p>
            <a:pPr lvl="1" rtl="0"/>
            <a:r>
              <a:rPr lang="fr-FR" smtClean="0"/>
              <a:t>Deuxième niveau</a:t>
            </a:r>
          </a:p>
          <a:p>
            <a:pPr lvl="2" rtl="0"/>
            <a:r>
              <a:rPr lang="fr-FR" smtClean="0"/>
              <a:t>Troisième niveau</a:t>
            </a:r>
          </a:p>
          <a:p>
            <a:pPr lvl="3" rtl="0"/>
            <a:r>
              <a:rPr lang="fr-FR" smtClean="0"/>
              <a:t>Quatrième niveau</a:t>
            </a:r>
          </a:p>
          <a:p>
            <a:pPr lvl="4" rtl="0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texte 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fr-FR" smtClean="0"/>
              <a:t>Modifier les styles du texte du masque</a:t>
            </a:r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>
            <a:lvl1pPr>
              <a:defRPr/>
            </a:lvl1pPr>
          </a:lstStyle>
          <a:p>
            <a:fld id="{5D402225-A0BB-4261-999F-CF28F5F94268}" type="datetime1">
              <a:rPr lang="fr-FR" smtClean="0"/>
              <a:pPr/>
              <a:t>17/09/2019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fr-FR" smtClean="0"/>
              <a:t>Modifiez le style du titre</a:t>
            </a:r>
            <a:endParaRPr lang="fr-FR" dirty="0"/>
          </a:p>
        </p:txBody>
      </p:sp>
      <p:grpSp>
        <p:nvGrpSpPr>
          <p:cNvPr id="8" name="Groupe 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orme libre 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" name="Forme libre 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grpSp>
          <p:nvGrpSpPr>
            <p:cNvPr id="11" name="Groupe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orme libre 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21" name="Forme libre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</p:grpSp>
        <p:sp>
          <p:nvSpPr>
            <p:cNvPr id="12" name="Forme libre 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3" name="Forme libre 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4" name="Forme libre 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5" name="Forme libre 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6" name="Forme libre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7" name="Forme libre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8" name="Forme libre 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9" name="Forme libre 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</p:grpSp>
      <p:sp>
        <p:nvSpPr>
          <p:cNvPr id="3" name="Espace réservé d’image 2" descr="Espace réservé vide pour ajouter une image. Cliquez sur l’espace réservé et sélectionnez l’image à ajouter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4" name="Espace réservé du texte 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fr-FR" smtClean="0"/>
              <a:t>Modifier les styles du texte du masque</a:t>
            </a:r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FE19890-E203-4F29-91EA-9D8FCF3B97FC}" type="datetime1">
              <a:rPr lang="fr-FR" smtClean="0"/>
              <a:pPr/>
              <a:t>17/09/2019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vertical 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fr-FR" smtClean="0"/>
              <a:t>Modifier les styles du texte du masque</a:t>
            </a:r>
          </a:p>
          <a:p>
            <a:pPr lvl="1" rtl="0"/>
            <a:r>
              <a:rPr lang="fr-FR" smtClean="0"/>
              <a:t>Deuxième niveau</a:t>
            </a:r>
          </a:p>
          <a:p>
            <a:pPr lvl="2" rtl="0"/>
            <a:r>
              <a:rPr lang="fr-FR" smtClean="0"/>
              <a:t>Troisième niveau</a:t>
            </a:r>
          </a:p>
          <a:p>
            <a:pPr lvl="3" rtl="0"/>
            <a:r>
              <a:rPr lang="fr-FR" smtClean="0"/>
              <a:t>Quatrième niveau</a:t>
            </a:r>
          </a:p>
          <a:p>
            <a:pPr lvl="4" rtl="0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2D71D5E-8FED-49D7-918A-BA1D8CCD7B9F}" type="datetime1">
              <a:rPr lang="fr-FR" smtClean="0"/>
              <a:pPr/>
              <a:t>17/09/2019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 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/>
          <a:p>
            <a:pPr rtl="0"/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fr-FR" smtClean="0"/>
              <a:t>Modifier les styles du texte du masque</a:t>
            </a:r>
          </a:p>
          <a:p>
            <a:pPr lvl="1" rtl="0"/>
            <a:r>
              <a:rPr lang="fr-FR" smtClean="0"/>
              <a:t>Deuxième niveau</a:t>
            </a:r>
          </a:p>
          <a:p>
            <a:pPr lvl="2" rtl="0"/>
            <a:r>
              <a:rPr lang="fr-FR" smtClean="0"/>
              <a:t>Troisième niveau</a:t>
            </a:r>
          </a:p>
          <a:p>
            <a:pPr lvl="3" rtl="0"/>
            <a:r>
              <a:rPr lang="fr-FR" smtClean="0"/>
              <a:t>Quatrième niveau</a:t>
            </a:r>
          </a:p>
          <a:p>
            <a:pPr lvl="4" rtl="0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ED6B917-7E14-4B31-A1D5-38C55D264C09}" type="datetime1">
              <a:rPr lang="fr-FR" smtClean="0"/>
              <a:pPr/>
              <a:t>17/09/2019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 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fr-FR" smtClean="0"/>
              <a:t>Modifier les styles du texte du masque</a:t>
            </a:r>
          </a:p>
          <a:p>
            <a:pPr lvl="1" rtl="0"/>
            <a:r>
              <a:rPr lang="fr-FR" smtClean="0"/>
              <a:t>Deuxième niveau</a:t>
            </a:r>
          </a:p>
          <a:p>
            <a:pPr lvl="2" rtl="0"/>
            <a:r>
              <a:rPr lang="fr-FR" smtClean="0"/>
              <a:t>Troisième niveau</a:t>
            </a:r>
          </a:p>
          <a:p>
            <a:pPr lvl="3" rtl="0"/>
            <a:r>
              <a:rPr lang="fr-FR" smtClean="0"/>
              <a:t>Quatrième niveau</a:t>
            </a:r>
          </a:p>
          <a:p>
            <a:pPr lvl="4" rtl="0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55D6175-BB73-49DE-94C2-615D1D73AF89}" type="datetime1">
              <a:rPr lang="fr-FR" smtClean="0"/>
              <a:pPr/>
              <a:t>17/09/2019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smtClean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fr-FR" smtClean="0"/>
              <a:t>Modifier les styles du texte du masque</a:t>
            </a:r>
          </a:p>
          <a:p>
            <a:pPr lvl="1" rtl="0"/>
            <a:r>
              <a:rPr lang="fr-FR" smtClean="0"/>
              <a:t>Deuxième niveau</a:t>
            </a:r>
          </a:p>
          <a:p>
            <a:pPr lvl="2" rtl="0"/>
            <a:r>
              <a:rPr lang="fr-FR" smtClean="0"/>
              <a:t>Troisième niveau</a:t>
            </a:r>
          </a:p>
          <a:p>
            <a:pPr lvl="3" rtl="0"/>
            <a:r>
              <a:rPr lang="fr-FR" smtClean="0"/>
              <a:t>Quatrième niveau</a:t>
            </a:r>
          </a:p>
          <a:p>
            <a:pPr lvl="4" rtl="0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 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fr-FR" smtClean="0"/>
              <a:t>Modifier les styles du texte du masque</a:t>
            </a:r>
          </a:p>
          <a:p>
            <a:pPr lvl="1" rtl="0"/>
            <a:r>
              <a:rPr lang="fr-FR" smtClean="0"/>
              <a:t>Deuxième niveau</a:t>
            </a:r>
          </a:p>
          <a:p>
            <a:pPr lvl="2" rtl="0"/>
            <a:r>
              <a:rPr lang="fr-FR" smtClean="0"/>
              <a:t>Troisième niveau</a:t>
            </a:r>
          </a:p>
          <a:p>
            <a:pPr lvl="3" rtl="0"/>
            <a:r>
              <a:rPr lang="fr-FR" smtClean="0"/>
              <a:t>Quatrième niveau</a:t>
            </a:r>
          </a:p>
          <a:p>
            <a:pPr lvl="4" rtl="0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54F6FEE-9449-414B-97F1-D10EBE0251EA}" type="datetime1">
              <a:rPr lang="fr-FR" smtClean="0"/>
              <a:pPr/>
              <a:t>17/09/2019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fr-FR" smtClean="0"/>
              <a:t>Modifier les styles du texte du masque</a:t>
            </a:r>
          </a:p>
          <a:p>
            <a:pPr lvl="1" rtl="0"/>
            <a:r>
              <a:rPr lang="fr-FR" smtClean="0"/>
              <a:t>Deuxième niveau</a:t>
            </a:r>
          </a:p>
          <a:p>
            <a:pPr lvl="2" rtl="0"/>
            <a:r>
              <a:rPr lang="fr-FR" smtClean="0"/>
              <a:t>Troisième niveau</a:t>
            </a:r>
          </a:p>
          <a:p>
            <a:pPr lvl="3" rtl="0"/>
            <a:r>
              <a:rPr lang="fr-FR" smtClean="0"/>
              <a:t>Quatrième niveau</a:t>
            </a:r>
          </a:p>
          <a:p>
            <a:pPr lvl="4" rtl="0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u texte 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fr-FR" smtClean="0"/>
              <a:t>Modifier les styles du texte du masque</a:t>
            </a:r>
          </a:p>
          <a:p>
            <a:pPr lvl="1" rtl="0"/>
            <a:r>
              <a:rPr lang="fr-FR" smtClean="0"/>
              <a:t>Deuxième niveau</a:t>
            </a:r>
          </a:p>
          <a:p>
            <a:pPr lvl="2" rtl="0"/>
            <a:r>
              <a:rPr lang="fr-FR" smtClean="0"/>
              <a:t>Troisième niveau</a:t>
            </a:r>
          </a:p>
          <a:p>
            <a:pPr lvl="3" rtl="0"/>
            <a:r>
              <a:rPr lang="fr-FR" smtClean="0"/>
              <a:t>Quatrième niveau</a:t>
            </a:r>
          </a:p>
          <a:p>
            <a:pPr lvl="4" rtl="0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8" name="Espace réservé du pied de page 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7" name="Espace réservé de la date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132E50F-0813-49A5-B43A-301177A5BFA8}" type="datetime1">
              <a:rPr lang="fr-FR" smtClean="0"/>
              <a:pPr/>
              <a:t>17/09/2019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9910A9B-8775-4FA2-9053-97A28704979B}" type="datetime1">
              <a:rPr lang="fr-FR" smtClean="0"/>
              <a:pPr/>
              <a:t>17/09/2019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3" name="Espace réservé du pied de page 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2" name="Espace réservé de la date 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5048D7F-F53C-490F-B39B-4D2B15AA61C8}" type="datetime1">
              <a:rPr lang="fr-FR" smtClean="0"/>
              <a:pPr/>
              <a:t>17/09/2019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fr-FR" smtClean="0"/>
              <a:t>Modifiez le style du titre</a:t>
            </a:r>
            <a:endParaRPr lang="fr-FR" dirty="0"/>
          </a:p>
        </p:txBody>
      </p:sp>
      <p:grpSp>
        <p:nvGrpSpPr>
          <p:cNvPr id="9" name="Groupe 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orme libre 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1" name="Forme libre 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2" name="Forme libre 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3" name="Forme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4" name="Forme libre 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5" name="Forme libre 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6" name="Forme libre 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7" name="Forme libre 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8" name="Forme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9" name="Forme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0" name="Forme libre 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1" name="Forme libre 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</p:grpSp>
      <p:sp>
        <p:nvSpPr>
          <p:cNvPr id="36" name="Espace réservé d’image 33" descr="Espace réservé vide pour ajouter une image. Cliquez sur l’espace réservé et sélectionnez l’image à ajouter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39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fr-FR" smtClean="0"/>
              <a:t>Modifier les styles du texte du masque</a:t>
            </a:r>
          </a:p>
        </p:txBody>
      </p:sp>
      <p:grpSp>
        <p:nvGrpSpPr>
          <p:cNvPr id="22" name="Groupe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orme libre 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4" name="Forme libre 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5" name="Forme libre 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6" name="Forme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7" name="Forme libre 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8" name="Forme libre 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9" name="Forme libre 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30" name="Forme libre 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31" name="Forme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32" name="Forme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33" name="Forme libre 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34" name="Forme libre 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</p:grpSp>
      <p:sp>
        <p:nvSpPr>
          <p:cNvPr id="37" name="Espace réservé d’image 33" descr="Espace réservé vide pour ajouter une image. Cliquez sur l’espace réservé et sélectionnez l’image à ajouter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40" name="Espace réservé du texte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fr-FR" smtClean="0"/>
              <a:t>Modifier les styles du texte du masque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BB1B75E-BFC9-4E45-91F6-B0A6FBA59631}" type="datetime1">
              <a:rPr lang="fr-FR" smtClean="0"/>
              <a:pPr/>
              <a:t>17/09/2019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ois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fr-FR" smtClean="0"/>
              <a:t>Modifiez le style du titre</a:t>
            </a:r>
            <a:endParaRPr lang="fr-FR" dirty="0"/>
          </a:p>
        </p:txBody>
      </p:sp>
      <p:grpSp>
        <p:nvGrpSpPr>
          <p:cNvPr id="52" name="Groupe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orme libre 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54" name="Forme libre 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55" name="Forme libre 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56" name="Forme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57" name="Forme libre 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58" name="Forme libre 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59" name="Forme libre 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60" name="Forme libre 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61" name="Forme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62" name="Forme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63" name="Forme libre 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64" name="Forme libre 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</p:grpSp>
      <p:sp>
        <p:nvSpPr>
          <p:cNvPr id="79" name="Espace réservé d’image 33" descr="Espace réservé vide pour ajouter une image. Cliquez sur l’espace réservé et sélectionnez l’image à ajouter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81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fr-FR" smtClean="0"/>
              <a:t>Modifier les styles du texte du masque</a:t>
            </a:r>
          </a:p>
        </p:txBody>
      </p:sp>
      <p:grpSp>
        <p:nvGrpSpPr>
          <p:cNvPr id="84" name="Groupe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orme libre 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86" name="Forme libre 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87" name="Forme libre 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88" name="Forme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89" name="Forme libre 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0" name="Forme libre 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1" name="Forme libre 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2" name="Forme libre 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3" name="Forme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4" name="Forme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5" name="Forme libre 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6" name="Forme libre 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</p:grpSp>
      <p:sp>
        <p:nvSpPr>
          <p:cNvPr id="78" name="Espace réservé d’image 33" descr="Espace réservé vide pour ajouter une image. Cliquez sur l’espace réservé et sélectionnez l’image à ajouter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82" name="Espace réservé du texte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fr-FR" smtClean="0"/>
              <a:t>Modifier les styles du texte du masque</a:t>
            </a:r>
          </a:p>
        </p:txBody>
      </p:sp>
      <p:grpSp>
        <p:nvGrpSpPr>
          <p:cNvPr id="97" name="Groupe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orme libre 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9" name="Forme libre 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0" name="Forme libre 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1" name="Forme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2" name="Forme libre 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3" name="Forme libre 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4" name="Forme libre 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5" name="Forme libre 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6" name="Forme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7" name="Forme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8" name="Forme libre 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9" name="Forme libre 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</p:grpSp>
      <p:sp>
        <p:nvSpPr>
          <p:cNvPr id="80" name="Espace réservé d’image 33" descr="Espace réservé vide pour ajouter une image. Cliquez sur l’espace réservé et sélectionnez l’image à ajouter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83" name="Espace réservé du texte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fr-FR" smtClean="0"/>
              <a:t>Modifier les styles du texte du masque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7B85032-1B3C-4C66-B6F6-444778CB4E74}" type="datetime1">
              <a:rPr lang="fr-FR" smtClean="0"/>
              <a:pPr/>
              <a:t>17/09/2019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 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-FR" dirty="0" smtClean="0"/>
              <a:t>Modifiez les styles du texte du masque</a:t>
            </a:r>
          </a:p>
          <a:p>
            <a:pPr lvl="1" rtl="0"/>
            <a:r>
              <a:rPr lang="fr-FR" dirty="0" smtClean="0"/>
              <a:t>Deuxième niveau</a:t>
            </a:r>
          </a:p>
          <a:p>
            <a:pPr lvl="2" rtl="0"/>
            <a:r>
              <a:rPr lang="fr-FR" dirty="0" smtClean="0"/>
              <a:t>Troisième niveau</a:t>
            </a:r>
          </a:p>
          <a:p>
            <a:pPr lvl="3" rtl="0"/>
            <a:r>
              <a:rPr lang="fr-FR" dirty="0" smtClean="0"/>
              <a:t>Quatrième niveau</a:t>
            </a:r>
          </a:p>
          <a:p>
            <a:pPr lvl="4" rtl="0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fr-FR" smtClean="0"/>
              <a:pPr rtl="0"/>
              <a:t>‹N°›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fr-FR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fld id="{AE8FE1FB-D325-4094-B07B-EA12C6CC1C7D}" type="datetime1">
              <a:rPr lang="fr-FR" smtClean="0"/>
              <a:pPr/>
              <a:t>17/09/2019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martinlahaie@csduroy.qc.ca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4" Type="http://schemas.openxmlformats.org/officeDocument/2006/relationships/hyperlink" Target="mailto:Nadia.Rousseau@uqtr.c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vyOX5sqFqb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comments" Target="../comments/commen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375312" y="1246991"/>
            <a:ext cx="8638597" cy="1828800"/>
          </a:xfrm>
        </p:spPr>
        <p:txBody>
          <a:bodyPr rtlCol="0">
            <a:normAutofit fontScale="90000"/>
          </a:bodyPr>
          <a:lstStyle/>
          <a:p>
            <a:r>
              <a:rPr lang="fr-CA" dirty="0"/>
              <a:t>Exploration de l’expérience d’apprentissage en classe flexible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328752" y="4395730"/>
            <a:ext cx="3515623" cy="1294169"/>
          </a:xfrm>
        </p:spPr>
        <p:txBody>
          <a:bodyPr rtlCol="0"/>
          <a:lstStyle/>
          <a:p>
            <a:pPr rtl="0"/>
            <a:r>
              <a:rPr lang="fr-FR" dirty="0" smtClean="0"/>
              <a:t>Webinaire</a:t>
            </a:r>
            <a:endParaRPr lang="fr-FR" dirty="0" smtClean="0"/>
          </a:p>
          <a:p>
            <a:pPr rtl="0"/>
            <a:r>
              <a:rPr lang="fr-FR" dirty="0" smtClean="0"/>
              <a:t>18 septembre 2019</a:t>
            </a:r>
          </a:p>
          <a:p>
            <a:pPr rtl="0"/>
            <a:r>
              <a:rPr lang="fr-FR" dirty="0" smtClean="0"/>
              <a:t>Les </a:t>
            </a:r>
            <a:r>
              <a:rPr lang="fr-FR" dirty="0" err="1" smtClean="0"/>
              <a:t>Après-cours</a:t>
            </a:r>
            <a:r>
              <a:rPr lang="fr-FR" dirty="0" smtClean="0"/>
              <a:t> FGA</a:t>
            </a:r>
            <a:endParaRPr lang="fr-FR" dirty="0" smtClean="0"/>
          </a:p>
        </p:txBody>
      </p:sp>
      <p:sp>
        <p:nvSpPr>
          <p:cNvPr id="4" name="Sous-titre 2"/>
          <p:cNvSpPr txBox="1">
            <a:spLocks/>
          </p:cNvSpPr>
          <p:nvPr/>
        </p:nvSpPr>
        <p:spPr>
          <a:xfrm>
            <a:off x="2304789" y="5621767"/>
            <a:ext cx="9709120" cy="123623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b="1" dirty="0">
                <a:solidFill>
                  <a:schemeClr val="bg1"/>
                </a:solidFill>
              </a:rPr>
              <a:t>Martin Lahaie</a:t>
            </a:r>
            <a:r>
              <a:rPr lang="fr-CA" dirty="0">
                <a:solidFill>
                  <a:schemeClr val="bg1"/>
                </a:solidFill>
              </a:rPr>
              <a:t>, conseiller pédagogique, </a:t>
            </a:r>
            <a:r>
              <a:rPr lang="fr-CA" dirty="0" smtClean="0">
                <a:solidFill>
                  <a:schemeClr val="bg1"/>
                </a:solidFill>
              </a:rPr>
              <a:t>CEA du </a:t>
            </a:r>
            <a:r>
              <a:rPr lang="fr-CA" dirty="0">
                <a:solidFill>
                  <a:schemeClr val="bg1"/>
                </a:solidFill>
              </a:rPr>
              <a:t>Chemin-du-Roy, </a:t>
            </a:r>
            <a:r>
              <a:rPr lang="fr-CA" b="1" dirty="0" smtClean="0">
                <a:solidFill>
                  <a:schemeClr val="bg1"/>
                </a:solidFill>
              </a:rPr>
              <a:t>Nadia </a:t>
            </a:r>
            <a:r>
              <a:rPr lang="fr-CA" b="1" dirty="0">
                <a:solidFill>
                  <a:schemeClr val="bg1"/>
                </a:solidFill>
              </a:rPr>
              <a:t>Rousseau</a:t>
            </a:r>
            <a:r>
              <a:rPr lang="fr-CA" dirty="0">
                <a:solidFill>
                  <a:schemeClr val="bg1"/>
                </a:solidFill>
              </a:rPr>
              <a:t>, </a:t>
            </a:r>
            <a:r>
              <a:rPr lang="fr-CA" dirty="0" smtClean="0">
                <a:solidFill>
                  <a:schemeClr val="bg1"/>
                </a:solidFill>
              </a:rPr>
              <a:t>chercheure, </a:t>
            </a:r>
            <a:r>
              <a:rPr lang="fr-CA" dirty="0">
                <a:solidFill>
                  <a:schemeClr val="bg1"/>
                </a:solidFill>
              </a:rPr>
              <a:t>Université du Québec à Trois-Rivières </a:t>
            </a:r>
            <a:r>
              <a:rPr lang="fr-CA" b="1" dirty="0">
                <a:solidFill>
                  <a:schemeClr val="bg1"/>
                </a:solidFill>
              </a:rPr>
              <a:t>Véronique Saumure</a:t>
            </a:r>
            <a:r>
              <a:rPr lang="fr-CA" dirty="0">
                <a:solidFill>
                  <a:schemeClr val="bg1"/>
                </a:solidFill>
              </a:rPr>
              <a:t>, assistante de recherche, </a:t>
            </a:r>
            <a:r>
              <a:rPr lang="fr-CA" dirty="0" smtClean="0">
                <a:solidFill>
                  <a:schemeClr val="bg1"/>
                </a:solidFill>
              </a:rPr>
              <a:t>UQTR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Résultats préliminaires</a:t>
            </a:r>
            <a:endParaRPr lang="fr-CA" dirty="0"/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196922"/>
              </p:ext>
            </p:extLst>
          </p:nvPr>
        </p:nvGraphicFramePr>
        <p:xfrm>
          <a:off x="1065213" y="1752600"/>
          <a:ext cx="10058400" cy="422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à coins arrondis 2"/>
          <p:cNvSpPr/>
          <p:nvPr/>
        </p:nvSpPr>
        <p:spPr>
          <a:xfrm>
            <a:off x="7406640" y="603504"/>
            <a:ext cx="4572000" cy="138988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" name="ZoneTexte 3"/>
          <p:cNvSpPr txBox="1"/>
          <p:nvPr/>
        </p:nvSpPr>
        <p:spPr>
          <a:xfrm>
            <a:off x="7406640" y="777240"/>
            <a:ext cx="4480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solidFill>
                  <a:schemeClr val="bg1"/>
                </a:solidFill>
              </a:rPr>
              <a:t>En bref: vérification légèrement supérieure en classe flexible de français et situation inverse pour la classe flexible de mathématiques </a:t>
            </a:r>
            <a:endParaRPr lang="fr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3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Résultats préliminaires</a:t>
            </a:r>
            <a:endParaRPr lang="fr-CA" dirty="0"/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0128197"/>
              </p:ext>
            </p:extLst>
          </p:nvPr>
        </p:nvGraphicFramePr>
        <p:xfrm>
          <a:off x="1065213" y="1752600"/>
          <a:ext cx="10058400" cy="422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à coins arrondis 2"/>
          <p:cNvSpPr/>
          <p:nvPr/>
        </p:nvSpPr>
        <p:spPr>
          <a:xfrm>
            <a:off x="7086600" y="685800"/>
            <a:ext cx="4736592" cy="12192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" name="ZoneTexte 3"/>
          <p:cNvSpPr txBox="1"/>
          <p:nvPr/>
        </p:nvSpPr>
        <p:spPr>
          <a:xfrm>
            <a:off x="7166578" y="704671"/>
            <a:ext cx="46566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solidFill>
                  <a:schemeClr val="bg1"/>
                </a:solidFill>
              </a:rPr>
              <a:t>En bref: résultat supérieur en classe flexible en français et légèrement supérieur en classe flexible de mathématiques</a:t>
            </a:r>
            <a:endParaRPr lang="fr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961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Résultats préliminaires</a:t>
            </a:r>
            <a:endParaRPr lang="fr-CA" dirty="0"/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3811596"/>
              </p:ext>
            </p:extLst>
          </p:nvPr>
        </p:nvGraphicFramePr>
        <p:xfrm>
          <a:off x="1065213" y="1752600"/>
          <a:ext cx="10058400" cy="422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à coins arrondis 2"/>
          <p:cNvSpPr/>
          <p:nvPr/>
        </p:nvSpPr>
        <p:spPr>
          <a:xfrm>
            <a:off x="6720840" y="304800"/>
            <a:ext cx="5358384" cy="109401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" name="ZoneTexte 3"/>
          <p:cNvSpPr txBox="1"/>
          <p:nvPr/>
        </p:nvSpPr>
        <p:spPr>
          <a:xfrm>
            <a:off x="6720840" y="475488"/>
            <a:ext cx="5266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solidFill>
                  <a:schemeClr val="bg1"/>
                </a:solidFill>
              </a:rPr>
              <a:t>En bref: résultat supérieur en classe flexible de français et légèrement inferieur en classe flexible de mathématiques</a:t>
            </a:r>
            <a:endParaRPr lang="fr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55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Résultats préliminaires</a:t>
            </a:r>
            <a:endParaRPr lang="fr-CA" dirty="0"/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7469475"/>
              </p:ext>
            </p:extLst>
          </p:nvPr>
        </p:nvGraphicFramePr>
        <p:xfrm>
          <a:off x="1065213" y="1752600"/>
          <a:ext cx="10058400" cy="422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à coins arrondis 2"/>
          <p:cNvSpPr/>
          <p:nvPr/>
        </p:nvSpPr>
        <p:spPr>
          <a:xfrm>
            <a:off x="7498080" y="429768"/>
            <a:ext cx="4041648" cy="80467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" name="ZoneTexte 3"/>
          <p:cNvSpPr txBox="1"/>
          <p:nvPr/>
        </p:nvSpPr>
        <p:spPr>
          <a:xfrm>
            <a:off x="7594092" y="514880"/>
            <a:ext cx="3849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solidFill>
                  <a:schemeClr val="bg1"/>
                </a:solidFill>
              </a:rPr>
              <a:t>En bref: activités perçues plus favorablement en classe flexible</a:t>
            </a:r>
            <a:endParaRPr lang="fr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202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Résultats préliminaires</a:t>
            </a:r>
            <a:endParaRPr lang="fr-CA" dirty="0"/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0779591"/>
              </p:ext>
            </p:extLst>
          </p:nvPr>
        </p:nvGraphicFramePr>
        <p:xfrm>
          <a:off x="262795" y="2301240"/>
          <a:ext cx="11663236" cy="4307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9158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158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158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158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Français</a:t>
                      </a:r>
                      <a:endParaRPr lang="fr-CA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Français flexible</a:t>
                      </a:r>
                      <a:endParaRPr lang="fr-CA" dirty="0"/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Mathématiques</a:t>
                      </a:r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Mathématiques flexible</a:t>
                      </a:r>
                      <a:endParaRPr lang="fr-CA" dirty="0"/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A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À l'aise, mais pas très confortablement assise</a:t>
                      </a:r>
                      <a:endParaRPr lang="fr-CA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Je me sens confiant, respecté et sur d’obtenir la réussite. L’enseignant</a:t>
                      </a:r>
                    </a:p>
                    <a:p>
                      <a:pPr algn="ctr"/>
                      <a:r>
                        <a:rPr lang="fr-CA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 donne plein de conseils, de trucs et de méthodes de travail</a:t>
                      </a:r>
                      <a:endParaRPr lang="fr-CA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Concentrée à résoudre les problèmes mathématique, mais je me sens</a:t>
                      </a:r>
                    </a:p>
                    <a:p>
                      <a:pPr algn="ctr"/>
                      <a:r>
                        <a:rPr lang="fr-CA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parfois étouffé</a:t>
                      </a:r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Bien, j'aime la classe</a:t>
                      </a:r>
                      <a:endParaRPr lang="fr-CA" dirty="0"/>
                    </a:p>
                  </a:txBody>
                  <a:tcPr anchor="ctr"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A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Au milieu de la classe... </a:t>
                      </a:r>
                      <a:r>
                        <a:rPr lang="fr-CA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lol</a:t>
                      </a:r>
                      <a:endParaRPr lang="fr-CA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fr-CA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Bien ! je me sens bien</a:t>
                      </a:r>
                      <a:endParaRPr lang="fr-CA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Bien, parfois même inspiré</a:t>
                      </a:r>
                      <a:endParaRPr lang="fr-CA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dirty="0" smtClean="0"/>
                        <a:t>Normal, pas de sentiment</a:t>
                      </a:r>
                      <a:r>
                        <a:rPr lang="fr-CA" baseline="0" dirty="0" smtClean="0"/>
                        <a:t> précis</a:t>
                      </a:r>
                      <a:endParaRPr lang="fr-CA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Bien et à l’aise</a:t>
                      </a:r>
                      <a:endParaRPr lang="fr-CA" dirty="0"/>
                    </a:p>
                  </a:txBody>
                  <a:tcPr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Pas très confortable sur les chaises</a:t>
                      </a:r>
                      <a:endParaRPr lang="fr-CA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Très ennuyeux</a:t>
                      </a:r>
                      <a:endParaRPr lang="fr-CA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Mauvaise</a:t>
                      </a:r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Relativement très bien</a:t>
                      </a:r>
                      <a:endParaRPr lang="fr-CA" dirty="0"/>
                    </a:p>
                  </a:txBody>
                  <a:tcPr anchor="ctr"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Triste</a:t>
                      </a:r>
                      <a:endParaRPr lang="fr-CA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Bien</a:t>
                      </a:r>
                      <a:endParaRPr lang="fr-CA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dirty="0" smtClean="0"/>
                        <a:t>À l’aise  /Bien</a:t>
                      </a:r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Bien</a:t>
                      </a:r>
                      <a:endParaRPr lang="fr-CA" dirty="0"/>
                    </a:p>
                  </a:txBody>
                  <a:tcPr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065212" y="1712565"/>
            <a:ext cx="39917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862" b="0" i="0" u="none" strike="noStrike" kern="1200" spc="0" baseline="0">
                <a:solidFill>
                  <a:srgbClr val="9A5315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fr-CA" sz="2000" b="1" dirty="0">
                <a:solidFill>
                  <a:schemeClr val="tx1">
                    <a:lumMod val="75000"/>
                  </a:schemeClr>
                </a:solidFill>
              </a:rPr>
              <a:t>Dans mon cours, je me sens...</a:t>
            </a:r>
          </a:p>
        </p:txBody>
      </p:sp>
    </p:spTree>
    <p:extLst>
      <p:ext uri="{BB962C8B-B14F-4D97-AF65-F5344CB8AC3E}">
        <p14:creationId xmlns:p14="http://schemas.microsoft.com/office/powerpoint/2010/main" val="4260285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Résultats préliminaires</a:t>
            </a:r>
            <a:endParaRPr lang="fr-CA" dirty="0"/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9105244"/>
              </p:ext>
            </p:extLst>
          </p:nvPr>
        </p:nvGraphicFramePr>
        <p:xfrm>
          <a:off x="262795" y="2301240"/>
          <a:ext cx="11663236" cy="38557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9158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158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158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158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Français</a:t>
                      </a:r>
                      <a:endParaRPr lang="fr-CA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Français flexible</a:t>
                      </a:r>
                      <a:endParaRPr lang="fr-CA" dirty="0"/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Mathématiques</a:t>
                      </a:r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Mathématiques flexible</a:t>
                      </a:r>
                      <a:endParaRPr lang="fr-CA" dirty="0"/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D’être confortable pour bien travailler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 réussir et de graduer</a:t>
                      </a:r>
                      <a:endParaRPr lang="fr-CA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 finir le livre au plus vite</a:t>
                      </a:r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D'apprendre tout simplement</a:t>
                      </a:r>
                      <a:endParaRPr lang="fr-CA" dirty="0"/>
                    </a:p>
                  </a:txBody>
                  <a:tcPr anchor="ctr"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A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Lire plus, écrire avec moins de fautes, faire tout plus vite</a:t>
                      </a:r>
                      <a:endParaRPr lang="fr-CA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Créer des histoires, m'avancer dans mes études, débattre sur certains sujets</a:t>
                      </a:r>
                      <a:endParaRPr lang="fr-CA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 faire plus de problèmes mathématiques</a:t>
                      </a:r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 tout terminer et tout comprendre le plus rapidement possible</a:t>
                      </a:r>
                      <a:endParaRPr lang="fr-CA" dirty="0"/>
                    </a:p>
                  </a:txBody>
                  <a:tcPr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A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Dormir et d’essayer de travailler dans mon cahier</a:t>
                      </a:r>
                      <a:endParaRPr lang="fr-CA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Travailler</a:t>
                      </a:r>
                      <a:endParaRPr lang="fr-CA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Faire de</a:t>
                      </a:r>
                      <a:r>
                        <a:rPr lang="fr-CA" baseline="0" dirty="0" smtClean="0"/>
                        <a:t> la mathématique</a:t>
                      </a:r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Terminer le plus tôt possible.</a:t>
                      </a:r>
                      <a:endParaRPr lang="fr-CA" dirty="0"/>
                    </a:p>
                  </a:txBody>
                  <a:tcPr anchor="ctr"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Bouger un peu</a:t>
                      </a:r>
                      <a:endParaRPr lang="fr-CA" dirty="0" smtClean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Dormir</a:t>
                      </a:r>
                      <a:endParaRPr lang="fr-CA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D’abandonner</a:t>
                      </a:r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M'améliorer</a:t>
                      </a:r>
                      <a:endParaRPr lang="fr-CA" dirty="0"/>
                    </a:p>
                  </a:txBody>
                  <a:tcPr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Partir</a:t>
                      </a:r>
                      <a:r>
                        <a:rPr lang="fr-CA" baseline="0" dirty="0" smtClean="0"/>
                        <a:t> chez moi</a:t>
                      </a:r>
                      <a:endParaRPr lang="fr-CA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Toujours lire</a:t>
                      </a:r>
                      <a:endParaRPr lang="fr-CA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Réussir</a:t>
                      </a:r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Plus apprendre</a:t>
                      </a:r>
                      <a:endParaRPr lang="fr-CA" dirty="0"/>
                    </a:p>
                  </a:txBody>
                  <a:tcPr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065212" y="1712565"/>
            <a:ext cx="4392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862" b="0" i="0" u="none" strike="noStrike" kern="1200" spc="0" baseline="0">
                <a:solidFill>
                  <a:srgbClr val="9A5315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fr-CA" sz="2000" b="1" dirty="0">
                <a:solidFill>
                  <a:schemeClr val="tx1">
                    <a:lumMod val="75000"/>
                  </a:schemeClr>
                </a:solidFill>
              </a:rPr>
              <a:t>Dans mon cours, </a:t>
            </a:r>
            <a:r>
              <a:rPr lang="fr-CA" sz="2000" b="1" dirty="0" smtClean="0">
                <a:solidFill>
                  <a:schemeClr val="tx1">
                    <a:lumMod val="75000"/>
                  </a:schemeClr>
                </a:solidFill>
              </a:rPr>
              <a:t>j’ai le goût de...</a:t>
            </a:r>
            <a:endParaRPr lang="fr-CA" sz="2000" b="1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925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 smtClean="0"/>
              <a:t>Que semble nous dire ces résultats ?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 smtClean="0"/>
          </a:p>
          <a:p>
            <a:r>
              <a:rPr lang="fr-CA" dirty="0" smtClean="0"/>
              <a:t>L’aménagement flexible…</a:t>
            </a:r>
          </a:p>
          <a:p>
            <a:pPr lvl="1"/>
            <a:r>
              <a:rPr lang="fr-CA" dirty="0" smtClean="0"/>
              <a:t>est favorable à l’apprentissage ?</a:t>
            </a:r>
          </a:p>
          <a:p>
            <a:pPr lvl="1"/>
            <a:r>
              <a:rPr lang="fr-CA" dirty="0"/>
              <a:t>r</a:t>
            </a:r>
            <a:r>
              <a:rPr lang="fr-CA" dirty="0" smtClean="0"/>
              <a:t>end les élèves plus heureux ?</a:t>
            </a:r>
          </a:p>
          <a:p>
            <a:pPr lvl="1"/>
            <a:r>
              <a:rPr lang="fr-CA" dirty="0" smtClean="0"/>
              <a:t>rend l’enseignant plus heureux ?</a:t>
            </a:r>
          </a:p>
          <a:p>
            <a:endParaRPr lang="fr-CA" dirty="0"/>
          </a:p>
          <a:p>
            <a:endParaRPr lang="fr-CA" dirty="0" smtClean="0"/>
          </a:p>
        </p:txBody>
      </p:sp>
    </p:spTree>
    <p:extLst>
      <p:ext uri="{BB962C8B-B14F-4D97-AF65-F5344CB8AC3E}">
        <p14:creationId xmlns:p14="http://schemas.microsoft.com/office/powerpoint/2010/main" val="3599678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 smtClean="0"/>
              <a:t>Résultats </a:t>
            </a:r>
            <a:r>
              <a:rPr lang="fr-CA" dirty="0" smtClean="0"/>
              <a:t>à venir (questionnaire 2)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Suite aux résultats du questionnaire de sortie, nous pourrons étudier l’évolution de l’engagement en classe flexible et non flexible de français et de mathématiques.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371905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dirty="0" smtClean="0"/>
              <a:t>Résultats préliminaires: entrevue individuelle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fr-FR" dirty="0" smtClean="0"/>
              <a:t>Jeunes qui fréquentent </a:t>
            </a:r>
            <a:r>
              <a:rPr lang="fr-FR" b="1" dirty="0" smtClean="0"/>
              <a:t>les deux </a:t>
            </a:r>
            <a:r>
              <a:rPr lang="fr-FR" dirty="0" smtClean="0"/>
              <a:t>contextes de formation : flexible et non flexible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81018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65212" y="1639866"/>
            <a:ext cx="10972300" cy="42291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fr-CA" b="1" dirty="0"/>
              <a:t>Arguments positifs énoncés : </a:t>
            </a:r>
            <a:endParaRPr lang="fr-CA" dirty="0"/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fr-CA" sz="2200" dirty="0"/>
              <a:t>Environnement plus vivant (couleurs des murs, éclairage</a:t>
            </a:r>
            <a:r>
              <a:rPr lang="fr-CA" sz="2200" dirty="0" smtClean="0"/>
              <a:t>) / plus aéré </a:t>
            </a:r>
            <a:endParaRPr lang="fr-CA" sz="2200" dirty="0"/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fr-CA" sz="2200" dirty="0"/>
              <a:t>Donne de l’énergie pour faire le travail 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fr-CA" sz="2200" dirty="0" smtClean="0"/>
              <a:t>Permet </a:t>
            </a:r>
            <a:r>
              <a:rPr lang="fr-CA" sz="2200" dirty="0"/>
              <a:t>d’être plus confortable physiquement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fr-CA" sz="2200" dirty="0"/>
              <a:t>Grand écran permet d’améliorer la communication avec l’enseignant 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fr-CA" sz="2200" dirty="0"/>
              <a:t>Changement d’environnement apprécié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CA" sz="2200" dirty="0"/>
              <a:t>Intéressant de pouvoir s’asseoir plus en hauteur : plus de </a:t>
            </a:r>
            <a:r>
              <a:rPr lang="fr-CA" sz="2200" dirty="0" smtClean="0"/>
              <a:t>concentration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CA" sz="2200" dirty="0" smtClean="0"/>
              <a:t>Facilite </a:t>
            </a:r>
            <a:r>
              <a:rPr lang="fr-CA" sz="2200" dirty="0"/>
              <a:t>la </a:t>
            </a:r>
            <a:r>
              <a:rPr lang="fr-CA" sz="2200" dirty="0" smtClean="0"/>
              <a:t>concentration</a:t>
            </a:r>
            <a:endParaRPr lang="fr-CA" sz="22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CA" sz="2200" dirty="0" smtClean="0"/>
              <a:t>Personne </a:t>
            </a:r>
            <a:r>
              <a:rPr lang="fr-CA" sz="2200" dirty="0"/>
              <a:t>n’est assis en avant de moi : je reste concentré </a:t>
            </a:r>
            <a:r>
              <a:rPr lang="fr-CA" sz="2200" dirty="0" smtClean="0"/>
              <a:t>davantage</a:t>
            </a:r>
            <a:endParaRPr lang="fr-CA" sz="2200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</p:spPr>
        <p:txBody>
          <a:bodyPr/>
          <a:lstStyle/>
          <a:p>
            <a:r>
              <a:rPr lang="fr-CA" b="1" dirty="0"/>
              <a:t>Préférence : classe flexible (7/10</a:t>
            </a:r>
            <a:r>
              <a:rPr lang="fr-CA" b="1" dirty="0" smtClean="0"/>
              <a:t>)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978755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dirty="0" smtClean="0"/>
              <a:t>Plan de la rencontre</a:t>
            </a:r>
            <a:endParaRPr lang="fr-FR" dirty="0"/>
          </a:p>
        </p:txBody>
      </p:sp>
      <p:sp>
        <p:nvSpPr>
          <p:cNvPr id="14" name="Espace réservé du contenu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fr-FR" dirty="0" smtClean="0"/>
              <a:t>Historique de la mise en place des sites de recherche</a:t>
            </a:r>
          </a:p>
          <a:p>
            <a:pPr rtl="0"/>
            <a:r>
              <a:rPr lang="fr-FR" dirty="0" smtClean="0"/>
              <a:t>Fondement de l’aménagement flexible en salle de classe</a:t>
            </a:r>
          </a:p>
          <a:p>
            <a:pPr rtl="0"/>
            <a:r>
              <a:rPr lang="fr-FR" dirty="0" smtClean="0"/>
              <a:t>Contexte de notre projet de recherche</a:t>
            </a:r>
          </a:p>
          <a:p>
            <a:pPr rtl="0"/>
            <a:r>
              <a:rPr lang="fr-FR" dirty="0" smtClean="0"/>
              <a:t>Collecte de données</a:t>
            </a:r>
          </a:p>
          <a:p>
            <a:pPr rtl="0"/>
            <a:r>
              <a:rPr lang="fr-FR" dirty="0" smtClean="0"/>
              <a:t>Résultats jusqu’à maintenant et à venir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65212" y="1639866"/>
            <a:ext cx="10972300" cy="42291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fr-CA" b="1" dirty="0"/>
              <a:t>Arguments positifs énoncés : </a:t>
            </a:r>
            <a:endParaRPr lang="fr-CA" dirty="0"/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fr-CA" sz="2200" dirty="0" smtClean="0"/>
              <a:t>Permet </a:t>
            </a:r>
            <a:r>
              <a:rPr lang="fr-CA" sz="2200" dirty="0"/>
              <a:t>de dépenser son énergie (ballons) et de bouger 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fr-CA" sz="2200" dirty="0"/>
              <a:t>Possible de changer de place selon les besoins du moment </a:t>
            </a:r>
            <a:r>
              <a:rPr lang="fr-CA" sz="2200" dirty="0" smtClean="0"/>
              <a:t>(p. ex. ballon </a:t>
            </a:r>
            <a:r>
              <a:rPr lang="fr-CA" sz="2200" dirty="0"/>
              <a:t>ou </a:t>
            </a:r>
            <a:r>
              <a:rPr lang="fr-CA" sz="2200" dirty="0" smtClean="0"/>
              <a:t>tabouret)</a:t>
            </a:r>
            <a:endParaRPr lang="fr-CA" sz="2200" dirty="0"/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fr-CA" sz="2200" dirty="0"/>
              <a:t>D</a:t>
            </a:r>
            <a:r>
              <a:rPr lang="fr-CA" sz="2200" dirty="0" smtClean="0"/>
              <a:t>iagnostic </a:t>
            </a:r>
            <a:r>
              <a:rPr lang="fr-CA" sz="2200" dirty="0"/>
              <a:t>semble moins lourd à gérer, la relation avec l’enseignant devient plus facile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fr-CA" sz="2200" dirty="0"/>
              <a:t>S’il y avait eu des classes flexibles au secondaire, j’aurais probablement manqué moins de cours et j’aurais pu diplômer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fr-CA" sz="2200" dirty="0"/>
              <a:t>C’est possible de prendre tout le temps dont tu as </a:t>
            </a:r>
            <a:r>
              <a:rPr lang="fr-CA" sz="2200" dirty="0" smtClean="0"/>
              <a:t>besoin</a:t>
            </a:r>
            <a:endParaRPr lang="fr-CA" sz="2200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</p:spPr>
        <p:txBody>
          <a:bodyPr/>
          <a:lstStyle/>
          <a:p>
            <a:r>
              <a:rPr lang="fr-CA" b="1" dirty="0"/>
              <a:t>Préférence : classe flexible (7/10</a:t>
            </a:r>
            <a:r>
              <a:rPr lang="fr-CA" b="1" dirty="0" smtClean="0"/>
              <a:t>) (suite)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673977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fr-CA" b="1" dirty="0"/>
              <a:t>Arguments positifs énoncés : </a:t>
            </a:r>
            <a:endParaRPr lang="fr-CA" dirty="0"/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fr-CA" sz="2200" dirty="0"/>
              <a:t>Tout le monde est équivalent dans la classe (pas de différence de hauteur assise)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fr-CA" sz="2200" dirty="0"/>
              <a:t>Toutes les classes sont pareilles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fr-CA" sz="2200" dirty="0"/>
              <a:t>Tout le monde est assis au même niveau pour s’entraider et travailler en équipe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fr-CA" sz="2200" dirty="0"/>
              <a:t>Plus facile pour les liens sociaux et relations avec les amis : tout le monde est au même niveau </a:t>
            </a:r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</p:spPr>
        <p:txBody>
          <a:bodyPr/>
          <a:lstStyle/>
          <a:p>
            <a:r>
              <a:rPr lang="fr-CA" b="1" dirty="0"/>
              <a:t>Préférence : classe </a:t>
            </a:r>
            <a:r>
              <a:rPr lang="fr-CA" b="1" dirty="0" smtClean="0"/>
              <a:t>traditionnelle (1/10</a:t>
            </a:r>
            <a:r>
              <a:rPr lang="fr-CA" b="1" dirty="0"/>
              <a:t>)</a:t>
            </a:r>
            <a:endParaRPr lang="fr-CA" dirty="0"/>
          </a:p>
        </p:txBody>
      </p:sp>
      <p:sp>
        <p:nvSpPr>
          <p:cNvPr id="2" name="Rectangle à coins arrondis 1"/>
          <p:cNvSpPr/>
          <p:nvPr/>
        </p:nvSpPr>
        <p:spPr>
          <a:xfrm>
            <a:off x="7903741" y="5005121"/>
            <a:ext cx="3219873" cy="97657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400" b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Aucune préférence (</a:t>
            </a:r>
            <a:r>
              <a:rPr lang="fr-CA" sz="2400" b="1" dirty="0" smtClean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2/10)</a:t>
            </a:r>
            <a:endParaRPr lang="fr-CA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429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dirty="0" smtClean="0"/>
              <a:t>Résultats préliminaires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r>
              <a:rPr lang="fr-FR" dirty="0" smtClean="0"/>
              <a:t>Taux d’absentéisme, </a:t>
            </a:r>
            <a:r>
              <a:rPr lang="fr-FR" dirty="0" smtClean="0"/>
              <a:t>réussite et abandon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27864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1065212" y="788897"/>
            <a:ext cx="10058402" cy="728870"/>
          </a:xfrm>
        </p:spPr>
        <p:txBody>
          <a:bodyPr rtlCol="0">
            <a:normAutofit fontScale="90000"/>
          </a:bodyPr>
          <a:lstStyle/>
          <a:p>
            <a:r>
              <a:rPr lang="fr-FR" dirty="0" smtClean="0"/>
              <a:t>Portraits de la moyenne du taux d’absentéisme</a:t>
            </a:r>
            <a:endParaRPr lang="fr-FR" dirty="0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1139825" y="2526810"/>
          <a:ext cx="9348880" cy="160258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0233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92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16293">
                  <a:extLst>
                    <a:ext uri="{9D8B030D-6E8A-4147-A177-3AD203B41FA5}">
                      <a16:colId xmlns:a16="http://schemas.microsoft.com/office/drawing/2014/main" val="3810176576"/>
                    </a:ext>
                  </a:extLst>
                </a:gridCol>
              </a:tblGrid>
              <a:tr h="534194">
                <a:tc>
                  <a:txBody>
                    <a:bodyPr/>
                    <a:lstStyle/>
                    <a:p>
                      <a:pPr rtl="0"/>
                      <a:r>
                        <a:rPr lang="fr-FR" dirty="0" smtClean="0"/>
                        <a:t>Groupe</a:t>
                      </a:r>
                      <a:endParaRPr lang="fr-FR" dirty="0"/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dirty="0" smtClean="0"/>
                        <a:t>Non-flexible</a:t>
                      </a:r>
                      <a:endParaRPr lang="fr-FR" dirty="0"/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dirty="0" smtClean="0"/>
                        <a:t>Flexible</a:t>
                      </a:r>
                      <a:endParaRPr lang="fr-FR" dirty="0"/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4194">
                <a:tc>
                  <a:txBody>
                    <a:bodyPr/>
                    <a:lstStyle/>
                    <a:p>
                      <a:pPr rtl="0"/>
                      <a:r>
                        <a:rPr lang="fr-FR" dirty="0" smtClean="0"/>
                        <a:t>Français - FBC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dirty="0" smtClean="0"/>
                        <a:t>21 %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dirty="0" smtClean="0"/>
                        <a:t>13 %</a:t>
                      </a:r>
                      <a:endParaRPr lang="fr-F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4194">
                <a:tc>
                  <a:txBody>
                    <a:bodyPr/>
                    <a:lstStyle/>
                    <a:p>
                      <a:pPr rtl="0"/>
                      <a:r>
                        <a:rPr lang="fr-FR" dirty="0" smtClean="0"/>
                        <a:t>Mathématique - FBD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dirty="0" smtClean="0"/>
                        <a:t>25 %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dirty="0" smtClean="0"/>
                        <a:t>24 %</a:t>
                      </a:r>
                      <a:endParaRPr lang="fr-F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Rectangle à coins arrondis 5"/>
          <p:cNvSpPr/>
          <p:nvPr/>
        </p:nvSpPr>
        <p:spPr>
          <a:xfrm>
            <a:off x="6884126" y="4548487"/>
            <a:ext cx="4572000" cy="138988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" name="ZoneTexte 6"/>
          <p:cNvSpPr txBox="1"/>
          <p:nvPr/>
        </p:nvSpPr>
        <p:spPr>
          <a:xfrm>
            <a:off x="6884126" y="4722223"/>
            <a:ext cx="4480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solidFill>
                  <a:schemeClr val="bg1"/>
                </a:solidFill>
              </a:rPr>
              <a:t>En bref: taux d’absentéisme inférieur en classe flexible de français et situation légèrement inférieur en classe flexible de mathématiques </a:t>
            </a:r>
            <a:endParaRPr lang="fr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581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574562" cy="728870"/>
          </a:xfrm>
        </p:spPr>
        <p:txBody>
          <a:bodyPr rtlCol="0">
            <a:normAutofit fontScale="90000"/>
          </a:bodyPr>
          <a:lstStyle/>
          <a:p>
            <a:r>
              <a:rPr lang="fr-FR" dirty="0" smtClean="0"/>
              <a:t>Observation relativement à la collecte de données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065212" y="2974454"/>
            <a:ext cx="4954588" cy="3770903"/>
          </a:xfrm>
        </p:spPr>
        <p:txBody>
          <a:bodyPr rtlCol="0">
            <a:normAutofit/>
          </a:bodyPr>
          <a:lstStyle/>
          <a:p>
            <a:pPr lvl="2"/>
            <a:endParaRPr lang="fr-FR" dirty="0"/>
          </a:p>
          <a:p>
            <a:pPr lvl="1"/>
            <a:endParaRPr lang="fr-FR" dirty="0" smtClean="0"/>
          </a:p>
          <a:p>
            <a:pPr rtl="0"/>
            <a:endParaRPr lang="fr-FR" dirty="0" smtClean="0"/>
          </a:p>
          <a:p>
            <a:pPr rtl="0"/>
            <a:endParaRPr lang="fr-FR" dirty="0" smtClean="0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69152511"/>
              </p:ext>
            </p:extLst>
          </p:nvPr>
        </p:nvGraphicFramePr>
        <p:xfrm>
          <a:off x="1139825" y="1566049"/>
          <a:ext cx="10058400" cy="303673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11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3810176576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3444374976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4194">
                <a:tc>
                  <a:txBody>
                    <a:bodyPr/>
                    <a:lstStyle/>
                    <a:p>
                      <a:pPr rtl="0"/>
                      <a:r>
                        <a:rPr lang="fr-FR" dirty="0" smtClean="0"/>
                        <a:t>Statu de l’élève</a:t>
                      </a:r>
                      <a:endParaRPr lang="fr-FR" dirty="0"/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dirty="0" smtClean="0"/>
                        <a:t>FRA</a:t>
                      </a:r>
                      <a:endParaRPr lang="fr-FR" dirty="0"/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dirty="0" smtClean="0"/>
                        <a:t>FRA-Flexible</a:t>
                      </a:r>
                      <a:endParaRPr lang="fr-FR" dirty="0"/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dirty="0" smtClean="0"/>
                        <a:t>MAT</a:t>
                      </a:r>
                      <a:endParaRPr lang="fr-FR" dirty="0"/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dirty="0" smtClean="0"/>
                        <a:t>MAT-Flexible</a:t>
                      </a:r>
                      <a:endParaRPr lang="fr-FR" dirty="0"/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4194">
                <a:tc>
                  <a:txBody>
                    <a:bodyPr/>
                    <a:lstStyle/>
                    <a:p>
                      <a:pPr rtl="0"/>
                      <a:r>
                        <a:rPr lang="fr-FR" dirty="0" smtClean="0"/>
                        <a:t>En poursuite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dirty="0" smtClean="0"/>
                        <a:t>6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dirty="0" smtClean="0"/>
                        <a:t>6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dirty="0" smtClean="0"/>
                        <a:t>8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dirty="0" smtClean="0"/>
                        <a:t>12</a:t>
                      </a:r>
                      <a:endParaRPr lang="fr-F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4194">
                <a:tc>
                  <a:txBody>
                    <a:bodyPr/>
                    <a:lstStyle/>
                    <a:p>
                      <a:pPr rtl="0"/>
                      <a:r>
                        <a:rPr lang="fr-FR" dirty="0" smtClean="0"/>
                        <a:t>Abandon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dirty="0" smtClean="0"/>
                        <a:t>14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dirty="0" smtClean="0"/>
                        <a:t>5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dirty="0" smtClean="0"/>
                        <a:t>6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dirty="0" smtClean="0"/>
                        <a:t>6</a:t>
                      </a:r>
                      <a:endParaRPr lang="fr-F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4194">
                <a:tc>
                  <a:txBody>
                    <a:bodyPr/>
                    <a:lstStyle/>
                    <a:p>
                      <a:pPr rtl="0"/>
                      <a:r>
                        <a:rPr lang="fr-FR" dirty="0" smtClean="0"/>
                        <a:t>Réussi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dirty="0" smtClean="0"/>
                        <a:t>2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dirty="0" smtClean="0"/>
                        <a:t>3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dirty="0" smtClean="0"/>
                        <a:t>9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dirty="0" smtClean="0"/>
                        <a:t>8</a:t>
                      </a:r>
                      <a:endParaRPr lang="fr-F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6788276"/>
                  </a:ext>
                </a:extLst>
              </a:tr>
              <a:tr h="534194">
                <a:tc>
                  <a:txBody>
                    <a:bodyPr/>
                    <a:lstStyle/>
                    <a:p>
                      <a:pPr rtl="0"/>
                      <a:r>
                        <a:rPr lang="fr-FR" dirty="0" smtClean="0"/>
                        <a:t>Total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dirty="0" smtClean="0"/>
                        <a:t>22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dirty="0" smtClean="0"/>
                        <a:t>14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dirty="0" smtClean="0"/>
                        <a:t>23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dirty="0" smtClean="0"/>
                        <a:t>26</a:t>
                      </a:r>
                      <a:endParaRPr lang="fr-F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55061985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21294289"/>
                  </a:ext>
                </a:extLst>
              </a:tr>
            </a:tbl>
          </a:graphicData>
        </a:graphic>
      </p:graphicFrame>
      <p:sp>
        <p:nvSpPr>
          <p:cNvPr id="6" name="Espace réservé du contenu 2"/>
          <p:cNvSpPr txBox="1">
            <a:spLocks/>
          </p:cNvSpPr>
          <p:nvPr/>
        </p:nvSpPr>
        <p:spPr>
          <a:xfrm>
            <a:off x="6169025" y="2974454"/>
            <a:ext cx="4954588" cy="37709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endParaRPr lang="fr-FR" dirty="0" smtClean="0"/>
          </a:p>
          <a:p>
            <a:pPr lvl="1"/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7" name="Rectangle à coins arrondis 6"/>
          <p:cNvSpPr/>
          <p:nvPr/>
        </p:nvSpPr>
        <p:spPr>
          <a:xfrm>
            <a:off x="6844938" y="5355469"/>
            <a:ext cx="4572000" cy="138988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ZoneTexte 7"/>
          <p:cNvSpPr txBox="1"/>
          <p:nvPr/>
        </p:nvSpPr>
        <p:spPr>
          <a:xfrm>
            <a:off x="6844938" y="5529205"/>
            <a:ext cx="4480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solidFill>
                  <a:schemeClr val="bg1"/>
                </a:solidFill>
              </a:rPr>
              <a:t>En bref: un nombre d’abandon inférieur en classe flexible de français et aucune différence en mathématiques. </a:t>
            </a:r>
            <a:endParaRPr lang="fr-CA" dirty="0">
              <a:solidFill>
                <a:schemeClr val="bg1"/>
              </a:solidFill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990600" y="5339646"/>
            <a:ext cx="4572000" cy="138988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0" name="ZoneTexte 9"/>
          <p:cNvSpPr txBox="1"/>
          <p:nvPr/>
        </p:nvSpPr>
        <p:spPr>
          <a:xfrm>
            <a:off x="990600" y="5513382"/>
            <a:ext cx="4480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solidFill>
                  <a:schemeClr val="bg1"/>
                </a:solidFill>
              </a:rPr>
              <a:t>En bref: un nombre de réussite légèrement </a:t>
            </a:r>
            <a:r>
              <a:rPr lang="fr-CA" dirty="0">
                <a:solidFill>
                  <a:schemeClr val="bg1"/>
                </a:solidFill>
              </a:rPr>
              <a:t>supérieur en classe flexible de français et </a:t>
            </a:r>
            <a:r>
              <a:rPr lang="fr-CA" dirty="0" smtClean="0">
                <a:solidFill>
                  <a:schemeClr val="bg1"/>
                </a:solidFill>
              </a:rPr>
              <a:t>l’inverse en </a:t>
            </a:r>
            <a:r>
              <a:rPr lang="fr-CA" dirty="0">
                <a:solidFill>
                  <a:schemeClr val="bg1"/>
                </a:solidFill>
              </a:rPr>
              <a:t>mathématiques.</a:t>
            </a:r>
          </a:p>
        </p:txBody>
      </p:sp>
    </p:spTree>
    <p:extLst>
      <p:ext uri="{BB962C8B-B14F-4D97-AF65-F5344CB8AC3E}">
        <p14:creationId xmlns:p14="http://schemas.microsoft.com/office/powerpoint/2010/main" val="174653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dirty="0" smtClean="0"/>
              <a:t>Ce qui reste à faire…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fr-FR" dirty="0" smtClean="0"/>
              <a:t>L’exploration est terminée…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 rtlCol="0"/>
          <a:lstStyle/>
          <a:p>
            <a:pPr rtl="0"/>
            <a:r>
              <a:rPr lang="fr-FR" dirty="0" smtClean="0"/>
              <a:t>En attente de l’analyse de données des questionnaires.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/>
        <p:txBody>
          <a:bodyPr rtlCol="0"/>
          <a:lstStyle/>
          <a:p>
            <a:pPr rtl="0"/>
            <a:r>
              <a:rPr lang="fr-FR" dirty="0" smtClean="0"/>
              <a:t>Pour la suite en 2019-2020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712845"/>
          </a:xfrm>
        </p:spPr>
        <p:txBody>
          <a:bodyPr rtlCol="0">
            <a:normAutofit/>
          </a:bodyPr>
          <a:lstStyle/>
          <a:p>
            <a:r>
              <a:rPr lang="fr-FR" dirty="0" smtClean="0"/>
              <a:t>Trouver un incitatif afin que tous élèves fréquentant les classes à l’étude, participent au projet de recherche. </a:t>
            </a:r>
          </a:p>
          <a:p>
            <a:pPr rtl="0"/>
            <a:r>
              <a:rPr lang="fr-FR" dirty="0" smtClean="0"/>
              <a:t>Évaluer les méthodes de cueillette de données dans un contexte d’éducation des adultes. Entrevue ou questionnaire ?</a:t>
            </a:r>
          </a:p>
          <a:p>
            <a:pPr rt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35230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dirty="0" smtClean="0"/>
              <a:t>En conclusion…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21389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Appréciation positive de la classe flexible par les jeunes</a:t>
            </a:r>
            <a:endParaRPr lang="fr-CA" dirty="0"/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3918378"/>
              </p:ext>
            </p:extLst>
          </p:nvPr>
        </p:nvGraphicFramePr>
        <p:xfrm>
          <a:off x="836613" y="914400"/>
          <a:ext cx="61722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Espace réservé du texte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20952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Engagement des jeunes en français et en mathématiques</a:t>
            </a:r>
            <a:endParaRPr lang="fr-CA" dirty="0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4032101"/>
              </p:ext>
            </p:extLst>
          </p:nvPr>
        </p:nvGraphicFramePr>
        <p:xfrm>
          <a:off x="836612" y="914400"/>
          <a:ext cx="6396291" cy="534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Classe flexible plus favorable à l’engagement cognitif</a:t>
            </a:r>
          </a:p>
          <a:p>
            <a:pPr lvl="1"/>
            <a:r>
              <a:rPr lang="fr-CA" dirty="0" smtClean="0"/>
              <a:t>davantage favorable au contexte du français que des mathématiques</a:t>
            </a:r>
          </a:p>
          <a:p>
            <a:r>
              <a:rPr lang="fr-CA" dirty="0" smtClean="0"/>
              <a:t>Toutefois, aucun facteur explicatif pour l’instant</a:t>
            </a:r>
            <a:endParaRPr lang="fr-CA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8220" y="1705775"/>
            <a:ext cx="1947755" cy="67613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 rot="195766">
            <a:off x="5329551" y="1889952"/>
            <a:ext cx="8018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1400" dirty="0" smtClean="0">
                <a:solidFill>
                  <a:schemeClr val="bg1"/>
                </a:solidFill>
              </a:rPr>
              <a:t>intérêt</a:t>
            </a:r>
            <a:endParaRPr lang="fr-FR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571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fr-FR" sz="8000" dirty="0" smtClean="0"/>
              <a:t>Merci !</a:t>
            </a:r>
            <a:endParaRPr lang="fr-FR" sz="8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25855" y="2033195"/>
            <a:ext cx="6172201" cy="3205779"/>
          </a:xfrm>
        </p:spPr>
        <p:txBody>
          <a:bodyPr rtlCol="0"/>
          <a:lstStyle/>
          <a:p>
            <a:pPr rtl="0"/>
            <a:r>
              <a:rPr lang="fr-FR" dirty="0" smtClean="0"/>
              <a:t>Martin Lahaie</a:t>
            </a:r>
          </a:p>
          <a:p>
            <a:pPr rtl="0"/>
            <a:r>
              <a:rPr lang="fr-FR" dirty="0" smtClean="0">
                <a:hlinkClick r:id="rId3"/>
              </a:rPr>
              <a:t>martinlahaie@csduroy.qc.ca</a:t>
            </a:r>
            <a:endParaRPr lang="fr-FR" dirty="0" smtClean="0"/>
          </a:p>
          <a:p>
            <a:pPr rtl="0"/>
            <a:endParaRPr lang="fr-FR" dirty="0"/>
          </a:p>
          <a:p>
            <a:pPr rtl="0"/>
            <a:r>
              <a:rPr lang="fr-FR" dirty="0" smtClean="0"/>
              <a:t>Nadia Rousseau</a:t>
            </a:r>
          </a:p>
          <a:p>
            <a:pPr rtl="0"/>
            <a:r>
              <a:rPr lang="fr-FR" dirty="0" smtClean="0">
                <a:hlinkClick r:id="rId4"/>
              </a:rPr>
              <a:t>Nadia.Rousseau@uqtr.ca</a:t>
            </a:r>
            <a:endParaRPr lang="fr-FR" dirty="0" smtClean="0"/>
          </a:p>
          <a:p>
            <a:pPr rt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05728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 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fr-FR" dirty="0"/>
              <a:t>Historique de la mise en place des sites de recherche</a:t>
            </a:r>
          </a:p>
        </p:txBody>
      </p:sp>
      <p:sp>
        <p:nvSpPr>
          <p:cNvPr id="7" name="Espace réservé du texte 6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r>
              <a:rPr lang="fr-FR" dirty="0" smtClean="0"/>
              <a:t>Yanick Buisson</a:t>
            </a:r>
          </a:p>
          <a:p>
            <a:pPr rtl="0"/>
            <a:r>
              <a:rPr lang="fr-FR" dirty="0" smtClean="0"/>
              <a:t>enseignant de français</a:t>
            </a:r>
            <a:r>
              <a:rPr lang="fr-FR" dirty="0"/>
              <a:t> </a:t>
            </a:r>
            <a:r>
              <a:rPr lang="fr-FR" dirty="0" smtClean="0"/>
              <a:t>FBC</a:t>
            </a:r>
          </a:p>
        </p:txBody>
      </p:sp>
      <p:pic>
        <p:nvPicPr>
          <p:cNvPr id="2" name="Espace réservé pour une image  1">
            <a:hlinkClick r:id="rId3"/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44" r="11744"/>
          <a:stretch>
            <a:fillRect/>
          </a:stretch>
        </p:blipFill>
        <p:spPr>
          <a:xfrm>
            <a:off x="1269145" y="1942602"/>
            <a:ext cx="3935536" cy="2571736"/>
          </a:xfrm>
        </p:spPr>
      </p:pic>
      <p:sp>
        <p:nvSpPr>
          <p:cNvPr id="10" name="Espace réservé du texte 9"/>
          <p:cNvSpPr>
            <a:spLocks noGrp="1"/>
          </p:cNvSpPr>
          <p:nvPr>
            <p:ph type="body" sz="half" idx="19"/>
          </p:nvPr>
        </p:nvSpPr>
        <p:spPr/>
        <p:txBody>
          <a:bodyPr rtlCol="0"/>
          <a:lstStyle/>
          <a:p>
            <a:pPr rtl="0"/>
            <a:r>
              <a:rPr lang="fr-FR" dirty="0" smtClean="0"/>
              <a:t>Sylvie Gravel</a:t>
            </a:r>
          </a:p>
          <a:p>
            <a:pPr rtl="0"/>
            <a:r>
              <a:rPr lang="fr-FR" dirty="0"/>
              <a:t>e</a:t>
            </a:r>
            <a:r>
              <a:rPr lang="fr-FR" dirty="0" smtClean="0"/>
              <a:t>nseignante de mathématique FBD</a:t>
            </a:r>
            <a:endParaRPr lang="fr-FR" dirty="0"/>
          </a:p>
        </p:txBody>
      </p:sp>
      <p:pic>
        <p:nvPicPr>
          <p:cNvPr id="11" name="Espace réservé pour une image  1"/>
          <p:cNvPicPr>
            <a:picLocks noGrp="1" noChangeAspect="1"/>
          </p:cNvPicPr>
          <p:nvPr>
            <p:ph type="pic" sz="quarter" idx="18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630" y="1991671"/>
            <a:ext cx="3931920" cy="2568633"/>
          </a:xfrm>
        </p:spPr>
      </p:pic>
    </p:spTree>
    <p:extLst>
      <p:ext uri="{BB962C8B-B14F-4D97-AF65-F5344CB8AC3E}">
        <p14:creationId xmlns:p14="http://schemas.microsoft.com/office/powerpoint/2010/main" val="216163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836613" y="622852"/>
            <a:ext cx="10515599" cy="1166191"/>
          </a:xfrm>
        </p:spPr>
        <p:txBody>
          <a:bodyPr rtlCol="0"/>
          <a:lstStyle/>
          <a:p>
            <a:r>
              <a:rPr lang="fr-FR" dirty="0"/>
              <a:t>Fondement de l’aménagement flexible en salle de classe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6613" y="1948070"/>
            <a:ext cx="6172201" cy="3995530"/>
          </a:xfrm>
        </p:spPr>
        <p:txBody>
          <a:bodyPr rtlCol="0"/>
          <a:lstStyle/>
          <a:p>
            <a:pPr rtl="0"/>
            <a:r>
              <a:rPr lang="fr-FR" dirty="0" smtClean="0"/>
              <a:t>Offrir des choix à l’élève</a:t>
            </a:r>
          </a:p>
          <a:p>
            <a:pPr rtl="0"/>
            <a:r>
              <a:rPr lang="fr-FR" dirty="0" smtClean="0"/>
              <a:t>Meilleur connaissance de soi</a:t>
            </a:r>
          </a:p>
          <a:p>
            <a:pPr rtl="0"/>
            <a:r>
              <a:rPr lang="fr-FR" dirty="0" smtClean="0"/>
              <a:t>Permettre à l’élève de faire des choix en fonction de ses besoins réels pour favoriser son apprentissage</a:t>
            </a:r>
            <a:endParaRPr lang="fr-FR" dirty="0"/>
          </a:p>
        </p:txBody>
      </p:sp>
      <p:sp>
        <p:nvSpPr>
          <p:cNvPr id="4" name="Espace réservé du texte 3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4726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fr-FR" dirty="0"/>
              <a:t>Contexte de notre projet de recherche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65212" y="3655323"/>
            <a:ext cx="4956048" cy="823912"/>
          </a:xfrm>
        </p:spPr>
        <p:txBody>
          <a:bodyPr rtlCol="0"/>
          <a:lstStyle/>
          <a:p>
            <a:pPr rtl="0"/>
            <a:r>
              <a:rPr lang="fr-FR" dirty="0" smtClean="0"/>
              <a:t>Pour la classe de français FBC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69848" y="4479235"/>
            <a:ext cx="4956048" cy="2040835"/>
          </a:xfrm>
        </p:spPr>
        <p:txBody>
          <a:bodyPr rtlCol="0">
            <a:normAutofit fontScale="85000" lnSpcReduction="20000"/>
          </a:bodyPr>
          <a:lstStyle/>
          <a:p>
            <a:pPr rtl="0"/>
            <a:r>
              <a:rPr lang="fr-FR" dirty="0" smtClean="0"/>
              <a:t>En moyenne 15 élèves/gr. de 10h/sem.</a:t>
            </a:r>
          </a:p>
          <a:p>
            <a:pPr rtl="0"/>
            <a:r>
              <a:rPr lang="fr-FR" dirty="0" smtClean="0"/>
              <a:t>3h/</a:t>
            </a:r>
            <a:r>
              <a:rPr lang="fr-FR" dirty="0" err="1" smtClean="0"/>
              <a:t>sem</a:t>
            </a:r>
            <a:r>
              <a:rPr lang="fr-FR" dirty="0" smtClean="0"/>
              <a:t> de </a:t>
            </a:r>
            <a:r>
              <a:rPr lang="fr-FR" dirty="0" err="1" smtClean="0"/>
              <a:t>coenseignement</a:t>
            </a:r>
            <a:endParaRPr lang="fr-FR" dirty="0" smtClean="0"/>
          </a:p>
          <a:p>
            <a:pPr rtl="0"/>
            <a:r>
              <a:rPr lang="fr-FR" dirty="0" smtClean="0"/>
              <a:t>Entrée et sortie variables</a:t>
            </a:r>
          </a:p>
          <a:p>
            <a:pPr rtl="0"/>
            <a:r>
              <a:rPr lang="fr-FR" dirty="0" err="1" smtClean="0"/>
              <a:t>Multisigles</a:t>
            </a:r>
            <a:endParaRPr lang="fr-FR" dirty="0" smtClean="0"/>
          </a:p>
          <a:p>
            <a:pPr marL="0" indent="0" rtl="0">
              <a:buNone/>
            </a:pP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3655323"/>
            <a:ext cx="4956048" cy="823912"/>
          </a:xfrm>
        </p:spPr>
        <p:txBody>
          <a:bodyPr rtlCol="0"/>
          <a:lstStyle/>
          <a:p>
            <a:pPr rtl="0"/>
            <a:r>
              <a:rPr lang="fr-FR" dirty="0" smtClean="0"/>
              <a:t>Pour la classe de mathématique FBD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4479235"/>
            <a:ext cx="4956048" cy="2040835"/>
          </a:xfrm>
        </p:spPr>
        <p:txBody>
          <a:bodyPr rtlCol="0">
            <a:normAutofit fontScale="85000" lnSpcReduction="20000"/>
          </a:bodyPr>
          <a:lstStyle/>
          <a:p>
            <a:pPr rtl="0"/>
            <a:r>
              <a:rPr lang="fr-FR" dirty="0" smtClean="0"/>
              <a:t>En moyenne 28 élèves/gr. </a:t>
            </a:r>
            <a:r>
              <a:rPr lang="fr-FR" dirty="0"/>
              <a:t>d</a:t>
            </a:r>
            <a:r>
              <a:rPr lang="fr-FR" dirty="0" smtClean="0"/>
              <a:t>e 10h/sem.</a:t>
            </a:r>
          </a:p>
          <a:p>
            <a:pPr rtl="0"/>
            <a:r>
              <a:rPr lang="fr-FR" dirty="0" smtClean="0"/>
              <a:t>8h/</a:t>
            </a:r>
            <a:r>
              <a:rPr lang="fr-FR" dirty="0" err="1" smtClean="0"/>
              <a:t>sem</a:t>
            </a:r>
            <a:r>
              <a:rPr lang="fr-FR" dirty="0" smtClean="0"/>
              <a:t> de </a:t>
            </a:r>
            <a:r>
              <a:rPr lang="fr-FR" dirty="0" err="1" smtClean="0"/>
              <a:t>coenseignement</a:t>
            </a:r>
            <a:endParaRPr lang="fr-FR" dirty="0" smtClean="0"/>
          </a:p>
          <a:p>
            <a:pPr rtl="0"/>
            <a:r>
              <a:rPr lang="fr-FR" dirty="0" smtClean="0"/>
              <a:t>Entrée et sortie variables</a:t>
            </a:r>
          </a:p>
          <a:p>
            <a:pPr rtl="0"/>
            <a:r>
              <a:rPr lang="fr-FR" dirty="0" err="1" smtClean="0"/>
              <a:t>Multisigles</a:t>
            </a:r>
            <a:endParaRPr lang="fr-FR" dirty="0"/>
          </a:p>
        </p:txBody>
      </p:sp>
      <p:sp>
        <p:nvSpPr>
          <p:cNvPr id="7" name="Espace réservé du texte 2"/>
          <p:cNvSpPr txBox="1">
            <a:spLocks/>
          </p:cNvSpPr>
          <p:nvPr/>
        </p:nvSpPr>
        <p:spPr>
          <a:xfrm>
            <a:off x="1065212" y="1740902"/>
            <a:ext cx="4956048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8" name="Espace réservé du texte 2"/>
          <p:cNvSpPr txBox="1">
            <a:spLocks/>
          </p:cNvSpPr>
          <p:nvPr/>
        </p:nvSpPr>
        <p:spPr>
          <a:xfrm>
            <a:off x="1065212" y="1863276"/>
            <a:ext cx="4956048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9" name="Espace réservé du texte 2"/>
          <p:cNvSpPr txBox="1">
            <a:spLocks/>
          </p:cNvSpPr>
          <p:nvPr/>
        </p:nvSpPr>
        <p:spPr>
          <a:xfrm>
            <a:off x="1065212" y="1863275"/>
            <a:ext cx="10058402" cy="16696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Aide financière :</a:t>
            </a:r>
          </a:p>
          <a:p>
            <a:r>
              <a:rPr lang="fr-FR" dirty="0" smtClean="0"/>
              <a:t>mesure 15161 - </a:t>
            </a:r>
            <a:r>
              <a:rPr lang="fr-CA" dirty="0"/>
              <a:t>Projets particuliers visant le retour, le maintien en formation et la réussite scolaire d'une clientèle adulte ciblée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04339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fr-FR" dirty="0"/>
              <a:t>Contexte de notre projet de recherche</a:t>
            </a:r>
            <a:br>
              <a:rPr lang="fr-FR" dirty="0"/>
            </a:br>
            <a:r>
              <a:rPr lang="fr-FR" dirty="0"/>
              <a:t>- suite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065212" y="4108173"/>
            <a:ext cx="4954588" cy="2213113"/>
          </a:xfrm>
        </p:spPr>
        <p:txBody>
          <a:bodyPr rtlCol="0">
            <a:normAutofit/>
          </a:bodyPr>
          <a:lstStyle/>
          <a:p>
            <a:pPr rtl="0"/>
            <a:r>
              <a:rPr lang="fr-FR" dirty="0" smtClean="0"/>
              <a:t>Élèves volontaires</a:t>
            </a:r>
          </a:p>
          <a:p>
            <a:pPr rtl="0"/>
            <a:r>
              <a:rPr lang="fr-FR" dirty="0" smtClean="0"/>
              <a:t>Abandon, interruption, retour</a:t>
            </a:r>
          </a:p>
          <a:p>
            <a:pPr rtl="0"/>
            <a:endParaRPr lang="fr-FR" dirty="0" smtClean="0"/>
          </a:p>
          <a:p>
            <a:pPr rtl="0"/>
            <a:endParaRPr lang="fr-FR" dirty="0" smtClean="0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62491140"/>
              </p:ext>
            </p:extLst>
          </p:nvPr>
        </p:nvGraphicFramePr>
        <p:xfrm>
          <a:off x="1065213" y="1825623"/>
          <a:ext cx="10058400" cy="213677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35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4194">
                <a:tc>
                  <a:txBody>
                    <a:bodyPr/>
                    <a:lstStyle/>
                    <a:p>
                      <a:pPr rtl="0"/>
                      <a:r>
                        <a:rPr lang="fr-FR" dirty="0" smtClean="0"/>
                        <a:t>Classe</a:t>
                      </a:r>
                      <a:endParaRPr lang="fr-FR" dirty="0"/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dirty="0" smtClean="0"/>
                        <a:t>FRA</a:t>
                      </a:r>
                      <a:r>
                        <a:rPr lang="fr-FR" baseline="0" dirty="0" smtClean="0"/>
                        <a:t> – FBC</a:t>
                      </a:r>
                      <a:endParaRPr lang="fr-FR" dirty="0"/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dirty="0" smtClean="0"/>
                        <a:t>MAT - FBD</a:t>
                      </a:r>
                      <a:endParaRPr lang="fr-FR" dirty="0"/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4194">
                <a:tc>
                  <a:txBody>
                    <a:bodyPr/>
                    <a:lstStyle/>
                    <a:p>
                      <a:pPr rtl="0"/>
                      <a:r>
                        <a:rPr lang="fr-FR" dirty="0" smtClean="0"/>
                        <a:t>Flexible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dirty="0" smtClean="0"/>
                        <a:t>14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dirty="0" smtClean="0"/>
                        <a:t>26</a:t>
                      </a:r>
                      <a:endParaRPr lang="fr-F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4194">
                <a:tc>
                  <a:txBody>
                    <a:bodyPr/>
                    <a:lstStyle/>
                    <a:p>
                      <a:pPr rtl="0"/>
                      <a:r>
                        <a:rPr lang="fr-FR" dirty="0" smtClean="0"/>
                        <a:t>Non-flexible (contrôle)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dirty="0" smtClean="0"/>
                        <a:t>22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dirty="0" smtClean="0"/>
                        <a:t>23</a:t>
                      </a:r>
                      <a:endParaRPr lang="fr-F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4194">
                <a:tc>
                  <a:txBody>
                    <a:bodyPr/>
                    <a:lstStyle/>
                    <a:p>
                      <a:pPr algn="r" rtl="0"/>
                      <a:r>
                        <a:rPr lang="fr-FR" b="1" dirty="0" smtClean="0"/>
                        <a:t>Total</a:t>
                      </a:r>
                      <a:endParaRPr lang="fr-F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dirty="0" smtClean="0"/>
                        <a:t>36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dirty="0" smtClean="0"/>
                        <a:t>49</a:t>
                      </a:r>
                      <a:endParaRPr lang="fr-F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82031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33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728870"/>
          </a:xfrm>
        </p:spPr>
        <p:txBody>
          <a:bodyPr rtlCol="0"/>
          <a:lstStyle/>
          <a:p>
            <a:r>
              <a:rPr lang="fr-FR" dirty="0"/>
              <a:t>Collecte de données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065212" y="2974454"/>
            <a:ext cx="4954588" cy="3770903"/>
          </a:xfrm>
        </p:spPr>
        <p:txBody>
          <a:bodyPr rtlCol="0">
            <a:normAutofit/>
          </a:bodyPr>
          <a:lstStyle/>
          <a:p>
            <a:pPr rtl="0"/>
            <a:r>
              <a:rPr lang="fr-FR" dirty="0" smtClean="0"/>
              <a:t>Questionnaires :</a:t>
            </a:r>
          </a:p>
          <a:p>
            <a:pPr lvl="1"/>
            <a:r>
              <a:rPr lang="fr-CA" dirty="0" smtClean="0"/>
              <a:t>Mesure le </a:t>
            </a:r>
            <a:r>
              <a:rPr lang="fr-CA" dirty="0"/>
              <a:t>degré </a:t>
            </a:r>
            <a:r>
              <a:rPr lang="fr-CA" dirty="0" smtClean="0"/>
              <a:t>d’engagement de l’élève</a:t>
            </a:r>
            <a:endParaRPr lang="fr-FR" dirty="0" smtClean="0"/>
          </a:p>
          <a:p>
            <a:pPr lvl="2"/>
            <a:r>
              <a:rPr lang="fr-FR" dirty="0" smtClean="0"/>
              <a:t>À l’entrée et à la sortie définitive</a:t>
            </a:r>
          </a:p>
          <a:p>
            <a:pPr lvl="2"/>
            <a:r>
              <a:rPr lang="fr-FR" dirty="0" smtClean="0"/>
              <a:t>Flexible et non-flexible</a:t>
            </a:r>
          </a:p>
          <a:p>
            <a:pPr lvl="3"/>
            <a:r>
              <a:rPr lang="fr-FR" dirty="0" smtClean="0"/>
              <a:t>Différence significative d’heures entre la classe flexible et non-flexible</a:t>
            </a:r>
          </a:p>
          <a:p>
            <a:pPr lvl="2"/>
            <a:endParaRPr lang="fr-FR" dirty="0"/>
          </a:p>
          <a:p>
            <a:pPr lvl="1"/>
            <a:endParaRPr lang="fr-FR" dirty="0" smtClean="0"/>
          </a:p>
          <a:p>
            <a:pPr rtl="0"/>
            <a:endParaRPr lang="fr-FR" dirty="0" smtClean="0"/>
          </a:p>
          <a:p>
            <a:pPr rtl="0"/>
            <a:endParaRPr lang="fr-FR" dirty="0" smtClean="0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94347725"/>
              </p:ext>
            </p:extLst>
          </p:nvPr>
        </p:nvGraphicFramePr>
        <p:xfrm>
          <a:off x="1065213" y="1202771"/>
          <a:ext cx="10058400" cy="160258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35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4194">
                <a:tc>
                  <a:txBody>
                    <a:bodyPr/>
                    <a:lstStyle/>
                    <a:p>
                      <a:pPr rtl="0"/>
                      <a:r>
                        <a:rPr lang="fr-FR" dirty="0" smtClean="0"/>
                        <a:t>Type de collecte</a:t>
                      </a:r>
                      <a:endParaRPr lang="fr-FR" dirty="0"/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dirty="0" smtClean="0"/>
                        <a:t>FRA</a:t>
                      </a:r>
                      <a:r>
                        <a:rPr lang="fr-FR" baseline="0" dirty="0" smtClean="0"/>
                        <a:t> – FBC</a:t>
                      </a:r>
                      <a:endParaRPr lang="fr-FR" dirty="0"/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dirty="0" smtClean="0"/>
                        <a:t>MAT - FBD</a:t>
                      </a:r>
                      <a:endParaRPr lang="fr-FR" dirty="0"/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4194">
                <a:tc>
                  <a:txBody>
                    <a:bodyPr/>
                    <a:lstStyle/>
                    <a:p>
                      <a:pPr rtl="0"/>
                      <a:r>
                        <a:rPr lang="fr-FR" dirty="0" smtClean="0"/>
                        <a:t>Questionnaire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dirty="0" smtClean="0"/>
                        <a:t>36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dirty="0" smtClean="0"/>
                        <a:t>49</a:t>
                      </a:r>
                      <a:endParaRPr lang="fr-F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4194">
                <a:tc>
                  <a:txBody>
                    <a:bodyPr/>
                    <a:lstStyle/>
                    <a:p>
                      <a:pPr rtl="0"/>
                      <a:r>
                        <a:rPr lang="fr-FR" dirty="0" smtClean="0"/>
                        <a:t>Entrevues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dirty="0" smtClean="0"/>
                        <a:t>5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dirty="0" smtClean="0"/>
                        <a:t>5</a:t>
                      </a:r>
                      <a:endParaRPr lang="fr-F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Espace réservé du contenu 2"/>
          <p:cNvSpPr txBox="1">
            <a:spLocks/>
          </p:cNvSpPr>
          <p:nvPr/>
        </p:nvSpPr>
        <p:spPr>
          <a:xfrm>
            <a:off x="6169025" y="2974454"/>
            <a:ext cx="4954588" cy="37709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Entrevues :</a:t>
            </a:r>
          </a:p>
          <a:p>
            <a:pPr lvl="1"/>
            <a:r>
              <a:rPr lang="fr-CA" dirty="0" smtClean="0"/>
              <a:t>Mesure l’appréciation générale </a:t>
            </a:r>
            <a:r>
              <a:rPr lang="fr-CA" dirty="0"/>
              <a:t>de la classe flexible</a:t>
            </a:r>
            <a:endParaRPr lang="fr-FR" dirty="0" smtClean="0"/>
          </a:p>
          <a:p>
            <a:pPr lvl="2"/>
            <a:r>
              <a:rPr lang="fr-FR" dirty="0" smtClean="0"/>
              <a:t>15 min</a:t>
            </a:r>
          </a:p>
          <a:p>
            <a:pPr lvl="2"/>
            <a:r>
              <a:rPr lang="fr-FR" dirty="0" smtClean="0"/>
              <a:t>Flexible et non-flexible</a:t>
            </a:r>
          </a:p>
          <a:p>
            <a:pPr lvl="3"/>
            <a:r>
              <a:rPr lang="fr-FR" dirty="0" smtClean="0"/>
              <a:t>Équivalence d’heure en classe flexible et non-flexible</a:t>
            </a:r>
          </a:p>
          <a:p>
            <a:pPr lvl="2"/>
            <a:endParaRPr lang="fr-FR" dirty="0" smtClean="0"/>
          </a:p>
          <a:p>
            <a:pPr lvl="1"/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683769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dirty="0" smtClean="0"/>
              <a:t>Résultats préliminaires:</a:t>
            </a:r>
            <a:br>
              <a:rPr lang="fr-FR" dirty="0" smtClean="0"/>
            </a:br>
            <a:r>
              <a:rPr lang="fr-FR" dirty="0" smtClean="0"/>
              <a:t>questionnaire individuel </a:t>
            </a:r>
            <a:endParaRPr lang="fr-FR" dirty="0"/>
          </a:p>
        </p:txBody>
      </p:sp>
      <p:sp>
        <p:nvSpPr>
          <p:cNvPr id="4" name="Espace réservé du texte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 fontScale="92500"/>
          </a:bodyPr>
          <a:lstStyle/>
          <a:p>
            <a:pPr rtl="0"/>
            <a:r>
              <a:rPr lang="fr-FR" dirty="0" smtClean="0"/>
              <a:t>Jeunes qui ne fréquentent </a:t>
            </a:r>
            <a:r>
              <a:rPr lang="fr-FR" b="1" dirty="0" smtClean="0"/>
              <a:t>qu’un seul </a:t>
            </a:r>
            <a:r>
              <a:rPr lang="fr-FR" dirty="0" smtClean="0"/>
              <a:t>contexte de formation : flexible ou non flexible</a:t>
            </a:r>
            <a:endParaRPr lang="fr-FR" dirty="0"/>
          </a:p>
        </p:txBody>
      </p:sp>
      <p:sp>
        <p:nvSpPr>
          <p:cNvPr id="5" name="Espace réservé du texte 2"/>
          <p:cNvSpPr txBox="1">
            <a:spLocks/>
          </p:cNvSpPr>
          <p:nvPr/>
        </p:nvSpPr>
        <p:spPr>
          <a:xfrm>
            <a:off x="4265610" y="4820322"/>
            <a:ext cx="6858002" cy="1397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Résultats obtenus avec le questionnaire d’entrée, donc après de 1 à 6 semaines en classe.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0574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Résultats préliminaires</a:t>
            </a:r>
            <a:endParaRPr lang="fr-CA" dirty="0"/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1372867"/>
              </p:ext>
            </p:extLst>
          </p:nvPr>
        </p:nvGraphicFramePr>
        <p:xfrm>
          <a:off x="1065213" y="1752600"/>
          <a:ext cx="10058400" cy="422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à coins arrondis 2"/>
          <p:cNvSpPr/>
          <p:nvPr/>
        </p:nvSpPr>
        <p:spPr>
          <a:xfrm>
            <a:off x="7589520" y="594360"/>
            <a:ext cx="4288536" cy="92964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" name="ZoneTexte 3"/>
          <p:cNvSpPr txBox="1"/>
          <p:nvPr/>
        </p:nvSpPr>
        <p:spPr>
          <a:xfrm>
            <a:off x="7744968" y="740664"/>
            <a:ext cx="4069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solidFill>
                  <a:schemeClr val="bg1"/>
                </a:solidFill>
              </a:rPr>
              <a:t>En bref: écoute légèrement supérieure en classe flexible</a:t>
            </a:r>
            <a:endParaRPr lang="fr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016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llustration Nature 16: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60_TF03431377_TF03431377.potx" id="{F05F1E57-AC66-42B0-9DE6-2615D392D1F4}" vid="{13E0EB68-91B4-47CB-AAA7-D055D1B77095}"/>
    </a:ext>
  </a:extLst>
</a:theme>
</file>

<file path=ppt/theme/theme2.xml><?xml version="1.0" encoding="utf-8"?>
<a:theme xmlns:a="http://schemas.openxmlformats.org/drawingml/2006/main" name="Thème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Présentation Nature, modèle paysage illustré (grand écran)</Template>
  <TotalTime>667</TotalTime>
  <Words>1092</Words>
  <Application>Microsoft Office PowerPoint</Application>
  <PresentationFormat>Grand écran</PresentationFormat>
  <Paragraphs>274</Paragraphs>
  <Slides>29</Slides>
  <Notes>15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4" baseType="lpstr">
      <vt:lpstr>Arial</vt:lpstr>
      <vt:lpstr>Calibri</vt:lpstr>
      <vt:lpstr>Segoe Print</vt:lpstr>
      <vt:lpstr>Times New Roman</vt:lpstr>
      <vt:lpstr>Illustration Nature 16:9</vt:lpstr>
      <vt:lpstr>Exploration de l’expérience d’apprentissage en classe flexible</vt:lpstr>
      <vt:lpstr>Plan de la rencontre</vt:lpstr>
      <vt:lpstr>Historique de la mise en place des sites de recherche</vt:lpstr>
      <vt:lpstr>Fondement de l’aménagement flexible en salle de classe</vt:lpstr>
      <vt:lpstr>Contexte de notre projet de recherche</vt:lpstr>
      <vt:lpstr>Contexte de notre projet de recherche - suite</vt:lpstr>
      <vt:lpstr>Collecte de données</vt:lpstr>
      <vt:lpstr>Résultats préliminaires: questionnaire individuel </vt:lpstr>
      <vt:lpstr>Résultats préliminaires</vt:lpstr>
      <vt:lpstr>Résultats préliminaires</vt:lpstr>
      <vt:lpstr>Résultats préliminaires</vt:lpstr>
      <vt:lpstr>Résultats préliminaires</vt:lpstr>
      <vt:lpstr>Résultats préliminaires</vt:lpstr>
      <vt:lpstr>Résultats préliminaires</vt:lpstr>
      <vt:lpstr>Résultats préliminaires</vt:lpstr>
      <vt:lpstr>Que semble nous dire ces résultats ?</vt:lpstr>
      <vt:lpstr>Résultats à venir (questionnaire 2)</vt:lpstr>
      <vt:lpstr>Résultats préliminaires: entrevue individuelle</vt:lpstr>
      <vt:lpstr>Préférence : classe flexible (7/10)</vt:lpstr>
      <vt:lpstr>Préférence : classe flexible (7/10) (suite)</vt:lpstr>
      <vt:lpstr>Préférence : classe traditionnelle (1/10)</vt:lpstr>
      <vt:lpstr>Résultats préliminaires</vt:lpstr>
      <vt:lpstr>Portraits de la moyenne du taux d’absentéisme</vt:lpstr>
      <vt:lpstr>Observation relativement à la collecte de données</vt:lpstr>
      <vt:lpstr>Ce qui reste à faire…</vt:lpstr>
      <vt:lpstr>En conclusion…</vt:lpstr>
      <vt:lpstr>Appréciation positive de la classe flexible par les jeunes</vt:lpstr>
      <vt:lpstr>Engagement des jeunes en français et en mathématiques</vt:lpstr>
      <vt:lpstr>Merci !</vt:lpstr>
    </vt:vector>
  </TitlesOfParts>
  <Company>Commission Scolaire du Chemin du Roy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Disposition du titre</dc:title>
  <dc:creator>Lahaie, Martin</dc:creator>
  <cp:lastModifiedBy>Lahaie, Martin</cp:lastModifiedBy>
  <cp:revision>45</cp:revision>
  <dcterms:created xsi:type="dcterms:W3CDTF">2019-04-09T17:15:52Z</dcterms:created>
  <dcterms:modified xsi:type="dcterms:W3CDTF">2019-09-17T14:16:02Z</dcterms:modified>
</cp:coreProperties>
</file>