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  <p:sldId id="256" r:id="rId4"/>
    <p:sldId id="258" r:id="rId5"/>
    <p:sldId id="260" r:id="rId6"/>
    <p:sldId id="262" r:id="rId7"/>
    <p:sldId id="261" r:id="rId8"/>
    <p:sldId id="266" r:id="rId9"/>
    <p:sldId id="267" r:id="rId10"/>
    <p:sldId id="268" r:id="rId11"/>
    <p:sldId id="263" r:id="rId12"/>
    <p:sldId id="269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041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64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804E41-185B-4D8B-9405-FAF759CB67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1B25D1-CF70-497C-9863-65370B5113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834DFB-0F79-47CF-9870-6002F08F9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4D93D-2889-4E7B-9303-6A044DBADC0B}" type="datetimeFigureOut">
              <a:rPr lang="en-CA" smtClean="0"/>
              <a:t>2019-03-21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7EBB71-E3B1-4C81-BAD7-8B86F2ACE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1E3C49-A03A-43BC-B3EA-E9EB9A0FD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144DB-28F3-4C61-B49B-5DF8B6774997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83563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67AA44-45A4-4CDC-9CFB-02D393871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EA80F1-B3CE-45BF-A81B-943C4A17BF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98AEB7-B94C-4C64-AF9E-A78897629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4D93D-2889-4E7B-9303-6A044DBADC0B}" type="datetimeFigureOut">
              <a:rPr lang="en-CA" smtClean="0"/>
              <a:t>2019-03-21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659D37-0B00-47C0-8172-FFDE66883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EBFBDE-FA41-42A4-9A93-EC1D86FC4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144DB-28F3-4C61-B49B-5DF8B6774997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63081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BE2D11C-710C-44C1-96B9-DB93DD8D9CB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654764-4F1A-4EDF-A4BB-3E665D4A1C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9E5028-6F76-4772-AFF7-98BB714EDA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4D93D-2889-4E7B-9303-6A044DBADC0B}" type="datetimeFigureOut">
              <a:rPr lang="en-CA" smtClean="0"/>
              <a:t>2019-03-21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F547E7-7A04-401C-8E39-2026D4A36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BDF13C-4E0B-4477-B6A4-659738F2C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144DB-28F3-4C61-B49B-5DF8B6774997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38540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CBABC-BE1A-47DB-B6A8-2B0A35796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FDC685-2ECA-4805-8A88-AAFD54C4C4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739483-9771-41B7-BC1D-0014C9602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4D93D-2889-4E7B-9303-6A044DBADC0B}" type="datetimeFigureOut">
              <a:rPr lang="en-CA" smtClean="0"/>
              <a:t>2019-03-21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EBF52B-05F9-4677-8D08-FF4760AF0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A7587B-3829-411F-B94B-7F2C90AFD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144DB-28F3-4C61-B49B-5DF8B6774997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2772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296362-AF88-4A88-B5F9-F93FA95608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65C23D-B455-47EE-B96E-BEF60C58C5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251145-4768-489C-AE92-E5E0AFC27D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4D93D-2889-4E7B-9303-6A044DBADC0B}" type="datetimeFigureOut">
              <a:rPr lang="en-CA" smtClean="0"/>
              <a:t>2019-03-21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8E2031-08EF-48EA-8622-4C8DC5B47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DAD4B9-89B9-4D9F-9DB1-9D57543F4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144DB-28F3-4C61-B49B-5DF8B6774997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76154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9509B8-17EB-4D1F-9FA3-535AAA4CC4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9FB3BE-72BA-4FD5-9A6A-44D3CA5AEE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6220BE-78A5-4BD0-AFB6-04BD78E843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5C105E-A7F7-4DB8-A15E-8B5962F32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4D93D-2889-4E7B-9303-6A044DBADC0B}" type="datetimeFigureOut">
              <a:rPr lang="en-CA" smtClean="0"/>
              <a:t>2019-03-21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3AFF50-1DC5-4BE7-A616-82530D9C18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077149-08F1-4787-9D5E-6566CC339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144DB-28F3-4C61-B49B-5DF8B6774997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4319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243666-398D-4E7E-AC64-FE064CA7EE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25FFFF-086B-4F1B-98C3-2D5AD42B89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CC82CE-4BE2-493C-B3BB-8879EBFFFC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EDA0C48-227B-4EB0-8828-3E8C6B8E32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BA0B99-9B16-487C-97D0-659431556F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C3037F5-F0A4-4299-9729-92BD5D5B23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4D93D-2889-4E7B-9303-6A044DBADC0B}" type="datetimeFigureOut">
              <a:rPr lang="en-CA" smtClean="0"/>
              <a:t>2019-03-21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9B6B12-D613-4E39-A4D2-0F783A13D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18B2A1E-CCBB-4E5B-A06D-63165F3AE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144DB-28F3-4C61-B49B-5DF8B6774997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1792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28AB71-DA47-47C7-A4BA-39820D0A81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B4018C-500A-43E6-919B-F79914000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4D93D-2889-4E7B-9303-6A044DBADC0B}" type="datetimeFigureOut">
              <a:rPr lang="en-CA" smtClean="0"/>
              <a:t>2019-03-21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0D9147-09FD-46FE-955E-C95E8E697D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9E2D4B-1E49-4534-9872-D821E91E9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144DB-28F3-4C61-B49B-5DF8B6774997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46681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EED1928-A770-4143-BE8E-6930B1AC96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4D93D-2889-4E7B-9303-6A044DBADC0B}" type="datetimeFigureOut">
              <a:rPr lang="en-CA" smtClean="0"/>
              <a:t>2019-03-21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4FAB8EE-9748-4843-8255-7752501C2C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B493CA-B243-487D-A361-64A393793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144DB-28F3-4C61-B49B-5DF8B6774997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37001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6E78C1-A683-4C4E-BFF9-6C2350F995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C1CA6F-F231-4678-888A-640D15BCE1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102CCE-36A6-4E15-9B47-E78120179B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ED9682-86D4-452C-AD5B-066B249ACC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4D93D-2889-4E7B-9303-6A044DBADC0B}" type="datetimeFigureOut">
              <a:rPr lang="en-CA" smtClean="0"/>
              <a:t>2019-03-21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12835F-8AD5-4847-A0FE-4AB48BC02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D7608E-E058-4A21-A22F-FDFE1851B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144DB-28F3-4C61-B49B-5DF8B6774997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77388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47C9AE-77F8-4C12-B78F-D8A646E8CF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D53666-D04F-49F8-9E7C-A3CBD415CC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F88534-D694-4DA5-96B6-B2B68B04B5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E5068D-80C5-4EA4-8D56-588D490B8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4D93D-2889-4E7B-9303-6A044DBADC0B}" type="datetimeFigureOut">
              <a:rPr lang="en-CA" smtClean="0"/>
              <a:t>2019-03-21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AD44C9-B47D-4DB1-844F-88C860821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ABE482-09B8-479C-8485-1EED66A2B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144DB-28F3-4C61-B49B-5DF8B6774997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92557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DD2EBA7-0E07-4F64-99CC-C85D984105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389F85-5209-46A6-BBF1-D8D9161252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FD9114-D295-4428-B143-1EA99F34DC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04D93D-2889-4E7B-9303-6A044DBADC0B}" type="datetimeFigureOut">
              <a:rPr lang="en-CA" smtClean="0"/>
              <a:t>2019-03-21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0B6821-ADA2-4297-B29B-1DCC366251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241F95-26CB-4CAE-AD8A-26B364CCBF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144DB-28F3-4C61-B49B-5DF8B6774997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16630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aprescours.ticfga.ca/category/anglais/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padlet.com/ESLQuebec/equipechocesl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aprescours.ticfga.ca/category/anglais/" TargetMode="External"/><Relationship Id="rId4" Type="http://schemas.openxmlformats.org/officeDocument/2006/relationships/hyperlink" Target="https://eslquebec.wixsite.com/ccbe-dbe/multilevel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padlet.com/ESLQuebec/csvdc2019" TargetMode="External"/><Relationship Id="rId7" Type="http://schemas.openxmlformats.org/officeDocument/2006/relationships/hyperlink" Target="https://padlet.com/ESLQuebec/terri_implementation" TargetMode="External"/><Relationship Id="rId2" Type="http://schemas.openxmlformats.org/officeDocument/2006/relationships/hyperlink" Target="https://padlet.com/ESLQuebec/equipechoces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slquebec.wixsite.com/ccbe-dbe/multilevel" TargetMode="External"/><Relationship Id="rId5" Type="http://schemas.openxmlformats.org/officeDocument/2006/relationships/hyperlink" Target="https://drive.google.com/open?id=0B00ewQDVPmYuZzFadU50Nl9BX0E" TargetMode="External"/><Relationship Id="rId4" Type="http://schemas.openxmlformats.org/officeDocument/2006/relationships/hyperlink" Target="http://www.accompagnementfga.ca/esl/training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ABB00CD1-8708-4BCC-8DBD-8B24D7BBB41C}"/>
              </a:ext>
            </a:extLst>
          </p:cNvPr>
          <p:cNvSpPr/>
          <p:nvPr/>
        </p:nvSpPr>
        <p:spPr>
          <a:xfrm>
            <a:off x="838200" y="3921954"/>
            <a:ext cx="10515600" cy="234563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B6861AC0-819A-4160-8F4E-350CC46022CB}"/>
              </a:ext>
            </a:extLst>
          </p:cNvPr>
          <p:cNvSpPr/>
          <p:nvPr/>
        </p:nvSpPr>
        <p:spPr>
          <a:xfrm>
            <a:off x="838200" y="1431235"/>
            <a:ext cx="10515600" cy="234563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D687371-5A04-4DD3-AB52-1A27C6601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b="1" dirty="0"/>
              <a:t>Recap of Webinars this Year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CE0F12-BDB7-4F62-8DD1-40F505B5DE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0991"/>
            <a:ext cx="10515600" cy="4705972"/>
          </a:xfrm>
        </p:spPr>
        <p:txBody>
          <a:bodyPr/>
          <a:lstStyle/>
          <a:p>
            <a:pPr marL="0" indent="0" algn="ctr">
              <a:buNone/>
            </a:pPr>
            <a:r>
              <a:rPr lang="en-CA" b="1" dirty="0">
                <a:solidFill>
                  <a:srgbClr val="C00000"/>
                </a:solidFill>
              </a:rPr>
              <a:t>1  New Teacher Orientation</a:t>
            </a:r>
          </a:p>
          <a:p>
            <a:pPr marL="0" indent="0">
              <a:buNone/>
            </a:pPr>
            <a:r>
              <a:rPr lang="fr-CA" dirty="0"/>
              <a:t>The </a:t>
            </a:r>
            <a:r>
              <a:rPr lang="en-CA" dirty="0"/>
              <a:t>‘bare bones’ of what a teacher new to the adult ESL program would need to get started</a:t>
            </a:r>
            <a:endParaRPr lang="fr-CA" dirty="0"/>
          </a:p>
          <a:p>
            <a:pPr marL="0" indent="0" algn="ctr">
              <a:buNone/>
            </a:pPr>
            <a:r>
              <a:rPr lang="en-CA" b="1" dirty="0">
                <a:solidFill>
                  <a:srgbClr val="C00000"/>
                </a:solidFill>
              </a:rPr>
              <a:t>Oct. 29 </a:t>
            </a:r>
            <a:r>
              <a:rPr lang="en-CA" b="1" dirty="0" err="1">
                <a:solidFill>
                  <a:srgbClr val="C00000"/>
                </a:solidFill>
              </a:rPr>
              <a:t>Communaut</a:t>
            </a:r>
            <a:r>
              <a:rPr lang="fr-CA" b="1" dirty="0">
                <a:solidFill>
                  <a:srgbClr val="C00000"/>
                </a:solidFill>
              </a:rPr>
              <a:t>é en anglais at </a:t>
            </a:r>
            <a:r>
              <a:rPr lang="fr-CA" b="1" dirty="0" err="1">
                <a:solidFill>
                  <a:srgbClr val="C0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Aprescours</a:t>
            </a:r>
            <a:endParaRPr lang="fr-CA" b="1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endParaRPr lang="fr-CA" b="1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en-CA" b="1" dirty="0">
                <a:solidFill>
                  <a:srgbClr val="C00000"/>
                </a:solidFill>
              </a:rPr>
              <a:t>2  Oral Interactions</a:t>
            </a:r>
          </a:p>
          <a:p>
            <a:pPr marL="0" indent="0">
              <a:buNone/>
            </a:pPr>
            <a:r>
              <a:rPr lang="en-CA" dirty="0"/>
              <a:t>The logistics of administering oral interactions – How different centres facilitate oral interactions</a:t>
            </a:r>
          </a:p>
          <a:p>
            <a:pPr marL="0" indent="0" algn="ctr">
              <a:buNone/>
            </a:pPr>
            <a:r>
              <a:rPr lang="en-CA" b="1" dirty="0">
                <a:solidFill>
                  <a:srgbClr val="C00000"/>
                </a:solidFill>
              </a:rPr>
              <a:t>Dec. 7 </a:t>
            </a:r>
            <a:r>
              <a:rPr lang="en-CA" b="1" dirty="0" err="1">
                <a:solidFill>
                  <a:srgbClr val="C00000"/>
                </a:solidFill>
              </a:rPr>
              <a:t>Communaut</a:t>
            </a:r>
            <a:r>
              <a:rPr lang="fr-CA" b="1" dirty="0">
                <a:solidFill>
                  <a:srgbClr val="C00000"/>
                </a:solidFill>
              </a:rPr>
              <a:t>é en anglais* at </a:t>
            </a:r>
            <a:r>
              <a:rPr lang="fr-CA" b="1" dirty="0" err="1">
                <a:solidFill>
                  <a:srgbClr val="C0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Aprescours</a:t>
            </a:r>
            <a:endParaRPr lang="fr-CA" b="1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fr-CA" sz="1800" dirty="0"/>
              <a:t>*Webinar </a:t>
            </a:r>
            <a:r>
              <a:rPr lang="fr-CA" sz="1800" dirty="0" err="1"/>
              <a:t>divided</a:t>
            </a:r>
            <a:r>
              <a:rPr lang="fr-CA" sz="1800" dirty="0"/>
              <a:t> </a:t>
            </a:r>
            <a:r>
              <a:rPr lang="fr-CA" sz="1800" dirty="0" err="1"/>
              <a:t>such</a:t>
            </a:r>
            <a:r>
              <a:rPr lang="fr-CA" sz="1800" dirty="0"/>
              <a:t> </a:t>
            </a:r>
            <a:r>
              <a:rPr lang="fr-CA" sz="1800" dirty="0" err="1"/>
              <a:t>that</a:t>
            </a:r>
            <a:r>
              <a:rPr lang="fr-CA" sz="1800" dirty="0"/>
              <a:t> </a:t>
            </a:r>
            <a:r>
              <a:rPr lang="fr-CA" sz="1800" dirty="0" err="1"/>
              <a:t>you</a:t>
            </a:r>
            <a:r>
              <a:rPr lang="fr-CA" sz="1800" dirty="0"/>
              <a:t> can </a:t>
            </a:r>
            <a:r>
              <a:rPr lang="fr-CA" sz="1800" dirty="0" err="1"/>
              <a:t>view</a:t>
            </a:r>
            <a:r>
              <a:rPr lang="fr-CA" sz="1800" dirty="0"/>
              <a:t> sections </a:t>
            </a:r>
            <a:r>
              <a:rPr lang="fr-CA" sz="1800" dirty="0" err="1"/>
              <a:t>that</a:t>
            </a:r>
            <a:r>
              <a:rPr lang="fr-CA" sz="1800" dirty="0"/>
              <a:t> </a:t>
            </a:r>
            <a:r>
              <a:rPr lang="fr-CA" sz="1800" dirty="0" err="1"/>
              <a:t>interest</a:t>
            </a:r>
            <a:r>
              <a:rPr lang="fr-CA" sz="1800" dirty="0"/>
              <a:t> </a:t>
            </a:r>
            <a:r>
              <a:rPr lang="fr-CA" sz="1800" dirty="0" err="1"/>
              <a:t>you</a:t>
            </a:r>
            <a:endParaRPr lang="fr-CA" sz="1800" dirty="0"/>
          </a:p>
          <a:p>
            <a:pPr marL="0" indent="0" algn="ctr">
              <a:buNone/>
            </a:pPr>
            <a:endParaRPr lang="fr-CA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CA" i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1330788-93BD-4E60-981E-EC3CC5BB9548}"/>
              </a:ext>
            </a:extLst>
          </p:cNvPr>
          <p:cNvSpPr txBox="1"/>
          <p:nvPr/>
        </p:nvSpPr>
        <p:spPr>
          <a:xfrm>
            <a:off x="159027" y="3115150"/>
            <a:ext cx="2411896" cy="132343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CA" sz="2000" dirty="0">
                <a:solidFill>
                  <a:srgbClr val="C00000"/>
                </a:solidFill>
              </a:rPr>
              <a:t>Next and last webinar of the </a:t>
            </a:r>
            <a:r>
              <a:rPr lang="fr-CA" sz="2000" dirty="0" err="1">
                <a:solidFill>
                  <a:srgbClr val="C00000"/>
                </a:solidFill>
              </a:rPr>
              <a:t>year</a:t>
            </a:r>
            <a:endParaRPr lang="fr-CA" sz="2000" dirty="0">
              <a:solidFill>
                <a:srgbClr val="C00000"/>
              </a:solidFill>
            </a:endParaRPr>
          </a:p>
          <a:p>
            <a:pPr algn="ctr"/>
            <a:r>
              <a:rPr lang="fr-CA" sz="2000" b="1" dirty="0" err="1">
                <a:solidFill>
                  <a:srgbClr val="C00000"/>
                </a:solidFill>
              </a:rPr>
              <a:t>Wed</a:t>
            </a:r>
            <a:r>
              <a:rPr lang="fr-CA" sz="2000" b="1" dirty="0">
                <a:solidFill>
                  <a:srgbClr val="C00000"/>
                </a:solidFill>
              </a:rPr>
              <a:t>. May 8 at </a:t>
            </a:r>
          </a:p>
          <a:p>
            <a:pPr algn="ctr"/>
            <a:r>
              <a:rPr lang="fr-CA" sz="2000" b="1" dirty="0">
                <a:solidFill>
                  <a:srgbClr val="C00000"/>
                </a:solidFill>
              </a:rPr>
              <a:t>1:30-2:30pm</a:t>
            </a:r>
            <a:endParaRPr lang="en-CA" sz="2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5784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B9A9947C-676F-4841-95C6-65D5444714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3143" y="32582"/>
            <a:ext cx="1743075" cy="2057400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DC9DE0B-54FF-41BB-BA82-4E27458EAC07}"/>
              </a:ext>
            </a:extLst>
          </p:cNvPr>
          <p:cNvSpPr txBox="1">
            <a:spLocks/>
          </p:cNvSpPr>
          <p:nvPr/>
        </p:nvSpPr>
        <p:spPr>
          <a:xfrm>
            <a:off x="1036982" y="851172"/>
            <a:ext cx="10515600" cy="5420133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Arial" panose="020B0604020202020204" pitchFamily="34" charset="0"/>
              <a:buNone/>
            </a:pPr>
            <a:endParaRPr lang="en-CA" dirty="0"/>
          </a:p>
          <a:p>
            <a:endParaRPr lang="en-CA" dirty="0"/>
          </a:p>
          <a:p>
            <a:pPr marL="0" indent="0" algn="ctr">
              <a:buFont typeface="Arial" panose="020B0604020202020204" pitchFamily="34" charset="0"/>
              <a:buNone/>
            </a:pPr>
            <a:endParaRPr lang="en-CA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7AC47D7-189D-4DE4-9F51-899646A017B0}"/>
              </a:ext>
            </a:extLst>
          </p:cNvPr>
          <p:cNvSpPr txBox="1">
            <a:spLocks/>
          </p:cNvSpPr>
          <p:nvPr/>
        </p:nvSpPr>
        <p:spPr>
          <a:xfrm>
            <a:off x="944217" y="2192341"/>
            <a:ext cx="10515600" cy="132556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dirty="0">
                <a:latin typeface="Landslide Sample" panose="02000000000000000000" pitchFamily="2" charset="0"/>
              </a:rPr>
              <a:t>   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7DF30636-33FD-4E8B-BF49-7A3098B51C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4486" y="365125"/>
            <a:ext cx="9909313" cy="486047"/>
          </a:xfrm>
        </p:spPr>
        <p:txBody>
          <a:bodyPr>
            <a:normAutofit fontScale="90000"/>
          </a:bodyPr>
          <a:lstStyle/>
          <a:p>
            <a:pPr algn="ctr"/>
            <a:r>
              <a:rPr lang="fr-CA" sz="3600" dirty="0" err="1"/>
              <a:t>Excerpt</a:t>
            </a:r>
            <a:r>
              <a:rPr lang="fr-CA" sz="3600" dirty="0"/>
              <a:t> </a:t>
            </a:r>
            <a:r>
              <a:rPr lang="fr-CA" sz="3600" dirty="0" err="1"/>
              <a:t>from</a:t>
            </a:r>
            <a:r>
              <a:rPr lang="fr-CA" sz="3600" dirty="0"/>
              <a:t> Équipe-Choc Training Session</a:t>
            </a:r>
            <a:endParaRPr lang="en-CA" sz="3600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CF1DD17B-9FBE-4EB7-9C88-AB58E9C95769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904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CA" sz="2400" b="1" dirty="0">
              <a:solidFill>
                <a:srgbClr val="C00000"/>
              </a:solidFill>
            </a:endParaRPr>
          </a:p>
          <a:p>
            <a:pPr marL="457200" lvl="1" indent="0">
              <a:buFont typeface="Arial" panose="020B0604020202020204" pitchFamily="34" charset="0"/>
              <a:buNone/>
            </a:pPr>
            <a:endParaRPr lang="en-CA" dirty="0"/>
          </a:p>
          <a:p>
            <a:endParaRPr lang="en-CA" dirty="0"/>
          </a:p>
          <a:p>
            <a:pPr marL="0" indent="0" algn="ctr">
              <a:buFont typeface="Arial" panose="020B0604020202020204" pitchFamily="34" charset="0"/>
              <a:buNone/>
            </a:pPr>
            <a:endParaRPr lang="en-CA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FE9A6B9-432A-4202-B6ED-4D9E101CAC6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149"/>
          <a:stretch/>
        </p:blipFill>
        <p:spPr>
          <a:xfrm>
            <a:off x="2436742" y="851172"/>
            <a:ext cx="7924800" cy="5894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61824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B9A9947C-676F-4841-95C6-65D5444714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3143" y="32582"/>
            <a:ext cx="1743075" cy="2057400"/>
          </a:xfrm>
          <a:prstGeom prst="rect">
            <a:avLst/>
          </a:prstGeom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CCAC7F4-34C5-4E0D-B7E7-FC179B35B394}"/>
              </a:ext>
            </a:extLst>
          </p:cNvPr>
          <p:cNvSpPr txBox="1">
            <a:spLocks/>
          </p:cNvSpPr>
          <p:nvPr/>
        </p:nvSpPr>
        <p:spPr>
          <a:xfrm>
            <a:off x="1205947" y="1405285"/>
            <a:ext cx="10253869" cy="4703967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Arial" panose="020B0604020202020204" pitchFamily="34" charset="0"/>
              <a:buNone/>
            </a:pPr>
            <a:endParaRPr lang="en-CA" dirty="0"/>
          </a:p>
          <a:p>
            <a:endParaRPr lang="en-CA" dirty="0"/>
          </a:p>
          <a:p>
            <a:pPr marL="0" indent="0" algn="ctr">
              <a:buFont typeface="Arial" panose="020B0604020202020204" pitchFamily="34" charset="0"/>
              <a:buNone/>
            </a:pP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ADF374-0D19-4438-A777-79862F3065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79304" y="1855304"/>
            <a:ext cx="8080512" cy="425394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CA" sz="4400" dirty="0"/>
              <a:t>Your Turn!</a:t>
            </a:r>
          </a:p>
          <a:p>
            <a:pPr marL="0" indent="0">
              <a:buNone/>
            </a:pPr>
            <a:endParaRPr lang="en-CA" sz="2400" b="1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en-CA" sz="4000" b="1" dirty="0">
                <a:solidFill>
                  <a:srgbClr val="C00000"/>
                </a:solidFill>
              </a:rPr>
              <a:t>What works for you?</a:t>
            </a:r>
            <a:endParaRPr lang="en-CA" sz="4400" dirty="0"/>
          </a:p>
          <a:p>
            <a:endParaRPr lang="en-CA" dirty="0"/>
          </a:p>
          <a:p>
            <a:pPr marL="0" indent="0" algn="ctr">
              <a:buNone/>
            </a:pPr>
            <a:endParaRPr lang="en-CA" dirty="0"/>
          </a:p>
        </p:txBody>
      </p:sp>
      <p:pic>
        <p:nvPicPr>
          <p:cNvPr id="8" name="Picture 2" descr="Bitmoji Image">
            <a:extLst>
              <a:ext uri="{FF2B5EF4-FFF2-40B4-BE49-F238E27FC236}">
                <a16:creationId xmlns:a16="http://schemas.microsoft.com/office/drawing/2014/main" id="{47B46F91-42CF-41CE-A07F-312ECC3C84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99642">
            <a:off x="1010477" y="2318301"/>
            <a:ext cx="3790950" cy="3790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071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B9A9947C-676F-4841-95C6-65D5444714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3143" y="32582"/>
            <a:ext cx="1743075" cy="2057400"/>
          </a:xfrm>
          <a:prstGeom prst="rect">
            <a:avLst/>
          </a:prstGeom>
        </p:spPr>
      </p:pic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B0C0B18-478B-4326-9595-CE402C521EBA}"/>
              </a:ext>
            </a:extLst>
          </p:cNvPr>
          <p:cNvSpPr txBox="1">
            <a:spLocks/>
          </p:cNvSpPr>
          <p:nvPr/>
        </p:nvSpPr>
        <p:spPr>
          <a:xfrm>
            <a:off x="1174680" y="1312520"/>
            <a:ext cx="10515600" cy="4703967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Arial" panose="020B0604020202020204" pitchFamily="34" charset="0"/>
              <a:buNone/>
            </a:pPr>
            <a:endParaRPr lang="en-CA" dirty="0"/>
          </a:p>
          <a:p>
            <a:endParaRPr lang="en-CA" dirty="0"/>
          </a:p>
          <a:p>
            <a:pPr marL="0" indent="0" algn="ctr">
              <a:buFont typeface="Arial" panose="020B0604020202020204" pitchFamily="34" charset="0"/>
              <a:buNone/>
            </a:pP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ADF374-0D19-4438-A777-79862F3065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95061" y="583096"/>
            <a:ext cx="9697278" cy="34190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CA" sz="4400" dirty="0" err="1"/>
              <a:t>Resources</a:t>
            </a:r>
            <a:endParaRPr lang="fr-CA" sz="4400" dirty="0"/>
          </a:p>
          <a:p>
            <a:pPr marL="0" indent="0">
              <a:buNone/>
            </a:pPr>
            <a:endParaRPr lang="en-CA" dirty="0"/>
          </a:p>
          <a:p>
            <a:pPr marL="0" indent="0" algn="ctr">
              <a:buNone/>
            </a:pPr>
            <a:r>
              <a:rPr lang="en-CA" dirty="0" err="1"/>
              <a:t>Équipe</a:t>
            </a:r>
            <a:r>
              <a:rPr lang="en-CA" dirty="0"/>
              <a:t>-Choc </a:t>
            </a:r>
            <a:r>
              <a:rPr lang="en-CA" dirty="0" err="1">
                <a:hlinkClick r:id="rId3"/>
              </a:rPr>
              <a:t>padlet</a:t>
            </a:r>
            <a:r>
              <a:rPr lang="en-CA" dirty="0"/>
              <a:t> for training sessions</a:t>
            </a:r>
          </a:p>
          <a:p>
            <a:pPr marL="0" indent="0" algn="ctr">
              <a:buNone/>
            </a:pPr>
            <a:r>
              <a:rPr lang="en-CA" dirty="0"/>
              <a:t>CCBE-DBE </a:t>
            </a:r>
            <a:r>
              <a:rPr lang="en-CA" dirty="0">
                <a:hlinkClick r:id="rId4"/>
              </a:rPr>
              <a:t>website</a:t>
            </a:r>
            <a:r>
              <a:rPr lang="en-CA" dirty="0"/>
              <a:t> for multi-learning situations, training sessions, evaluation material, frequently asked questions and more</a:t>
            </a:r>
          </a:p>
          <a:p>
            <a:pPr marL="0" indent="0" algn="ctr">
              <a:buNone/>
            </a:pPr>
            <a:r>
              <a:rPr lang="en-CA" dirty="0" err="1"/>
              <a:t>Apres</a:t>
            </a:r>
            <a:r>
              <a:rPr lang="en-CA" dirty="0"/>
              <a:t> </a:t>
            </a:r>
            <a:r>
              <a:rPr lang="en-CA" dirty="0" err="1"/>
              <a:t>Cours</a:t>
            </a:r>
            <a:r>
              <a:rPr lang="en-CA" dirty="0"/>
              <a:t> </a:t>
            </a:r>
            <a:r>
              <a:rPr lang="en-CA" dirty="0">
                <a:hlinkClick r:id="rId5"/>
              </a:rPr>
              <a:t>website</a:t>
            </a:r>
            <a:r>
              <a:rPr lang="en-CA" dirty="0"/>
              <a:t> for ESL webinars</a:t>
            </a:r>
          </a:p>
        </p:txBody>
      </p:sp>
    </p:spTree>
    <p:extLst>
      <p:ext uri="{BB962C8B-B14F-4D97-AF65-F5344CB8AC3E}">
        <p14:creationId xmlns:p14="http://schemas.microsoft.com/office/powerpoint/2010/main" val="31458103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ABB00CD1-8708-4BCC-8DBD-8B24D7BBB41C}"/>
              </a:ext>
            </a:extLst>
          </p:cNvPr>
          <p:cNvSpPr/>
          <p:nvPr/>
        </p:nvSpPr>
        <p:spPr>
          <a:xfrm>
            <a:off x="838200" y="4731029"/>
            <a:ext cx="10515600" cy="1761846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B6861AC0-819A-4160-8F4E-350CC46022CB}"/>
              </a:ext>
            </a:extLst>
          </p:cNvPr>
          <p:cNvSpPr/>
          <p:nvPr/>
        </p:nvSpPr>
        <p:spPr>
          <a:xfrm>
            <a:off x="838200" y="1431235"/>
            <a:ext cx="10515600" cy="265043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D687371-5A04-4DD3-AB52-1A27C6601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b="1" dirty="0"/>
              <a:t>Teacher or PC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CE0F12-BDB7-4F62-8DD1-40F505B5DE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0990"/>
            <a:ext cx="10515600" cy="52478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CA" b="1" dirty="0">
                <a:solidFill>
                  <a:srgbClr val="C00000"/>
                </a:solidFill>
              </a:rPr>
              <a:t> How to correct the new exams while respecting the end-of-course outcomes? </a:t>
            </a:r>
          </a:p>
          <a:p>
            <a:r>
              <a:rPr lang="fr-CA" sz="1800" dirty="0"/>
              <a:t>Équipe Choc.  </a:t>
            </a:r>
            <a:r>
              <a:rPr lang="fr-CA" sz="1800" dirty="0" err="1"/>
              <a:t>See</a:t>
            </a:r>
            <a:r>
              <a:rPr lang="fr-CA" sz="1800" dirty="0"/>
              <a:t> </a:t>
            </a:r>
            <a:r>
              <a:rPr lang="fr-CA" sz="1800" dirty="0" err="1"/>
              <a:t>their</a:t>
            </a:r>
            <a:r>
              <a:rPr lang="fr-CA" sz="1800" dirty="0"/>
              <a:t> </a:t>
            </a:r>
            <a:r>
              <a:rPr lang="fr-CA" sz="1800" dirty="0" err="1"/>
              <a:t>previous</a:t>
            </a:r>
            <a:r>
              <a:rPr lang="fr-CA" sz="1800" dirty="0"/>
              <a:t> training sessions in </a:t>
            </a:r>
            <a:r>
              <a:rPr lang="fr-CA" sz="1800" dirty="0" err="1"/>
              <a:t>which</a:t>
            </a:r>
            <a:r>
              <a:rPr lang="fr-CA" sz="1800" dirty="0"/>
              <a:t> </a:t>
            </a:r>
            <a:r>
              <a:rPr lang="fr-CA" sz="1800" dirty="0" err="1"/>
              <a:t>they</a:t>
            </a:r>
            <a:r>
              <a:rPr lang="fr-CA" sz="1800" dirty="0"/>
              <a:t> </a:t>
            </a:r>
            <a:r>
              <a:rPr lang="fr-CA" sz="1800" dirty="0" err="1"/>
              <a:t>did</a:t>
            </a:r>
            <a:r>
              <a:rPr lang="fr-CA" sz="1800" dirty="0"/>
              <a:t> collective corrections on </a:t>
            </a:r>
            <a:r>
              <a:rPr lang="fr-CA" sz="1800" dirty="0" err="1"/>
              <a:t>their</a:t>
            </a:r>
            <a:r>
              <a:rPr lang="fr-CA" sz="1800" dirty="0"/>
              <a:t> </a:t>
            </a:r>
            <a:r>
              <a:rPr lang="fr-CA" sz="1800" dirty="0" err="1">
                <a:hlinkClick r:id="rId2"/>
              </a:rPr>
              <a:t>padlet</a:t>
            </a:r>
            <a:r>
              <a:rPr lang="fr-CA" sz="1800" dirty="0"/>
              <a:t>, in </a:t>
            </a:r>
            <a:r>
              <a:rPr lang="fr-CA" sz="1800" dirty="0" err="1"/>
              <a:t>particular</a:t>
            </a:r>
            <a:r>
              <a:rPr lang="fr-CA" sz="1800" dirty="0"/>
              <a:t>, </a:t>
            </a:r>
            <a:r>
              <a:rPr lang="fr-CA" sz="1800" dirty="0" err="1"/>
              <a:t>see</a:t>
            </a:r>
            <a:r>
              <a:rPr lang="fr-CA" sz="1800" dirty="0"/>
              <a:t> the training </a:t>
            </a:r>
            <a:r>
              <a:rPr lang="fr-CA" sz="1800" dirty="0">
                <a:hlinkClick r:id="rId3"/>
              </a:rPr>
              <a:t>session </a:t>
            </a:r>
            <a:r>
              <a:rPr lang="fr-CA" sz="1800" dirty="0" err="1">
                <a:hlinkClick r:id="rId3"/>
              </a:rPr>
              <a:t>done</a:t>
            </a:r>
            <a:r>
              <a:rPr lang="fr-CA" sz="1800" dirty="0">
                <a:hlinkClick r:id="rId3"/>
              </a:rPr>
              <a:t> </a:t>
            </a:r>
            <a:r>
              <a:rPr lang="fr-CA" sz="1800" dirty="0" err="1">
                <a:hlinkClick r:id="rId3"/>
              </a:rPr>
              <a:t>with</a:t>
            </a:r>
            <a:r>
              <a:rPr lang="fr-CA" sz="1800" dirty="0">
                <a:hlinkClick r:id="rId3"/>
              </a:rPr>
              <a:t> CSVD</a:t>
            </a:r>
            <a:endParaRPr lang="fr-CA" sz="1800" dirty="0"/>
          </a:p>
          <a:p>
            <a:r>
              <a:rPr lang="fr-CA" sz="1800" dirty="0"/>
              <a:t>Suggestion: </a:t>
            </a:r>
            <a:r>
              <a:rPr lang="fr-CA" sz="1800" dirty="0" err="1"/>
              <a:t>Organize</a:t>
            </a:r>
            <a:r>
              <a:rPr lang="fr-CA" sz="1800" dirty="0"/>
              <a:t> </a:t>
            </a:r>
            <a:r>
              <a:rPr lang="fr-CA" sz="1800" dirty="0" err="1"/>
              <a:t>your</a:t>
            </a:r>
            <a:r>
              <a:rPr lang="fr-CA" sz="1800" dirty="0"/>
              <a:t> </a:t>
            </a:r>
            <a:r>
              <a:rPr lang="fr-CA" sz="1800" dirty="0" err="1"/>
              <a:t>own</a:t>
            </a:r>
            <a:r>
              <a:rPr lang="fr-CA" sz="1800" dirty="0"/>
              <a:t> local / </a:t>
            </a:r>
            <a:r>
              <a:rPr lang="fr-CA" sz="1800" dirty="0" err="1"/>
              <a:t>regional</a:t>
            </a:r>
            <a:r>
              <a:rPr lang="fr-CA" sz="1800" dirty="0"/>
              <a:t> collective correction </a:t>
            </a:r>
            <a:r>
              <a:rPr lang="fr-CA" sz="1800" dirty="0" err="1"/>
              <a:t>using</a:t>
            </a:r>
            <a:r>
              <a:rPr lang="fr-CA" sz="1800" dirty="0"/>
              <a:t> the </a:t>
            </a:r>
            <a:r>
              <a:rPr lang="fr-CA" sz="1800" dirty="0" err="1"/>
              <a:t>tools</a:t>
            </a:r>
            <a:r>
              <a:rPr lang="fr-CA" sz="1800" dirty="0"/>
              <a:t> </a:t>
            </a:r>
            <a:r>
              <a:rPr lang="fr-CA" sz="1800" dirty="0" err="1"/>
              <a:t>provided</a:t>
            </a:r>
            <a:r>
              <a:rPr lang="fr-CA" sz="1800" dirty="0"/>
              <a:t> </a:t>
            </a:r>
            <a:r>
              <a:rPr lang="fr-CA" sz="1800" dirty="0" err="1"/>
              <a:t>from</a:t>
            </a:r>
            <a:r>
              <a:rPr lang="fr-CA" sz="1800" dirty="0"/>
              <a:t> </a:t>
            </a:r>
            <a:r>
              <a:rPr lang="fr-CA" sz="1800" dirty="0">
                <a:hlinkClick r:id="rId4"/>
              </a:rPr>
              <a:t>Block 2 </a:t>
            </a:r>
            <a:r>
              <a:rPr lang="fr-CA" sz="1800" dirty="0"/>
              <a:t>training, like the </a:t>
            </a:r>
            <a:r>
              <a:rPr lang="fr-CA" sz="1800" dirty="0" err="1"/>
              <a:t>examples</a:t>
            </a:r>
            <a:r>
              <a:rPr lang="fr-CA" sz="1800" dirty="0"/>
              <a:t> of 4101 LS Shopping for a Smart Phone or 4103 Smart Phone complaints + the </a:t>
            </a:r>
            <a:r>
              <a:rPr lang="fr-CA" sz="1800" dirty="0">
                <a:hlinkClick r:id="rId5"/>
              </a:rPr>
              <a:t>Progression of </a:t>
            </a:r>
            <a:r>
              <a:rPr lang="fr-CA" sz="1800" dirty="0" err="1">
                <a:hlinkClick r:id="rId5"/>
              </a:rPr>
              <a:t>Competencies</a:t>
            </a:r>
            <a:endParaRPr lang="en-CA" sz="1800" dirty="0"/>
          </a:p>
          <a:p>
            <a:pPr marL="0" indent="0" algn="ctr">
              <a:buNone/>
            </a:pPr>
            <a:endParaRPr lang="en-CA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CA" b="1" dirty="0">
                <a:solidFill>
                  <a:srgbClr val="C00000"/>
                </a:solidFill>
              </a:rPr>
              <a:t>  </a:t>
            </a:r>
          </a:p>
          <a:p>
            <a:pPr marL="0" indent="0">
              <a:buNone/>
            </a:pPr>
            <a:r>
              <a:rPr lang="fr-CA" b="1" dirty="0">
                <a:solidFill>
                  <a:srgbClr val="C00000"/>
                </a:solidFill>
              </a:rPr>
              <a:t>How to </a:t>
            </a:r>
            <a:r>
              <a:rPr lang="fr-CA" b="1" dirty="0" err="1">
                <a:solidFill>
                  <a:srgbClr val="C00000"/>
                </a:solidFill>
              </a:rPr>
              <a:t>teach</a:t>
            </a:r>
            <a:r>
              <a:rPr lang="fr-CA" b="1" dirty="0">
                <a:solidFill>
                  <a:srgbClr val="C00000"/>
                </a:solidFill>
              </a:rPr>
              <a:t> multi-</a:t>
            </a:r>
            <a:r>
              <a:rPr lang="fr-CA" b="1" dirty="0" err="1">
                <a:solidFill>
                  <a:srgbClr val="C00000"/>
                </a:solidFill>
              </a:rPr>
              <a:t>level</a:t>
            </a:r>
            <a:r>
              <a:rPr lang="fr-CA" b="1" dirty="0">
                <a:solidFill>
                  <a:srgbClr val="C00000"/>
                </a:solidFill>
              </a:rPr>
              <a:t> </a:t>
            </a:r>
            <a:r>
              <a:rPr lang="fr-CA" b="1" dirty="0" err="1">
                <a:solidFill>
                  <a:srgbClr val="C00000"/>
                </a:solidFill>
              </a:rPr>
              <a:t>learning</a:t>
            </a:r>
            <a:r>
              <a:rPr lang="fr-CA" b="1" dirty="0">
                <a:solidFill>
                  <a:srgbClr val="C00000"/>
                </a:solidFill>
              </a:rPr>
              <a:t> situations?</a:t>
            </a:r>
          </a:p>
          <a:p>
            <a:r>
              <a:rPr lang="fr-CA" sz="1800" dirty="0"/>
              <a:t>7 in the </a:t>
            </a:r>
            <a:r>
              <a:rPr lang="fr-CA" sz="1800" dirty="0">
                <a:hlinkClick r:id="rId6"/>
              </a:rPr>
              <a:t>CCBE-DBE </a:t>
            </a:r>
            <a:r>
              <a:rPr lang="fr-CA" sz="1800" dirty="0" err="1">
                <a:hlinkClick r:id="rId6"/>
              </a:rPr>
              <a:t>website</a:t>
            </a:r>
            <a:r>
              <a:rPr lang="fr-CA" sz="1800" dirty="0">
                <a:hlinkClick r:id="rId6"/>
              </a:rPr>
              <a:t> </a:t>
            </a:r>
            <a:r>
              <a:rPr lang="fr-CA" sz="1800" dirty="0"/>
              <a:t>to </a:t>
            </a:r>
            <a:r>
              <a:rPr lang="fr-CA" sz="1800" dirty="0" err="1"/>
              <a:t>try</a:t>
            </a:r>
            <a:r>
              <a:rPr lang="fr-CA" sz="1800" dirty="0"/>
              <a:t>, </a:t>
            </a:r>
            <a:r>
              <a:rPr lang="fr-CA" sz="1800" dirty="0" err="1"/>
              <a:t>each</a:t>
            </a:r>
            <a:r>
              <a:rPr lang="fr-CA" sz="1800" dirty="0"/>
              <a:t> </a:t>
            </a:r>
            <a:r>
              <a:rPr lang="fr-CA" sz="1800" dirty="0" err="1"/>
              <a:t>with</a:t>
            </a:r>
            <a:r>
              <a:rPr lang="fr-CA" sz="1800" dirty="0"/>
              <a:t> </a:t>
            </a:r>
            <a:r>
              <a:rPr lang="fr-CA" sz="1800" dirty="0" err="1"/>
              <a:t>tasks</a:t>
            </a:r>
            <a:r>
              <a:rPr lang="fr-CA" sz="1800" dirty="0"/>
              <a:t> </a:t>
            </a:r>
            <a:r>
              <a:rPr lang="fr-CA" sz="1800" dirty="0" err="1"/>
              <a:t>that</a:t>
            </a:r>
            <a:r>
              <a:rPr lang="fr-CA" sz="1800" dirty="0"/>
              <a:t> </a:t>
            </a:r>
            <a:r>
              <a:rPr lang="fr-CA" sz="1800" dirty="0" err="1"/>
              <a:t>reflect</a:t>
            </a:r>
            <a:r>
              <a:rPr lang="fr-CA" sz="1800" dirty="0"/>
              <a:t> </a:t>
            </a:r>
            <a:r>
              <a:rPr lang="fr-CA" sz="1800" dirty="0" err="1"/>
              <a:t>specific</a:t>
            </a:r>
            <a:r>
              <a:rPr lang="fr-CA" sz="1800" dirty="0"/>
              <a:t> courses as </a:t>
            </a:r>
            <a:r>
              <a:rPr lang="fr-CA" sz="1800" dirty="0" err="1"/>
              <a:t>indicated</a:t>
            </a:r>
            <a:r>
              <a:rPr lang="fr-CA" sz="1800" dirty="0"/>
              <a:t> on the </a:t>
            </a:r>
            <a:r>
              <a:rPr lang="fr-CA" sz="1800" dirty="0" err="1">
                <a:hlinkClick r:id="rId6"/>
              </a:rPr>
              <a:t>website</a:t>
            </a:r>
            <a:endParaRPr lang="fr-CA" sz="1800" dirty="0"/>
          </a:p>
          <a:p>
            <a:r>
              <a:rPr lang="fr-CA" sz="1800" dirty="0" err="1"/>
              <a:t>See</a:t>
            </a:r>
            <a:r>
              <a:rPr lang="fr-CA" sz="1800" dirty="0"/>
              <a:t> </a:t>
            </a:r>
            <a:r>
              <a:rPr lang="fr-CA" sz="1800" dirty="0">
                <a:hlinkClick r:id="rId4"/>
              </a:rPr>
              <a:t>Block 2 training</a:t>
            </a:r>
            <a:endParaRPr lang="fr-CA" sz="1800" dirty="0"/>
          </a:p>
          <a:p>
            <a:r>
              <a:rPr lang="fr-CA" sz="1800" dirty="0" err="1"/>
              <a:t>See</a:t>
            </a:r>
            <a:r>
              <a:rPr lang="fr-CA" sz="1800" dirty="0"/>
              <a:t> </a:t>
            </a:r>
            <a:r>
              <a:rPr lang="fr-CA" sz="1800" dirty="0" err="1"/>
              <a:t>comments</a:t>
            </a:r>
            <a:r>
              <a:rPr lang="fr-CA" sz="1800" dirty="0"/>
              <a:t> </a:t>
            </a:r>
            <a:r>
              <a:rPr lang="fr-CA" sz="1800" dirty="0" err="1"/>
              <a:t>from</a:t>
            </a:r>
            <a:r>
              <a:rPr lang="fr-CA" sz="1800" dirty="0"/>
              <a:t> </a:t>
            </a:r>
            <a:r>
              <a:rPr lang="fr-CA" sz="1800" dirty="0">
                <a:hlinkClick r:id="rId7"/>
              </a:rPr>
              <a:t>training</a:t>
            </a:r>
            <a:endParaRPr lang="fr-CA" sz="1800" dirty="0"/>
          </a:p>
          <a:p>
            <a:pPr marL="0" indent="0">
              <a:buNone/>
            </a:pPr>
            <a:endParaRPr lang="en-CA" i="1" dirty="0"/>
          </a:p>
        </p:txBody>
      </p:sp>
    </p:spTree>
    <p:extLst>
      <p:ext uri="{BB962C8B-B14F-4D97-AF65-F5344CB8AC3E}">
        <p14:creationId xmlns:p14="http://schemas.microsoft.com/office/powerpoint/2010/main" val="1336705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26E34325-22FB-4B25-9935-979E76EFF112}"/>
              </a:ext>
            </a:extLst>
          </p:cNvPr>
          <p:cNvSpPr/>
          <p:nvPr/>
        </p:nvSpPr>
        <p:spPr>
          <a:xfrm>
            <a:off x="1674110" y="556738"/>
            <a:ext cx="9162212" cy="129935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2049" name="Picture 3">
            <a:extLst>
              <a:ext uri="{FF2B5EF4-FFF2-40B4-BE49-F238E27FC236}">
                <a16:creationId xmlns:a16="http://schemas.microsoft.com/office/drawing/2014/main" id="{CD528FAD-EB50-40B3-88D1-5E9D5B0242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71"/>
          <a:stretch>
            <a:fillRect/>
          </a:stretch>
        </p:blipFill>
        <p:spPr bwMode="auto">
          <a:xfrm>
            <a:off x="2529316" y="2020147"/>
            <a:ext cx="1019695" cy="844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id="{7B45CC26-5E84-4718-8306-C4C8A4D907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2947" y="2121304"/>
            <a:ext cx="86620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altLang="en-US" sz="28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Thursday, March 21</a:t>
            </a:r>
            <a:r>
              <a:rPr kumimoji="0" lang="en-CA" altLang="en-US" sz="28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at </a:t>
            </a:r>
            <a:r>
              <a:rPr kumimoji="0" lang="en-CA" altLang="en-US" sz="28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10:30-11:30am online</a:t>
            </a:r>
            <a:endParaRPr kumimoji="0" lang="en-CA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52" name="Picture 1">
            <a:extLst>
              <a:ext uri="{FF2B5EF4-FFF2-40B4-BE49-F238E27FC236}">
                <a16:creationId xmlns:a16="http://schemas.microsoft.com/office/drawing/2014/main" id="{2D1F8B84-F59C-4A2F-8FAA-6603BC8F9D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03"/>
          <a:stretch>
            <a:fillRect/>
          </a:stretch>
        </p:blipFill>
        <p:spPr bwMode="auto">
          <a:xfrm>
            <a:off x="3012636" y="3562581"/>
            <a:ext cx="2627361" cy="2640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A79EB0A3-DC9D-4A71-8B64-F742E65AF57D}"/>
              </a:ext>
            </a:extLst>
          </p:cNvPr>
          <p:cNvSpPr/>
          <p:nvPr/>
        </p:nvSpPr>
        <p:spPr>
          <a:xfrm>
            <a:off x="1405719" y="3208172"/>
            <a:ext cx="9399351" cy="5329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CA" sz="2800" b="1" dirty="0">
                <a:latin typeface="Landslide Sample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Getting Your Students to Interact Orally in English in class</a:t>
            </a:r>
            <a:endParaRPr lang="en-CA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055" name="Picture 2">
            <a:extLst>
              <a:ext uri="{FF2B5EF4-FFF2-40B4-BE49-F238E27FC236}">
                <a16:creationId xmlns:a16="http://schemas.microsoft.com/office/drawing/2014/main" id="{205C6B95-864A-4C25-8D3C-89743EEAEF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5684" y="3761530"/>
            <a:ext cx="2765164" cy="2095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Box 2">
            <a:extLst>
              <a:ext uri="{FF2B5EF4-FFF2-40B4-BE49-F238E27FC236}">
                <a16:creationId xmlns:a16="http://schemas.microsoft.com/office/drawing/2014/main" id="{6B194827-15FD-48C2-87B6-DE91E2DB27C4}"/>
              </a:ext>
            </a:extLst>
          </p:cNvPr>
          <p:cNvSpPr txBox="1">
            <a:spLocks noChangeArrowheads="1"/>
          </p:cNvSpPr>
          <p:nvPr/>
        </p:nvSpPr>
        <p:spPr bwMode="auto">
          <a:xfrm rot="-1003243">
            <a:off x="5874829" y="4624321"/>
            <a:ext cx="189761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CA" altLang="en-US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Bees Burts" panose="0300060000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Share </a:t>
            </a:r>
            <a:r>
              <a:rPr kumimoji="0" lang="fr-CA" altLang="en-US" b="1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Bees Burts" panose="0300060000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your</a:t>
            </a:r>
            <a:endParaRPr kumimoji="0" lang="fr-CA" altLang="en-US" sz="14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CA" altLang="en-US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Bees Burts" panose="0300060000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fr-CA" altLang="en-US" b="1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Bees Burts" panose="0300060000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experiences</a:t>
            </a:r>
            <a:r>
              <a:rPr kumimoji="0" lang="fr-CA" altLang="en-US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Bees Burts" panose="0300060000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!</a:t>
            </a:r>
            <a:endParaRPr kumimoji="0" lang="fr-CA" altLang="en-US" sz="24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Text Box 5">
            <a:extLst>
              <a:ext uri="{FF2B5EF4-FFF2-40B4-BE49-F238E27FC236}">
                <a16:creationId xmlns:a16="http://schemas.microsoft.com/office/drawing/2014/main" id="{F6993D6F-33B8-4F00-BEE5-7FB4FC6F1D90}"/>
              </a:ext>
            </a:extLst>
          </p:cNvPr>
          <p:cNvSpPr txBox="1">
            <a:spLocks noChangeArrowheads="1"/>
          </p:cNvSpPr>
          <p:nvPr/>
        </p:nvSpPr>
        <p:spPr bwMode="auto">
          <a:xfrm rot="1578495">
            <a:off x="1746394" y="4677609"/>
            <a:ext cx="11366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altLang="en-US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Bees Burts" panose="0300060000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Ask your </a:t>
            </a:r>
            <a:endParaRPr kumimoji="0" lang="en-CA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altLang="en-US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Bees Burts" panose="0300060000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questions</a:t>
            </a:r>
            <a:endParaRPr kumimoji="0" lang="en-CA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7FF3672-7558-4A15-8FA7-9495139EC9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9011" y="3397217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sp>
        <p:nvSpPr>
          <p:cNvPr id="10" name="Rectangle 11">
            <a:extLst>
              <a:ext uri="{FF2B5EF4-FFF2-40B4-BE49-F238E27FC236}">
                <a16:creationId xmlns:a16="http://schemas.microsoft.com/office/drawing/2014/main" id="{3EBFCBD0-6A4E-4487-B18E-1FC56F515A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9011" y="385441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sp>
        <p:nvSpPr>
          <p:cNvPr id="11" name="Rectangle 12">
            <a:extLst>
              <a:ext uri="{FF2B5EF4-FFF2-40B4-BE49-F238E27FC236}">
                <a16:creationId xmlns:a16="http://schemas.microsoft.com/office/drawing/2014/main" id="{914F1551-17DC-407D-A7AF-AFDE008314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4525" y="5812637"/>
            <a:ext cx="10194878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</a:t>
            </a:r>
            <a:endParaRPr kumimoji="0" lang="en-CA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CA" altLang="en-US" sz="20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Webinar will be available online afterwards </a:t>
            </a:r>
            <a:r>
              <a:rPr lang="en-CA" altLang="en-US" sz="20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@ http://aprescours.ticfga.ca/category/anglais/</a:t>
            </a:r>
            <a:endParaRPr kumimoji="0" lang="en-CA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F4B8386-9960-4D26-908B-7819A73E4DF8}"/>
              </a:ext>
            </a:extLst>
          </p:cNvPr>
          <p:cNvSpPr/>
          <p:nvPr/>
        </p:nvSpPr>
        <p:spPr>
          <a:xfrm>
            <a:off x="1692947" y="541921"/>
            <a:ext cx="844276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CA" altLang="en-US" sz="4000" b="1" dirty="0" err="1">
                <a:latin typeface="Landslide Sample" panose="02000000000000000000" pitchFamily="2" charset="0"/>
                <a:cs typeface="Times New Roman" panose="02020603050405020304" pitchFamily="18" charset="0"/>
              </a:rPr>
              <a:t>Communauté</a:t>
            </a:r>
            <a:r>
              <a:rPr lang="en-CA" altLang="en-US" sz="4000" b="1" dirty="0">
                <a:latin typeface="Landslide Sample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CA" altLang="en-US" sz="4000" b="1" dirty="0" err="1">
                <a:latin typeface="Landslide Sample" panose="02000000000000000000" pitchFamily="2" charset="0"/>
                <a:cs typeface="Times New Roman" panose="02020603050405020304" pitchFamily="18" charset="0"/>
              </a:rPr>
              <a:t>anglais</a:t>
            </a:r>
            <a:endParaRPr lang="en-CA" altLang="en-US" sz="4000" b="1" dirty="0">
              <a:latin typeface="Landslide Sample" panose="02000000000000000000" pitchFamily="2" charset="0"/>
              <a:cs typeface="Times New Roman" panose="02020603050405020304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CA" altLang="en-US" sz="4000" b="1" dirty="0">
                <a:latin typeface="Landslide Sample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Webinar 3</a:t>
            </a:r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4141756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B9A9947C-676F-4841-95C6-65D5444714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1719" y="124516"/>
            <a:ext cx="1743075" cy="20574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0EEAE0C-BA68-4CB3-B0CA-13931A656A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5771"/>
            <a:ext cx="10515600" cy="1325563"/>
          </a:xfrm>
        </p:spPr>
        <p:txBody>
          <a:bodyPr>
            <a:noAutofit/>
          </a:bodyPr>
          <a:lstStyle/>
          <a:p>
            <a:pPr algn="r">
              <a:lnSpc>
                <a:spcPct val="100000"/>
              </a:lnSpc>
            </a:pPr>
            <a:r>
              <a:rPr lang="en-CA" sz="2000" dirty="0"/>
              <a:t>Demographics:</a:t>
            </a:r>
            <a:br>
              <a:rPr lang="en-CA" sz="2000" dirty="0"/>
            </a:br>
            <a:r>
              <a:rPr lang="en-CA" sz="2000" dirty="0"/>
              <a:t>Multi-level (pre-secondary to secondary 5)</a:t>
            </a:r>
            <a:br>
              <a:rPr lang="en-CA" sz="2000" dirty="0"/>
            </a:br>
            <a:r>
              <a:rPr lang="en-CA" sz="2000" dirty="0"/>
              <a:t>Many students strong English ability</a:t>
            </a:r>
            <a:br>
              <a:rPr lang="en-CA" sz="2000" dirty="0"/>
            </a:br>
            <a:r>
              <a:rPr lang="en-CA" sz="2000" dirty="0"/>
              <a:t>Large class size (average 15-23 students present)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ADF374-0D19-4438-A777-79862F3065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678" y="2312504"/>
            <a:ext cx="10515600" cy="639279"/>
          </a:xfrm>
        </p:spPr>
        <p:txBody>
          <a:bodyPr/>
          <a:lstStyle/>
          <a:p>
            <a:pPr marL="0" indent="0" algn="ctr">
              <a:buNone/>
            </a:pPr>
            <a:r>
              <a:rPr lang="en-CA" dirty="0"/>
              <a:t>Challenges to speaking English in Class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7AC47D7-189D-4DE4-9F51-899646A017B0}"/>
              </a:ext>
            </a:extLst>
          </p:cNvPr>
          <p:cNvSpPr txBox="1">
            <a:spLocks/>
          </p:cNvSpPr>
          <p:nvPr/>
        </p:nvSpPr>
        <p:spPr>
          <a:xfrm>
            <a:off x="990600" y="689461"/>
            <a:ext cx="10515600" cy="132556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dirty="0">
                <a:latin typeface="Landslide Sample" panose="02000000000000000000" pitchFamily="2" charset="0"/>
              </a:rPr>
              <a:t>   Lori’s Class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0FC2BD9-7D0E-4B27-B055-EE907F4AFFA6}"/>
              </a:ext>
            </a:extLst>
          </p:cNvPr>
          <p:cNvSpPr txBox="1">
            <a:spLocks/>
          </p:cNvSpPr>
          <p:nvPr/>
        </p:nvSpPr>
        <p:spPr>
          <a:xfrm>
            <a:off x="1373257" y="3061251"/>
            <a:ext cx="4245666" cy="239864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CA" b="1" dirty="0">
                <a:solidFill>
                  <a:srgbClr val="C00000"/>
                </a:solidFill>
              </a:rPr>
              <a:t>Motivated but Low Ability</a:t>
            </a:r>
          </a:p>
          <a:p>
            <a:r>
              <a:rPr lang="en-CA" dirty="0"/>
              <a:t>Students that want to speak English but can’t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85BCA643-155A-45FB-B70C-1875C631F775}"/>
              </a:ext>
            </a:extLst>
          </p:cNvPr>
          <p:cNvSpPr txBox="1">
            <a:spLocks/>
          </p:cNvSpPr>
          <p:nvPr/>
        </p:nvSpPr>
        <p:spPr>
          <a:xfrm>
            <a:off x="6096000" y="3082371"/>
            <a:ext cx="5125278" cy="237752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CA" b="1" dirty="0">
                <a:solidFill>
                  <a:srgbClr val="C00000"/>
                </a:solidFill>
              </a:rPr>
              <a:t>Reluctant</a:t>
            </a:r>
          </a:p>
          <a:p>
            <a:r>
              <a:rPr lang="en-CA" dirty="0"/>
              <a:t>Students that can speak English but won’t</a:t>
            </a:r>
          </a:p>
          <a:p>
            <a:r>
              <a:rPr lang="en-CA" dirty="0"/>
              <a:t>Students that are apathetic or do the bare minimum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493081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B9A9947C-676F-4841-95C6-65D5444714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3143" y="32582"/>
            <a:ext cx="1743075" cy="20574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0EEAE0C-BA68-4CB3-B0CA-13931A656A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4681" y="97565"/>
            <a:ext cx="10515600" cy="1325563"/>
          </a:xfrm>
        </p:spPr>
        <p:txBody>
          <a:bodyPr>
            <a:noAutofit/>
          </a:bodyPr>
          <a:lstStyle/>
          <a:p>
            <a:pPr algn="r">
              <a:lnSpc>
                <a:spcPct val="100000"/>
              </a:lnSpc>
            </a:pPr>
            <a:r>
              <a:rPr lang="en-CA" sz="2000" dirty="0"/>
              <a:t>Demographics:</a:t>
            </a:r>
            <a:br>
              <a:rPr lang="en-CA" sz="2000" dirty="0"/>
            </a:br>
            <a:r>
              <a:rPr lang="en-CA" sz="2000" dirty="0"/>
              <a:t>Multi-level (pre-secondary to secondary 5)</a:t>
            </a:r>
            <a:br>
              <a:rPr lang="en-CA" sz="2000" dirty="0"/>
            </a:br>
            <a:r>
              <a:rPr lang="en-CA" sz="2000" dirty="0"/>
              <a:t>Many students strong English ability</a:t>
            </a:r>
            <a:br>
              <a:rPr lang="en-CA" sz="2000" dirty="0"/>
            </a:br>
            <a:r>
              <a:rPr lang="en-CA" sz="2000" dirty="0"/>
              <a:t>Large class size (average 15-23 students present)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ADF374-0D19-4438-A777-79862F3065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76844"/>
            <a:ext cx="10515600" cy="4390416"/>
          </a:xfrm>
          <a:gradFill flip="none" rotWithShape="1">
            <a:gsLst>
              <a:gs pos="0">
                <a:schemeClr val="accent2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CA" dirty="0"/>
              <a:t>Implementation of the New Program</a:t>
            </a:r>
          </a:p>
          <a:p>
            <a:r>
              <a:rPr lang="en-CA" sz="1600" dirty="0"/>
              <a:t>Increase in the quantity of oral interactions in class</a:t>
            </a:r>
          </a:p>
          <a:p>
            <a:r>
              <a:rPr lang="en-CA" sz="1600" dirty="0"/>
              <a:t>All (practice or exam) recorded on my iPhone</a:t>
            </a:r>
          </a:p>
          <a:p>
            <a:r>
              <a:rPr lang="en-CA" sz="1600" dirty="0"/>
              <a:t>Always do an instructional grid together (student self-evaluates, then I give feedback)</a:t>
            </a:r>
          </a:p>
          <a:p>
            <a:pPr marL="0" indent="0">
              <a:buNone/>
            </a:pPr>
            <a:endParaRPr lang="en-CA" sz="18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CA" sz="1800" b="1" dirty="0">
                <a:solidFill>
                  <a:srgbClr val="C00000"/>
                </a:solidFill>
              </a:rPr>
              <a:t>Reluctant Students: </a:t>
            </a:r>
            <a:r>
              <a:rPr lang="en-CA" sz="1600" dirty="0"/>
              <a:t>not comfortable speaking English in class</a:t>
            </a:r>
          </a:p>
          <a:p>
            <a:r>
              <a:rPr lang="en-CA" sz="1600" dirty="0"/>
              <a:t>option to practice private before class, or in the hall</a:t>
            </a:r>
          </a:p>
          <a:p>
            <a:pPr marL="0" indent="0">
              <a:buNone/>
            </a:pPr>
            <a:r>
              <a:rPr lang="en-CA" sz="1600" dirty="0"/>
              <a:t>CONS: often made me late for class (logistics of changing rooms), mildly inconvenient</a:t>
            </a:r>
          </a:p>
          <a:p>
            <a:pPr marL="0" indent="0">
              <a:buNone/>
            </a:pPr>
            <a:r>
              <a:rPr lang="en-CA" sz="1600" dirty="0"/>
              <a:t>PROS: reduced negative affect + immediate feedback </a:t>
            </a:r>
            <a:r>
              <a:rPr lang="en-CA" sz="1600" dirty="0">
                <a:sym typeface="Symbol" panose="05050102010706020507" pitchFamily="18" charset="2"/>
              </a:rPr>
              <a:t> now, 1 year later, c</a:t>
            </a:r>
            <a:r>
              <a:rPr lang="en-CA" sz="1600" dirty="0"/>
              <a:t>omfortable practicing with me in class</a:t>
            </a:r>
          </a:p>
          <a:p>
            <a:pPr marL="0" indent="0">
              <a:buNone/>
            </a:pPr>
            <a:r>
              <a:rPr lang="en-CA" sz="1600" dirty="0"/>
              <a:t>same options only difference is I initiate follow-up </a:t>
            </a:r>
          </a:p>
          <a:p>
            <a:pPr marL="0" indent="0">
              <a:buNone/>
            </a:pPr>
            <a:r>
              <a:rPr lang="en-CA" sz="1600" dirty="0"/>
              <a:t>PROS: helps the student progress through the courses</a:t>
            </a:r>
            <a:endParaRPr lang="en-CA" sz="1800" dirty="0"/>
          </a:p>
          <a:p>
            <a:pPr marL="0" indent="0">
              <a:buNone/>
            </a:pPr>
            <a:endParaRPr lang="en-CA" sz="1600" dirty="0"/>
          </a:p>
          <a:p>
            <a:pPr marL="0" indent="0">
              <a:buNone/>
            </a:pPr>
            <a:endParaRPr lang="en-CA" sz="1800" b="1" dirty="0">
              <a:solidFill>
                <a:srgbClr val="C00000"/>
              </a:solidFill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7AC47D7-189D-4DE4-9F51-899646A017B0}"/>
              </a:ext>
            </a:extLst>
          </p:cNvPr>
          <p:cNvSpPr txBox="1">
            <a:spLocks/>
          </p:cNvSpPr>
          <p:nvPr/>
        </p:nvSpPr>
        <p:spPr>
          <a:xfrm>
            <a:off x="838200" y="729635"/>
            <a:ext cx="10515600" cy="132556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dirty="0">
                <a:latin typeface="Landslide Sample" panose="02000000000000000000" pitchFamily="2" charset="0"/>
              </a:rPr>
              <a:t>   Lori’s Class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9C43226-30E0-47E0-9345-C8B2E702C84E}"/>
              </a:ext>
            </a:extLst>
          </p:cNvPr>
          <p:cNvSpPr txBox="1"/>
          <p:nvPr/>
        </p:nvSpPr>
        <p:spPr>
          <a:xfrm>
            <a:off x="9488557" y="2239618"/>
            <a:ext cx="1971260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CA" dirty="0">
                <a:solidFill>
                  <a:srgbClr val="C00000"/>
                </a:solidFill>
                <a:latin typeface="Landslide Sample" panose="02000000000000000000" pitchFamily="2" charset="0"/>
              </a:rPr>
              <a:t>Options reduce negative affect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B4ACD9D-E34E-494D-9329-258124DA18E0}"/>
              </a:ext>
            </a:extLst>
          </p:cNvPr>
          <p:cNvSpPr txBox="1"/>
          <p:nvPr/>
        </p:nvSpPr>
        <p:spPr>
          <a:xfrm>
            <a:off x="9488558" y="3299073"/>
            <a:ext cx="1971260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CA" dirty="0">
                <a:solidFill>
                  <a:srgbClr val="C00000"/>
                </a:solidFill>
                <a:latin typeface="Landslide Sample" panose="02000000000000000000" pitchFamily="2" charset="0"/>
              </a:rPr>
              <a:t>Feedback builds confidence</a:t>
            </a:r>
          </a:p>
        </p:txBody>
      </p:sp>
    </p:spTree>
    <p:extLst>
      <p:ext uri="{BB962C8B-B14F-4D97-AF65-F5344CB8AC3E}">
        <p14:creationId xmlns:p14="http://schemas.microsoft.com/office/powerpoint/2010/main" val="3364985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B9A9947C-676F-4841-95C6-65D5444714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3143" y="32582"/>
            <a:ext cx="1743075" cy="20574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0EEAE0C-BA68-4CB3-B0CA-13931A656A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4681" y="97565"/>
            <a:ext cx="10515600" cy="1325563"/>
          </a:xfrm>
        </p:spPr>
        <p:txBody>
          <a:bodyPr>
            <a:noAutofit/>
          </a:bodyPr>
          <a:lstStyle/>
          <a:p>
            <a:pPr algn="r">
              <a:lnSpc>
                <a:spcPct val="100000"/>
              </a:lnSpc>
            </a:pPr>
            <a:r>
              <a:rPr lang="en-CA" sz="2000" dirty="0"/>
              <a:t>Demographics:</a:t>
            </a:r>
            <a:br>
              <a:rPr lang="en-CA" sz="2000" dirty="0"/>
            </a:br>
            <a:r>
              <a:rPr lang="en-CA" sz="2000" dirty="0"/>
              <a:t>Multi-level (pre-secondary to secondary 5)</a:t>
            </a:r>
            <a:br>
              <a:rPr lang="en-CA" sz="2000" dirty="0"/>
            </a:br>
            <a:r>
              <a:rPr lang="en-CA" sz="2000" dirty="0"/>
              <a:t>Many students strong English ability</a:t>
            </a:r>
            <a:br>
              <a:rPr lang="en-CA" sz="2000" dirty="0"/>
            </a:br>
            <a:r>
              <a:rPr lang="en-CA" sz="2000" dirty="0"/>
              <a:t>Large class size (average 15-23 students present)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ADF374-0D19-4438-A777-79862F3065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4217" y="1718836"/>
            <a:ext cx="10515600" cy="4390416"/>
          </a:xfrm>
          <a:gradFill flip="none" rotWithShape="1">
            <a:gsLst>
              <a:gs pos="0">
                <a:schemeClr val="accent2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CA" dirty="0"/>
              <a:t>Group Instruction (Explicit Instruction)</a:t>
            </a:r>
          </a:p>
          <a:p>
            <a:pPr marL="0" indent="0">
              <a:buNone/>
            </a:pPr>
            <a:endParaRPr lang="en-CA" sz="20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CA" sz="2000" b="1" dirty="0">
                <a:solidFill>
                  <a:srgbClr val="C00000"/>
                </a:solidFill>
              </a:rPr>
              <a:t>Motivated Students with Low Ability / Reluctant beginners</a:t>
            </a:r>
          </a:p>
          <a:p>
            <a:r>
              <a:rPr lang="en-CA" sz="2000" dirty="0"/>
              <a:t>Provide visual reference (write on board)</a:t>
            </a:r>
          </a:p>
          <a:p>
            <a:r>
              <a:rPr lang="en-CA" sz="2000" dirty="0"/>
              <a:t>Scaffolded practice </a:t>
            </a:r>
          </a:p>
          <a:p>
            <a:pPr lvl="1"/>
            <a:r>
              <a:rPr lang="en-CA" sz="2000" dirty="0"/>
              <a:t>Pair practice while teacher circulates</a:t>
            </a:r>
          </a:p>
          <a:p>
            <a:pPr lvl="1"/>
            <a:r>
              <a:rPr lang="en-CA" sz="2000" dirty="0"/>
              <a:t>Read </a:t>
            </a:r>
            <a:r>
              <a:rPr lang="en-CA" sz="2000" dirty="0" err="1"/>
              <a:t>alouds</a:t>
            </a:r>
            <a:r>
              <a:rPr lang="en-CA" sz="2000" dirty="0"/>
              <a:t> (graded readers)</a:t>
            </a:r>
          </a:p>
          <a:p>
            <a:pPr lvl="1"/>
            <a:r>
              <a:rPr lang="en-CA" sz="2000" dirty="0"/>
              <a:t>Prompting, standing beside, direct repetition</a:t>
            </a:r>
          </a:p>
          <a:p>
            <a:pPr lvl="1"/>
            <a:r>
              <a:rPr lang="en-CA" sz="2000" dirty="0"/>
              <a:t>Group interaction</a:t>
            </a:r>
          </a:p>
          <a:p>
            <a:pPr lvl="1"/>
            <a:r>
              <a:rPr lang="en-CA" sz="2000" dirty="0"/>
              <a:t>Humour!</a:t>
            </a:r>
          </a:p>
          <a:p>
            <a:pPr lvl="1"/>
            <a:endParaRPr lang="en-CA" dirty="0"/>
          </a:p>
          <a:p>
            <a:endParaRPr lang="en-CA" dirty="0"/>
          </a:p>
          <a:p>
            <a:pPr marL="0" indent="0" algn="ctr">
              <a:buNone/>
            </a:pPr>
            <a:endParaRPr lang="en-CA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7AC47D7-189D-4DE4-9F51-899646A017B0}"/>
              </a:ext>
            </a:extLst>
          </p:cNvPr>
          <p:cNvSpPr txBox="1">
            <a:spLocks/>
          </p:cNvSpPr>
          <p:nvPr/>
        </p:nvSpPr>
        <p:spPr>
          <a:xfrm>
            <a:off x="732183" y="829402"/>
            <a:ext cx="10515600" cy="132556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dirty="0">
                <a:latin typeface="Landslide Sample" panose="02000000000000000000" pitchFamily="2" charset="0"/>
              </a:rPr>
              <a:t>   Lori’s Class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8544C2E-EB28-41C7-8828-E50FE25D9610}"/>
              </a:ext>
            </a:extLst>
          </p:cNvPr>
          <p:cNvSpPr txBox="1"/>
          <p:nvPr/>
        </p:nvSpPr>
        <p:spPr>
          <a:xfrm>
            <a:off x="8239539" y="3239970"/>
            <a:ext cx="2004391" cy="9233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CA" dirty="0">
                <a:solidFill>
                  <a:srgbClr val="C00000"/>
                </a:solidFill>
                <a:latin typeface="Landslide Sample" panose="02000000000000000000" pitchFamily="2" charset="0"/>
              </a:rPr>
              <a:t>Simple goals=</a:t>
            </a:r>
          </a:p>
          <a:p>
            <a:pPr algn="ctr">
              <a:lnSpc>
                <a:spcPct val="150000"/>
              </a:lnSpc>
            </a:pPr>
            <a:r>
              <a:rPr lang="en-CA" dirty="0">
                <a:solidFill>
                  <a:srgbClr val="C00000"/>
                </a:solidFill>
                <a:latin typeface="Landslide Sample" panose="02000000000000000000" pitchFamily="2" charset="0"/>
              </a:rPr>
              <a:t>=Attainable success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6144505-1EC2-448D-94D2-EAD1E043B699}"/>
              </a:ext>
            </a:extLst>
          </p:cNvPr>
          <p:cNvSpPr txBox="1"/>
          <p:nvPr/>
        </p:nvSpPr>
        <p:spPr>
          <a:xfrm>
            <a:off x="8239539" y="4495451"/>
            <a:ext cx="2004391" cy="9233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CA" dirty="0">
                <a:solidFill>
                  <a:srgbClr val="C00000"/>
                </a:solidFill>
                <a:latin typeface="Landslide Sample" panose="02000000000000000000" pitchFamily="2" charset="0"/>
              </a:rPr>
              <a:t>Ample support</a:t>
            </a:r>
          </a:p>
          <a:p>
            <a:pPr algn="ctr">
              <a:lnSpc>
                <a:spcPct val="150000"/>
              </a:lnSpc>
            </a:pPr>
            <a:r>
              <a:rPr lang="en-CA" dirty="0">
                <a:solidFill>
                  <a:srgbClr val="C00000"/>
                </a:solidFill>
                <a:latin typeface="Landslide Sample" panose="02000000000000000000" pitchFamily="2" charset="0"/>
              </a:rPr>
              <a:t>High positive affect</a:t>
            </a:r>
          </a:p>
        </p:txBody>
      </p:sp>
    </p:spTree>
    <p:extLst>
      <p:ext uri="{BB962C8B-B14F-4D97-AF65-F5344CB8AC3E}">
        <p14:creationId xmlns:p14="http://schemas.microsoft.com/office/powerpoint/2010/main" val="2425025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B9A9947C-676F-4841-95C6-65D5444714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3143" y="32582"/>
            <a:ext cx="1743075" cy="20574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0EEAE0C-BA68-4CB3-B0CA-13931A656A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4681" y="97565"/>
            <a:ext cx="10515600" cy="1325563"/>
          </a:xfrm>
        </p:spPr>
        <p:txBody>
          <a:bodyPr>
            <a:noAutofit/>
          </a:bodyPr>
          <a:lstStyle/>
          <a:p>
            <a:pPr algn="r">
              <a:lnSpc>
                <a:spcPct val="100000"/>
              </a:lnSpc>
            </a:pPr>
            <a:r>
              <a:rPr lang="en-CA" sz="2000" dirty="0"/>
              <a:t>Demographics:</a:t>
            </a:r>
            <a:br>
              <a:rPr lang="en-CA" sz="2000" dirty="0"/>
            </a:br>
            <a:r>
              <a:rPr lang="en-CA" sz="2000" dirty="0"/>
              <a:t>Multi-level (pre-secondary to secondary 5)</a:t>
            </a:r>
            <a:br>
              <a:rPr lang="en-CA" sz="2000" dirty="0"/>
            </a:br>
            <a:r>
              <a:rPr lang="en-CA" sz="2000" dirty="0"/>
              <a:t>Many students strong English ability</a:t>
            </a:r>
            <a:br>
              <a:rPr lang="en-CA" sz="2000" dirty="0"/>
            </a:br>
            <a:r>
              <a:rPr lang="en-CA" sz="2000" dirty="0"/>
              <a:t>Large class size (average 15-23 students present)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ADF374-0D19-4438-A777-79862F3065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4217" y="1718836"/>
            <a:ext cx="10515600" cy="4390416"/>
          </a:xfrm>
          <a:gradFill flip="none" rotWithShape="1">
            <a:gsLst>
              <a:gs pos="0">
                <a:schemeClr val="accent2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CA" dirty="0"/>
              <a:t>Pair Work</a:t>
            </a:r>
          </a:p>
          <a:p>
            <a:pPr marL="0" indent="0">
              <a:buNone/>
            </a:pPr>
            <a:endParaRPr lang="en-CA" sz="24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CA" sz="2400" b="1" dirty="0">
                <a:solidFill>
                  <a:srgbClr val="C00000"/>
                </a:solidFill>
              </a:rPr>
              <a:t>Low Ability / Reluctant</a:t>
            </a:r>
          </a:p>
          <a:p>
            <a:r>
              <a:rPr lang="en-CA" sz="2400" dirty="0"/>
              <a:t>Pair student with higher ability student</a:t>
            </a:r>
          </a:p>
          <a:p>
            <a:r>
              <a:rPr lang="en-CA" sz="2400" dirty="0"/>
              <a:t>Some LSs come with a partner practice sheet or I create them</a:t>
            </a:r>
          </a:p>
          <a:p>
            <a:r>
              <a:rPr lang="en-CA" sz="2400" dirty="0"/>
              <a:t>Practice in area of classroom or cafeteria</a:t>
            </a:r>
          </a:p>
          <a:p>
            <a:r>
              <a:rPr lang="en-CA" sz="2400" dirty="0"/>
              <a:t>Set production parameters</a:t>
            </a:r>
          </a:p>
          <a:p>
            <a:r>
              <a:rPr lang="fr-CA" sz="2400" dirty="0"/>
              <a:t>I</a:t>
            </a:r>
            <a:r>
              <a:rPr lang="en-CA" sz="2400" dirty="0"/>
              <a:t>iterative process</a:t>
            </a:r>
          </a:p>
          <a:p>
            <a:pPr marL="457200" lvl="1" indent="0">
              <a:buNone/>
            </a:pPr>
            <a:endParaRPr lang="en-CA" dirty="0"/>
          </a:p>
          <a:p>
            <a:endParaRPr lang="en-CA" dirty="0"/>
          </a:p>
          <a:p>
            <a:pPr marL="0" indent="0" algn="ctr">
              <a:buNone/>
            </a:pPr>
            <a:endParaRPr lang="en-CA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7AC47D7-189D-4DE4-9F51-899646A017B0}"/>
              </a:ext>
            </a:extLst>
          </p:cNvPr>
          <p:cNvSpPr txBox="1">
            <a:spLocks/>
          </p:cNvSpPr>
          <p:nvPr/>
        </p:nvSpPr>
        <p:spPr>
          <a:xfrm>
            <a:off x="944217" y="825329"/>
            <a:ext cx="10515600" cy="132556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dirty="0">
                <a:latin typeface="Landslide Sample" panose="02000000000000000000" pitchFamily="2" charset="0"/>
              </a:rPr>
              <a:t>   Lori’s Class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FDF701A-0A25-4E09-980F-53662C2A0834}"/>
              </a:ext>
            </a:extLst>
          </p:cNvPr>
          <p:cNvSpPr txBox="1"/>
          <p:nvPr/>
        </p:nvSpPr>
        <p:spPr>
          <a:xfrm>
            <a:off x="9064488" y="2344087"/>
            <a:ext cx="2531166" cy="216982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CA" dirty="0">
                <a:solidFill>
                  <a:srgbClr val="C00000"/>
                </a:solidFill>
                <a:latin typeface="Landslide Sample" panose="02000000000000000000" pitchFamily="2" charset="0"/>
              </a:rPr>
              <a:t>Paired with other students</a:t>
            </a:r>
          </a:p>
          <a:p>
            <a:pPr algn="ctr">
              <a:lnSpc>
                <a:spcPct val="150000"/>
              </a:lnSpc>
            </a:pPr>
            <a:r>
              <a:rPr lang="en-CA" dirty="0">
                <a:solidFill>
                  <a:srgbClr val="C00000"/>
                </a:solidFill>
                <a:latin typeface="Landslide Sample" panose="02000000000000000000" pitchFamily="2" charset="0"/>
              </a:rPr>
              <a:t>Low negative affect</a:t>
            </a:r>
          </a:p>
          <a:p>
            <a:pPr algn="ctr">
              <a:lnSpc>
                <a:spcPct val="150000"/>
              </a:lnSpc>
            </a:pPr>
            <a:r>
              <a:rPr lang="en-CA" dirty="0">
                <a:solidFill>
                  <a:srgbClr val="C00000"/>
                </a:solidFill>
                <a:latin typeface="Landslide Sample" panose="02000000000000000000" pitchFamily="2" charset="0"/>
              </a:rPr>
              <a:t>Efficient use of time</a:t>
            </a:r>
          </a:p>
          <a:p>
            <a:pPr algn="ctr">
              <a:lnSpc>
                <a:spcPct val="150000"/>
              </a:lnSpc>
            </a:pPr>
            <a:r>
              <a:rPr lang="en-CA" dirty="0">
                <a:solidFill>
                  <a:srgbClr val="C00000"/>
                </a:solidFill>
                <a:latin typeface="Landslide Sample" panose="02000000000000000000" pitchFamily="2" charset="0"/>
              </a:rPr>
              <a:t>More success=</a:t>
            </a:r>
          </a:p>
          <a:p>
            <a:pPr algn="ctr">
              <a:lnSpc>
                <a:spcPct val="150000"/>
              </a:lnSpc>
            </a:pPr>
            <a:r>
              <a:rPr lang="en-CA" dirty="0">
                <a:solidFill>
                  <a:srgbClr val="C00000"/>
                </a:solidFill>
                <a:latin typeface="Landslide Sample" panose="02000000000000000000" pitchFamily="2" charset="0"/>
              </a:rPr>
              <a:t>=</a:t>
            </a:r>
          </a:p>
        </p:txBody>
      </p:sp>
    </p:spTree>
    <p:extLst>
      <p:ext uri="{BB962C8B-B14F-4D97-AF65-F5344CB8AC3E}">
        <p14:creationId xmlns:p14="http://schemas.microsoft.com/office/powerpoint/2010/main" val="1351637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B9A9947C-676F-4841-95C6-65D5444714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3143" y="32582"/>
            <a:ext cx="1743075" cy="2057400"/>
          </a:xfrm>
          <a:prstGeom prst="rect">
            <a:avLst/>
          </a:prstGeo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12DF635-B0DA-4ACE-B05E-576303B845FA}"/>
              </a:ext>
            </a:extLst>
          </p:cNvPr>
          <p:cNvSpPr txBox="1">
            <a:spLocks/>
          </p:cNvSpPr>
          <p:nvPr/>
        </p:nvSpPr>
        <p:spPr>
          <a:xfrm>
            <a:off x="1113183" y="1405285"/>
            <a:ext cx="10346634" cy="4703967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Arial" panose="020B0604020202020204" pitchFamily="34" charset="0"/>
              <a:buNone/>
            </a:pPr>
            <a:endParaRPr lang="en-CA" dirty="0"/>
          </a:p>
          <a:p>
            <a:endParaRPr lang="en-CA" dirty="0"/>
          </a:p>
          <a:p>
            <a:pPr marL="0" indent="0" algn="ctr">
              <a:buFont typeface="Arial" panose="020B0604020202020204" pitchFamily="34" charset="0"/>
              <a:buNone/>
            </a:pPr>
            <a:endParaRPr lang="en-CA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7AC47D7-189D-4DE4-9F51-899646A017B0}"/>
              </a:ext>
            </a:extLst>
          </p:cNvPr>
          <p:cNvSpPr txBox="1">
            <a:spLocks/>
          </p:cNvSpPr>
          <p:nvPr/>
        </p:nvSpPr>
        <p:spPr>
          <a:xfrm>
            <a:off x="944217" y="2192341"/>
            <a:ext cx="10515600" cy="132556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dirty="0">
                <a:latin typeface="Landslide Sample" panose="02000000000000000000" pitchFamily="2" charset="0"/>
              </a:rPr>
              <a:t>   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7DF30636-33FD-4E8B-BF49-7A3098B51C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4486" y="365126"/>
            <a:ext cx="9909313" cy="619820"/>
          </a:xfrm>
        </p:spPr>
        <p:txBody>
          <a:bodyPr>
            <a:normAutofit fontScale="90000"/>
          </a:bodyPr>
          <a:lstStyle/>
          <a:p>
            <a:r>
              <a:rPr lang="fr-CA" dirty="0" err="1"/>
              <a:t>Excerpt</a:t>
            </a:r>
            <a:r>
              <a:rPr lang="fr-CA" dirty="0"/>
              <a:t> </a:t>
            </a:r>
            <a:r>
              <a:rPr lang="fr-CA" dirty="0" err="1"/>
              <a:t>from</a:t>
            </a:r>
            <a:r>
              <a:rPr lang="fr-CA" dirty="0"/>
              <a:t> Équipe-Choc Training Session</a:t>
            </a:r>
            <a:endParaRPr lang="en-CA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CF1DD17B-9FBE-4EB7-9C88-AB58E9C95769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904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CA" sz="2400" b="1" dirty="0">
              <a:solidFill>
                <a:srgbClr val="C00000"/>
              </a:solidFill>
            </a:endParaRPr>
          </a:p>
          <a:p>
            <a:pPr marL="457200" lvl="1" indent="0">
              <a:buFont typeface="Arial" panose="020B0604020202020204" pitchFamily="34" charset="0"/>
              <a:buNone/>
            </a:pPr>
            <a:endParaRPr lang="en-CA" dirty="0"/>
          </a:p>
          <a:p>
            <a:endParaRPr lang="en-CA" dirty="0"/>
          </a:p>
          <a:p>
            <a:pPr marL="0" indent="0" algn="ctr">
              <a:buFont typeface="Arial" panose="020B0604020202020204" pitchFamily="34" charset="0"/>
              <a:buNone/>
            </a:pPr>
            <a:endParaRPr lang="en-CA" dirty="0"/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57884155-2B19-4651-8F42-FE6A58F951F8}"/>
              </a:ext>
            </a:extLst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7716944"/>
              </p:ext>
            </p:extLst>
          </p:nvPr>
        </p:nvGraphicFramePr>
        <p:xfrm>
          <a:off x="2630694" y="1018557"/>
          <a:ext cx="6930611" cy="51974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4" name="Acrobat Document" r:id="rId4" imgW="6857708" imgH="5143264" progId="AcroExch.Document.11">
                  <p:embed/>
                </p:oleObj>
              </mc:Choice>
              <mc:Fallback>
                <p:oleObj name="Acrobat Document" r:id="rId4" imgW="6857708" imgH="5143264" progId="AcroExch.Document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630694" y="1018557"/>
                        <a:ext cx="6930611" cy="519748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84127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B9A9947C-676F-4841-95C6-65D5444714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3143" y="32582"/>
            <a:ext cx="1743075" cy="2057400"/>
          </a:xfrm>
          <a:prstGeom prst="rect">
            <a:avLst/>
          </a:prstGeom>
        </p:spPr>
      </p:pic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6027759E-5A25-4815-9C64-268AF2A8D253}"/>
              </a:ext>
            </a:extLst>
          </p:cNvPr>
          <p:cNvSpPr txBox="1">
            <a:spLocks/>
          </p:cNvSpPr>
          <p:nvPr/>
        </p:nvSpPr>
        <p:spPr>
          <a:xfrm>
            <a:off x="944217" y="1405285"/>
            <a:ext cx="10515600" cy="508759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Arial" panose="020B0604020202020204" pitchFamily="34" charset="0"/>
              <a:buNone/>
            </a:pPr>
            <a:endParaRPr lang="en-CA" dirty="0"/>
          </a:p>
          <a:p>
            <a:endParaRPr lang="en-CA" dirty="0"/>
          </a:p>
          <a:p>
            <a:pPr marL="0" indent="0" algn="ctr">
              <a:buFont typeface="Arial" panose="020B0604020202020204" pitchFamily="34" charset="0"/>
              <a:buNone/>
            </a:pPr>
            <a:endParaRPr lang="en-CA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7AC47D7-189D-4DE4-9F51-899646A017B0}"/>
              </a:ext>
            </a:extLst>
          </p:cNvPr>
          <p:cNvSpPr txBox="1">
            <a:spLocks/>
          </p:cNvSpPr>
          <p:nvPr/>
        </p:nvSpPr>
        <p:spPr>
          <a:xfrm>
            <a:off x="944217" y="2192341"/>
            <a:ext cx="10515600" cy="132556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dirty="0">
                <a:latin typeface="Landslide Sample" panose="02000000000000000000" pitchFamily="2" charset="0"/>
              </a:rPr>
              <a:t>   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7DF30636-33FD-4E8B-BF49-7A3098B51C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23869"/>
            <a:ext cx="10515600" cy="763326"/>
          </a:xfrm>
        </p:spPr>
        <p:txBody>
          <a:bodyPr/>
          <a:lstStyle/>
          <a:p>
            <a:r>
              <a:rPr lang="fr-CA" dirty="0" err="1"/>
              <a:t>Excerpt</a:t>
            </a:r>
            <a:r>
              <a:rPr lang="fr-CA" dirty="0"/>
              <a:t> </a:t>
            </a:r>
            <a:r>
              <a:rPr lang="fr-CA" dirty="0" err="1"/>
              <a:t>from</a:t>
            </a:r>
            <a:r>
              <a:rPr lang="fr-CA" dirty="0"/>
              <a:t> Équipe-Choc Training Session</a:t>
            </a:r>
            <a:endParaRPr lang="en-CA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CF1DD17B-9FBE-4EB7-9C88-AB58E9C95769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904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CA" sz="2400" b="1" dirty="0">
              <a:solidFill>
                <a:srgbClr val="C00000"/>
              </a:solidFill>
            </a:endParaRPr>
          </a:p>
          <a:p>
            <a:pPr marL="457200" lvl="1" indent="0">
              <a:buFont typeface="Arial" panose="020B0604020202020204" pitchFamily="34" charset="0"/>
              <a:buNone/>
            </a:pPr>
            <a:endParaRPr lang="en-CA" dirty="0"/>
          </a:p>
          <a:p>
            <a:endParaRPr lang="en-CA" dirty="0"/>
          </a:p>
          <a:p>
            <a:pPr marL="0" indent="0" algn="ctr">
              <a:buFont typeface="Arial" panose="020B0604020202020204" pitchFamily="34" charset="0"/>
              <a:buNone/>
            </a:pPr>
            <a:endParaRPr lang="en-CA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64164D4-9132-4DFE-B8B4-6E64323078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15693" y="1369104"/>
            <a:ext cx="6822219" cy="5116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48187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</TotalTime>
  <Words>591</Words>
  <Application>Microsoft Macintosh PowerPoint</Application>
  <PresentationFormat>Grand écran</PresentationFormat>
  <Paragraphs>114</Paragraphs>
  <Slides>12</Slides>
  <Notes>0</Notes>
  <HiddenSlides>0</HiddenSlides>
  <MMClips>0</MMClips>
  <ScaleCrop>false</ScaleCrop>
  <HeadingPairs>
    <vt:vector size="8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9" baseType="lpstr">
      <vt:lpstr>Arial</vt:lpstr>
      <vt:lpstr>Bees Burts</vt:lpstr>
      <vt:lpstr>Calibri</vt:lpstr>
      <vt:lpstr>Calibri Light</vt:lpstr>
      <vt:lpstr>Landslide Sample</vt:lpstr>
      <vt:lpstr>Office Theme</vt:lpstr>
      <vt:lpstr>Acrobat Document</vt:lpstr>
      <vt:lpstr>Recap of Webinars this Year</vt:lpstr>
      <vt:lpstr>Teacher or PC Questions</vt:lpstr>
      <vt:lpstr>Présentation PowerPoint</vt:lpstr>
      <vt:lpstr>Demographics: Multi-level (pre-secondary to secondary 5) Many students strong English ability Large class size (average 15-23 students present)</vt:lpstr>
      <vt:lpstr>Demographics: Multi-level (pre-secondary to secondary 5) Many students strong English ability Large class size (average 15-23 students present)</vt:lpstr>
      <vt:lpstr>Demographics: Multi-level (pre-secondary to secondary 5) Many students strong English ability Large class size (average 15-23 students present)</vt:lpstr>
      <vt:lpstr>Demographics: Multi-level (pre-secondary to secondary 5) Many students strong English ability Large class size (average 15-23 students present)</vt:lpstr>
      <vt:lpstr>Excerpt from Équipe-Choc Training Session</vt:lpstr>
      <vt:lpstr>Excerpt from Équipe-Choc Training Session</vt:lpstr>
      <vt:lpstr>Excerpt from Équipe-Choc Training Session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Lori Abrams</dc:creator>
  <cp:lastModifiedBy>Richard Painchaud</cp:lastModifiedBy>
  <cp:revision>38</cp:revision>
  <dcterms:created xsi:type="dcterms:W3CDTF">2019-03-10T02:18:15Z</dcterms:created>
  <dcterms:modified xsi:type="dcterms:W3CDTF">2019-03-21T13:03:44Z</dcterms:modified>
</cp:coreProperties>
</file>