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3"/>
  </p:handoutMasterIdLst>
  <p:sldIdLst>
    <p:sldId id="256" r:id="rId2"/>
    <p:sldId id="257" r:id="rId3"/>
    <p:sldId id="258" r:id="rId4"/>
    <p:sldId id="263" r:id="rId5"/>
    <p:sldId id="259" r:id="rId6"/>
    <p:sldId id="260" r:id="rId7"/>
    <p:sldId id="261" r:id="rId8"/>
    <p:sldId id="262"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6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2B52661-4E84-46E7-A56B-EB91C3830430}"/>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fr-CA"/>
          </a:p>
        </p:txBody>
      </p:sp>
      <p:sp>
        <p:nvSpPr>
          <p:cNvPr id="3" name="Espace réservé de la date 2">
            <a:extLst>
              <a:ext uri="{FF2B5EF4-FFF2-40B4-BE49-F238E27FC236}">
                <a16:creationId xmlns:a16="http://schemas.microsoft.com/office/drawing/2014/main" id="{6DD38D61-3BC2-4723-84AB-C4133C81FD93}"/>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B5E6DA3-E985-4457-B102-FF0B5F85C8BF}" type="datetimeFigureOut">
              <a:rPr lang="fr-CA" smtClean="0"/>
              <a:t>2018-04-18</a:t>
            </a:fld>
            <a:endParaRPr lang="fr-CA"/>
          </a:p>
        </p:txBody>
      </p:sp>
      <p:sp>
        <p:nvSpPr>
          <p:cNvPr id="4" name="Espace réservé du pied de page 3">
            <a:extLst>
              <a:ext uri="{FF2B5EF4-FFF2-40B4-BE49-F238E27FC236}">
                <a16:creationId xmlns:a16="http://schemas.microsoft.com/office/drawing/2014/main" id="{E278417F-BBF4-418C-A65F-16D435CD2311}"/>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fr-CA"/>
          </a:p>
        </p:txBody>
      </p:sp>
      <p:sp>
        <p:nvSpPr>
          <p:cNvPr id="5" name="Espace réservé du numéro de diapositive 4">
            <a:extLst>
              <a:ext uri="{FF2B5EF4-FFF2-40B4-BE49-F238E27FC236}">
                <a16:creationId xmlns:a16="http://schemas.microsoft.com/office/drawing/2014/main" id="{1F487F13-E0F2-4813-A844-3D2692EFD65F}"/>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CA988EB-1BDD-458B-B9B5-7411A4F62E00}" type="slidenum">
              <a:rPr lang="fr-CA" smtClean="0"/>
              <a:t>‹N°›</a:t>
            </a:fld>
            <a:endParaRPr lang="fr-CA"/>
          </a:p>
        </p:txBody>
      </p:sp>
    </p:spTree>
    <p:extLst>
      <p:ext uri="{BB962C8B-B14F-4D97-AF65-F5344CB8AC3E}">
        <p14:creationId xmlns:p14="http://schemas.microsoft.com/office/powerpoint/2010/main" val="8058408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4/17/2018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4/17/2018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4/17/2018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T3TgWth6zi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jeremybernard8.wixsite.com/sexualitefg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jeremy.bernard@csbe.qc.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ho.int/topics/sexual_health/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85CBE5-54C5-45A9-8DFF-85DFD2780149}"/>
              </a:ext>
            </a:extLst>
          </p:cNvPr>
          <p:cNvSpPr>
            <a:spLocks noGrp="1"/>
          </p:cNvSpPr>
          <p:nvPr>
            <p:ph type="ctrTitle"/>
          </p:nvPr>
        </p:nvSpPr>
        <p:spPr/>
        <p:txBody>
          <a:bodyPr/>
          <a:lstStyle/>
          <a:p>
            <a:r>
              <a:rPr lang="fr-CA" dirty="0"/>
              <a:t>AQIFGA 2018</a:t>
            </a:r>
          </a:p>
        </p:txBody>
      </p:sp>
      <p:sp>
        <p:nvSpPr>
          <p:cNvPr id="3" name="Sous-titre 2">
            <a:extLst>
              <a:ext uri="{FF2B5EF4-FFF2-40B4-BE49-F238E27FC236}">
                <a16:creationId xmlns:a16="http://schemas.microsoft.com/office/drawing/2014/main" id="{DBD3EB69-5D87-4BFC-AB8A-34C05E5EBBBE}"/>
              </a:ext>
            </a:extLst>
          </p:cNvPr>
          <p:cNvSpPr>
            <a:spLocks noGrp="1"/>
          </p:cNvSpPr>
          <p:nvPr>
            <p:ph type="subTitle" idx="1"/>
          </p:nvPr>
        </p:nvSpPr>
        <p:spPr>
          <a:xfrm>
            <a:off x="2417780" y="3531204"/>
            <a:ext cx="8637072" cy="1469059"/>
          </a:xfrm>
        </p:spPr>
        <p:txBody>
          <a:bodyPr>
            <a:normAutofit lnSpcReduction="10000"/>
          </a:bodyPr>
          <a:lstStyle/>
          <a:p>
            <a:r>
              <a:rPr lang="fr-CA" sz="2000" b="1" dirty="0"/>
              <a:t>Atelier 116</a:t>
            </a:r>
            <a:r>
              <a:rPr lang="fr-CA" sz="2000" dirty="0"/>
              <a:t>: </a:t>
            </a:r>
            <a:r>
              <a:rPr lang="fr-CA" sz="2000" i="1" dirty="0"/>
              <a:t>Comment intégrer l’éducation à la sexualité à la FGA</a:t>
            </a:r>
          </a:p>
          <a:p>
            <a:r>
              <a:rPr lang="fr-CA" sz="2000" b="1" dirty="0"/>
              <a:t>Animateur</a:t>
            </a:r>
            <a:r>
              <a:rPr lang="fr-CA" sz="2000" dirty="0"/>
              <a:t>: Jérémy Bernard</a:t>
            </a:r>
          </a:p>
          <a:p>
            <a:r>
              <a:rPr lang="fr-CA" sz="2000" dirty="0"/>
              <a:t>19 avril 2018</a:t>
            </a:r>
          </a:p>
        </p:txBody>
      </p:sp>
    </p:spTree>
    <p:extLst>
      <p:ext uri="{BB962C8B-B14F-4D97-AF65-F5344CB8AC3E}">
        <p14:creationId xmlns:p14="http://schemas.microsoft.com/office/powerpoint/2010/main" val="159050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3AB83A-4ABD-4FCC-A29E-4A44AC3CBFE7}"/>
              </a:ext>
            </a:extLst>
          </p:cNvPr>
          <p:cNvSpPr>
            <a:spLocks noGrp="1"/>
          </p:cNvSpPr>
          <p:nvPr>
            <p:ph type="title"/>
          </p:nvPr>
        </p:nvSpPr>
        <p:spPr/>
        <p:txBody>
          <a:bodyPr/>
          <a:lstStyle/>
          <a:p>
            <a:r>
              <a:rPr lang="fr-CA" dirty="0"/>
              <a:t>3. Séquence d’enseignement </a:t>
            </a:r>
          </a:p>
        </p:txBody>
      </p:sp>
      <p:sp>
        <p:nvSpPr>
          <p:cNvPr id="3" name="Espace réservé du contenu 2">
            <a:extLst>
              <a:ext uri="{FF2B5EF4-FFF2-40B4-BE49-F238E27FC236}">
                <a16:creationId xmlns:a16="http://schemas.microsoft.com/office/drawing/2014/main" id="{76D40D1C-0269-45CF-B464-AC7345190886}"/>
              </a:ext>
            </a:extLst>
          </p:cNvPr>
          <p:cNvSpPr>
            <a:spLocks noGrp="1"/>
          </p:cNvSpPr>
          <p:nvPr>
            <p:ph idx="1"/>
          </p:nvPr>
        </p:nvSpPr>
        <p:spPr>
          <a:xfrm>
            <a:off x="1451579" y="2015732"/>
            <a:ext cx="9603275" cy="4037749"/>
          </a:xfrm>
        </p:spPr>
        <p:txBody>
          <a:bodyPr>
            <a:normAutofit fontScale="85000" lnSpcReduction="20000"/>
          </a:bodyPr>
          <a:lstStyle/>
          <a:p>
            <a:pPr marL="0" indent="0">
              <a:buNone/>
            </a:pPr>
            <a:r>
              <a:rPr lang="fr-CA" dirty="0"/>
              <a:t>J’ai construit le cours </a:t>
            </a:r>
            <a:r>
              <a:rPr lang="fr-CA" i="1" dirty="0"/>
              <a:t>La sexualité dans toutes ses dimensions</a:t>
            </a:r>
            <a:r>
              <a:rPr lang="fr-CA" dirty="0"/>
              <a:t> en 14 cours de 3 heures.</a:t>
            </a:r>
          </a:p>
          <a:p>
            <a:pPr marL="0" indent="0">
              <a:buNone/>
            </a:pPr>
            <a:r>
              <a:rPr lang="fr-CA" dirty="0"/>
              <a:t>Voici les 7 grands thèmes:</a:t>
            </a:r>
          </a:p>
          <a:p>
            <a:pPr>
              <a:lnSpc>
                <a:spcPct val="150000"/>
              </a:lnSpc>
            </a:pPr>
            <a:r>
              <a:rPr lang="fr-CA" b="1" dirty="0">
                <a:latin typeface="Teen Light" pitchFamily="2" charset="0"/>
              </a:rPr>
              <a:t>Dimension 1</a:t>
            </a:r>
            <a:r>
              <a:rPr lang="fr-CA" dirty="0">
                <a:latin typeface="Teen Light" pitchFamily="2" charset="0"/>
              </a:rPr>
              <a:t>: </a:t>
            </a:r>
            <a:r>
              <a:rPr lang="fr-CA" dirty="0">
                <a:solidFill>
                  <a:srgbClr val="0070C0"/>
                </a:solidFill>
                <a:latin typeface="Teen Light" pitchFamily="2" charset="0"/>
              </a:rPr>
              <a:t>Transformations sociales (cours 1 et 2)</a:t>
            </a:r>
          </a:p>
          <a:p>
            <a:pPr>
              <a:lnSpc>
                <a:spcPct val="150000"/>
              </a:lnSpc>
            </a:pPr>
            <a:r>
              <a:rPr lang="fr-CA" b="1" dirty="0">
                <a:latin typeface="Teen Light" pitchFamily="2" charset="0"/>
              </a:rPr>
              <a:t>Dimension 2</a:t>
            </a:r>
            <a:r>
              <a:rPr lang="fr-CA" dirty="0">
                <a:latin typeface="Teen Light" pitchFamily="2" charset="0"/>
              </a:rPr>
              <a:t>: </a:t>
            </a:r>
            <a:r>
              <a:rPr lang="fr-CA" dirty="0">
                <a:solidFill>
                  <a:srgbClr val="7030A0"/>
                </a:solidFill>
                <a:latin typeface="Teen Light" pitchFamily="2" charset="0"/>
              </a:rPr>
              <a:t>Aspects conceptuels du cadre de référence (cours 2)</a:t>
            </a:r>
          </a:p>
          <a:p>
            <a:pPr>
              <a:lnSpc>
                <a:spcPct val="150000"/>
              </a:lnSpc>
            </a:pPr>
            <a:r>
              <a:rPr lang="fr-CA" b="1" dirty="0">
                <a:latin typeface="Teen Light" pitchFamily="2" charset="0"/>
              </a:rPr>
              <a:t>Dimension 3</a:t>
            </a:r>
            <a:r>
              <a:rPr lang="fr-CA" dirty="0">
                <a:latin typeface="Teen Light" pitchFamily="2" charset="0"/>
              </a:rPr>
              <a:t>: </a:t>
            </a:r>
            <a:r>
              <a:rPr lang="fr-CA" dirty="0">
                <a:solidFill>
                  <a:srgbClr val="00B050"/>
                </a:solidFill>
                <a:latin typeface="Teen Light" pitchFamily="2" charset="0"/>
              </a:rPr>
              <a:t>Dimension biologique (cours 3 à 7)</a:t>
            </a:r>
          </a:p>
          <a:p>
            <a:pPr>
              <a:lnSpc>
                <a:spcPct val="150000"/>
              </a:lnSpc>
            </a:pPr>
            <a:r>
              <a:rPr lang="fr-CA" b="1" dirty="0">
                <a:latin typeface="Teen Light" pitchFamily="2" charset="0"/>
              </a:rPr>
              <a:t>Dimension 4</a:t>
            </a:r>
            <a:r>
              <a:rPr lang="fr-CA" dirty="0">
                <a:latin typeface="Teen Light" pitchFamily="2" charset="0"/>
              </a:rPr>
              <a:t>: </a:t>
            </a:r>
            <a:r>
              <a:rPr lang="fr-CA" dirty="0">
                <a:solidFill>
                  <a:srgbClr val="FF0000"/>
                </a:solidFill>
                <a:latin typeface="Teen Light" pitchFamily="2" charset="0"/>
              </a:rPr>
              <a:t>Dimension psychologique, affective et relationnelle (cours 8 et 9)</a:t>
            </a:r>
          </a:p>
          <a:p>
            <a:pPr>
              <a:lnSpc>
                <a:spcPct val="150000"/>
              </a:lnSpc>
            </a:pPr>
            <a:r>
              <a:rPr lang="fr-CA" b="1" dirty="0">
                <a:latin typeface="Teen Light" pitchFamily="2" charset="0"/>
              </a:rPr>
              <a:t>Dimension 5</a:t>
            </a:r>
            <a:r>
              <a:rPr lang="fr-CA" dirty="0">
                <a:latin typeface="Teen Light" pitchFamily="2" charset="0"/>
              </a:rPr>
              <a:t>: </a:t>
            </a:r>
            <a:r>
              <a:rPr lang="fr-CA" dirty="0">
                <a:solidFill>
                  <a:srgbClr val="00CCFF"/>
                </a:solidFill>
                <a:latin typeface="Teen Light" pitchFamily="2" charset="0"/>
              </a:rPr>
              <a:t>Dimension socioculturelle (Cours 10 et 11)</a:t>
            </a:r>
          </a:p>
          <a:p>
            <a:pPr>
              <a:lnSpc>
                <a:spcPct val="150000"/>
              </a:lnSpc>
            </a:pPr>
            <a:r>
              <a:rPr lang="fr-CA" b="1" dirty="0">
                <a:latin typeface="Teen Light" pitchFamily="2" charset="0"/>
              </a:rPr>
              <a:t>Dimension 6</a:t>
            </a:r>
            <a:r>
              <a:rPr lang="fr-CA" dirty="0">
                <a:latin typeface="Teen Light" pitchFamily="2" charset="0"/>
              </a:rPr>
              <a:t>: </a:t>
            </a:r>
            <a:r>
              <a:rPr lang="fr-CA" dirty="0">
                <a:solidFill>
                  <a:schemeClr val="accent1">
                    <a:lumMod val="60000"/>
                    <a:lumOff val="40000"/>
                  </a:schemeClr>
                </a:solidFill>
                <a:latin typeface="Teen Light" pitchFamily="2" charset="0"/>
              </a:rPr>
              <a:t>Dimension éthique et légale (Cours 12)</a:t>
            </a:r>
          </a:p>
          <a:p>
            <a:pPr>
              <a:lnSpc>
                <a:spcPct val="150000"/>
              </a:lnSpc>
            </a:pPr>
            <a:r>
              <a:rPr lang="fr-CA" b="1" dirty="0">
                <a:latin typeface="Teen Light" pitchFamily="2" charset="0"/>
              </a:rPr>
              <a:t>Dimension 7: </a:t>
            </a:r>
            <a:r>
              <a:rPr lang="fr-CA" dirty="0">
                <a:solidFill>
                  <a:srgbClr val="FF6600"/>
                </a:solidFill>
                <a:latin typeface="Teen Light" pitchFamily="2" charset="0"/>
              </a:rPr>
              <a:t>Dimension morale, spirituelle et religieuse (cours 13)</a:t>
            </a:r>
          </a:p>
          <a:p>
            <a:pPr marL="0" indent="0">
              <a:buNone/>
            </a:pPr>
            <a:endParaRPr lang="fr-CA" dirty="0"/>
          </a:p>
        </p:txBody>
      </p:sp>
    </p:spTree>
    <p:extLst>
      <p:ext uri="{BB962C8B-B14F-4D97-AF65-F5344CB8AC3E}">
        <p14:creationId xmlns:p14="http://schemas.microsoft.com/office/powerpoint/2010/main" val="2481372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51F62-8F8A-49A4-9CA6-ABCF52B70CD0}"/>
              </a:ext>
            </a:extLst>
          </p:cNvPr>
          <p:cNvSpPr>
            <a:spLocks noGrp="1"/>
          </p:cNvSpPr>
          <p:nvPr>
            <p:ph type="title"/>
          </p:nvPr>
        </p:nvSpPr>
        <p:spPr/>
        <p:txBody>
          <a:bodyPr/>
          <a:lstStyle/>
          <a:p>
            <a:r>
              <a:rPr lang="fr-CA" dirty="0"/>
              <a:t>3. Séquence d’enseignement </a:t>
            </a:r>
          </a:p>
        </p:txBody>
      </p:sp>
      <p:sp>
        <p:nvSpPr>
          <p:cNvPr id="3" name="Espace réservé du contenu 2">
            <a:extLst>
              <a:ext uri="{FF2B5EF4-FFF2-40B4-BE49-F238E27FC236}">
                <a16:creationId xmlns:a16="http://schemas.microsoft.com/office/drawing/2014/main" id="{395FF89B-E32C-4C72-84AE-2C059976C41C}"/>
              </a:ext>
            </a:extLst>
          </p:cNvPr>
          <p:cNvSpPr>
            <a:spLocks noGrp="1"/>
          </p:cNvSpPr>
          <p:nvPr>
            <p:ph idx="1"/>
          </p:nvPr>
        </p:nvSpPr>
        <p:spPr/>
        <p:txBody>
          <a:bodyPr/>
          <a:lstStyle/>
          <a:p>
            <a:pPr marL="0" indent="0">
              <a:buNone/>
            </a:pPr>
            <a:r>
              <a:rPr lang="fr-CA" dirty="0"/>
              <a:t>Ouvrage de référence: Crooks, Robert., Baur, Karla. </a:t>
            </a:r>
            <a:r>
              <a:rPr lang="fr-CA" i="1" dirty="0"/>
              <a:t>Nos sexualités</a:t>
            </a:r>
            <a:r>
              <a:rPr lang="fr-CA" dirty="0"/>
              <a:t>, Modulo</a:t>
            </a:r>
          </a:p>
          <a:p>
            <a:pPr marL="0" indent="0">
              <a:buNone/>
            </a:pPr>
            <a:endParaRPr lang="fr-CA" dirty="0"/>
          </a:p>
        </p:txBody>
      </p:sp>
      <p:pic>
        <p:nvPicPr>
          <p:cNvPr id="9" name="Image 8">
            <a:extLst>
              <a:ext uri="{FF2B5EF4-FFF2-40B4-BE49-F238E27FC236}">
                <a16:creationId xmlns:a16="http://schemas.microsoft.com/office/drawing/2014/main" id="{FC09D587-7159-4740-8859-16C744EB4430}"/>
              </a:ext>
            </a:extLst>
          </p:cNvPr>
          <p:cNvPicPr>
            <a:picLocks noChangeAspect="1"/>
          </p:cNvPicPr>
          <p:nvPr/>
        </p:nvPicPr>
        <p:blipFill>
          <a:blip r:embed="rId2"/>
          <a:stretch>
            <a:fillRect/>
          </a:stretch>
        </p:blipFill>
        <p:spPr>
          <a:xfrm>
            <a:off x="7231276" y="2825461"/>
            <a:ext cx="2209608" cy="2868808"/>
          </a:xfrm>
          <a:prstGeom prst="rect">
            <a:avLst/>
          </a:prstGeom>
        </p:spPr>
      </p:pic>
      <p:pic>
        <p:nvPicPr>
          <p:cNvPr id="11" name="Image 10">
            <a:extLst>
              <a:ext uri="{FF2B5EF4-FFF2-40B4-BE49-F238E27FC236}">
                <a16:creationId xmlns:a16="http://schemas.microsoft.com/office/drawing/2014/main" id="{B4F0C0AA-7D4B-49D6-90A7-D92F0C6C06BB}"/>
              </a:ext>
            </a:extLst>
          </p:cNvPr>
          <p:cNvPicPr>
            <a:picLocks noChangeAspect="1"/>
          </p:cNvPicPr>
          <p:nvPr/>
        </p:nvPicPr>
        <p:blipFill>
          <a:blip r:embed="rId3"/>
          <a:stretch>
            <a:fillRect/>
          </a:stretch>
        </p:blipFill>
        <p:spPr>
          <a:xfrm>
            <a:off x="3133477" y="2767001"/>
            <a:ext cx="2415902" cy="2927268"/>
          </a:xfrm>
          <a:prstGeom prst="rect">
            <a:avLst/>
          </a:prstGeom>
        </p:spPr>
      </p:pic>
    </p:spTree>
    <p:extLst>
      <p:ext uri="{BB962C8B-B14F-4D97-AF65-F5344CB8AC3E}">
        <p14:creationId xmlns:p14="http://schemas.microsoft.com/office/powerpoint/2010/main" val="468050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DCB3CD-0762-46F0-9BC1-E2E2529723D8}"/>
              </a:ext>
            </a:extLst>
          </p:cNvPr>
          <p:cNvSpPr>
            <a:spLocks noGrp="1"/>
          </p:cNvSpPr>
          <p:nvPr>
            <p:ph type="title"/>
          </p:nvPr>
        </p:nvSpPr>
        <p:spPr/>
        <p:txBody>
          <a:bodyPr/>
          <a:lstStyle/>
          <a:p>
            <a:r>
              <a:rPr lang="fr-CA" dirty="0"/>
              <a:t>3. Séquence d’enseignement </a:t>
            </a:r>
          </a:p>
        </p:txBody>
      </p:sp>
      <p:sp>
        <p:nvSpPr>
          <p:cNvPr id="3" name="Espace réservé du contenu 2">
            <a:extLst>
              <a:ext uri="{FF2B5EF4-FFF2-40B4-BE49-F238E27FC236}">
                <a16:creationId xmlns:a16="http://schemas.microsoft.com/office/drawing/2014/main" id="{89AF4BA3-63B2-40D9-A78D-984E4BE30A55}"/>
              </a:ext>
            </a:extLst>
          </p:cNvPr>
          <p:cNvSpPr>
            <a:spLocks noGrp="1"/>
          </p:cNvSpPr>
          <p:nvPr>
            <p:ph idx="1"/>
          </p:nvPr>
        </p:nvSpPr>
        <p:spPr>
          <a:xfrm>
            <a:off x="1451579" y="2015732"/>
            <a:ext cx="9603275" cy="3874429"/>
          </a:xfrm>
        </p:spPr>
        <p:txBody>
          <a:bodyPr>
            <a:normAutofit fontScale="77500" lnSpcReduction="20000"/>
          </a:bodyPr>
          <a:lstStyle/>
          <a:p>
            <a:pPr marL="0" indent="0">
              <a:buNone/>
            </a:pPr>
            <a:r>
              <a:rPr lang="fr-CA" sz="2800" b="1" i="1" dirty="0"/>
              <a:t>Évaluations</a:t>
            </a:r>
          </a:p>
          <a:p>
            <a:r>
              <a:rPr lang="fr-CA" sz="2800" b="1" u="sng" dirty="0"/>
              <a:t>Quiz</a:t>
            </a:r>
            <a:r>
              <a:rPr lang="fr-CA" sz="2800" dirty="0"/>
              <a:t>: 10 % (entre 8 et 10 quiz)</a:t>
            </a:r>
          </a:p>
          <a:p>
            <a:endParaRPr lang="fr-CA" sz="2800" dirty="0"/>
          </a:p>
          <a:p>
            <a:r>
              <a:rPr lang="fr-CA" sz="2800" b="1" u="sng" dirty="0"/>
              <a:t>Analyse</a:t>
            </a:r>
            <a:r>
              <a:rPr lang="fr-CA" sz="2800" dirty="0"/>
              <a:t>: 15 % (</a:t>
            </a:r>
            <a:r>
              <a:rPr lang="fr-CA" sz="2800" dirty="0">
                <a:hlinkClick r:id="rId2"/>
              </a:rPr>
              <a:t>l’amour au temps du numérique</a:t>
            </a:r>
            <a:r>
              <a:rPr lang="fr-CA" sz="2800" dirty="0"/>
              <a:t>)</a:t>
            </a:r>
          </a:p>
          <a:p>
            <a:endParaRPr lang="fr-CA" sz="2800" dirty="0"/>
          </a:p>
          <a:p>
            <a:r>
              <a:rPr lang="fr-CA" sz="2800" b="1" u="sng" dirty="0"/>
              <a:t>Examen mi-session</a:t>
            </a:r>
            <a:r>
              <a:rPr lang="fr-CA" sz="2800" dirty="0"/>
              <a:t>: 35 % (cours 1 à 7)</a:t>
            </a:r>
          </a:p>
          <a:p>
            <a:pPr>
              <a:buNone/>
            </a:pPr>
            <a:endParaRPr lang="fr-CA" sz="2800" dirty="0"/>
          </a:p>
          <a:p>
            <a:r>
              <a:rPr lang="fr-CA" sz="2800" b="1" u="sng" dirty="0"/>
              <a:t>Examen final</a:t>
            </a:r>
            <a:r>
              <a:rPr lang="fr-CA" sz="2800" dirty="0"/>
              <a:t>: 40 % (cours 8 à 14)</a:t>
            </a:r>
          </a:p>
          <a:p>
            <a:pPr marL="0" indent="0">
              <a:buNone/>
            </a:pPr>
            <a:endParaRPr lang="fr-CA" sz="2800" b="1" i="1" dirty="0"/>
          </a:p>
        </p:txBody>
      </p:sp>
    </p:spTree>
    <p:extLst>
      <p:ext uri="{BB962C8B-B14F-4D97-AF65-F5344CB8AC3E}">
        <p14:creationId xmlns:p14="http://schemas.microsoft.com/office/powerpoint/2010/main" val="19348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5ECA63-646B-4120-882D-648FDDF65A53}"/>
              </a:ext>
            </a:extLst>
          </p:cNvPr>
          <p:cNvSpPr>
            <a:spLocks noGrp="1"/>
          </p:cNvSpPr>
          <p:nvPr>
            <p:ph type="title"/>
          </p:nvPr>
        </p:nvSpPr>
        <p:spPr/>
        <p:txBody>
          <a:bodyPr/>
          <a:lstStyle/>
          <a:p>
            <a:r>
              <a:rPr lang="fr-CA" dirty="0"/>
              <a:t>4. Site Internet et matériel </a:t>
            </a:r>
          </a:p>
        </p:txBody>
      </p:sp>
      <p:sp>
        <p:nvSpPr>
          <p:cNvPr id="3" name="Espace réservé du contenu 2">
            <a:extLst>
              <a:ext uri="{FF2B5EF4-FFF2-40B4-BE49-F238E27FC236}">
                <a16:creationId xmlns:a16="http://schemas.microsoft.com/office/drawing/2014/main" id="{7D5D734D-EFDA-4A8E-B4D2-42772EFF5740}"/>
              </a:ext>
            </a:extLst>
          </p:cNvPr>
          <p:cNvSpPr>
            <a:spLocks noGrp="1"/>
          </p:cNvSpPr>
          <p:nvPr>
            <p:ph idx="1"/>
          </p:nvPr>
        </p:nvSpPr>
        <p:spPr/>
        <p:txBody>
          <a:bodyPr/>
          <a:lstStyle/>
          <a:p>
            <a:pPr marL="0" indent="0">
              <a:buNone/>
            </a:pPr>
            <a:endParaRPr lang="fr-CA" dirty="0"/>
          </a:p>
          <a:p>
            <a:pPr marL="0" indent="0">
              <a:buNone/>
            </a:pPr>
            <a:r>
              <a:rPr lang="fr-CA" dirty="0">
                <a:hlinkClick r:id="rId2"/>
              </a:rPr>
              <a:t>https://jeremybernard8.wixsite.com/sexualitefga</a:t>
            </a:r>
            <a:r>
              <a:rPr lang="fr-CA" dirty="0"/>
              <a:t> </a:t>
            </a:r>
          </a:p>
          <a:p>
            <a:pPr marL="0" indent="0">
              <a:buNone/>
            </a:pPr>
            <a:endParaRPr lang="fr-CA" dirty="0"/>
          </a:p>
          <a:p>
            <a:pPr marL="0" indent="0">
              <a:buNone/>
            </a:pPr>
            <a:endParaRPr lang="fr-CA" dirty="0"/>
          </a:p>
        </p:txBody>
      </p:sp>
      <p:pic>
        <p:nvPicPr>
          <p:cNvPr id="5" name="Image 4">
            <a:extLst>
              <a:ext uri="{FF2B5EF4-FFF2-40B4-BE49-F238E27FC236}">
                <a16:creationId xmlns:a16="http://schemas.microsoft.com/office/drawing/2014/main" id="{74E120FF-1C60-43DD-96C3-F06F111D5639}"/>
              </a:ext>
            </a:extLst>
          </p:cNvPr>
          <p:cNvPicPr>
            <a:picLocks noChangeAspect="1"/>
          </p:cNvPicPr>
          <p:nvPr/>
        </p:nvPicPr>
        <p:blipFill>
          <a:blip r:embed="rId3"/>
          <a:stretch>
            <a:fillRect/>
          </a:stretch>
        </p:blipFill>
        <p:spPr>
          <a:xfrm>
            <a:off x="2004237" y="3424140"/>
            <a:ext cx="1795866" cy="1872519"/>
          </a:xfrm>
          <a:prstGeom prst="rect">
            <a:avLst/>
          </a:prstGeom>
        </p:spPr>
      </p:pic>
    </p:spTree>
    <p:extLst>
      <p:ext uri="{BB962C8B-B14F-4D97-AF65-F5344CB8AC3E}">
        <p14:creationId xmlns:p14="http://schemas.microsoft.com/office/powerpoint/2010/main" val="2969335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79DD14-CABC-4BC0-B540-27A1AF8FB54A}"/>
              </a:ext>
            </a:extLst>
          </p:cNvPr>
          <p:cNvSpPr>
            <a:spLocks noGrp="1"/>
          </p:cNvSpPr>
          <p:nvPr>
            <p:ph type="title"/>
          </p:nvPr>
        </p:nvSpPr>
        <p:spPr/>
        <p:txBody>
          <a:bodyPr/>
          <a:lstStyle/>
          <a:p>
            <a:r>
              <a:rPr lang="fr-CA" dirty="0"/>
              <a:t>5. Approche pédagogique</a:t>
            </a:r>
          </a:p>
        </p:txBody>
      </p:sp>
      <p:sp>
        <p:nvSpPr>
          <p:cNvPr id="3" name="Espace réservé du contenu 2">
            <a:extLst>
              <a:ext uri="{FF2B5EF4-FFF2-40B4-BE49-F238E27FC236}">
                <a16:creationId xmlns:a16="http://schemas.microsoft.com/office/drawing/2014/main" id="{EACC0778-9744-4A0F-9048-632C3E1180AF}"/>
              </a:ext>
            </a:extLst>
          </p:cNvPr>
          <p:cNvSpPr>
            <a:spLocks noGrp="1"/>
          </p:cNvSpPr>
          <p:nvPr>
            <p:ph idx="1"/>
          </p:nvPr>
        </p:nvSpPr>
        <p:spPr>
          <a:xfrm>
            <a:off x="1451579" y="2015732"/>
            <a:ext cx="10268353" cy="3450613"/>
          </a:xfrm>
        </p:spPr>
        <p:txBody>
          <a:bodyPr/>
          <a:lstStyle/>
          <a:p>
            <a:pPr marL="0" indent="0">
              <a:buNone/>
            </a:pPr>
            <a:r>
              <a:rPr lang="fr-CA" dirty="0"/>
              <a:t>Approche par </a:t>
            </a:r>
            <a:r>
              <a:rPr lang="fr-CA" dirty="0">
                <a:hlinkClick r:id="rId2" action="ppaction://hlinksldjump"/>
                <a:hlinkMouseOver r:id="" action="ppaction://hlinkshowjump?jump=nextslide"/>
              </a:rPr>
              <a:t>compétences</a:t>
            </a:r>
            <a:endParaRPr lang="fr-CA" dirty="0"/>
          </a:p>
          <a:p>
            <a:pPr marL="0" indent="0">
              <a:buNone/>
            </a:pPr>
            <a:endParaRPr lang="fr-CA" dirty="0"/>
          </a:p>
          <a:p>
            <a:r>
              <a:rPr lang="fr-CA" dirty="0"/>
              <a:t>Savoirs</a:t>
            </a:r>
          </a:p>
          <a:p>
            <a:r>
              <a:rPr lang="fr-CA" dirty="0"/>
              <a:t>Savoir-être </a:t>
            </a:r>
            <a:r>
              <a:rPr lang="fr-CA" i="1" dirty="0"/>
              <a:t>(attitude, langage, respect, jugement, etc.)</a:t>
            </a:r>
          </a:p>
          <a:p>
            <a:r>
              <a:rPr lang="fr-CA" dirty="0"/>
              <a:t>Savoir-faire </a:t>
            </a:r>
            <a:r>
              <a:rPr lang="fr-CA" i="1" dirty="0"/>
              <a:t>(Se poser les bonnes questions, mettre en relation les facteurs)</a:t>
            </a:r>
          </a:p>
        </p:txBody>
      </p:sp>
      <p:sp>
        <p:nvSpPr>
          <p:cNvPr id="4" name="Accolade fermante 3">
            <a:extLst>
              <a:ext uri="{FF2B5EF4-FFF2-40B4-BE49-F238E27FC236}">
                <a16:creationId xmlns:a16="http://schemas.microsoft.com/office/drawing/2014/main" id="{405C6344-064C-412D-BAB9-773CB9E04F5A}"/>
              </a:ext>
            </a:extLst>
          </p:cNvPr>
          <p:cNvSpPr/>
          <p:nvPr/>
        </p:nvSpPr>
        <p:spPr>
          <a:xfrm>
            <a:off x="8352264" y="2966224"/>
            <a:ext cx="1326995" cy="1862254"/>
          </a:xfrm>
          <a:prstGeom prst="righ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fr-CA"/>
          </a:p>
        </p:txBody>
      </p:sp>
      <p:sp>
        <p:nvSpPr>
          <p:cNvPr id="6" name="ZoneTexte 5">
            <a:extLst>
              <a:ext uri="{FF2B5EF4-FFF2-40B4-BE49-F238E27FC236}">
                <a16:creationId xmlns:a16="http://schemas.microsoft.com/office/drawing/2014/main" id="{1D8C5CA1-297E-4B38-8D70-7A990A752437}"/>
              </a:ext>
            </a:extLst>
          </p:cNvPr>
          <p:cNvSpPr txBox="1"/>
          <p:nvPr/>
        </p:nvSpPr>
        <p:spPr>
          <a:xfrm>
            <a:off x="9861673" y="3403363"/>
            <a:ext cx="2007220" cy="1200329"/>
          </a:xfrm>
          <a:prstGeom prst="rect">
            <a:avLst/>
          </a:prstGeom>
          <a:noFill/>
        </p:spPr>
        <p:txBody>
          <a:bodyPr wrap="square" rtlCol="0">
            <a:spAutoFit/>
          </a:bodyPr>
          <a:lstStyle/>
          <a:p>
            <a:r>
              <a:rPr lang="fr-CA" dirty="0"/>
              <a:t>Afin d’être en mesure de répondre à des tâches complexes</a:t>
            </a:r>
          </a:p>
        </p:txBody>
      </p:sp>
    </p:spTree>
    <p:extLst>
      <p:ext uri="{BB962C8B-B14F-4D97-AF65-F5344CB8AC3E}">
        <p14:creationId xmlns:p14="http://schemas.microsoft.com/office/powerpoint/2010/main" val="573866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D416D1-A559-467C-A650-C4F3A1B0D630}"/>
              </a:ext>
            </a:extLst>
          </p:cNvPr>
          <p:cNvSpPr>
            <a:spLocks noGrp="1"/>
          </p:cNvSpPr>
          <p:nvPr>
            <p:ph type="title"/>
          </p:nvPr>
        </p:nvSpPr>
        <p:spPr/>
        <p:txBody>
          <a:bodyPr/>
          <a:lstStyle/>
          <a:p>
            <a:r>
              <a:rPr lang="fr-CA" dirty="0"/>
              <a:t>5. Approche pédagogique</a:t>
            </a:r>
          </a:p>
        </p:txBody>
      </p:sp>
      <p:sp>
        <p:nvSpPr>
          <p:cNvPr id="3" name="Espace réservé du contenu 2">
            <a:extLst>
              <a:ext uri="{FF2B5EF4-FFF2-40B4-BE49-F238E27FC236}">
                <a16:creationId xmlns:a16="http://schemas.microsoft.com/office/drawing/2014/main" id="{0CA74128-2E67-4E8D-8662-E0D04AD70086}"/>
              </a:ext>
            </a:extLst>
          </p:cNvPr>
          <p:cNvSpPr>
            <a:spLocks noGrp="1"/>
          </p:cNvSpPr>
          <p:nvPr>
            <p:ph idx="1"/>
          </p:nvPr>
        </p:nvSpPr>
        <p:spPr>
          <a:xfrm>
            <a:off x="1451579" y="2015732"/>
            <a:ext cx="9603275" cy="3805205"/>
          </a:xfrm>
        </p:spPr>
        <p:txBody>
          <a:bodyPr>
            <a:normAutofit fontScale="92500" lnSpcReduction="20000"/>
          </a:bodyPr>
          <a:lstStyle/>
          <a:p>
            <a:r>
              <a:rPr lang="fr-CA" dirty="0"/>
              <a:t>Beaucoup de discussions, de partages, de questionnements et de débats. </a:t>
            </a:r>
          </a:p>
          <a:p>
            <a:r>
              <a:rPr lang="fr-CA" dirty="0"/>
              <a:t>Déconstruction des conceptions erronées et abolition des tabous</a:t>
            </a:r>
          </a:p>
          <a:p>
            <a:r>
              <a:rPr lang="fr-CA" dirty="0"/>
              <a:t>Notes de cours</a:t>
            </a:r>
          </a:p>
          <a:p>
            <a:r>
              <a:rPr lang="fr-CA" dirty="0"/>
              <a:t>Documentaires suivis de réflexions</a:t>
            </a:r>
          </a:p>
          <a:p>
            <a:r>
              <a:rPr lang="fr-CA" dirty="0"/>
              <a:t>Invités et témoignages</a:t>
            </a:r>
          </a:p>
          <a:p>
            <a:pPr lvl="1">
              <a:buFont typeface="Wingdings" panose="05000000000000000000" pitchFamily="2" charset="2"/>
              <a:buChar char="v"/>
            </a:pPr>
            <a:r>
              <a:rPr lang="fr-CA" dirty="0"/>
              <a:t>Infirmière en santé sexuelle ou infirmière de rue</a:t>
            </a:r>
          </a:p>
          <a:p>
            <a:pPr lvl="1">
              <a:buFont typeface="Wingdings" panose="05000000000000000000" pitchFamily="2" charset="2"/>
              <a:buChar char="v"/>
            </a:pPr>
            <a:r>
              <a:rPr lang="fr-CA" dirty="0"/>
              <a:t>GRIS (Organisme sur la démystification de l’homosexualité et la bisexualité)</a:t>
            </a:r>
          </a:p>
          <a:p>
            <a:pPr lvl="1">
              <a:buFont typeface="Wingdings" panose="05000000000000000000" pitchFamily="2" charset="2"/>
              <a:buChar char="v"/>
            </a:pPr>
            <a:r>
              <a:rPr lang="fr-CA" dirty="0"/>
              <a:t>Trans</a:t>
            </a:r>
          </a:p>
          <a:p>
            <a:pPr lvl="1">
              <a:buFont typeface="Wingdings" panose="05000000000000000000" pitchFamily="2" charset="2"/>
              <a:buChar char="v"/>
            </a:pPr>
            <a:r>
              <a:rPr lang="fr-CA" dirty="0"/>
              <a:t>Spécialiste en criminologie et droit</a:t>
            </a:r>
          </a:p>
          <a:p>
            <a:pPr lvl="1">
              <a:buFont typeface="Wingdings" panose="05000000000000000000" pitchFamily="2" charset="2"/>
              <a:buChar char="v"/>
            </a:pPr>
            <a:r>
              <a:rPr lang="fr-CA" dirty="0"/>
              <a:t>PIPQ (Projet intervention prostitution Québec)</a:t>
            </a:r>
          </a:p>
        </p:txBody>
      </p:sp>
    </p:spTree>
    <p:extLst>
      <p:ext uri="{BB962C8B-B14F-4D97-AF65-F5344CB8AC3E}">
        <p14:creationId xmlns:p14="http://schemas.microsoft.com/office/powerpoint/2010/main" val="880256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B19329-454B-4522-BBED-57811BF21F97}"/>
              </a:ext>
            </a:extLst>
          </p:cNvPr>
          <p:cNvSpPr>
            <a:spLocks noGrp="1"/>
          </p:cNvSpPr>
          <p:nvPr>
            <p:ph type="title"/>
          </p:nvPr>
        </p:nvSpPr>
        <p:spPr>
          <a:xfrm>
            <a:off x="1451578" y="966497"/>
            <a:ext cx="9603275" cy="1049235"/>
          </a:xfrm>
        </p:spPr>
        <p:txBody>
          <a:bodyPr/>
          <a:lstStyle/>
          <a:p>
            <a:r>
              <a:rPr lang="fr-CA" dirty="0"/>
              <a:t>5. Approche pédagogique</a:t>
            </a:r>
          </a:p>
        </p:txBody>
      </p:sp>
      <p:sp>
        <p:nvSpPr>
          <p:cNvPr id="3" name="Espace réservé du contenu 2">
            <a:extLst>
              <a:ext uri="{FF2B5EF4-FFF2-40B4-BE49-F238E27FC236}">
                <a16:creationId xmlns:a16="http://schemas.microsoft.com/office/drawing/2014/main" id="{1E19F672-9879-4E1C-8172-B2CC454CE768}"/>
              </a:ext>
            </a:extLst>
          </p:cNvPr>
          <p:cNvSpPr>
            <a:spLocks noGrp="1"/>
          </p:cNvSpPr>
          <p:nvPr>
            <p:ph idx="1"/>
          </p:nvPr>
        </p:nvSpPr>
        <p:spPr>
          <a:xfrm>
            <a:off x="1451579" y="2015732"/>
            <a:ext cx="9603275" cy="4037749"/>
          </a:xfrm>
        </p:spPr>
        <p:txBody>
          <a:bodyPr>
            <a:normAutofit fontScale="92500" lnSpcReduction="20000"/>
          </a:bodyPr>
          <a:lstStyle/>
          <a:p>
            <a:pPr marL="0" indent="0">
              <a:buNone/>
            </a:pPr>
            <a:r>
              <a:rPr lang="fr-CA" b="1" u="sng" dirty="0"/>
              <a:t>Enseignement en groupe fermé</a:t>
            </a:r>
          </a:p>
          <a:p>
            <a:pPr lvl="1"/>
            <a:r>
              <a:rPr lang="fr-CA" dirty="0"/>
              <a:t>Notes de cours</a:t>
            </a:r>
          </a:p>
          <a:p>
            <a:pPr lvl="1"/>
            <a:r>
              <a:rPr lang="fr-CA" dirty="0"/>
              <a:t>Toutes les évaluations</a:t>
            </a:r>
          </a:p>
          <a:p>
            <a:pPr lvl="1"/>
            <a:r>
              <a:rPr lang="fr-CA" dirty="0"/>
              <a:t>Échanges et partages avec le groupe</a:t>
            </a:r>
          </a:p>
          <a:p>
            <a:pPr lvl="1"/>
            <a:r>
              <a:rPr lang="fr-CA" dirty="0"/>
              <a:t>Invités</a:t>
            </a:r>
          </a:p>
          <a:p>
            <a:pPr lvl="1"/>
            <a:r>
              <a:rPr lang="fr-CA" dirty="0"/>
              <a:t>Activités de groupe</a:t>
            </a:r>
          </a:p>
          <a:p>
            <a:pPr lvl="1"/>
            <a:r>
              <a:rPr lang="fr-CA" dirty="0"/>
              <a:t>Documentaires	</a:t>
            </a:r>
          </a:p>
          <a:p>
            <a:pPr marL="0" indent="0">
              <a:buNone/>
            </a:pPr>
            <a:r>
              <a:rPr lang="fr-CA" b="1" u="sng" dirty="0"/>
              <a:t>Enseignement individualisé</a:t>
            </a:r>
          </a:p>
          <a:p>
            <a:pPr lvl="1"/>
            <a:r>
              <a:rPr lang="fr-CA" dirty="0"/>
              <a:t>Notes de cours</a:t>
            </a:r>
          </a:p>
          <a:p>
            <a:pPr lvl="1"/>
            <a:r>
              <a:rPr lang="fr-CA" dirty="0"/>
              <a:t>Toutes les évaluations</a:t>
            </a:r>
          </a:p>
          <a:p>
            <a:pPr lvl="1"/>
            <a:r>
              <a:rPr lang="fr-CA" dirty="0"/>
              <a:t>Réflexions écrites et échanges avec l’enseignant</a:t>
            </a:r>
          </a:p>
          <a:p>
            <a:pPr lvl="1"/>
            <a:r>
              <a:rPr lang="fr-CA" dirty="0"/>
              <a:t>Documentaires</a:t>
            </a:r>
          </a:p>
          <a:p>
            <a:pPr lvl="1"/>
            <a:endParaRPr lang="fr-CA" dirty="0"/>
          </a:p>
        </p:txBody>
      </p:sp>
      <p:sp>
        <p:nvSpPr>
          <p:cNvPr id="4" name="Rectangle : coins arrondis 3">
            <a:extLst>
              <a:ext uri="{FF2B5EF4-FFF2-40B4-BE49-F238E27FC236}">
                <a16:creationId xmlns:a16="http://schemas.microsoft.com/office/drawing/2014/main" id="{7659A676-B140-431C-9ACD-8DB7B0E3C81B}"/>
              </a:ext>
            </a:extLst>
          </p:cNvPr>
          <p:cNvSpPr/>
          <p:nvPr/>
        </p:nvSpPr>
        <p:spPr>
          <a:xfrm>
            <a:off x="1304694" y="1990791"/>
            <a:ext cx="9750160" cy="2324731"/>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 name="Rectangle : coins arrondis 4">
            <a:extLst>
              <a:ext uri="{FF2B5EF4-FFF2-40B4-BE49-F238E27FC236}">
                <a16:creationId xmlns:a16="http://schemas.microsoft.com/office/drawing/2014/main" id="{E4773B99-66D1-41B3-909E-37C0DAB6F435}"/>
              </a:ext>
            </a:extLst>
          </p:cNvPr>
          <p:cNvSpPr/>
          <p:nvPr/>
        </p:nvSpPr>
        <p:spPr>
          <a:xfrm>
            <a:off x="1304694" y="4452559"/>
            <a:ext cx="9750160" cy="1625863"/>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1931934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5F4C3C-8599-49BC-9A7F-C256F0E75E72}"/>
              </a:ext>
            </a:extLst>
          </p:cNvPr>
          <p:cNvSpPr>
            <a:spLocks noGrp="1"/>
          </p:cNvSpPr>
          <p:nvPr>
            <p:ph type="title"/>
          </p:nvPr>
        </p:nvSpPr>
        <p:spPr/>
        <p:txBody>
          <a:bodyPr/>
          <a:lstStyle/>
          <a:p>
            <a:r>
              <a:rPr lang="fr-CA" dirty="0"/>
              <a:t>5. Approche pédagogique</a:t>
            </a:r>
          </a:p>
        </p:txBody>
      </p:sp>
      <p:sp>
        <p:nvSpPr>
          <p:cNvPr id="3" name="Espace réservé du contenu 2">
            <a:extLst>
              <a:ext uri="{FF2B5EF4-FFF2-40B4-BE49-F238E27FC236}">
                <a16:creationId xmlns:a16="http://schemas.microsoft.com/office/drawing/2014/main" id="{39DC0EA4-564C-476D-8F42-3280A243FDDB}"/>
              </a:ext>
            </a:extLst>
          </p:cNvPr>
          <p:cNvSpPr>
            <a:spLocks noGrp="1"/>
          </p:cNvSpPr>
          <p:nvPr>
            <p:ph idx="1"/>
          </p:nvPr>
        </p:nvSpPr>
        <p:spPr>
          <a:xfrm>
            <a:off x="1451579" y="2015732"/>
            <a:ext cx="9603275" cy="3916717"/>
          </a:xfrm>
        </p:spPr>
        <p:txBody>
          <a:bodyPr/>
          <a:lstStyle/>
          <a:p>
            <a:pPr marL="0" indent="0" algn="just">
              <a:buNone/>
            </a:pPr>
            <a:r>
              <a:rPr lang="fr-CA" dirty="0"/>
              <a:t>Avant de faire des interventions dans la classe, je demande toujours aux élèves de se poser ces 4 questions. S’il y a une réponse « négative », la question doit être reformulée ou ne pas être posée. Elles sont affichées dans la classe pour être toujours à portée de vue.</a:t>
            </a:r>
          </a:p>
          <a:p>
            <a:pPr marL="0" indent="0" algn="just">
              <a:buNone/>
            </a:pPr>
            <a:endParaRPr lang="fr-CA" dirty="0"/>
          </a:p>
          <a:p>
            <a:pPr lvl="2">
              <a:buFont typeface="Wingdings" panose="05000000000000000000" pitchFamily="2" charset="2"/>
              <a:buChar char="Ø"/>
            </a:pPr>
            <a:r>
              <a:rPr lang="fr-CA" sz="1800" dirty="0"/>
              <a:t>Est-ce que ma question/intervention est pertinente ?</a:t>
            </a:r>
          </a:p>
          <a:p>
            <a:pPr lvl="2">
              <a:buFont typeface="Wingdings" panose="05000000000000000000" pitchFamily="2" charset="2"/>
              <a:buChar char="Ø"/>
            </a:pPr>
            <a:r>
              <a:rPr lang="fr-CA" sz="1800" dirty="0"/>
              <a:t>Est-ce qu’elle est respectueuse et formulée avec les bons mots ?</a:t>
            </a:r>
          </a:p>
          <a:p>
            <a:pPr lvl="2">
              <a:buFont typeface="Wingdings" panose="05000000000000000000" pitchFamily="2" charset="2"/>
              <a:buChar char="Ø"/>
            </a:pPr>
            <a:r>
              <a:rPr lang="fr-CA" sz="1800" dirty="0"/>
              <a:t>Est-ce qu’elle peut blesser quelqu’un ?</a:t>
            </a:r>
          </a:p>
          <a:p>
            <a:pPr lvl="2">
              <a:buFont typeface="Wingdings" panose="05000000000000000000" pitchFamily="2" charset="2"/>
              <a:buChar char="Ø"/>
            </a:pPr>
            <a:r>
              <a:rPr lang="fr-CA" sz="1800" dirty="0"/>
              <a:t>Est-ce que mon intention est justifiable ?</a:t>
            </a:r>
          </a:p>
          <a:p>
            <a:pPr lvl="2">
              <a:buFont typeface="Wingdings" panose="05000000000000000000" pitchFamily="2" charset="2"/>
              <a:buChar char="Ø"/>
            </a:pPr>
            <a:endParaRPr lang="fr-CA" sz="1800" dirty="0"/>
          </a:p>
          <a:p>
            <a:pPr lvl="2">
              <a:buFont typeface="Wingdings" panose="05000000000000000000" pitchFamily="2" charset="2"/>
              <a:buChar char="Ø"/>
            </a:pPr>
            <a:endParaRPr lang="fr-CA" sz="1800" dirty="0"/>
          </a:p>
        </p:txBody>
      </p:sp>
      <p:sp>
        <p:nvSpPr>
          <p:cNvPr id="4" name="Rectangle 3">
            <a:extLst>
              <a:ext uri="{FF2B5EF4-FFF2-40B4-BE49-F238E27FC236}">
                <a16:creationId xmlns:a16="http://schemas.microsoft.com/office/drawing/2014/main" id="{113E03D6-8826-4FE2-98CF-C4B47E69E510}"/>
              </a:ext>
            </a:extLst>
          </p:cNvPr>
          <p:cNvSpPr/>
          <p:nvPr/>
        </p:nvSpPr>
        <p:spPr>
          <a:xfrm>
            <a:off x="2137558" y="3515096"/>
            <a:ext cx="6935190" cy="209005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3575180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5F4C3C-8599-49BC-9A7F-C256F0E75E72}"/>
              </a:ext>
            </a:extLst>
          </p:cNvPr>
          <p:cNvSpPr>
            <a:spLocks noGrp="1"/>
          </p:cNvSpPr>
          <p:nvPr>
            <p:ph type="title"/>
          </p:nvPr>
        </p:nvSpPr>
        <p:spPr>
          <a:xfrm>
            <a:off x="1451579" y="804519"/>
            <a:ext cx="9811153" cy="1049235"/>
          </a:xfrm>
        </p:spPr>
        <p:txBody>
          <a:bodyPr/>
          <a:lstStyle/>
          <a:p>
            <a:r>
              <a:rPr lang="fr-CA" dirty="0"/>
              <a:t>5. Approche pédagogique</a:t>
            </a:r>
          </a:p>
        </p:txBody>
      </p:sp>
      <p:sp>
        <p:nvSpPr>
          <p:cNvPr id="3" name="Espace réservé du contenu 2">
            <a:extLst>
              <a:ext uri="{FF2B5EF4-FFF2-40B4-BE49-F238E27FC236}">
                <a16:creationId xmlns:a16="http://schemas.microsoft.com/office/drawing/2014/main" id="{39DC0EA4-564C-476D-8F42-3280A243FDDB}"/>
              </a:ext>
            </a:extLst>
          </p:cNvPr>
          <p:cNvSpPr>
            <a:spLocks noGrp="1"/>
          </p:cNvSpPr>
          <p:nvPr>
            <p:ph idx="1"/>
          </p:nvPr>
        </p:nvSpPr>
        <p:spPr>
          <a:xfrm>
            <a:off x="1451579" y="2015732"/>
            <a:ext cx="9956119" cy="3916717"/>
          </a:xfrm>
        </p:spPr>
        <p:txBody>
          <a:bodyPr/>
          <a:lstStyle/>
          <a:p>
            <a:pPr marL="0" indent="0" algn="just">
              <a:buNone/>
            </a:pPr>
            <a:r>
              <a:rPr lang="fr-CA" dirty="0"/>
              <a:t>Quand les élèves émettent un jugement, je leur pose ces 3 questions:</a:t>
            </a:r>
          </a:p>
          <a:p>
            <a:pPr marL="0" indent="0" algn="just">
              <a:buNone/>
            </a:pPr>
            <a:endParaRPr lang="fr-CA" dirty="0"/>
          </a:p>
          <a:p>
            <a:pPr lvl="2">
              <a:buFont typeface="Wingdings" panose="05000000000000000000" pitchFamily="2" charset="2"/>
              <a:buChar char="Ø"/>
            </a:pPr>
            <a:r>
              <a:rPr lang="fr-CA" sz="1800" dirty="0"/>
              <a:t>Est-ce illégal ?</a:t>
            </a:r>
          </a:p>
          <a:p>
            <a:pPr lvl="2">
              <a:buFont typeface="Wingdings" panose="05000000000000000000" pitchFamily="2" charset="2"/>
              <a:buChar char="Ø"/>
            </a:pPr>
            <a:r>
              <a:rPr lang="fr-CA" sz="1800" dirty="0"/>
              <a:t>Est-ce que cela brime ou change quelque chose ta vie ?</a:t>
            </a:r>
          </a:p>
          <a:p>
            <a:pPr lvl="2">
              <a:buFont typeface="Wingdings" panose="05000000000000000000" pitchFamily="2" charset="2"/>
              <a:buChar char="Ø"/>
            </a:pPr>
            <a:r>
              <a:rPr lang="fr-CA" sz="1800" dirty="0"/>
              <a:t>Est-ce que la personne ou la situation que tu juges agit dans le respect de tous ?</a:t>
            </a:r>
          </a:p>
          <a:p>
            <a:pPr lvl="2">
              <a:buFont typeface="Wingdings" panose="05000000000000000000" pitchFamily="2" charset="2"/>
              <a:buChar char="Ø"/>
            </a:pPr>
            <a:endParaRPr lang="fr-CA" sz="1800" dirty="0"/>
          </a:p>
          <a:p>
            <a:pPr lvl="2">
              <a:buFont typeface="Wingdings" panose="05000000000000000000" pitchFamily="2" charset="2"/>
              <a:buChar char="Ø"/>
            </a:pPr>
            <a:endParaRPr lang="fr-CA" sz="1800" dirty="0"/>
          </a:p>
        </p:txBody>
      </p:sp>
      <p:sp>
        <p:nvSpPr>
          <p:cNvPr id="4" name="Rectangle 3">
            <a:extLst>
              <a:ext uri="{FF2B5EF4-FFF2-40B4-BE49-F238E27FC236}">
                <a16:creationId xmlns:a16="http://schemas.microsoft.com/office/drawing/2014/main" id="{D520955A-6101-4CB7-844B-320D84C7F8E2}"/>
              </a:ext>
            </a:extLst>
          </p:cNvPr>
          <p:cNvSpPr/>
          <p:nvPr/>
        </p:nvSpPr>
        <p:spPr>
          <a:xfrm>
            <a:off x="2244436" y="2802577"/>
            <a:ext cx="8170224" cy="17456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4262562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D66E2A-67D8-4905-B84C-8E728547AE92}"/>
              </a:ext>
            </a:extLst>
          </p:cNvPr>
          <p:cNvSpPr>
            <a:spLocks noGrp="1"/>
          </p:cNvSpPr>
          <p:nvPr>
            <p:ph type="title"/>
          </p:nvPr>
        </p:nvSpPr>
        <p:spPr/>
        <p:txBody>
          <a:bodyPr/>
          <a:lstStyle/>
          <a:p>
            <a:r>
              <a:rPr lang="fr-CA" dirty="0"/>
              <a:t>5. Approche pédagogique	</a:t>
            </a:r>
          </a:p>
        </p:txBody>
      </p:sp>
      <p:sp>
        <p:nvSpPr>
          <p:cNvPr id="3" name="Espace réservé du contenu 2">
            <a:extLst>
              <a:ext uri="{FF2B5EF4-FFF2-40B4-BE49-F238E27FC236}">
                <a16:creationId xmlns:a16="http://schemas.microsoft.com/office/drawing/2014/main" id="{ECBDF956-294A-4D0A-9B8F-DF2BE277767F}"/>
              </a:ext>
            </a:extLst>
          </p:cNvPr>
          <p:cNvSpPr>
            <a:spLocks noGrp="1"/>
          </p:cNvSpPr>
          <p:nvPr>
            <p:ph idx="1"/>
          </p:nvPr>
        </p:nvSpPr>
        <p:spPr/>
        <p:txBody>
          <a:bodyPr/>
          <a:lstStyle/>
          <a:p>
            <a:pPr marL="0" indent="0">
              <a:buNone/>
            </a:pPr>
            <a:r>
              <a:rPr lang="fr-CA" dirty="0"/>
              <a:t>Peu importe l’approche que vous aurez, vous devez essayer d’amener l’élève à mobiliser ses savoirs afin d’exercer un jugement critique sur les situations où il aura à faire des choix qui devront être responsables, sains et sécuritaires. </a:t>
            </a:r>
          </a:p>
          <a:p>
            <a:pPr marL="0" indent="0">
              <a:buNone/>
            </a:pPr>
            <a:endParaRPr lang="fr-CA" dirty="0"/>
          </a:p>
          <a:p>
            <a:pPr marL="0" indent="0">
              <a:buNone/>
            </a:pPr>
            <a:r>
              <a:rPr lang="fr-CA" dirty="0"/>
              <a:t>Vous devez vous sentir pleinement à l’aise dans ce que vous entreprendrez. N’hésitez pas à user de votre créativité pour rendre le cours à votre image et aussi captivant qu’il mérite de l’être. </a:t>
            </a:r>
          </a:p>
        </p:txBody>
      </p:sp>
    </p:spTree>
    <p:extLst>
      <p:ext uri="{BB962C8B-B14F-4D97-AF65-F5344CB8AC3E}">
        <p14:creationId xmlns:p14="http://schemas.microsoft.com/office/powerpoint/2010/main" val="1553676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9AD6ED-8716-4E5B-8A62-5095B25F0276}"/>
              </a:ext>
            </a:extLst>
          </p:cNvPr>
          <p:cNvSpPr>
            <a:spLocks noGrp="1"/>
          </p:cNvSpPr>
          <p:nvPr>
            <p:ph type="title"/>
          </p:nvPr>
        </p:nvSpPr>
        <p:spPr>
          <a:xfrm>
            <a:off x="1451579" y="781370"/>
            <a:ext cx="9603275" cy="1049235"/>
          </a:xfrm>
        </p:spPr>
        <p:txBody>
          <a:bodyPr/>
          <a:lstStyle/>
          <a:p>
            <a:r>
              <a:rPr lang="fr-CA" dirty="0"/>
              <a:t>Plan de la présentation</a:t>
            </a:r>
          </a:p>
        </p:txBody>
      </p:sp>
      <p:sp>
        <p:nvSpPr>
          <p:cNvPr id="3" name="Espace réservé du contenu 2">
            <a:extLst>
              <a:ext uri="{FF2B5EF4-FFF2-40B4-BE49-F238E27FC236}">
                <a16:creationId xmlns:a16="http://schemas.microsoft.com/office/drawing/2014/main" id="{BDA6084F-DC38-4B3A-AFD9-4D6DBC849CC4}"/>
              </a:ext>
            </a:extLst>
          </p:cNvPr>
          <p:cNvSpPr>
            <a:spLocks noGrp="1"/>
          </p:cNvSpPr>
          <p:nvPr>
            <p:ph idx="1"/>
          </p:nvPr>
        </p:nvSpPr>
        <p:spPr/>
        <p:txBody>
          <a:bodyPr>
            <a:normAutofit/>
          </a:bodyPr>
          <a:lstStyle/>
          <a:p>
            <a:pPr marL="457200" indent="-457200">
              <a:buFont typeface="+mj-lt"/>
              <a:buAutoNum type="arabicPeriod"/>
            </a:pPr>
            <a:r>
              <a:rPr lang="fr-CA" sz="2400" dirty="0"/>
              <a:t>Présentation de l’animateur</a:t>
            </a:r>
          </a:p>
          <a:p>
            <a:pPr marL="457200" indent="-457200">
              <a:buFont typeface="+mj-lt"/>
              <a:buAutoNum type="arabicPeriod"/>
            </a:pPr>
            <a:r>
              <a:rPr lang="fr-CA" sz="2400" dirty="0"/>
              <a:t>Conseils préparatoires pour l’implantation</a:t>
            </a:r>
          </a:p>
          <a:p>
            <a:pPr marL="457200" indent="-457200">
              <a:buFont typeface="+mj-lt"/>
              <a:buAutoNum type="arabicPeriod"/>
            </a:pPr>
            <a:r>
              <a:rPr lang="fr-CA" sz="2400" dirty="0"/>
              <a:t>Présentation de la séquence d’enseignement du sigle PER-5201-3</a:t>
            </a:r>
          </a:p>
          <a:p>
            <a:pPr marL="457200" indent="-457200">
              <a:buFont typeface="+mj-lt"/>
              <a:buAutoNum type="arabicPeriod"/>
            </a:pPr>
            <a:r>
              <a:rPr lang="fr-CA" sz="2400" dirty="0"/>
              <a:t>Site Internet et matériel du cours</a:t>
            </a:r>
          </a:p>
          <a:p>
            <a:pPr marL="457200" indent="-457200">
              <a:buFont typeface="+mj-lt"/>
              <a:buAutoNum type="arabicPeriod"/>
            </a:pPr>
            <a:r>
              <a:rPr lang="fr-CA" sz="2400" dirty="0"/>
              <a:t>Approche pédagogique</a:t>
            </a:r>
          </a:p>
        </p:txBody>
      </p:sp>
    </p:spTree>
    <p:extLst>
      <p:ext uri="{BB962C8B-B14F-4D97-AF65-F5344CB8AC3E}">
        <p14:creationId xmlns:p14="http://schemas.microsoft.com/office/powerpoint/2010/main" val="3557753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B482D3-0940-476D-A0B0-DCA3BF74E1AE}"/>
              </a:ext>
            </a:extLst>
          </p:cNvPr>
          <p:cNvSpPr>
            <a:spLocks noGrp="1"/>
          </p:cNvSpPr>
          <p:nvPr>
            <p:ph type="title"/>
          </p:nvPr>
        </p:nvSpPr>
        <p:spPr/>
        <p:txBody>
          <a:bodyPr/>
          <a:lstStyle/>
          <a:p>
            <a:r>
              <a:rPr lang="fr-CA" dirty="0"/>
              <a:t>Questions ?</a:t>
            </a:r>
          </a:p>
        </p:txBody>
      </p:sp>
      <p:pic>
        <p:nvPicPr>
          <p:cNvPr id="5" name="Espace réservé du contenu 4">
            <a:extLst>
              <a:ext uri="{FF2B5EF4-FFF2-40B4-BE49-F238E27FC236}">
                <a16:creationId xmlns:a16="http://schemas.microsoft.com/office/drawing/2014/main" id="{06501F56-A8CE-4007-ACC7-20B2C918C4DC}"/>
              </a:ext>
            </a:extLst>
          </p:cNvPr>
          <p:cNvPicPr>
            <a:picLocks noGrp="1" noChangeAspect="1"/>
          </p:cNvPicPr>
          <p:nvPr>
            <p:ph idx="1"/>
          </p:nvPr>
        </p:nvPicPr>
        <p:blipFill>
          <a:blip r:embed="rId2"/>
          <a:stretch>
            <a:fillRect/>
          </a:stretch>
        </p:blipFill>
        <p:spPr>
          <a:xfrm>
            <a:off x="4528343" y="2016125"/>
            <a:ext cx="3449638" cy="3449638"/>
          </a:xfrm>
        </p:spPr>
      </p:pic>
    </p:spTree>
    <p:extLst>
      <p:ext uri="{BB962C8B-B14F-4D97-AF65-F5344CB8AC3E}">
        <p14:creationId xmlns:p14="http://schemas.microsoft.com/office/powerpoint/2010/main" val="1798822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9EE08F-E7BD-48AE-8CF7-88623809249E}"/>
              </a:ext>
            </a:extLst>
          </p:cNvPr>
          <p:cNvSpPr>
            <a:spLocks noGrp="1"/>
          </p:cNvSpPr>
          <p:nvPr>
            <p:ph type="title"/>
          </p:nvPr>
        </p:nvSpPr>
        <p:spPr/>
        <p:txBody>
          <a:bodyPr/>
          <a:lstStyle/>
          <a:p>
            <a:r>
              <a:rPr lang="fr-CA" dirty="0"/>
              <a:t>Merci de votre attention!</a:t>
            </a:r>
          </a:p>
        </p:txBody>
      </p:sp>
      <p:sp>
        <p:nvSpPr>
          <p:cNvPr id="3" name="Espace réservé du contenu 2">
            <a:extLst>
              <a:ext uri="{FF2B5EF4-FFF2-40B4-BE49-F238E27FC236}">
                <a16:creationId xmlns:a16="http://schemas.microsoft.com/office/drawing/2014/main" id="{0A8E31AC-E3E8-4FE0-BAFC-FF06733DDFD2}"/>
              </a:ext>
            </a:extLst>
          </p:cNvPr>
          <p:cNvSpPr>
            <a:spLocks noGrp="1"/>
          </p:cNvSpPr>
          <p:nvPr>
            <p:ph idx="1"/>
          </p:nvPr>
        </p:nvSpPr>
        <p:spPr/>
        <p:txBody>
          <a:bodyPr/>
          <a:lstStyle/>
          <a:p>
            <a:pPr marL="0" indent="0">
              <a:buNone/>
            </a:pPr>
            <a:r>
              <a:rPr lang="fr-CA" dirty="0"/>
              <a:t>Une petite activité pour terminer l’atelier !</a:t>
            </a:r>
          </a:p>
          <a:p>
            <a:pPr marL="0" indent="0">
              <a:buNone/>
            </a:pPr>
            <a:endParaRPr lang="fr-CA" dirty="0"/>
          </a:p>
          <a:p>
            <a:pPr marL="0" indent="0">
              <a:buNone/>
            </a:pPr>
            <a:endParaRPr lang="fr-CA" dirty="0"/>
          </a:p>
          <a:p>
            <a:pPr marL="0" indent="0">
              <a:buNone/>
            </a:pPr>
            <a:endParaRPr lang="fr-CA" dirty="0"/>
          </a:p>
          <a:p>
            <a:pPr marL="0" indent="0">
              <a:buNone/>
            </a:pPr>
            <a:endParaRPr lang="fr-CA" dirty="0"/>
          </a:p>
          <a:p>
            <a:pPr marL="0" indent="0">
              <a:buNone/>
            </a:pPr>
            <a:endParaRPr lang="fr-CA" dirty="0"/>
          </a:p>
          <a:p>
            <a:pPr marL="0" indent="0">
              <a:buNone/>
            </a:pPr>
            <a:r>
              <a:rPr lang="fr-CA" dirty="0"/>
              <a:t>					Bonne implantation ! Jérémy </a:t>
            </a:r>
            <a:r>
              <a:rPr lang="fr-CA" dirty="0">
                <a:sym typeface="Wingdings" panose="05000000000000000000" pitchFamily="2" charset="2"/>
              </a:rPr>
              <a:t> </a:t>
            </a:r>
            <a:endParaRPr lang="fr-CA" dirty="0"/>
          </a:p>
        </p:txBody>
      </p:sp>
    </p:spTree>
    <p:extLst>
      <p:ext uri="{BB962C8B-B14F-4D97-AF65-F5344CB8AC3E}">
        <p14:creationId xmlns:p14="http://schemas.microsoft.com/office/powerpoint/2010/main" val="465694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CD32C2-E30E-438E-827F-5F9A27B61ECC}"/>
              </a:ext>
            </a:extLst>
          </p:cNvPr>
          <p:cNvSpPr>
            <a:spLocks noGrp="1"/>
          </p:cNvSpPr>
          <p:nvPr>
            <p:ph type="title"/>
          </p:nvPr>
        </p:nvSpPr>
        <p:spPr/>
        <p:txBody>
          <a:bodyPr/>
          <a:lstStyle/>
          <a:p>
            <a:r>
              <a:rPr lang="fr-CA" dirty="0"/>
              <a:t>1. Présentation de l’animateur</a:t>
            </a:r>
          </a:p>
        </p:txBody>
      </p:sp>
      <p:sp>
        <p:nvSpPr>
          <p:cNvPr id="3" name="Espace réservé du contenu 2">
            <a:extLst>
              <a:ext uri="{FF2B5EF4-FFF2-40B4-BE49-F238E27FC236}">
                <a16:creationId xmlns:a16="http://schemas.microsoft.com/office/drawing/2014/main" id="{FA409D9F-43B3-4E81-AD93-552A311B2842}"/>
              </a:ext>
            </a:extLst>
          </p:cNvPr>
          <p:cNvSpPr>
            <a:spLocks noGrp="1"/>
          </p:cNvSpPr>
          <p:nvPr>
            <p:ph idx="1"/>
          </p:nvPr>
        </p:nvSpPr>
        <p:spPr/>
        <p:txBody>
          <a:bodyPr/>
          <a:lstStyle/>
          <a:p>
            <a:pPr marL="0" indent="0">
              <a:buNone/>
            </a:pPr>
            <a:r>
              <a:rPr lang="fr-CA" b="1" dirty="0"/>
              <a:t>Jérémy Bernard</a:t>
            </a:r>
          </a:p>
          <a:p>
            <a:r>
              <a:rPr lang="fr-CA" dirty="0"/>
              <a:t>Enseignant de science et technologie au secondaire </a:t>
            </a:r>
          </a:p>
          <a:p>
            <a:r>
              <a:rPr lang="fr-CA" dirty="0"/>
              <a:t>Commission scolaire de la Beauce-</a:t>
            </a:r>
            <a:r>
              <a:rPr lang="fr-CA" dirty="0" err="1"/>
              <a:t>Etchemin</a:t>
            </a:r>
            <a:endParaRPr lang="fr-CA" dirty="0"/>
          </a:p>
          <a:p>
            <a:r>
              <a:rPr lang="fr-CA" dirty="0"/>
              <a:t>Complète un certificat en santé sexuelle, Université Laval</a:t>
            </a:r>
          </a:p>
          <a:p>
            <a:r>
              <a:rPr lang="fr-CA" dirty="0"/>
              <a:t>Enseigne le cours PER-5201-3 depuis janvier 2017</a:t>
            </a:r>
          </a:p>
          <a:p>
            <a:r>
              <a:rPr lang="fr-CA" dirty="0">
                <a:hlinkClick r:id="rId2"/>
              </a:rPr>
              <a:t>jeremy.bernard@csbe.qc.ca</a:t>
            </a:r>
            <a:r>
              <a:rPr lang="fr-CA" dirty="0"/>
              <a:t> </a:t>
            </a:r>
          </a:p>
        </p:txBody>
      </p:sp>
    </p:spTree>
    <p:extLst>
      <p:ext uri="{BB962C8B-B14F-4D97-AF65-F5344CB8AC3E}">
        <p14:creationId xmlns:p14="http://schemas.microsoft.com/office/powerpoint/2010/main" val="2743446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6E8ECC-E2AD-43A2-8A28-31F427418BFA}"/>
              </a:ext>
            </a:extLst>
          </p:cNvPr>
          <p:cNvSpPr>
            <a:spLocks noGrp="1"/>
          </p:cNvSpPr>
          <p:nvPr>
            <p:ph type="title"/>
          </p:nvPr>
        </p:nvSpPr>
        <p:spPr/>
        <p:txBody>
          <a:bodyPr/>
          <a:lstStyle/>
          <a:p>
            <a:pPr marL="358775" indent="-358775"/>
            <a:r>
              <a:rPr lang="fr-CA" dirty="0"/>
              <a:t>2. Conseils préparatoires pour   l’implantation du cours </a:t>
            </a:r>
          </a:p>
        </p:txBody>
      </p:sp>
      <p:sp>
        <p:nvSpPr>
          <p:cNvPr id="3" name="Espace réservé du contenu 2">
            <a:extLst>
              <a:ext uri="{FF2B5EF4-FFF2-40B4-BE49-F238E27FC236}">
                <a16:creationId xmlns:a16="http://schemas.microsoft.com/office/drawing/2014/main" id="{1DBF9B8A-D8BB-46D9-A6D7-6A2739BE2D21}"/>
              </a:ext>
            </a:extLst>
          </p:cNvPr>
          <p:cNvSpPr>
            <a:spLocks noGrp="1"/>
          </p:cNvSpPr>
          <p:nvPr>
            <p:ph idx="1"/>
          </p:nvPr>
        </p:nvSpPr>
        <p:spPr/>
        <p:txBody>
          <a:bodyPr/>
          <a:lstStyle/>
          <a:p>
            <a:pPr marL="0" indent="0">
              <a:buNone/>
            </a:pPr>
            <a:r>
              <a:rPr lang="fr-CA" dirty="0"/>
              <a:t>Qu’est-ce que la </a:t>
            </a:r>
            <a:r>
              <a:rPr lang="fr-CA" b="1" dirty="0"/>
              <a:t>santé sexuelle </a:t>
            </a:r>
            <a:r>
              <a:rPr lang="fr-CA" dirty="0"/>
              <a:t>? Selon l’Organisation mondiale de la santé: </a:t>
            </a:r>
          </a:p>
          <a:p>
            <a:pPr marL="0" indent="0" algn="just">
              <a:buNone/>
            </a:pPr>
            <a:r>
              <a:rPr lang="fr-CA" dirty="0"/>
              <a:t> « </a:t>
            </a:r>
            <a:r>
              <a:rPr lang="fr-CA" i="1" dirty="0"/>
              <a:t>La santé sexuelle est un état de bien-être physique, mental et social dans le domaine de la sexualité. Elle requiert une approche positive et respectueuse de la sexualité et des relations sexuelles, ainsi que la possibilité d’avoir des expériences sexuelles qui soient sources de plaisir et sans risque, libres de toute coercition, discrimination ou violence.</a:t>
            </a:r>
            <a:r>
              <a:rPr lang="fr-CA" dirty="0"/>
              <a:t> » </a:t>
            </a:r>
            <a:r>
              <a:rPr lang="fr-CA" sz="1600" dirty="0"/>
              <a:t>(</a:t>
            </a:r>
            <a:r>
              <a:rPr lang="fr-CA" sz="1600" dirty="0">
                <a:hlinkClick r:id="rId2"/>
              </a:rPr>
              <a:t>http://www.who.int/topics/sexual_health/fr/</a:t>
            </a:r>
            <a:r>
              <a:rPr lang="fr-CA" sz="1600" dirty="0"/>
              <a:t>)</a:t>
            </a:r>
          </a:p>
          <a:p>
            <a:pPr marL="0" indent="0" algn="just">
              <a:buNone/>
            </a:pPr>
            <a:endParaRPr lang="fr-CA" dirty="0"/>
          </a:p>
          <a:p>
            <a:pPr marL="0" indent="0" algn="just">
              <a:buNone/>
            </a:pPr>
            <a:r>
              <a:rPr lang="fr-CA" dirty="0"/>
              <a:t>* Toujours avoir cette définition en tête lors de l’enseignement du cours.</a:t>
            </a:r>
          </a:p>
        </p:txBody>
      </p:sp>
    </p:spTree>
    <p:extLst>
      <p:ext uri="{BB962C8B-B14F-4D97-AF65-F5344CB8AC3E}">
        <p14:creationId xmlns:p14="http://schemas.microsoft.com/office/powerpoint/2010/main" val="3361223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578095-D522-4977-8F5E-C66B7BEF2CD7}"/>
              </a:ext>
            </a:extLst>
          </p:cNvPr>
          <p:cNvSpPr>
            <a:spLocks noGrp="1"/>
          </p:cNvSpPr>
          <p:nvPr>
            <p:ph type="title"/>
          </p:nvPr>
        </p:nvSpPr>
        <p:spPr/>
        <p:txBody>
          <a:bodyPr/>
          <a:lstStyle/>
          <a:p>
            <a:pPr marL="357188" indent="-357188"/>
            <a:r>
              <a:rPr lang="fr-CA" dirty="0"/>
              <a:t>2. Conseils préparatoires pour l’implantation du cours  </a:t>
            </a:r>
          </a:p>
        </p:txBody>
      </p:sp>
      <p:sp>
        <p:nvSpPr>
          <p:cNvPr id="3" name="Espace réservé du contenu 2">
            <a:extLst>
              <a:ext uri="{FF2B5EF4-FFF2-40B4-BE49-F238E27FC236}">
                <a16:creationId xmlns:a16="http://schemas.microsoft.com/office/drawing/2014/main" id="{D9815E87-8F8E-400F-BE85-CBA536C30FD8}"/>
              </a:ext>
            </a:extLst>
          </p:cNvPr>
          <p:cNvSpPr>
            <a:spLocks noGrp="1"/>
          </p:cNvSpPr>
          <p:nvPr>
            <p:ph idx="1"/>
          </p:nvPr>
        </p:nvSpPr>
        <p:spPr/>
        <p:txBody>
          <a:bodyPr>
            <a:normAutofit/>
          </a:bodyPr>
          <a:lstStyle/>
          <a:p>
            <a:pPr marL="0" indent="0">
              <a:buNone/>
            </a:pPr>
            <a:r>
              <a:rPr lang="fr-CA" dirty="0"/>
              <a:t>Avant d’entreprendre l’enseignement d’un cours d’éducation à la sexualité, il est primordial de se poser certaines questions:</a:t>
            </a:r>
          </a:p>
          <a:p>
            <a:pPr marL="0" indent="0">
              <a:buNone/>
            </a:pPr>
            <a:endParaRPr lang="fr-CA" dirty="0"/>
          </a:p>
          <a:p>
            <a:pPr>
              <a:buFont typeface="Wingdings" panose="05000000000000000000" pitchFamily="2" charset="2"/>
              <a:buChar char="Ø"/>
            </a:pPr>
            <a:r>
              <a:rPr lang="fr-CA" b="1" dirty="0"/>
              <a:t>Pourquoi est-ce que je veux enseigner ce cours ?</a:t>
            </a:r>
          </a:p>
          <a:p>
            <a:pPr>
              <a:buFont typeface="Wingdings" panose="05000000000000000000" pitchFamily="2" charset="2"/>
              <a:buChar char="Ø"/>
            </a:pPr>
            <a:r>
              <a:rPr lang="fr-CA" b="1" dirty="0"/>
              <a:t>Suis-je capable d’intervenir convenablement sur tous les sujets ?</a:t>
            </a:r>
          </a:p>
          <a:p>
            <a:pPr>
              <a:buFont typeface="Wingdings" panose="05000000000000000000" pitchFamily="2" charset="2"/>
              <a:buChar char="Ø"/>
            </a:pPr>
            <a:r>
              <a:rPr lang="fr-CA" b="1" dirty="0"/>
              <a:t>Est-ce que je me sens à l’aise de parler et d’entendre parler de sexualité ?</a:t>
            </a:r>
          </a:p>
          <a:p>
            <a:pPr>
              <a:buFont typeface="Wingdings" panose="05000000000000000000" pitchFamily="2" charset="2"/>
              <a:buChar char="Ø"/>
            </a:pPr>
            <a:r>
              <a:rPr lang="fr-CA" b="1" dirty="0"/>
              <a:t>Est-ce que je connais mes limites ?</a:t>
            </a:r>
          </a:p>
          <a:p>
            <a:pPr>
              <a:buFont typeface="Wingdings" panose="05000000000000000000" pitchFamily="2" charset="2"/>
              <a:buChar char="Ø"/>
            </a:pPr>
            <a:endParaRPr lang="fr-CA" dirty="0"/>
          </a:p>
          <a:p>
            <a:pPr>
              <a:buFont typeface="Wingdings" panose="05000000000000000000" pitchFamily="2" charset="2"/>
              <a:buChar char="Ø"/>
            </a:pPr>
            <a:endParaRPr lang="fr-CA" dirty="0"/>
          </a:p>
        </p:txBody>
      </p:sp>
    </p:spTree>
    <p:extLst>
      <p:ext uri="{BB962C8B-B14F-4D97-AF65-F5344CB8AC3E}">
        <p14:creationId xmlns:p14="http://schemas.microsoft.com/office/powerpoint/2010/main" val="3711638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71127-B7A3-4307-B341-AEA11AE629C0}"/>
              </a:ext>
            </a:extLst>
          </p:cNvPr>
          <p:cNvSpPr>
            <a:spLocks noGrp="1"/>
          </p:cNvSpPr>
          <p:nvPr>
            <p:ph type="title"/>
          </p:nvPr>
        </p:nvSpPr>
        <p:spPr>
          <a:xfrm>
            <a:off x="1451579" y="804520"/>
            <a:ext cx="9603275" cy="1035856"/>
          </a:xfrm>
        </p:spPr>
        <p:txBody>
          <a:bodyPr/>
          <a:lstStyle/>
          <a:p>
            <a:pPr marL="358775" indent="-358775"/>
            <a:r>
              <a:rPr lang="fr-CA" dirty="0"/>
              <a:t>2. Conseils préparatoires Pour   l’implantation du cours </a:t>
            </a:r>
          </a:p>
        </p:txBody>
      </p:sp>
      <p:sp>
        <p:nvSpPr>
          <p:cNvPr id="3" name="Espace réservé du contenu 2">
            <a:extLst>
              <a:ext uri="{FF2B5EF4-FFF2-40B4-BE49-F238E27FC236}">
                <a16:creationId xmlns:a16="http://schemas.microsoft.com/office/drawing/2014/main" id="{850E048A-B638-4674-B43B-FDCF653EF16D}"/>
              </a:ext>
            </a:extLst>
          </p:cNvPr>
          <p:cNvSpPr>
            <a:spLocks noGrp="1"/>
          </p:cNvSpPr>
          <p:nvPr>
            <p:ph idx="1"/>
          </p:nvPr>
        </p:nvSpPr>
        <p:spPr>
          <a:xfrm>
            <a:off x="1451579" y="2015732"/>
            <a:ext cx="9603275" cy="3450613"/>
          </a:xfrm>
        </p:spPr>
        <p:txBody>
          <a:bodyPr/>
          <a:lstStyle/>
          <a:p>
            <a:pPr marL="0" indent="0">
              <a:buNone/>
            </a:pPr>
            <a:r>
              <a:rPr lang="fr-CA" sz="2400" b="1" i="1" dirty="0"/>
              <a:t>À éviter</a:t>
            </a:r>
          </a:p>
          <a:p>
            <a:pPr>
              <a:buFont typeface="Wingdings" panose="05000000000000000000" pitchFamily="2" charset="2"/>
              <a:buChar char="Ø"/>
            </a:pPr>
            <a:r>
              <a:rPr lang="fr-CA" dirty="0"/>
              <a:t> Aborder l’anormalité</a:t>
            </a:r>
          </a:p>
          <a:p>
            <a:pPr>
              <a:buFont typeface="Wingdings" panose="05000000000000000000" pitchFamily="2" charset="2"/>
              <a:buChar char="Ø"/>
            </a:pPr>
            <a:r>
              <a:rPr lang="fr-CA" dirty="0"/>
              <a:t> Agir, parler ou sous-entendre que tous les élèves de votre cours ont déjà eu des relations amoureuses et/ou sexuelles</a:t>
            </a:r>
          </a:p>
          <a:p>
            <a:pPr>
              <a:buFont typeface="Wingdings" panose="05000000000000000000" pitchFamily="2" charset="2"/>
              <a:buChar char="Ø"/>
            </a:pPr>
            <a:r>
              <a:rPr lang="fr-CA" dirty="0"/>
              <a:t> Avoir un discours hétéronormatif</a:t>
            </a:r>
          </a:p>
          <a:p>
            <a:pPr>
              <a:buFont typeface="Wingdings" panose="05000000000000000000" pitchFamily="2" charset="2"/>
              <a:buChar char="Ø"/>
            </a:pPr>
            <a:r>
              <a:rPr lang="fr-CA" dirty="0"/>
              <a:t> Partager vos expériences personnelles intimes</a:t>
            </a:r>
          </a:p>
          <a:p>
            <a:pPr>
              <a:buFont typeface="Wingdings" panose="05000000000000000000" pitchFamily="2" charset="2"/>
              <a:buChar char="Ø"/>
            </a:pPr>
            <a:r>
              <a:rPr lang="fr-CA" dirty="0"/>
              <a:t> Laisser les élèves partager leurs propres expériences sexuelles</a:t>
            </a:r>
          </a:p>
          <a:p>
            <a:pPr>
              <a:buFont typeface="Wingdings" panose="05000000000000000000" pitchFamily="2" charset="2"/>
              <a:buChar char="Ø"/>
            </a:pPr>
            <a:endParaRPr lang="fr-CA" dirty="0"/>
          </a:p>
          <a:p>
            <a:pPr>
              <a:buFont typeface="Wingdings" panose="05000000000000000000" pitchFamily="2" charset="2"/>
              <a:buChar char="Ø"/>
            </a:pPr>
            <a:endParaRPr lang="fr-CA" dirty="0"/>
          </a:p>
        </p:txBody>
      </p:sp>
    </p:spTree>
    <p:extLst>
      <p:ext uri="{BB962C8B-B14F-4D97-AF65-F5344CB8AC3E}">
        <p14:creationId xmlns:p14="http://schemas.microsoft.com/office/powerpoint/2010/main" val="424736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71127-B7A3-4307-B341-AEA11AE629C0}"/>
              </a:ext>
            </a:extLst>
          </p:cNvPr>
          <p:cNvSpPr>
            <a:spLocks noGrp="1"/>
          </p:cNvSpPr>
          <p:nvPr>
            <p:ph type="title"/>
          </p:nvPr>
        </p:nvSpPr>
        <p:spPr>
          <a:xfrm>
            <a:off x="1451579" y="804520"/>
            <a:ext cx="9603275" cy="1035856"/>
          </a:xfrm>
        </p:spPr>
        <p:txBody>
          <a:bodyPr/>
          <a:lstStyle/>
          <a:p>
            <a:pPr marL="358775" indent="-358775"/>
            <a:r>
              <a:rPr lang="fr-CA" dirty="0"/>
              <a:t>2. Conseils préparatoires Pour   l’implantation du cours </a:t>
            </a:r>
          </a:p>
        </p:txBody>
      </p:sp>
      <p:sp>
        <p:nvSpPr>
          <p:cNvPr id="3" name="Espace réservé du contenu 2">
            <a:extLst>
              <a:ext uri="{FF2B5EF4-FFF2-40B4-BE49-F238E27FC236}">
                <a16:creationId xmlns:a16="http://schemas.microsoft.com/office/drawing/2014/main" id="{850E048A-B638-4674-B43B-FDCF653EF16D}"/>
              </a:ext>
            </a:extLst>
          </p:cNvPr>
          <p:cNvSpPr>
            <a:spLocks noGrp="1"/>
          </p:cNvSpPr>
          <p:nvPr>
            <p:ph idx="1"/>
          </p:nvPr>
        </p:nvSpPr>
        <p:spPr>
          <a:xfrm>
            <a:off x="1451579" y="2015732"/>
            <a:ext cx="9603275" cy="3782902"/>
          </a:xfrm>
        </p:spPr>
        <p:txBody>
          <a:bodyPr>
            <a:normAutofit lnSpcReduction="10000"/>
          </a:bodyPr>
          <a:lstStyle/>
          <a:p>
            <a:pPr marL="0" indent="0">
              <a:buNone/>
            </a:pPr>
            <a:r>
              <a:rPr lang="fr-CA" sz="2400" b="1" i="1" dirty="0"/>
              <a:t>À éviter</a:t>
            </a:r>
          </a:p>
          <a:p>
            <a:pPr>
              <a:buFont typeface="Wingdings" panose="05000000000000000000" pitchFamily="2" charset="2"/>
              <a:buChar char="Ø"/>
            </a:pPr>
            <a:r>
              <a:rPr lang="fr-CA" dirty="0"/>
              <a:t> Partager vos opinions et vos valeurs personnelles</a:t>
            </a:r>
          </a:p>
          <a:p>
            <a:pPr>
              <a:buFont typeface="Wingdings" panose="05000000000000000000" pitchFamily="2" charset="2"/>
              <a:buChar char="Ø"/>
            </a:pPr>
            <a:r>
              <a:rPr lang="fr-CA" dirty="0"/>
              <a:t> Porter un jugement sur les sujets abordés dans le cadre du cours</a:t>
            </a:r>
          </a:p>
          <a:p>
            <a:pPr>
              <a:buFont typeface="Wingdings" panose="05000000000000000000" pitchFamily="2" charset="2"/>
              <a:buChar char="Ø"/>
            </a:pPr>
            <a:r>
              <a:rPr lang="fr-CA" dirty="0"/>
              <a:t> Parler de la sexualité comme un but ultime à atteindre</a:t>
            </a:r>
          </a:p>
          <a:p>
            <a:pPr>
              <a:buFont typeface="Wingdings" panose="05000000000000000000" pitchFamily="2" charset="2"/>
              <a:buChar char="Ø"/>
            </a:pPr>
            <a:r>
              <a:rPr lang="fr-CA" dirty="0"/>
              <a:t> Rire du contenu (pratiques sexuelles, structure des couples, trans, etc.)</a:t>
            </a:r>
          </a:p>
          <a:p>
            <a:pPr>
              <a:buFont typeface="Wingdings" panose="05000000000000000000" pitchFamily="2" charset="2"/>
              <a:buChar char="Ø"/>
            </a:pPr>
            <a:endParaRPr lang="fr-CA" dirty="0"/>
          </a:p>
          <a:p>
            <a:pPr marL="0" indent="0">
              <a:buNone/>
            </a:pPr>
            <a:r>
              <a:rPr lang="fr-CA" dirty="0"/>
              <a:t>* Tout ce que vous direz pourra avoir un impact majeur (positif ou négatif) dans la vie de quelqu’un. </a:t>
            </a:r>
          </a:p>
          <a:p>
            <a:pPr>
              <a:buFont typeface="Wingdings" panose="05000000000000000000" pitchFamily="2" charset="2"/>
              <a:buChar char="Ø"/>
            </a:pPr>
            <a:endParaRPr lang="fr-CA" dirty="0"/>
          </a:p>
        </p:txBody>
      </p:sp>
    </p:spTree>
    <p:extLst>
      <p:ext uri="{BB962C8B-B14F-4D97-AF65-F5344CB8AC3E}">
        <p14:creationId xmlns:p14="http://schemas.microsoft.com/office/powerpoint/2010/main" val="2137563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FB3455-F48A-4468-81FD-38DB858D6CB0}"/>
              </a:ext>
            </a:extLst>
          </p:cNvPr>
          <p:cNvSpPr>
            <a:spLocks noGrp="1"/>
          </p:cNvSpPr>
          <p:nvPr>
            <p:ph type="title"/>
          </p:nvPr>
        </p:nvSpPr>
        <p:spPr/>
        <p:txBody>
          <a:bodyPr/>
          <a:lstStyle/>
          <a:p>
            <a:pPr marL="358775" indent="-358775"/>
            <a:r>
              <a:rPr lang="fr-CA" dirty="0"/>
              <a:t>2. Conseils préparatoires Pour   l’implantation du cours </a:t>
            </a:r>
          </a:p>
        </p:txBody>
      </p:sp>
      <p:sp>
        <p:nvSpPr>
          <p:cNvPr id="3" name="Espace réservé du contenu 2">
            <a:extLst>
              <a:ext uri="{FF2B5EF4-FFF2-40B4-BE49-F238E27FC236}">
                <a16:creationId xmlns:a16="http://schemas.microsoft.com/office/drawing/2014/main" id="{1FFFC123-F45B-4462-B6AD-4F2204F9CE3C}"/>
              </a:ext>
            </a:extLst>
          </p:cNvPr>
          <p:cNvSpPr>
            <a:spLocks noGrp="1"/>
          </p:cNvSpPr>
          <p:nvPr>
            <p:ph idx="1"/>
          </p:nvPr>
        </p:nvSpPr>
        <p:spPr/>
        <p:txBody>
          <a:bodyPr>
            <a:normAutofit/>
          </a:bodyPr>
          <a:lstStyle/>
          <a:p>
            <a:pPr marL="0" indent="0">
              <a:buNone/>
            </a:pPr>
            <a:r>
              <a:rPr lang="fr-CA" sz="2400" b="1" dirty="0"/>
              <a:t>Pour une belle ambiance</a:t>
            </a:r>
          </a:p>
          <a:p>
            <a:pPr>
              <a:buFont typeface="Wingdings" panose="05000000000000000000" pitchFamily="2" charset="2"/>
              <a:buChar char="Ø"/>
            </a:pPr>
            <a:r>
              <a:rPr lang="fr-CA" sz="2400" dirty="0"/>
              <a:t> Avoir de l’ouverture d’esprit</a:t>
            </a:r>
          </a:p>
          <a:p>
            <a:pPr>
              <a:buFont typeface="Wingdings" panose="05000000000000000000" pitchFamily="2" charset="2"/>
              <a:buChar char="Ø"/>
            </a:pPr>
            <a:r>
              <a:rPr lang="fr-CA" sz="2400" dirty="0"/>
              <a:t> Avoir une attitude neutre qui ne suscite pas le jugement</a:t>
            </a:r>
          </a:p>
          <a:p>
            <a:pPr>
              <a:buFont typeface="Wingdings" panose="05000000000000000000" pitchFamily="2" charset="2"/>
              <a:buChar char="Ø"/>
            </a:pPr>
            <a:r>
              <a:rPr lang="fr-CA" sz="2400" dirty="0"/>
              <a:t> Avoir de l’empathie et du respect</a:t>
            </a:r>
          </a:p>
          <a:p>
            <a:pPr>
              <a:buFont typeface="Wingdings" panose="05000000000000000000" pitchFamily="2" charset="2"/>
              <a:buChar char="Ø"/>
            </a:pPr>
            <a:r>
              <a:rPr lang="fr-CA" sz="2400" dirty="0"/>
              <a:t> Avoir une bonne écoute et être à l’aise</a:t>
            </a:r>
          </a:p>
          <a:p>
            <a:pPr>
              <a:buFont typeface="Wingdings" panose="05000000000000000000" pitchFamily="2" charset="2"/>
              <a:buChar char="Ø"/>
            </a:pPr>
            <a:r>
              <a:rPr lang="fr-CA" sz="2400" dirty="0"/>
              <a:t> Avoir de la répartie</a:t>
            </a:r>
            <a:endParaRPr lang="fr-CA" dirty="0"/>
          </a:p>
        </p:txBody>
      </p:sp>
    </p:spTree>
    <p:extLst>
      <p:ext uri="{BB962C8B-B14F-4D97-AF65-F5344CB8AC3E}">
        <p14:creationId xmlns:p14="http://schemas.microsoft.com/office/powerpoint/2010/main" val="78102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698DCEF4-401D-4E49-8E5C-E30BABDD9394}"/>
              </a:ext>
            </a:extLst>
          </p:cNvPr>
          <p:cNvSpPr/>
          <p:nvPr/>
        </p:nvSpPr>
        <p:spPr>
          <a:xfrm>
            <a:off x="1296365" y="5104547"/>
            <a:ext cx="9931078" cy="902747"/>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 name="Rectangle : coins arrondis 4">
            <a:extLst>
              <a:ext uri="{FF2B5EF4-FFF2-40B4-BE49-F238E27FC236}">
                <a16:creationId xmlns:a16="http://schemas.microsoft.com/office/drawing/2014/main" id="{C8B82B3D-7F70-4853-A9D0-6523F802848D}"/>
              </a:ext>
            </a:extLst>
          </p:cNvPr>
          <p:cNvSpPr/>
          <p:nvPr/>
        </p:nvSpPr>
        <p:spPr>
          <a:xfrm>
            <a:off x="1296365" y="3946900"/>
            <a:ext cx="9931078" cy="99542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CA"/>
          </a:p>
        </p:txBody>
      </p:sp>
      <p:sp>
        <p:nvSpPr>
          <p:cNvPr id="4" name="Rectangle : coins arrondis 3">
            <a:extLst>
              <a:ext uri="{FF2B5EF4-FFF2-40B4-BE49-F238E27FC236}">
                <a16:creationId xmlns:a16="http://schemas.microsoft.com/office/drawing/2014/main" id="{F1E3FF15-6799-4676-BECE-199D9B3167F8}"/>
              </a:ext>
            </a:extLst>
          </p:cNvPr>
          <p:cNvSpPr/>
          <p:nvPr/>
        </p:nvSpPr>
        <p:spPr>
          <a:xfrm>
            <a:off x="1296365" y="2870522"/>
            <a:ext cx="9931078" cy="914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schemeClr val="tx1"/>
              </a:solidFill>
            </a:endParaRPr>
          </a:p>
        </p:txBody>
      </p:sp>
      <p:sp>
        <p:nvSpPr>
          <p:cNvPr id="2" name="Titre 1">
            <a:extLst>
              <a:ext uri="{FF2B5EF4-FFF2-40B4-BE49-F238E27FC236}">
                <a16:creationId xmlns:a16="http://schemas.microsoft.com/office/drawing/2014/main" id="{8849BB7D-CE53-43EA-99C7-8A7433E80014}"/>
              </a:ext>
            </a:extLst>
          </p:cNvPr>
          <p:cNvSpPr>
            <a:spLocks noGrp="1"/>
          </p:cNvSpPr>
          <p:nvPr>
            <p:ph type="title"/>
          </p:nvPr>
        </p:nvSpPr>
        <p:spPr/>
        <p:txBody>
          <a:bodyPr/>
          <a:lstStyle/>
          <a:p>
            <a:r>
              <a:rPr lang="fr-CA" dirty="0"/>
              <a:t>3. Séquence d’enseignement</a:t>
            </a:r>
          </a:p>
        </p:txBody>
      </p:sp>
      <p:sp>
        <p:nvSpPr>
          <p:cNvPr id="3" name="Espace réservé du contenu 2">
            <a:extLst>
              <a:ext uri="{FF2B5EF4-FFF2-40B4-BE49-F238E27FC236}">
                <a16:creationId xmlns:a16="http://schemas.microsoft.com/office/drawing/2014/main" id="{9D3739B8-8C8C-4910-B0FB-BE6943B40AC5}"/>
              </a:ext>
            </a:extLst>
          </p:cNvPr>
          <p:cNvSpPr>
            <a:spLocks noGrp="1"/>
          </p:cNvSpPr>
          <p:nvPr>
            <p:ph idx="1"/>
          </p:nvPr>
        </p:nvSpPr>
        <p:spPr>
          <a:xfrm>
            <a:off x="1451579" y="2015732"/>
            <a:ext cx="9603275" cy="3887357"/>
          </a:xfrm>
        </p:spPr>
        <p:txBody>
          <a:bodyPr>
            <a:normAutofit/>
          </a:bodyPr>
          <a:lstStyle/>
          <a:p>
            <a:pPr marL="0" indent="0">
              <a:buNone/>
            </a:pPr>
            <a:r>
              <a:rPr lang="fr-CA" dirty="0"/>
              <a:t>Les compétences disciplinaires du programme:</a:t>
            </a:r>
          </a:p>
          <a:p>
            <a:pPr marL="0" indent="0">
              <a:buNone/>
            </a:pPr>
            <a:endParaRPr lang="fr-CA" dirty="0"/>
          </a:p>
          <a:p>
            <a:pPr marL="457200" indent="-457200">
              <a:buAutoNum type="arabicPeriod"/>
            </a:pPr>
            <a:r>
              <a:rPr lang="fr-CA" dirty="0"/>
              <a:t>S’interroger sur des réalités qui concernent la sexualité</a:t>
            </a:r>
          </a:p>
          <a:p>
            <a:pPr marL="457200" indent="-457200">
              <a:buFont typeface="+mj-lt"/>
              <a:buAutoNum type="arabicPeriod"/>
            </a:pPr>
            <a:endParaRPr lang="fr-CA" dirty="0"/>
          </a:p>
          <a:p>
            <a:pPr marL="457200" indent="-457200">
              <a:buFont typeface="+mj-lt"/>
              <a:buAutoNum type="arabicPeriod"/>
            </a:pPr>
            <a:r>
              <a:rPr lang="fr-CA" dirty="0"/>
              <a:t>Mettre en relation des facteurs qui influent sur l’adoption d’un comportement sexuel responsable et sécuritaire</a:t>
            </a:r>
          </a:p>
          <a:p>
            <a:pPr marL="457200" indent="-457200">
              <a:buFont typeface="+mj-lt"/>
              <a:buAutoNum type="arabicPeriod"/>
            </a:pPr>
            <a:endParaRPr lang="fr-CA" dirty="0"/>
          </a:p>
          <a:p>
            <a:pPr marL="457200" indent="-457200">
              <a:buAutoNum type="arabicPeriod"/>
            </a:pPr>
            <a:r>
              <a:rPr lang="fr-CA" dirty="0"/>
              <a:t>Faire des choix pour un mode de vie sain au regard de la sexualité</a:t>
            </a:r>
          </a:p>
          <a:p>
            <a:pPr marL="457200" indent="-457200">
              <a:buAutoNum type="arabicPeriod"/>
            </a:pPr>
            <a:endParaRPr lang="fr-CA" dirty="0"/>
          </a:p>
          <a:p>
            <a:pPr marL="0" indent="0">
              <a:buNone/>
            </a:pPr>
            <a:endParaRPr lang="fr-CA" dirty="0"/>
          </a:p>
        </p:txBody>
      </p:sp>
    </p:spTree>
    <p:extLst>
      <p:ext uri="{BB962C8B-B14F-4D97-AF65-F5344CB8AC3E}">
        <p14:creationId xmlns:p14="http://schemas.microsoft.com/office/powerpoint/2010/main" val="142799780"/>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1381</TotalTime>
  <Words>981</Words>
  <Application>Microsoft Office PowerPoint</Application>
  <PresentationFormat>Grand écran</PresentationFormat>
  <Paragraphs>140</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Gill Sans MT</vt:lpstr>
      <vt:lpstr>Teen Light</vt:lpstr>
      <vt:lpstr>Wingdings</vt:lpstr>
      <vt:lpstr>Galerie</vt:lpstr>
      <vt:lpstr>AQIFGA 2018</vt:lpstr>
      <vt:lpstr>Plan de la présentation</vt:lpstr>
      <vt:lpstr>1. Présentation de l’animateur</vt:lpstr>
      <vt:lpstr>2. Conseils préparatoires pour   l’implantation du cours </vt:lpstr>
      <vt:lpstr>2. Conseils préparatoires pour l’implantation du cours  </vt:lpstr>
      <vt:lpstr>2. Conseils préparatoires Pour   l’implantation du cours </vt:lpstr>
      <vt:lpstr>2. Conseils préparatoires Pour   l’implantation du cours </vt:lpstr>
      <vt:lpstr>2. Conseils préparatoires Pour   l’implantation du cours </vt:lpstr>
      <vt:lpstr>3. Séquence d’enseignement</vt:lpstr>
      <vt:lpstr>3. Séquence d’enseignement </vt:lpstr>
      <vt:lpstr>3. Séquence d’enseignement </vt:lpstr>
      <vt:lpstr>3. Séquence d’enseignement </vt:lpstr>
      <vt:lpstr>4. Site Internet et matériel </vt:lpstr>
      <vt:lpstr>5. Approche pédagogique</vt:lpstr>
      <vt:lpstr>5. Approche pédagogique</vt:lpstr>
      <vt:lpstr>5. Approche pédagogique</vt:lpstr>
      <vt:lpstr>5. Approche pédagogique</vt:lpstr>
      <vt:lpstr>5. Approche pédagogique</vt:lpstr>
      <vt:lpstr>5. Approche pédagogique </vt:lpstr>
      <vt:lpstr>Questions ?</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AQIFGA 2018</dc:title>
  <dc:creator>Bernard Jérémy</dc:creator>
  <cp:lastModifiedBy>Bernard Jérémy</cp:lastModifiedBy>
  <cp:revision>43</cp:revision>
  <cp:lastPrinted>2018-04-18T19:00:08Z</cp:lastPrinted>
  <dcterms:created xsi:type="dcterms:W3CDTF">2018-04-17T16:50:43Z</dcterms:created>
  <dcterms:modified xsi:type="dcterms:W3CDTF">2018-04-18T19:37:17Z</dcterms:modified>
</cp:coreProperties>
</file>