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4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notesSlides/notesSlide5.xml" ContentType="application/vnd.openxmlformats-officedocument.presentationml.notesSlide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6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notesSlides/notesSlide7.xml" ContentType="application/vnd.openxmlformats-officedocument.presentationml.notesSlide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2"/>
  </p:sldMasterIdLst>
  <p:notesMasterIdLst>
    <p:notesMasterId r:id="rId26"/>
  </p:notesMasterIdLst>
  <p:handoutMasterIdLst>
    <p:handoutMasterId r:id="rId27"/>
  </p:handoutMasterIdLst>
  <p:sldIdLst>
    <p:sldId id="256" r:id="rId3"/>
    <p:sldId id="340" r:id="rId4"/>
    <p:sldId id="338" r:id="rId5"/>
    <p:sldId id="341" r:id="rId6"/>
    <p:sldId id="339" r:id="rId7"/>
    <p:sldId id="336" r:id="rId8"/>
    <p:sldId id="337" r:id="rId9"/>
    <p:sldId id="283" r:id="rId10"/>
    <p:sldId id="312" r:id="rId11"/>
    <p:sldId id="331" r:id="rId12"/>
    <p:sldId id="329" r:id="rId13"/>
    <p:sldId id="330" r:id="rId14"/>
    <p:sldId id="284" r:id="rId15"/>
    <p:sldId id="332" r:id="rId16"/>
    <p:sldId id="333" r:id="rId17"/>
    <p:sldId id="313" r:id="rId18"/>
    <p:sldId id="334" r:id="rId19"/>
    <p:sldId id="335" r:id="rId20"/>
    <p:sldId id="314" r:id="rId21"/>
    <p:sldId id="326" r:id="rId22"/>
    <p:sldId id="315" r:id="rId23"/>
    <p:sldId id="316" r:id="rId24"/>
    <p:sldId id="317" r:id="rId25"/>
  </p:sldIdLst>
  <p:sldSz cx="9144000" cy="5143500" type="screen16x9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eur" initials="A" lastIdx="1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3198E5"/>
    <a:srgbClr val="123A61"/>
    <a:srgbClr val="FFFFFF"/>
    <a:srgbClr val="000000"/>
    <a:srgbClr val="00A4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54" autoAdjust="0"/>
    <p:restoredTop sz="87533" autoAdjust="0"/>
  </p:normalViewPr>
  <p:slideViewPr>
    <p:cSldViewPr snapToGrid="0" snapToObjects="1">
      <p:cViewPr varScale="1">
        <p:scale>
          <a:sx n="139" d="100"/>
          <a:sy n="139" d="100"/>
        </p:scale>
        <p:origin x="89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230A23-3E98-F64D-859B-DE462771A158}" type="datetimeFigureOut">
              <a:t>12/12/2017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DBF0C-04E2-7C4F-92D3-BB9F31F7BD3A}" type="slidenum"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61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EC850-8CD6-4E17-9905-72A338B055A3}" type="datetimeFigureOut">
              <a:rPr lang="fr-CA" smtClean="0"/>
              <a:t>2017-12-12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2E7883-EA78-4F54-AFD8-9832FF11638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41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80671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79370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b="1" dirty="0"/>
              <a:t>Les question</a:t>
            </a:r>
            <a:r>
              <a:rPr lang="fr-CA" b="1" baseline="0" dirty="0"/>
              <a:t>s sont préparées </a:t>
            </a:r>
            <a:endParaRPr lang="fr-CA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7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662317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M’assurer</a:t>
            </a:r>
            <a:r>
              <a:rPr lang="fr-CA" baseline="0" dirty="0"/>
              <a:t> de bien dire que la compréhension est PAR l’élève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13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9737667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M’assurer</a:t>
            </a:r>
            <a:r>
              <a:rPr lang="fr-CA" baseline="0" dirty="0"/>
              <a:t> de bien dire que la compréhension est PAR l’élève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14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685862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dirty="0"/>
              <a:t>M’assurer</a:t>
            </a:r>
            <a:r>
              <a:rPr lang="fr-CA" baseline="0" dirty="0"/>
              <a:t> de bien dire que la compréhension est PAR l’élève 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15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256517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A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Les « X » majuscules réfèrent au sens qui a été le plus utile pour le participant selon ce qu’il a dit durant l’entrevue semi-dirigée. Les « x » minuscules représentent tous les sens utilisés par les participants selon ce qu’ils ont dit durant l’entrevue semi-dirigée. Les cases en gris réfèrent aux sens dont des indices d’utilisation ont pu être relevés dans l’enregistrement audio-vidéo.</a:t>
            </a:r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2E7883-EA78-4F54-AFD8-9832FF11638C}" type="slidenum">
              <a:rPr lang="fr-CA" smtClean="0"/>
              <a:t>19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048297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590441" y="662334"/>
            <a:ext cx="7793216" cy="487434"/>
          </a:xfrm>
          <a:prstGeom prst="rect">
            <a:avLst/>
          </a:prstGeom>
        </p:spPr>
        <p:txBody>
          <a:bodyPr tIns="0" bIns="0" anchor="t" anchorCtr="0">
            <a:noAutofit/>
          </a:bodyPr>
          <a:lstStyle>
            <a:lvl1pPr marL="457200" indent="-457200" algn="l">
              <a:buFontTx/>
              <a:buBlip>
                <a:blip r:embed="rId3"/>
              </a:buBlip>
              <a:defRPr sz="30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TITRE DE VOTRE PRÉSENTATION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1181101" y="1149768"/>
            <a:ext cx="5181600" cy="338554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0" indent="0" algn="l">
              <a:buNone/>
              <a:defRPr sz="22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PLACEZ VOTRE SOUS TITRE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8171560" y="4767263"/>
            <a:ext cx="972440" cy="273844"/>
          </a:xfrm>
        </p:spPr>
        <p:txBody>
          <a:bodyPr/>
          <a:lstStyle>
            <a:lvl1pPr>
              <a:defRPr sz="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94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1792288" y="3812977"/>
            <a:ext cx="5486400" cy="425054"/>
          </a:xfrm>
          <a:prstGeom prst="rect">
            <a:avLst/>
          </a:prstGeom>
        </p:spPr>
        <p:txBody>
          <a:bodyPr anchor="b">
            <a:noAutofit/>
          </a:bodyPr>
          <a:lstStyle>
            <a:lvl1pPr marL="457200" indent="-457200" algn="l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Contenu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962121"/>
            <a:ext cx="5486400" cy="2747818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286000" y="4238030"/>
            <a:ext cx="4992688" cy="43873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10"/>
          <p:cNvSpPr>
            <a:spLocks noGrp="1"/>
          </p:cNvSpPr>
          <p:nvPr>
            <p:ph type="body" sz="quarter" idx="15" hasCustomPrompt="1"/>
          </p:nvPr>
        </p:nvSpPr>
        <p:spPr>
          <a:xfrm>
            <a:off x="317421" y="116918"/>
            <a:ext cx="2273379" cy="241394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03493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Chapitr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780753" y="1488323"/>
            <a:ext cx="4280049" cy="1291587"/>
          </a:xfrm>
          <a:prstGeom prst="rect">
            <a:avLst/>
          </a:prstGeom>
        </p:spPr>
        <p:txBody>
          <a:bodyPr tIns="0" bIns="0" anchor="t">
            <a:normAutofit/>
          </a:bodyPr>
          <a:lstStyle>
            <a:lvl1pPr algn="l">
              <a:lnSpc>
                <a:spcPts val="3780"/>
              </a:lnSpc>
              <a:defRPr sz="3400" b="0" cap="all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r>
              <a:rPr lang="fr-FR" dirty="0"/>
              <a:t>PLACEZ LE TITRE </a:t>
            </a:r>
            <a:br>
              <a:rPr lang="fr-FR" dirty="0"/>
            </a:br>
            <a:r>
              <a:rPr lang="fr-FR" dirty="0"/>
              <a:t>DU CHAPITRE ICI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Sous-titre 2"/>
          <p:cNvSpPr>
            <a:spLocks noGrp="1"/>
          </p:cNvSpPr>
          <p:nvPr>
            <p:ph type="subTitle" idx="13" hasCustomPrompt="1"/>
          </p:nvPr>
        </p:nvSpPr>
        <p:spPr>
          <a:xfrm>
            <a:off x="3358120" y="1027282"/>
            <a:ext cx="3188535" cy="400110"/>
          </a:xfrm>
          <a:prstGeom prst="rect">
            <a:avLst/>
          </a:prstGeom>
        </p:spPr>
        <p:txBody>
          <a:bodyPr wrap="square" lIns="0" tIns="0" bIns="0">
            <a:spAutoFit/>
          </a:bodyPr>
          <a:lstStyle>
            <a:lvl1pPr marL="342900" indent="-342900" algn="l">
              <a:buSzPct val="120000"/>
              <a:buFontTx/>
              <a:buBlip>
                <a:blip r:embed="rId3"/>
              </a:buBlip>
              <a:defRPr sz="2600" baseline="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 Chapitre 1</a:t>
            </a:r>
          </a:p>
        </p:txBody>
      </p:sp>
    </p:spTree>
    <p:extLst>
      <p:ext uri="{BB962C8B-B14F-4D97-AF65-F5344CB8AC3E}">
        <p14:creationId xmlns:p14="http://schemas.microsoft.com/office/powerpoint/2010/main" val="91873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cti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657341" y="2281999"/>
            <a:ext cx="3309937" cy="453402"/>
          </a:xfrm>
          <a:prstGeom prst="rect">
            <a:avLst/>
          </a:prstGeom>
        </p:spPr>
        <p:txBody>
          <a:bodyPr vert="horz" lIns="0" bIns="0"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lvl="0"/>
            <a:r>
              <a:rPr lang="fr-FR" dirty="0"/>
              <a:t> 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3168606" y="2770738"/>
            <a:ext cx="4201449" cy="1269460"/>
          </a:xfrm>
          <a:prstGeom prst="rect">
            <a:avLst/>
          </a:prstGeom>
        </p:spPr>
        <p:txBody>
          <a:bodyPr vert="horz" lIns="0" tIns="0" bIns="0"/>
          <a:lstStyle>
            <a:lvl1pPr marL="0" indent="0">
              <a:lnSpc>
                <a:spcPts val="3840"/>
              </a:lnSpc>
              <a:buFontTx/>
              <a:buNone/>
              <a:defRPr sz="34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PLACEZ LE TITRE DU CHAPITRE ICI</a:t>
            </a:r>
          </a:p>
        </p:txBody>
      </p:sp>
    </p:spTree>
    <p:extLst>
      <p:ext uri="{BB962C8B-B14F-4D97-AF65-F5344CB8AC3E}">
        <p14:creationId xmlns:p14="http://schemas.microsoft.com/office/powerpoint/2010/main" val="271222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09039" y="114258"/>
            <a:ext cx="1467142" cy="244053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>
          <a:xfrm>
            <a:off x="562517" y="1119615"/>
            <a:ext cx="7887629" cy="3394472"/>
          </a:xfrm>
          <a:prstGeom prst="rect">
            <a:avLst/>
          </a:prstGeom>
        </p:spPr>
        <p:txBody>
          <a:bodyPr/>
          <a:lstStyle>
            <a:lvl1pPr marL="342900" indent="-342900">
              <a:buSzPct val="120000"/>
              <a:buFontTx/>
              <a:buBlip>
                <a:blip r:embed="rId3"/>
              </a:buBlip>
              <a:defRPr sz="260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sz="20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2pPr>
            <a:lvl3pPr>
              <a:defRPr sz="1800">
                <a:solidFill>
                  <a:srgbClr val="000000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5pPr>
          </a:lstStyle>
          <a:p>
            <a:pPr lvl="0"/>
            <a:r>
              <a:rPr lang="fr-FR" dirty="0"/>
              <a:t> Contenu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 dirty="0"/>
              <a:t>RAPPEL DU TITRE DU CHAPITRE</a:t>
            </a:r>
          </a:p>
        </p:txBody>
      </p:sp>
    </p:spTree>
    <p:extLst>
      <p:ext uri="{BB962C8B-B14F-4D97-AF65-F5344CB8AC3E}">
        <p14:creationId xmlns:p14="http://schemas.microsoft.com/office/powerpoint/2010/main" val="329466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1087320" y="1694935"/>
            <a:ext cx="3251110" cy="2545556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136530" y="1694935"/>
            <a:ext cx="3296822" cy="254555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342900" indent="-342900"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>
              <a:defRPr lang="fr-FR" sz="2400"/>
            </a:lvl2pPr>
            <a:lvl3pPr>
              <a:defRPr lang="fr-FR" sz="2000"/>
            </a:lvl3pPr>
            <a:lvl4pPr>
              <a:defRPr lang="fr-FR" sz="1800"/>
            </a:lvl4pPr>
            <a:lvl5pPr>
              <a:defRPr lang="fr-FR" sz="1800"/>
            </a:lvl5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Titre 11"/>
          <p:cNvSpPr>
            <a:spLocks noGrp="1"/>
          </p:cNvSpPr>
          <p:nvPr>
            <p:ph type="title" hasCustomPrompt="1"/>
          </p:nvPr>
        </p:nvSpPr>
        <p:spPr>
          <a:xfrm>
            <a:off x="314226" y="116388"/>
            <a:ext cx="2491325" cy="2295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lnSpc>
                <a:spcPts val="1920"/>
              </a:lnSpc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algn="l"/>
            <a:r>
              <a:rPr lang="fr-FR" dirty="0"/>
              <a:t>Chapitre 1</a:t>
            </a:r>
          </a:p>
        </p:txBody>
      </p:sp>
      <p:sp>
        <p:nvSpPr>
          <p:cNvPr id="15" name="Espace réservé du texte 14"/>
          <p:cNvSpPr>
            <a:spLocks noGrp="1"/>
          </p:cNvSpPr>
          <p:nvPr>
            <p:ph type="body" sz="quarter" idx="15" hasCustomPrompt="1"/>
          </p:nvPr>
        </p:nvSpPr>
        <p:spPr>
          <a:xfrm>
            <a:off x="4569646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>
              <a:defRPr lang="fr-FR" sz="2000">
                <a:solidFill>
                  <a:srgbClr val="000000"/>
                </a:solidFill>
                <a:latin typeface="SegoeBook"/>
                <a:cs typeface="SegoeBook"/>
              </a:defRPr>
            </a:lvl2pPr>
            <a:lvl3pPr>
              <a:defRPr lang="fr-FR" sz="1800">
                <a:solidFill>
                  <a:srgbClr val="000000"/>
                </a:solidFill>
                <a:latin typeface="SegoeBook"/>
                <a:cs typeface="SegoeBook"/>
              </a:defRPr>
            </a:lvl3pPr>
            <a:lvl4pPr>
              <a:defRPr lang="fr-FR" sz="1600">
                <a:latin typeface="SegoeBook"/>
                <a:cs typeface="SegoeBook"/>
              </a:defRPr>
            </a:lvl4pPr>
            <a:lvl5pPr>
              <a:defRPr lang="fr-FR" sz="1600">
                <a:latin typeface="SegoeBook"/>
                <a:cs typeface="SegoeBook"/>
              </a:defRPr>
            </a:lvl5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 dirty="0"/>
              <a:t> Contenu</a:t>
            </a:r>
          </a:p>
        </p:txBody>
      </p:sp>
      <p:sp>
        <p:nvSpPr>
          <p:cNvPr id="16" name="Espace réservé du texte 14"/>
          <p:cNvSpPr>
            <a:spLocks noGrp="1"/>
          </p:cNvSpPr>
          <p:nvPr>
            <p:ph type="body" sz="quarter" idx="16" hasCustomPrompt="1"/>
          </p:nvPr>
        </p:nvSpPr>
        <p:spPr>
          <a:xfrm>
            <a:off x="611560" y="1105372"/>
            <a:ext cx="3124904" cy="589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>
              <a:buSzPct val="121000"/>
              <a:buFontTx/>
              <a:buBlip>
                <a:blip r:embed="rId3"/>
              </a:buBlip>
              <a:defRPr lang="fr-FR"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>
              <a:buSzPct val="120000"/>
              <a:buFontTx/>
              <a:buBlip>
                <a:blip r:embed="rId3"/>
              </a:buBlip>
            </a:pPr>
            <a:r>
              <a:rPr lang="fr-FR"/>
              <a:t>Contenu</a:t>
            </a:r>
          </a:p>
        </p:txBody>
      </p:sp>
    </p:spTree>
    <p:extLst>
      <p:ext uri="{BB962C8B-B14F-4D97-AF65-F5344CB8AC3E}">
        <p14:creationId xmlns:p14="http://schemas.microsoft.com/office/powerpoint/2010/main" val="1087509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317421" y="109206"/>
            <a:ext cx="1479899" cy="225959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defRPr sz="1600">
                <a:solidFill>
                  <a:schemeClr val="bg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 dirty="0"/>
              <a:t>Chapitre 1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 hasCustomPrompt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Contenu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6" y="1151335"/>
            <a:ext cx="3813123" cy="479822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marL="457200" indent="-457200">
              <a:buSzPct val="120000"/>
              <a:buFontTx/>
              <a:buBlip>
                <a:blip r:embed="rId3"/>
              </a:buBlip>
              <a:defRPr sz="2600" b="1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Contenu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3" name="Espace réservé du graphique 12"/>
          <p:cNvSpPr>
            <a:spLocks noGrp="1"/>
          </p:cNvSpPr>
          <p:nvPr>
            <p:ph type="chart" sz="quarter" idx="15"/>
          </p:nvPr>
        </p:nvSpPr>
        <p:spPr>
          <a:xfrm>
            <a:off x="528638" y="1928813"/>
            <a:ext cx="3656012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  <p:sp>
        <p:nvSpPr>
          <p:cNvPr id="15" name="Espace réservé du graphique 14"/>
          <p:cNvSpPr>
            <a:spLocks noGrp="1"/>
          </p:cNvSpPr>
          <p:nvPr>
            <p:ph type="chart" sz="quarter" idx="16"/>
          </p:nvPr>
        </p:nvSpPr>
        <p:spPr>
          <a:xfrm>
            <a:off x="4705350" y="1928813"/>
            <a:ext cx="3752799" cy="2532062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lIns="0" tIns="0" bIns="0"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graphique</a:t>
            </a:r>
          </a:p>
        </p:txBody>
      </p:sp>
    </p:spTree>
    <p:extLst>
      <p:ext uri="{BB962C8B-B14F-4D97-AF65-F5344CB8AC3E}">
        <p14:creationId xmlns:p14="http://schemas.microsoft.com/office/powerpoint/2010/main" val="374305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3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4" hasCustomPrompt="1"/>
          </p:nvPr>
        </p:nvSpPr>
        <p:spPr>
          <a:xfrm>
            <a:off x="314912" y="115910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</p:spTree>
    <p:extLst>
      <p:ext uri="{BB962C8B-B14F-4D97-AF65-F5344CB8AC3E}">
        <p14:creationId xmlns:p14="http://schemas.microsoft.com/office/powerpoint/2010/main" val="38825220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6" name="Espace réservé du pied de page 3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6252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au avec légen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039091" y="1685636"/>
            <a:ext cx="2247515" cy="28016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-342900">
              <a:spcBef>
                <a:spcPts val="300"/>
              </a:spcBef>
              <a:buFontTx/>
              <a:buNone/>
              <a:defRPr lang="fr-FR" sz="14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pPr marL="0" lvl="0" indent="0">
              <a:buFontTx/>
              <a:buNone/>
            </a:pPr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80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Espace réservé du texte 10"/>
          <p:cNvSpPr>
            <a:spLocks noGrp="1"/>
          </p:cNvSpPr>
          <p:nvPr>
            <p:ph type="body" sz="quarter" idx="14" hasCustomPrompt="1"/>
          </p:nvPr>
        </p:nvSpPr>
        <p:spPr>
          <a:xfrm>
            <a:off x="317421" y="358311"/>
            <a:ext cx="3557405" cy="272821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 sz="150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RAPPEL DU TITRE DU CHAPITRE</a:t>
            </a:r>
          </a:p>
        </p:txBody>
      </p:sp>
      <p:sp>
        <p:nvSpPr>
          <p:cNvPr id="14" name="Espace réservé du texte 9"/>
          <p:cNvSpPr>
            <a:spLocks noGrp="1"/>
          </p:cNvSpPr>
          <p:nvPr>
            <p:ph type="body" sz="quarter" idx="15" hasCustomPrompt="1"/>
          </p:nvPr>
        </p:nvSpPr>
        <p:spPr>
          <a:xfrm>
            <a:off x="323793" y="124792"/>
            <a:ext cx="2023708" cy="219622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>
            <a:lvl1pPr marL="0" indent="0">
              <a:buFontTx/>
              <a:buNone/>
              <a:defRPr lang="fr-FR" sz="1600">
                <a:solidFill>
                  <a:schemeClr val="bg1"/>
                </a:solidFill>
                <a:latin typeface="Segoe UI Semilight" panose="020B0402040204020203" pitchFamily="34" charset="0"/>
                <a:ea typeface="+mj-ea"/>
                <a:cs typeface="Segoe UI Semilight" panose="020B0402040204020203" pitchFamily="34" charset="0"/>
              </a:defRPr>
            </a:lvl1pPr>
            <a:lvl2pPr>
              <a:defRPr lang="fr-FR"/>
            </a:lvl2pPr>
            <a:lvl3pPr>
              <a:defRPr lang="fr-FR"/>
            </a:lvl3pPr>
            <a:lvl4pPr>
              <a:defRPr lang="fr-FR"/>
            </a:lvl4pPr>
            <a:lvl5pPr>
              <a:defRPr lang="fr-FR"/>
            </a:lvl5pPr>
          </a:lstStyle>
          <a:p>
            <a:pPr marL="0" lvl="0">
              <a:lnSpc>
                <a:spcPts val="1920"/>
              </a:lnSpc>
              <a:spcBef>
                <a:spcPct val="0"/>
              </a:spcBef>
              <a:buNone/>
            </a:pPr>
            <a:r>
              <a:rPr lang="fr-FR" dirty="0"/>
              <a:t>Chapitre 1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7" hasCustomPrompt="1"/>
          </p:nvPr>
        </p:nvSpPr>
        <p:spPr>
          <a:xfrm>
            <a:off x="568807" y="1176866"/>
            <a:ext cx="2694708" cy="50107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342900" indent="-342900">
              <a:buSzPct val="120000"/>
              <a:buFontTx/>
              <a:buBlip>
                <a:blip r:embed="rId3"/>
              </a:buBlip>
              <a:defRPr sz="2600" baseline="0">
                <a:solidFill>
                  <a:srgbClr val="123A61"/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Black" panose="020B0A02040204020203" pitchFamily="34" charset="0"/>
              </a:defRPr>
            </a:lvl1pPr>
          </a:lstStyle>
          <a:p>
            <a:pPr lvl="0"/>
            <a:r>
              <a:rPr lang="fr-FR"/>
              <a:t> Contenu</a:t>
            </a:r>
          </a:p>
        </p:txBody>
      </p:sp>
      <p:sp>
        <p:nvSpPr>
          <p:cNvPr id="22" name="Espace réservé du tableau 21"/>
          <p:cNvSpPr>
            <a:spLocks noGrp="1"/>
          </p:cNvSpPr>
          <p:nvPr>
            <p:ph type="tbl" sz="quarter" idx="19"/>
          </p:nvPr>
        </p:nvSpPr>
        <p:spPr>
          <a:xfrm>
            <a:off x="4210243" y="1190962"/>
            <a:ext cx="4476558" cy="3296371"/>
          </a:xfrm>
          <a:prstGeom prst="rect">
            <a:avLst/>
          </a:prstGeom>
          <a:ln w="57150" cap="sq" cmpd="sng">
            <a:solidFill>
              <a:srgbClr val="3198E5"/>
            </a:solidFill>
            <a:miter lim="800000"/>
          </a:ln>
        </p:spPr>
        <p:txBody>
          <a:bodyPr anchor="ctr" anchorCtr="0">
            <a:normAutofit/>
          </a:bodyPr>
          <a:lstStyle>
            <a:lvl1pPr marL="0" indent="0" algn="ctr">
              <a:buFontTx/>
              <a:buNone/>
              <a:defRPr sz="1800">
                <a:solidFill>
                  <a:srgbClr val="3198E5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r>
              <a:rPr lang="fr-FR"/>
              <a:t>Cliquez sur l'icône pour ajouter un tableau</a:t>
            </a:r>
          </a:p>
        </p:txBody>
      </p:sp>
    </p:spTree>
    <p:extLst>
      <p:ext uri="{BB962C8B-B14F-4D97-AF65-F5344CB8AC3E}">
        <p14:creationId xmlns:p14="http://schemas.microsoft.com/office/powerpoint/2010/main" val="1248174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5BBF241E-D95D-F947-BD40-BA0B1092A59D}" type="datetimeFigureOut">
              <a:rPr lang="fr-FR" smtClean="0"/>
              <a:pPr/>
              <a:t>12/12/2017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</a:lstStyle>
          <a:p>
            <a:fld id="{604F9983-238B-5A48-87F7-46742A2BA19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447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0" r:id="rId3"/>
    <p:sldLayoutId id="2147483650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21.xml"/><Relationship Id="rId2" Type="http://schemas.openxmlformats.org/officeDocument/2006/relationships/tags" Target="../tags/tag20.xml"/><Relationship Id="rId1" Type="http://schemas.openxmlformats.org/officeDocument/2006/relationships/tags" Target="../tags/tag19.xml"/><Relationship Id="rId5" Type="http://schemas.openxmlformats.org/officeDocument/2006/relationships/image" Target="../media/image11.png"/><Relationship Id="rId4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5" Type="http://schemas.openxmlformats.org/officeDocument/2006/relationships/image" Target="../media/image12.png"/><Relationship Id="rId4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3.pn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tags" Target="../tags/tag31.xml"/><Relationship Id="rId6" Type="http://schemas.openxmlformats.org/officeDocument/2006/relationships/image" Target="../media/image15.png"/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image" Target="../media/image16.png"/><Relationship Id="rId4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5" Type="http://schemas.openxmlformats.org/officeDocument/2006/relationships/image" Target="../media/image17.png"/><Relationship Id="rId4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8.png"/><Relationship Id="rId4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image" Target="../media/image19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0.xml"/><Relationship Id="rId1" Type="http://schemas.openxmlformats.org/officeDocument/2006/relationships/tags" Target="../tags/tag4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2.xml"/><Relationship Id="rId1" Type="http://schemas.openxmlformats.org/officeDocument/2006/relationships/tags" Target="../tags/tag5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6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757722"/>
            <a:ext cx="8430360" cy="487434"/>
          </a:xfrm>
        </p:spPr>
        <p:txBody>
          <a:bodyPr/>
          <a:lstStyle/>
          <a:p>
            <a:pPr marL="0" indent="0" algn="ctr">
              <a:buNone/>
            </a:pPr>
            <a:r>
              <a:rPr lang="fr-CA" dirty="0"/>
              <a:t>Analyse technologique</a:t>
            </a:r>
            <a:br>
              <a:rPr lang="fr-CA" dirty="0"/>
            </a:br>
            <a:r>
              <a:rPr lang="fr-CA" dirty="0"/>
              <a:t>La dissection mécanique</a:t>
            </a:r>
            <a:br>
              <a:rPr lang="fr-CA" dirty="0"/>
            </a:br>
            <a:endParaRPr lang="fr-FR" sz="2400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228119" y="1856921"/>
            <a:ext cx="6107945" cy="1163395"/>
          </a:xfrm>
        </p:spPr>
        <p:txBody>
          <a:bodyPr/>
          <a:lstStyle/>
          <a:p>
            <a:r>
              <a:rPr lang="fr-CA" altLang="fr-FR" sz="1800" dirty="0"/>
              <a:t>Présentation lors du webinaire de la FGA le 5 décembre 2017</a:t>
            </a:r>
          </a:p>
          <a:p>
            <a:r>
              <a:rPr lang="fr-CA" altLang="fr-FR" sz="1800" dirty="0"/>
              <a:t>Par Jolyane Damphousse</a:t>
            </a:r>
            <a:br>
              <a:rPr lang="fr-CA" altLang="fr-FR" sz="1800" dirty="0"/>
            </a:br>
            <a:r>
              <a:rPr lang="fr-CA" altLang="fr-FR" sz="1800" dirty="0"/>
              <a:t>Université du Québec à Trois-Rivières, Québec, Canada</a:t>
            </a:r>
          </a:p>
        </p:txBody>
      </p:sp>
      <p:pic>
        <p:nvPicPr>
          <p:cNvPr id="4" name="Picture 10" descr="https://oraprdnt.uqtr.uquebec.ca/pls/public/docs/GSC478/F_2142465063_UQTR_logo_signature_couleur300.png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138" y="3022684"/>
            <a:ext cx="1301295" cy="491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8664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5D685D-EDA3-460C-B240-DF6ED96E2D9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58311"/>
            <a:ext cx="4238395" cy="272821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séquentielle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DA56D-0E1E-465E-9480-BC7F36C485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802395" y="4832409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0629FE-DF0F-4D45-8421-7AB31FCFE2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t="49715"/>
          <a:stretch/>
        </p:blipFill>
        <p:spPr>
          <a:xfrm>
            <a:off x="1339660" y="813980"/>
            <a:ext cx="6618562" cy="402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04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5D685D-EDA3-460C-B240-DF6ED96E2D9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58311"/>
            <a:ext cx="4238395" cy="272821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séquentielle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DA56D-0E1E-465E-9480-BC7F36C485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92224" y="4835723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4D6E9963-7F4C-4973-B6B9-1F7BE8BE025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772862" y="778621"/>
            <a:ext cx="7565908" cy="41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0388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5D685D-EDA3-460C-B240-DF6ED96E2D9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58311"/>
            <a:ext cx="4238395" cy="272821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séquentielle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5F12884B-E1FE-443A-A5DE-44B14AF08539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488161" y="1136006"/>
            <a:ext cx="5980787" cy="301520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214DA56D-0E1E-465E-9480-BC7F36C4855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450908" y="4743625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</p:spTree>
    <p:extLst>
      <p:ext uri="{BB962C8B-B14F-4D97-AF65-F5344CB8AC3E}">
        <p14:creationId xmlns:p14="http://schemas.microsoft.com/office/powerpoint/2010/main" val="6305447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0" y="218485"/>
            <a:ext cx="4667273" cy="412647"/>
          </a:xfrm>
        </p:spPr>
        <p:txBody>
          <a:bodyPr>
            <a:normAutofit fontScale="92500" lnSpcReduction="20000"/>
          </a:bodyPr>
          <a:lstStyle/>
          <a:p>
            <a:r>
              <a:rPr lang="fr-CA" dirty="0"/>
              <a:t>Résultats: dissection </a:t>
            </a:r>
          </a:p>
          <a:p>
            <a:r>
              <a:rPr lang="fr-CA" dirty="0"/>
              <a:t>mécanique par systèmes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0" y="3238646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CE75B183-0934-4602-947F-BCD23215E43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3153472" y="-15432"/>
            <a:ext cx="6053454" cy="515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5926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0" y="218485"/>
            <a:ext cx="4667273" cy="412647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par systèmes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450909" y="4840869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ABB01646-3284-4478-89CC-24BB138A615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501705" y="761236"/>
            <a:ext cx="8035391" cy="4076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77303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0" y="218485"/>
            <a:ext cx="4667273" cy="412647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par systèmes</a:t>
            </a:r>
          </a:p>
        </p:txBody>
      </p:sp>
      <p:sp>
        <p:nvSpPr>
          <p:cNvPr id="7" name="Rectangle 6"/>
          <p:cNvSpPr/>
          <p:nvPr>
            <p:custDataLst>
              <p:tags r:id="rId2"/>
            </p:custDataLst>
          </p:nvPr>
        </p:nvSpPr>
        <p:spPr>
          <a:xfrm>
            <a:off x="7450909" y="4840869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11" name="Espace réservé du contenu 10">
            <a:extLst>
              <a:ext uri="{FF2B5EF4-FFF2-40B4-BE49-F238E27FC236}">
                <a16:creationId xmlns:a16="http://schemas.microsoft.com/office/drawing/2014/main" id="{67433041-E2F4-4CC7-9813-4EE77F2E8A10}"/>
              </a:ext>
            </a:extLst>
          </p:cNvPr>
          <p:cNvPicPr>
            <a:picLocks noGrp="1"/>
          </p:cNvPicPr>
          <p:nvPr>
            <p:ph idx="1"/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485237" y="866574"/>
            <a:ext cx="3964115" cy="381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9068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A7690A-7CAD-4D6D-9CF1-3C6504C1805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68165"/>
            <a:ext cx="4748193" cy="525936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en spirale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E72D5-044F-40C2-A378-F14E64CB09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450908" y="4829463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DF9B1EB7-E3BB-419B-919B-5C9D8E3F51B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1718244" y="804239"/>
            <a:ext cx="5732664" cy="4333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06318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A7690A-7CAD-4D6D-9CF1-3C6504C1805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68165"/>
            <a:ext cx="4748193" cy="525936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en spirale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D6E72D5-044F-40C2-A378-F14E64CB09D5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386172" y="4860349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BACDC0E9-5FF5-4BC9-B9E1-50A1FD1866D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87822" y="757574"/>
            <a:ext cx="7607227" cy="410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9718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2A7690A-7CAD-4D6D-9CF1-3C6504C1805B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68165"/>
            <a:ext cx="4748193" cy="525936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en spirale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AAE551C-C964-449B-BA93-E02500C82AB5}"/>
              </a:ext>
            </a:extLst>
          </p:cNvPr>
          <p:cNvPicPr/>
          <p:nvPr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2249585" y="864248"/>
            <a:ext cx="4491079" cy="372393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D6E72D5-044F-40C2-A378-F14E64CB09D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7264791" y="4829463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</p:spTree>
    <p:extLst>
      <p:ext uri="{BB962C8B-B14F-4D97-AF65-F5344CB8AC3E}">
        <p14:creationId xmlns:p14="http://schemas.microsoft.com/office/powerpoint/2010/main" val="20077211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DDFB1B9-0A50-4AD1-B3B0-2870AFE25569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dirty="0"/>
              <a:t>Résultats: les sens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C4D860-C069-41E8-922C-538F127A5BA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7297160" y="4878674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DA5093E-5097-4DAF-A8CC-9BB832189E5F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0" y="626147"/>
            <a:ext cx="9144000" cy="4292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71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06A680E-A4CE-4E57-BF8E-4E07D1A5E4E8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178025"/>
            <a:ext cx="5120427" cy="453107"/>
          </a:xfrm>
        </p:spPr>
        <p:txBody>
          <a:bodyPr>
            <a:normAutofit/>
          </a:bodyPr>
          <a:lstStyle/>
          <a:p>
            <a:r>
              <a:rPr lang="fr-CA" sz="1800" dirty="0"/>
              <a:t>L’analyse technologique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1C436BEA-5256-43AA-BE9D-927C94FA8949}"/>
              </a:ext>
            </a:extLst>
          </p:cNvPr>
          <p:cNvPicPr/>
          <p:nvPr>
            <p:custDataLst>
              <p:tags r:id="rId2"/>
            </p:custDataLst>
          </p:nvPr>
        </p:nvPicPr>
        <p:blipFill rotWithShape="1">
          <a:blip r:embed="rId4"/>
          <a:srcRect l="1137" t="2450" r="1433" b="2631"/>
          <a:stretch/>
        </p:blipFill>
        <p:spPr>
          <a:xfrm>
            <a:off x="719257" y="722308"/>
            <a:ext cx="7671250" cy="442119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7C248BB2-C573-461F-965E-6556224C9A83}"/>
              </a:ext>
            </a:extLst>
          </p:cNvPr>
          <p:cNvSpPr txBox="1"/>
          <p:nvPr/>
        </p:nvSpPr>
        <p:spPr>
          <a:xfrm>
            <a:off x="6619285" y="4821130"/>
            <a:ext cx="20311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600" dirty="0"/>
              <a:t>(Damphousse, 2017)</a:t>
            </a:r>
          </a:p>
        </p:txBody>
      </p:sp>
    </p:spTree>
    <p:extLst>
      <p:ext uri="{BB962C8B-B14F-4D97-AF65-F5344CB8AC3E}">
        <p14:creationId xmlns:p14="http://schemas.microsoft.com/office/powerpoint/2010/main" val="311590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80753" y="1488323"/>
            <a:ext cx="5108066" cy="1291587"/>
          </a:xfrm>
        </p:spPr>
        <p:txBody>
          <a:bodyPr/>
          <a:lstStyle/>
          <a:p>
            <a:r>
              <a:rPr lang="fr-FR" dirty="0"/>
              <a:t>Recommandations</a:t>
            </a:r>
          </a:p>
        </p:txBody>
      </p:sp>
    </p:spTree>
    <p:extLst>
      <p:ext uri="{BB962C8B-B14F-4D97-AF65-F5344CB8AC3E}">
        <p14:creationId xmlns:p14="http://schemas.microsoft.com/office/powerpoint/2010/main" val="36225885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406B49F-3E28-4F0F-AF4A-7703B55DC099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algn="just"/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Dans une optique d’enseignement de méthodes de travail efficace, nous recommandons aux enseignants en S&amp;T de prôner la réalisation d’une dissection mécanique en spirale. </a:t>
            </a:r>
          </a:p>
          <a:p>
            <a:endParaRPr lang="fr-CA" dirty="0"/>
          </a:p>
          <a:p>
            <a:pPr algn="just"/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Nous recommandons d’enseigner la méthode par systèmes lorsque l’objectif pédagogique d’une activité, outre la compréhension du fonctionnement de l’objet, est de prendre conscience de l’importance d’un système dans un objet. 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23E1D0E-FCAF-428A-B356-C95490B78841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Recommandations </a:t>
            </a:r>
          </a:p>
        </p:txBody>
      </p:sp>
    </p:spTree>
    <p:extLst>
      <p:ext uri="{BB962C8B-B14F-4D97-AF65-F5344CB8AC3E}">
        <p14:creationId xmlns:p14="http://schemas.microsoft.com/office/powerpoint/2010/main" val="2028247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B36A0-73F2-4344-8C11-01EF494A903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pPr algn="just"/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Nous recommandons aux enseignants de S&amp;T de ne pas enseigner la dissection mécanique séquentielle</a:t>
            </a:r>
          </a:p>
          <a:p>
            <a:pPr algn="just"/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CA" dirty="0"/>
              <a:t> </a:t>
            </a:r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Nous recommandons aux enseignants de S&amp;T de choisir un objet au bon niveau pour les élèves.</a:t>
            </a:r>
          </a:p>
          <a:p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0" indent="0">
              <a:buNone/>
            </a:pPr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F54587-16D6-4833-98A3-B4167F22D45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Recommandations </a:t>
            </a:r>
          </a:p>
        </p:txBody>
      </p:sp>
    </p:spTree>
    <p:extLst>
      <p:ext uri="{BB962C8B-B14F-4D97-AF65-F5344CB8AC3E}">
        <p14:creationId xmlns:p14="http://schemas.microsoft.com/office/powerpoint/2010/main" val="16539081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EAB36A0-73F2-4344-8C11-01EF494A9032}"/>
              </a:ext>
            </a:extLst>
          </p:cNvPr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62517" y="893038"/>
            <a:ext cx="7887629" cy="3394472"/>
          </a:xfrm>
        </p:spPr>
        <p:txBody>
          <a:bodyPr/>
          <a:lstStyle/>
          <a:p>
            <a:pPr marL="0" indent="0">
              <a:buNone/>
            </a:pPr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Nous recommandons aux enseignants d'être prudents lorsqu’ils présentent la dissection mécanique aux élèves.</a:t>
            </a:r>
          </a:p>
          <a:p>
            <a:pPr algn="just"/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algn="just"/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 Nous recommandons aux enseignants de mettre à la disposition des élèves des objets réels qu’ils peuvent manipuler lorsqu’ils traitent de technologie de type ingénierie en classe. </a:t>
            </a:r>
          </a:p>
          <a:p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2F54587-16D6-4833-98A3-B4167F22D45F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Recommandations </a:t>
            </a:r>
          </a:p>
        </p:txBody>
      </p:sp>
    </p:spTree>
    <p:extLst>
      <p:ext uri="{BB962C8B-B14F-4D97-AF65-F5344CB8AC3E}">
        <p14:creationId xmlns:p14="http://schemas.microsoft.com/office/powerpoint/2010/main" val="2849147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/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934281" y="712099"/>
            <a:ext cx="5130066" cy="4431401"/>
          </a:xfrm>
          <a:prstGeom prst="rect">
            <a:avLst/>
          </a:prstGeom>
        </p:spPr>
      </p:pic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CA74568A-6C76-40F9-BF3C-4459449FE0D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fr-CA" dirty="0"/>
              <a:t>Diffuseur de fragrance automatique</a:t>
            </a:r>
          </a:p>
        </p:txBody>
      </p:sp>
    </p:spTree>
    <p:extLst>
      <p:ext uri="{BB962C8B-B14F-4D97-AF65-F5344CB8AC3E}">
        <p14:creationId xmlns:p14="http://schemas.microsoft.com/office/powerpoint/2010/main" val="133161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>
            <a:extLst>
              <a:ext uri="{FF2B5EF4-FFF2-40B4-BE49-F238E27FC236}">
                <a16:creationId xmlns:a16="http://schemas.microsoft.com/office/drawing/2014/main" id="{26C12EE1-EE8E-4EA4-89A0-5527F4D09B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3045" y="0"/>
            <a:ext cx="6799058" cy="5133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680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80753" y="1488323"/>
            <a:ext cx="5108066" cy="1291587"/>
          </a:xfrm>
        </p:spPr>
        <p:txBody>
          <a:bodyPr/>
          <a:lstStyle/>
          <a:p>
            <a:r>
              <a:rPr lang="fr-FR" dirty="0"/>
              <a:t>Méthodologie de la recherche </a:t>
            </a:r>
          </a:p>
        </p:txBody>
      </p:sp>
    </p:spTree>
    <p:extLst>
      <p:ext uri="{BB962C8B-B14F-4D97-AF65-F5344CB8AC3E}">
        <p14:creationId xmlns:p14="http://schemas.microsoft.com/office/powerpoint/2010/main" val="3925466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sz="2000" b="1" dirty="0">
                <a:latin typeface="Segoe UI" panose="020B0502040204020203" pitchFamily="34" charset="0"/>
                <a:cs typeface="Segoe UI" panose="020B0502040204020203" pitchFamily="34" charset="0"/>
              </a:rPr>
              <a:t>Étude exploratoire de nature qualitative descriptive</a:t>
            </a:r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endParaRPr lang="fr-CA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12 participants de 4</a:t>
            </a:r>
            <a:r>
              <a:rPr lang="fr-CA" sz="2000" baseline="30000" dirty="0">
                <a:latin typeface="Segoe UI" panose="020B0502040204020203" pitchFamily="34" charset="0"/>
                <a:cs typeface="Segoe UI" panose="020B0502040204020203" pitchFamily="34" charset="0"/>
              </a:rPr>
              <a:t>e</a:t>
            </a:r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 secondaire provenant de la région de la Mauricie.</a:t>
            </a:r>
          </a:p>
          <a:p>
            <a:pPr marL="457200" lvl="1" indent="0">
              <a:buNone/>
            </a:pPr>
            <a:endParaRPr lang="fr-CA" sz="16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fr-CA" sz="2000" dirty="0">
                <a:latin typeface="Segoe UI" panose="020B0502040204020203" pitchFamily="34" charset="0"/>
                <a:cs typeface="Segoe UI" panose="020B0502040204020203" pitchFamily="34" charset="0"/>
              </a:rPr>
              <a:t>Collecte de données en deux étapes.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70112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570609" y="998234"/>
            <a:ext cx="8087869" cy="3394472"/>
          </a:xfrm>
        </p:spPr>
        <p:txBody>
          <a:bodyPr/>
          <a:lstStyle/>
          <a:p>
            <a:pPr marL="274320" lvl="1" indent="0">
              <a:buNone/>
            </a:pPr>
            <a:r>
              <a:rPr lang="fr-CA" sz="1800" b="1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Étape 1</a:t>
            </a:r>
          </a:p>
          <a:p>
            <a:pPr marL="274320" lvl="1" indent="0">
              <a:buNone/>
            </a:pP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élèves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ont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effectué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une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dissection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mécanique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hors des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activités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classe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équipe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de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deux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CA" sz="1800" dirty="0" err="1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personnes</a:t>
            </a:r>
            <a:r>
              <a:rPr lang="en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. </a:t>
            </a:r>
          </a:p>
          <a:p>
            <a:pPr marL="274320" lvl="1" indent="0">
              <a:buNone/>
            </a:pPr>
            <a:r>
              <a:rPr lang="fr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Enregistrements audio et vidéo et prises de notes dans un journal de bord.</a:t>
            </a:r>
          </a:p>
          <a:p>
            <a:pPr marL="274320" lvl="1" indent="0">
              <a:buNone/>
            </a:pPr>
            <a:endParaRPr lang="fr-CA" sz="1800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0040" lvl="1" indent="0">
              <a:buNone/>
            </a:pPr>
            <a:r>
              <a:rPr lang="fr-CA" sz="1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-------------------------Délai de quelques jours--------------------------</a:t>
            </a:r>
          </a:p>
          <a:p>
            <a:pPr marL="320040" lvl="1" indent="0">
              <a:buNone/>
            </a:pPr>
            <a:endParaRPr lang="fr-CA" sz="1800" b="1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20040" lvl="1" indent="0">
              <a:buNone/>
            </a:pPr>
            <a:r>
              <a:rPr lang="fr-CA" sz="1800" b="1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Étape 2</a:t>
            </a:r>
          </a:p>
          <a:p>
            <a:pPr marL="320040" lvl="1" indent="0">
              <a:buNone/>
            </a:pPr>
            <a:r>
              <a:rPr lang="fr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Entrevues semi-dirigées un à un.  </a:t>
            </a:r>
          </a:p>
          <a:p>
            <a:pPr marL="320040" lvl="1" indent="0">
              <a:buNone/>
            </a:pPr>
            <a:r>
              <a:rPr lang="fr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élèves ont décrit la démarche qu’ils ont utilisée lors de la DM. </a:t>
            </a:r>
          </a:p>
          <a:p>
            <a:pPr marL="320040" lvl="1" indent="0">
              <a:buNone/>
            </a:pPr>
            <a:r>
              <a:rPr lang="fr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Les questions de l’entrevue semi-dirigée ont été préparées à la suite de l’analyse sommaire des vidéos</a:t>
            </a:r>
            <a:r>
              <a:rPr lang="fr-CA" sz="1800" b="1" dirty="0">
                <a:solidFill>
                  <a:srgbClr val="FF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fr-CA" sz="1800" dirty="0">
                <a:solidFill>
                  <a:srgbClr val="123A6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et du journal de bord. </a:t>
            </a:r>
          </a:p>
          <a:p>
            <a:pPr marL="0" indent="0">
              <a:buNone/>
            </a:pP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quarter" idx="13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fr-CA" dirty="0"/>
              <a:t>Méthodologie</a:t>
            </a:r>
          </a:p>
        </p:txBody>
      </p:sp>
    </p:spTree>
    <p:extLst>
      <p:ext uri="{BB962C8B-B14F-4D97-AF65-F5344CB8AC3E}">
        <p14:creationId xmlns:p14="http://schemas.microsoft.com/office/powerpoint/2010/main" val="2017426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3780753" y="1488323"/>
            <a:ext cx="5108066" cy="1291587"/>
          </a:xfrm>
        </p:spPr>
        <p:txBody>
          <a:bodyPr/>
          <a:lstStyle/>
          <a:p>
            <a:r>
              <a:rPr lang="fr-FR" dirty="0"/>
              <a:t>Résultats de la recherche </a:t>
            </a:r>
          </a:p>
        </p:txBody>
      </p:sp>
    </p:spTree>
    <p:extLst>
      <p:ext uri="{BB962C8B-B14F-4D97-AF65-F5344CB8AC3E}">
        <p14:creationId xmlns:p14="http://schemas.microsoft.com/office/powerpoint/2010/main" val="12304307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5D685D-EDA3-460C-B240-DF6ED96E2D9A}"/>
              </a:ext>
            </a:extLst>
          </p:cNvPr>
          <p:cNvSpPr>
            <a:spLocks noGrp="1"/>
          </p:cNvSpPr>
          <p:nvPr>
            <p:ph type="body" sz="quarter" idx="13"/>
            <p:custDataLst>
              <p:tags r:id="rId1"/>
            </p:custDataLst>
          </p:nvPr>
        </p:nvSpPr>
        <p:spPr>
          <a:xfrm>
            <a:off x="317421" y="358311"/>
            <a:ext cx="4238395" cy="272821"/>
          </a:xfrm>
        </p:spPr>
        <p:txBody>
          <a:bodyPr>
            <a:normAutofit/>
          </a:bodyPr>
          <a:lstStyle/>
          <a:p>
            <a:r>
              <a:rPr lang="fr-CA" dirty="0"/>
              <a:t>Résultats: dissection mécanique séquentielle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4DA56D-0E1E-465E-9480-BC7F36C48558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3613522" y="4835723"/>
            <a:ext cx="16930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CA" sz="1400" dirty="0"/>
              <a:t>(Damphousse, 2017)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C70629FE-DF0F-4D45-8421-7AB31FCFE22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5"/>
          <a:srcRect b="49970"/>
          <a:stretch/>
        </p:blipFill>
        <p:spPr>
          <a:xfrm>
            <a:off x="1230778" y="673981"/>
            <a:ext cx="6813080" cy="411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0242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BUSINESS_PC.potx" id="{BAFF1E8F-C020-4019-A3CB-49C21C7085B6}" vid="{52D4BC55-2C62-42F5-8F27-D3E87096B17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BB9C92F6-C5F8-482F-AC56-6D577973964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Présentation business - Thème Abstrait</Template>
  <TotalTime>0</TotalTime>
  <Words>425</Words>
  <Application>Microsoft Office PowerPoint</Application>
  <PresentationFormat>Affichage à l'écran (16:9)</PresentationFormat>
  <Paragraphs>74</Paragraphs>
  <Slides>23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0" baseType="lpstr">
      <vt:lpstr>Arial</vt:lpstr>
      <vt:lpstr>Calibri</vt:lpstr>
      <vt:lpstr>Segoe UI</vt:lpstr>
      <vt:lpstr>Segoe UI Black</vt:lpstr>
      <vt:lpstr>Segoe UI Semilight</vt:lpstr>
      <vt:lpstr>SegoeBook</vt:lpstr>
      <vt:lpstr>Thème Office</vt:lpstr>
      <vt:lpstr>Analyse technologique La dissection mécanique </vt:lpstr>
      <vt:lpstr>Présentation PowerPoint</vt:lpstr>
      <vt:lpstr>Présentation PowerPoint</vt:lpstr>
      <vt:lpstr>Présentation PowerPoint</vt:lpstr>
      <vt:lpstr>Méthodologie de la recherche </vt:lpstr>
      <vt:lpstr>Présentation PowerPoint</vt:lpstr>
      <vt:lpstr>Présentation PowerPoint</vt:lpstr>
      <vt:lpstr>Résultats de la recherche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Recommandations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2017-04-14T13:30:54Z</dcterms:created>
  <dcterms:modified xsi:type="dcterms:W3CDTF">2017-12-12T13:37:26Z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TC043347429991</vt:lpwstr>
  </property>
</Properties>
</file>