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7" r:id="rId9"/>
    <p:sldId id="278" r:id="rId10"/>
    <p:sldId id="280" r:id="rId11"/>
    <p:sldId id="281" r:id="rId12"/>
    <p:sldId id="272" r:id="rId13"/>
    <p:sldId id="276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7542F-0196-432A-89F7-C292AEE4CD4D}" type="datetimeFigureOut">
              <a:rPr lang="fr-CA" smtClean="0"/>
              <a:t>2017-01-18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586C-3555-4EAB-AB80-6C9F2060E0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609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87DD-6CCB-4101-99E2-B6B203537E12}" type="datetime1">
              <a:rPr lang="fr-CA" smtClean="0"/>
              <a:t>2017-01-18</a:t>
            </a:fld>
            <a:endParaRPr lang="fr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030A-CB58-42AB-8CC6-845F4CAB1A8F}" type="datetime1">
              <a:rPr lang="fr-CA" smtClean="0"/>
              <a:t>2017-01-18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E4F8-445C-4F00-BFF5-95EE4C7401A0}" type="datetime1">
              <a:rPr lang="fr-CA" smtClean="0"/>
              <a:t>2017-01-18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50AF-6E43-486E-B1CE-A4FACC56CE3E}" type="datetime1">
              <a:rPr lang="fr-CA" smtClean="0"/>
              <a:t>2017-01-18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4CFEC-D503-4D1B-B45E-B6E2BF54E6DB}" type="datetime1">
              <a:rPr lang="fr-CA" smtClean="0"/>
              <a:t>2017-01-18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66ED-10DD-4D86-9915-87A20E2F0A56}" type="datetime1">
              <a:rPr lang="fr-CA" smtClean="0"/>
              <a:t>2017-01-18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5463-F183-4DB1-8820-BE2F58942078}" type="datetime1">
              <a:rPr lang="fr-CA" smtClean="0"/>
              <a:t>2017-01-18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AE9B0-C438-4154-8C9D-EC05B18A132E}" type="datetime1">
              <a:rPr lang="fr-CA" smtClean="0"/>
              <a:t>2017-01-18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8C9-A597-435C-88BA-D1EACC086FEC}" type="datetime1">
              <a:rPr lang="fr-CA" smtClean="0"/>
              <a:t>2017-01-18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8C94-0A57-45DA-A757-35D3E6F6B750}" type="datetime1">
              <a:rPr lang="fr-CA" smtClean="0"/>
              <a:t>2017-01-18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7348-3EF0-4215-89C0-F8F43C1A9237}" type="datetime1">
              <a:rPr lang="fr-CA" smtClean="0"/>
              <a:t>2017-01-18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BF66FD-5053-425E-88D9-595C5F1B85EA}" type="datetime1">
              <a:rPr lang="fr-CA" smtClean="0"/>
              <a:t>2017-01-18</a:t>
            </a:fld>
            <a:endParaRPr lang="fr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C19A12-8AEB-4548-BB8B-BDDD35319C8A}" type="slidenum">
              <a:rPr lang="fr-CA" smtClean="0"/>
              <a:t>‹N°›</a:t>
            </a:fld>
            <a:endParaRPr lang="fr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carrefourfga.com/alexandrie/nouveau/consulter.php?Cours=86100&amp;Cs=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7202/1028420a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0792" y="476672"/>
            <a:ext cx="7851648" cy="3503984"/>
          </a:xfrm>
        </p:spPr>
        <p:txBody>
          <a:bodyPr>
            <a:noAutofit/>
          </a:bodyPr>
          <a:lstStyle/>
          <a:p>
            <a:r>
              <a:rPr lang="fr-CA" sz="3800" dirty="0">
                <a:effectLst/>
              </a:rPr>
              <a:t>Formation continue en enseignement des sciences et de la technologie, </a:t>
            </a:r>
            <a:r>
              <a:rPr lang="fr-CA" sz="3800" dirty="0" smtClean="0">
                <a:effectLst/>
              </a:rPr>
              <a:t/>
            </a:r>
            <a:br>
              <a:rPr lang="fr-CA" sz="3800" dirty="0" smtClean="0">
                <a:effectLst/>
              </a:rPr>
            </a:br>
            <a:r>
              <a:rPr lang="fr-CA" sz="3800" dirty="0" smtClean="0">
                <a:effectLst/>
              </a:rPr>
              <a:t>volet </a:t>
            </a:r>
            <a:r>
              <a:rPr lang="fr-CA" sz="3800" dirty="0">
                <a:effectLst/>
              </a:rPr>
              <a:t>démarche d'investigation,</a:t>
            </a:r>
            <a:br>
              <a:rPr lang="fr-CA" sz="3800" dirty="0">
                <a:effectLst/>
              </a:rPr>
            </a:br>
            <a:r>
              <a:rPr lang="fr-CA" sz="3800" dirty="0">
                <a:effectLst/>
              </a:rPr>
              <a:t>analyse technologique</a:t>
            </a:r>
            <a:endParaRPr lang="fr-CA" sz="38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136576" cy="2376264"/>
          </a:xfrm>
        </p:spPr>
        <p:txBody>
          <a:bodyPr>
            <a:normAutofit fontScale="47500" lnSpcReduction="20000"/>
          </a:bodyPr>
          <a:lstStyle/>
          <a:p>
            <a:endParaRPr lang="fr-CA" dirty="0" smtClean="0"/>
          </a:p>
          <a:p>
            <a:endParaRPr lang="fr-CA" dirty="0" smtClean="0"/>
          </a:p>
          <a:p>
            <a:r>
              <a:rPr lang="fr-CA" sz="4500" dirty="0" smtClean="0"/>
              <a:t>Par François Guay-Fleurent et Christine St-Jean</a:t>
            </a:r>
          </a:p>
          <a:p>
            <a:r>
              <a:rPr lang="fr-CA" sz="4500" dirty="0" smtClean="0"/>
              <a:t>Enseignants à la commission scolaire de la Riveraine</a:t>
            </a:r>
          </a:p>
          <a:p>
            <a:r>
              <a:rPr lang="fr-CA" sz="4500" dirty="0" smtClean="0"/>
              <a:t>17 janvier 2017</a:t>
            </a:r>
          </a:p>
          <a:p>
            <a:r>
              <a:rPr lang="fr-CA" sz="4500" dirty="0" smtClean="0"/>
              <a:t>guayfleuref@ecole.csriveraine.qc.ca</a:t>
            </a:r>
          </a:p>
          <a:p>
            <a:r>
              <a:rPr lang="fr-CA" sz="4500" dirty="0" smtClean="0"/>
              <a:t>stjeanch@ecole.csriveraine.qc.ca </a:t>
            </a:r>
            <a:endParaRPr lang="fr-CA" sz="45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432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/>
              <a:t>4</a:t>
            </a:r>
            <a:r>
              <a:rPr lang="fr-CA" sz="3600" dirty="0" smtClean="0"/>
              <a:t>. Trois des six SA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89120"/>
          </a:xfrm>
        </p:spPr>
        <p:txBody>
          <a:bodyPr>
            <a:normAutofit/>
          </a:bodyPr>
          <a:lstStyle/>
          <a:p>
            <a:endParaRPr lang="fr-CA" dirty="0" smtClean="0"/>
          </a:p>
          <a:p>
            <a:r>
              <a:rPr lang="fr-CA" dirty="0" smtClean="0"/>
              <a:t>Hum…une bonne frite!</a:t>
            </a:r>
          </a:p>
          <a:p>
            <a:endParaRPr lang="fr-CA" dirty="0"/>
          </a:p>
          <a:p>
            <a:r>
              <a:rPr lang="fr-CA" dirty="0" smtClean="0"/>
              <a:t>Vire </a:t>
            </a:r>
            <a:r>
              <a:rPr lang="fr-CA" dirty="0"/>
              <a:t>la pomme </a:t>
            </a:r>
            <a:endParaRPr lang="fr-CA" sz="1400" dirty="0" smtClean="0"/>
          </a:p>
          <a:p>
            <a:endParaRPr lang="fr-CA" sz="2800" dirty="0"/>
          </a:p>
          <a:p>
            <a:r>
              <a:rPr lang="fr-CA" dirty="0" smtClean="0"/>
              <a:t>Analyse technologique d’un système d’un moteur à quatre temps </a:t>
            </a:r>
            <a:endParaRPr lang="fr-CA" sz="1200" dirty="0" smtClean="0"/>
          </a:p>
          <a:p>
            <a:endParaRPr lang="fr-CA" dirty="0" smtClean="0"/>
          </a:p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88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/>
              <a:t>4</a:t>
            </a:r>
            <a:r>
              <a:rPr lang="fr-CA" sz="3600" dirty="0" smtClean="0"/>
              <a:t>. Les SA finales disponibles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4136"/>
            <a:ext cx="8229600" cy="4389120"/>
          </a:xfrm>
        </p:spPr>
        <p:txBody>
          <a:bodyPr>
            <a:normAutofit/>
          </a:bodyPr>
          <a:lstStyle/>
          <a:p>
            <a:r>
              <a:rPr lang="fr-CA" dirty="0" smtClean="0"/>
              <a:t>http</a:t>
            </a:r>
            <a:r>
              <a:rPr lang="fr-CA" dirty="0"/>
              <a:t>://www2.carrefourfga.com/alexandrie/nouveau/consulter.php?Cours=86100&amp;Cs=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6" b="4745"/>
          <a:stretch/>
        </p:blipFill>
        <p:spPr>
          <a:xfrm>
            <a:off x="1979712" y="2204863"/>
            <a:ext cx="5112568" cy="4638057"/>
          </a:xfrm>
          <a:prstGeom prst="rect">
            <a:avLst/>
          </a:prstGeom>
        </p:spPr>
      </p:pic>
      <p:pic>
        <p:nvPicPr>
          <p:cNvPr id="6" name="Image 5" descr="C:\Users\Alex\Desktop\Nova\logo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6230632"/>
            <a:ext cx="1944216" cy="61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41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5. Bibliographie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856984" cy="4896544"/>
          </a:xfrm>
        </p:spPr>
        <p:txBody>
          <a:bodyPr>
            <a:normAutofit fontScale="40000" lnSpcReduction="20000"/>
          </a:bodyPr>
          <a:lstStyle/>
          <a:p>
            <a:r>
              <a:rPr lang="fr-CA" sz="5200" dirty="0"/>
              <a:t>Association québécoise des intervenantes et intervenants en formation générale des adultes. (2013). </a:t>
            </a:r>
            <a:r>
              <a:rPr lang="fr-CA" sz="5200" i="1" dirty="0"/>
              <a:t>Mémoire de l'AQIFGA au conseil supérieur de l'éducation : au sujet des réformes du curriculum et des programmes, quinze ans après les états généraux sur l'éducation</a:t>
            </a:r>
            <a:r>
              <a:rPr lang="fr-CA" sz="5200" dirty="0"/>
              <a:t>. St-Eustache</a:t>
            </a:r>
            <a:r>
              <a:rPr lang="fr-CA" sz="5200" dirty="0" smtClean="0"/>
              <a:t>.</a:t>
            </a:r>
            <a:r>
              <a:rPr lang="fr-CA" sz="5200" dirty="0"/>
              <a:t> </a:t>
            </a:r>
          </a:p>
          <a:p>
            <a:pPr marL="0" indent="0">
              <a:buNone/>
            </a:pPr>
            <a:endParaRPr lang="fr-CA" sz="4800" dirty="0" smtClean="0"/>
          </a:p>
          <a:p>
            <a:r>
              <a:rPr lang="fr-CA" sz="5200" dirty="0" err="1" smtClean="0"/>
              <a:t>Doray</a:t>
            </a:r>
            <a:r>
              <a:rPr lang="fr-CA" sz="5200" dirty="0"/>
              <a:t>, P., &amp; Bélanger, P. (2014). Retirer à Pierrette pour donner à Alexandre ! Le développement de la formation générale des adultes au Québec. </a:t>
            </a:r>
            <a:r>
              <a:rPr lang="fr-CA" sz="5200" i="1" dirty="0"/>
              <a:t>Revue des sciences de l'éducation, 40</a:t>
            </a:r>
            <a:r>
              <a:rPr lang="fr-CA" sz="5200" dirty="0"/>
              <a:t>(2), 215-251. Repéré à	 </a:t>
            </a:r>
            <a:r>
              <a:rPr lang="fr-CA" sz="5200" dirty="0">
                <a:hlinkClick r:id="rId2"/>
              </a:rPr>
              <a:t>http://</a:t>
            </a:r>
            <a:r>
              <a:rPr lang="fr-CA" sz="5200" dirty="0" smtClean="0">
                <a:hlinkClick r:id="rId2"/>
              </a:rPr>
              <a:t>dx.doi.org/10.7202/1028420ar</a:t>
            </a:r>
            <a:endParaRPr lang="fr-CA" sz="5200" dirty="0" smtClean="0"/>
          </a:p>
          <a:p>
            <a:pPr marL="0" indent="0">
              <a:buNone/>
            </a:pPr>
            <a:endParaRPr lang="fr-CA" sz="5400" dirty="0"/>
          </a:p>
          <a:p>
            <a:r>
              <a:rPr lang="fr-CA" sz="5400" dirty="0"/>
              <a:t>Ministère de l'Éducation de l'Enseignement supérieur et de la Recherche. (2015). </a:t>
            </a:r>
            <a:r>
              <a:rPr lang="fr-CA" sz="5400" i="1" dirty="0"/>
              <a:t>Programme d'études Science et technologie</a:t>
            </a:r>
            <a:r>
              <a:rPr lang="fr-CA" sz="5400" dirty="0"/>
              <a:t>.  Québec: Gouvernement du Québec. Repéré à http://www.education.gouv.qc.ca/adultes/suivre-un-programme-detudes/formation-generale-des-adultes/second-cycle-du-secondaire/mathematique-science-et-technologie/.</a:t>
            </a:r>
          </a:p>
          <a:p>
            <a:endParaRPr lang="fr-CA" sz="5200" dirty="0"/>
          </a:p>
          <a:p>
            <a:pPr marL="0" indent="0">
              <a:buNone/>
            </a:pPr>
            <a:endParaRPr lang="fr-CA" sz="5200" dirty="0"/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25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5</a:t>
            </a:r>
            <a:r>
              <a:rPr lang="fr-CA" dirty="0" smtClean="0"/>
              <a:t>. Bibliographie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9225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CA" sz="2800" dirty="0"/>
          </a:p>
          <a:p>
            <a:r>
              <a:rPr lang="fr-CA" sz="2800" dirty="0"/>
              <a:t>Potvin, P., &amp; Dionne, E. (2007). </a:t>
            </a:r>
            <a:r>
              <a:rPr lang="fr-CA" sz="2800" dirty="0" err="1"/>
              <a:t>Realities</a:t>
            </a:r>
            <a:r>
              <a:rPr lang="fr-CA" sz="2800" dirty="0"/>
              <a:t> and challenges of </a:t>
            </a:r>
            <a:r>
              <a:rPr lang="fr-CA" sz="2800" dirty="0" err="1"/>
              <a:t>educational</a:t>
            </a:r>
            <a:r>
              <a:rPr lang="fr-CA" sz="2800" dirty="0"/>
              <a:t> </a:t>
            </a:r>
            <a:r>
              <a:rPr lang="fr-CA" sz="2800" dirty="0" err="1"/>
              <a:t>reform</a:t>
            </a:r>
            <a:r>
              <a:rPr lang="fr-CA" sz="2800" dirty="0"/>
              <a:t> in the province of </a:t>
            </a:r>
            <a:r>
              <a:rPr lang="fr-CA" sz="2800" dirty="0" err="1"/>
              <a:t>Quebec</a:t>
            </a:r>
            <a:r>
              <a:rPr lang="fr-CA" sz="2800" dirty="0"/>
              <a:t>: </a:t>
            </a:r>
            <a:r>
              <a:rPr lang="fr-CA" sz="2800" dirty="0" err="1"/>
              <a:t>exploratory</a:t>
            </a:r>
            <a:r>
              <a:rPr lang="fr-CA" sz="2800" dirty="0"/>
              <a:t> </a:t>
            </a:r>
            <a:r>
              <a:rPr lang="fr-CA" sz="2800" dirty="0" err="1"/>
              <a:t>research</a:t>
            </a:r>
            <a:r>
              <a:rPr lang="fr-CA" sz="2800" dirty="0"/>
              <a:t> on </a:t>
            </a:r>
            <a:r>
              <a:rPr lang="fr-CA" sz="2800" dirty="0" err="1"/>
              <a:t>teaching</a:t>
            </a:r>
            <a:r>
              <a:rPr lang="fr-CA" sz="2800" dirty="0"/>
              <a:t> science and </a:t>
            </a:r>
            <a:r>
              <a:rPr lang="fr-CA" sz="2800" dirty="0" err="1"/>
              <a:t>technology</a:t>
            </a:r>
            <a:r>
              <a:rPr lang="fr-CA" sz="2800" dirty="0"/>
              <a:t>. </a:t>
            </a:r>
            <a:r>
              <a:rPr lang="fr-CA" sz="2800" i="1" dirty="0"/>
              <a:t>McGill Journal of </a:t>
            </a:r>
            <a:r>
              <a:rPr lang="fr-CA" sz="2800" i="1" dirty="0" err="1"/>
              <a:t>Education</a:t>
            </a:r>
            <a:r>
              <a:rPr lang="fr-CA" sz="2800" i="1" dirty="0"/>
              <a:t> (Online), 42,</a:t>
            </a:r>
            <a:r>
              <a:rPr lang="fr-CA" sz="2800" dirty="0"/>
              <a:t> 393-410.</a:t>
            </a:r>
          </a:p>
          <a:p>
            <a:endParaRPr lang="fr-CA" sz="2800" dirty="0" smtClean="0"/>
          </a:p>
          <a:p>
            <a:r>
              <a:rPr lang="fr-CA" sz="2800" dirty="0" smtClean="0"/>
              <a:t>Rousseau</a:t>
            </a:r>
            <a:r>
              <a:rPr lang="fr-CA" sz="2800" dirty="0"/>
              <a:t>, N., </a:t>
            </a:r>
            <a:r>
              <a:rPr lang="fr-CA" sz="2800" dirty="0" err="1"/>
              <a:t>Théberge</a:t>
            </a:r>
            <a:r>
              <a:rPr lang="fr-CA" sz="2800" dirty="0"/>
              <a:t>, N., </a:t>
            </a:r>
            <a:r>
              <a:rPr lang="fr-CA" sz="2800" dirty="0" err="1"/>
              <a:t>Bergevin</a:t>
            </a:r>
            <a:r>
              <a:rPr lang="fr-CA" sz="2800" dirty="0"/>
              <a:t>, S., </a:t>
            </a:r>
            <a:r>
              <a:rPr lang="fr-CA" sz="2800" dirty="0" err="1"/>
              <a:t>Tétreault</a:t>
            </a:r>
            <a:r>
              <a:rPr lang="fr-CA" sz="2800" dirty="0"/>
              <a:t>, K., Samson, G., Dumont, M., &amp; </a:t>
            </a:r>
            <a:r>
              <a:rPr lang="fr-CA" sz="2800" dirty="0" err="1"/>
              <a:t>Myre-Bisaillon</a:t>
            </a:r>
            <a:r>
              <a:rPr lang="fr-CA" sz="2800" dirty="0"/>
              <a:t>, J. (2010). L'éducation des adultes chez les 16 à 18 ans : La volonté de réussir l'école...et la vie! </a:t>
            </a:r>
            <a:r>
              <a:rPr lang="fr-CA" sz="2800" i="1" dirty="0"/>
              <a:t>Éducation et francophonie, 38</a:t>
            </a:r>
            <a:r>
              <a:rPr lang="fr-CA" sz="2800" dirty="0"/>
              <a:t>(1), 154-177. Repéré à http://dx.doi.org/10.7202/039985ar</a:t>
            </a:r>
          </a:p>
          <a:p>
            <a:endParaRPr lang="fr-CA" sz="2800" dirty="0"/>
          </a:p>
          <a:p>
            <a:r>
              <a:rPr lang="fr-CA" sz="2800" dirty="0"/>
              <a:t>Voyer, B., Brodeur, M., Meilleur, J.-F., &amp; Sous-comité de la Table MELS-Universités de la formation à l'enseignement des adultes. (2012). </a:t>
            </a:r>
            <a:r>
              <a:rPr lang="fr-CA" sz="2800" i="1" dirty="0"/>
              <a:t>État de la situation en matière de formation initiale des enseignantes et des enseignants en formation générale des adultes et problèmes dans les programmes actuels de formation à l’enseignement au Québec. Analyse, Constats et pistes de solution. Document de travail.</a:t>
            </a:r>
            <a:r>
              <a:rPr lang="fr-CA" sz="2800" dirty="0"/>
              <a:t>  Montréal : 25 mai 2012.  Repéré à	 http://www.crifpe.ca/nouvelles/nouvelles/download/55.</a:t>
            </a:r>
          </a:p>
          <a:p>
            <a:pPr marL="0" indent="0">
              <a:buNone/>
            </a:pPr>
            <a:endParaRPr lang="fr-CA" sz="2800" dirty="0"/>
          </a:p>
          <a:p>
            <a:r>
              <a:rPr lang="fr-CA" sz="2800" dirty="0"/>
              <a:t>Voyer, B., Potvin, M., &amp; Bourdon, S. (2014). Les transformations et défis actuels de la formation générale des adultes. </a:t>
            </a:r>
            <a:r>
              <a:rPr lang="fr-CA" sz="2800" i="1" dirty="0"/>
              <a:t>Revue des sciences de l'éducation, 40</a:t>
            </a:r>
            <a:r>
              <a:rPr lang="fr-CA" sz="2800" dirty="0"/>
              <a:t>(2), 191-213. Repéré à http://dx.doi.org/10.7202/1028419ar.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93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la présentation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05888"/>
          </a:xfrm>
        </p:spPr>
        <p:txBody>
          <a:bodyPr/>
          <a:lstStyle/>
          <a:p>
            <a:endParaRPr lang="fr-CA" dirty="0" smtClean="0"/>
          </a:p>
          <a:p>
            <a:r>
              <a:rPr lang="fr-CA" dirty="0" smtClean="0"/>
              <a:t>1. Problématique</a:t>
            </a:r>
          </a:p>
          <a:p>
            <a:endParaRPr lang="fr-CA" dirty="0"/>
          </a:p>
          <a:p>
            <a:r>
              <a:rPr lang="fr-CA" dirty="0" smtClean="0"/>
              <a:t>2. Cadre conceptuel</a:t>
            </a:r>
          </a:p>
          <a:p>
            <a:endParaRPr lang="fr-CA" dirty="0"/>
          </a:p>
          <a:p>
            <a:r>
              <a:rPr lang="fr-CA" dirty="0" smtClean="0"/>
              <a:t>3. Formation continue</a:t>
            </a:r>
          </a:p>
          <a:p>
            <a:endParaRPr lang="fr-CA" dirty="0"/>
          </a:p>
          <a:p>
            <a:r>
              <a:rPr lang="fr-CA" dirty="0" smtClean="0"/>
              <a:t>4. Exemples de créations des enseignants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9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1.1 Contexte de la problématique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r>
              <a:rPr lang="fr-CA" dirty="0" smtClean="0"/>
              <a:t>Implantation du Renouveau en 2017-2018</a:t>
            </a:r>
          </a:p>
          <a:p>
            <a:endParaRPr lang="fr-CA" dirty="0"/>
          </a:p>
          <a:p>
            <a:r>
              <a:rPr lang="fr-CA" dirty="0" smtClean="0"/>
              <a:t>Enseignement individualisé </a:t>
            </a:r>
            <a:r>
              <a:rPr lang="fr-CA" sz="1800" dirty="0" smtClean="0"/>
              <a:t>(Voyer et al., 2012)</a:t>
            </a:r>
          </a:p>
          <a:p>
            <a:endParaRPr lang="fr-CA" dirty="0"/>
          </a:p>
          <a:p>
            <a:r>
              <a:rPr lang="fr-CA" dirty="0" smtClean="0"/>
              <a:t>Majorité d’adultes a moins de 25 ans </a:t>
            </a:r>
            <a:r>
              <a:rPr lang="fr-CA" sz="1800" dirty="0" smtClean="0"/>
              <a:t>(</a:t>
            </a:r>
            <a:r>
              <a:rPr lang="fr-CA" sz="1800" dirty="0" err="1"/>
              <a:t>Doray</a:t>
            </a:r>
            <a:r>
              <a:rPr lang="fr-CA" sz="1800" dirty="0"/>
              <a:t> &amp; Bélanger, </a:t>
            </a:r>
            <a:r>
              <a:rPr lang="fr-CA" sz="1800" dirty="0" smtClean="0"/>
              <a:t>2014)</a:t>
            </a:r>
          </a:p>
          <a:p>
            <a:endParaRPr lang="fr-CA" dirty="0"/>
          </a:p>
          <a:p>
            <a:r>
              <a:rPr lang="fr-CA" dirty="0" smtClean="0"/>
              <a:t>Part importante d’élèves à risque </a:t>
            </a:r>
            <a:r>
              <a:rPr lang="fr-CA" sz="1800" dirty="0" smtClean="0"/>
              <a:t>(Rousseau </a:t>
            </a:r>
            <a:r>
              <a:rPr lang="fr-CA" sz="1800" dirty="0"/>
              <a:t>et al., </a:t>
            </a:r>
            <a:r>
              <a:rPr lang="fr-CA" sz="1800" dirty="0" smtClean="0"/>
              <a:t>2010)</a:t>
            </a:r>
            <a:endParaRPr lang="fr-CA" sz="1800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32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1.2 Description du problème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Les parcours possibles à la FGA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pPr marL="667512" lvl="2" indent="0">
              <a:buNone/>
            </a:pPr>
            <a:endParaRPr lang="fr-CA" dirty="0" smtClean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3" t="17722" r="25374" b="27846"/>
          <a:stretch/>
        </p:blipFill>
        <p:spPr bwMode="auto">
          <a:xfrm>
            <a:off x="1259632" y="2429164"/>
            <a:ext cx="6336704" cy="43122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259632" y="6597352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dirty="0"/>
              <a:t>Reproduit du programme d’études de Science et technologie de la </a:t>
            </a:r>
            <a:r>
              <a:rPr lang="fr-CA" sz="1200" dirty="0" smtClean="0"/>
              <a:t>FGA (2015) </a:t>
            </a:r>
            <a:r>
              <a:rPr lang="fr-CA" sz="1200" dirty="0"/>
              <a:t>(p. 40)</a:t>
            </a:r>
          </a:p>
          <a:p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2987824" y="5445224"/>
            <a:ext cx="266429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650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1.2 Description du problème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dirty="0" smtClean="0"/>
          </a:p>
          <a:p>
            <a:r>
              <a:rPr lang="fr-CA" i="1" dirty="0" smtClean="0"/>
              <a:t>La mécanisation du travail</a:t>
            </a:r>
            <a:r>
              <a:rPr lang="fr-CA" dirty="0" smtClean="0"/>
              <a:t> : un cours contraignant</a:t>
            </a:r>
          </a:p>
          <a:p>
            <a:pPr lvl="1"/>
            <a:endParaRPr lang="fr-CA" dirty="0" smtClean="0"/>
          </a:p>
          <a:p>
            <a:pPr lvl="1"/>
            <a:r>
              <a:rPr lang="fr-CA" dirty="0" smtClean="0"/>
              <a:t>Manque de matériel didactique </a:t>
            </a:r>
            <a:r>
              <a:rPr lang="fr-CA" sz="1800" dirty="0" smtClean="0"/>
              <a:t>(AQIFGA, 2013)</a:t>
            </a:r>
          </a:p>
          <a:p>
            <a:pPr lvl="1"/>
            <a:endParaRPr lang="fr-CA" dirty="0" smtClean="0"/>
          </a:p>
          <a:p>
            <a:pPr lvl="1"/>
            <a:r>
              <a:rPr lang="fr-CA" dirty="0" smtClean="0"/>
              <a:t>Prescription de l’usage de machines-outils</a:t>
            </a:r>
          </a:p>
          <a:p>
            <a:pPr lvl="1"/>
            <a:endParaRPr lang="fr-CA" dirty="0" smtClean="0"/>
          </a:p>
          <a:p>
            <a:pPr lvl="1"/>
            <a:r>
              <a:rPr lang="fr-CA" dirty="0" smtClean="0"/>
              <a:t>« Facultatif » à la diplomation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60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1.3 Idée de formation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1800" dirty="0" smtClean="0"/>
              <a:t>(Potvin et Dionne, 2007)</a:t>
            </a:r>
          </a:p>
          <a:p>
            <a:endParaRPr lang="fr-CA" dirty="0" smtClean="0"/>
          </a:p>
          <a:p>
            <a:endParaRPr lang="fr-CA" dirty="0"/>
          </a:p>
          <a:p>
            <a:r>
              <a:rPr lang="fr-CA" dirty="0" smtClean="0"/>
              <a:t>Élaboration de situations d’apprentissage (SA)</a:t>
            </a:r>
          </a:p>
          <a:p>
            <a:endParaRPr lang="fr-CA" dirty="0"/>
          </a:p>
          <a:p>
            <a:r>
              <a:rPr lang="fr-CA" dirty="0" smtClean="0"/>
              <a:t>Mise </a:t>
            </a:r>
            <a:r>
              <a:rPr lang="fr-CA" dirty="0"/>
              <a:t>à l’essai de </a:t>
            </a:r>
            <a:r>
              <a:rPr lang="fr-CA" dirty="0" smtClean="0"/>
              <a:t>SA</a:t>
            </a:r>
          </a:p>
          <a:p>
            <a:endParaRPr lang="fr-CA" dirty="0"/>
          </a:p>
          <a:p>
            <a:r>
              <a:rPr lang="fr-CA" dirty="0" smtClean="0"/>
              <a:t>Diffusion/partage des SA</a:t>
            </a:r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45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2. Cadre conceptuel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dirty="0" smtClean="0"/>
          </a:p>
          <a:p>
            <a:r>
              <a:rPr lang="fr-CA" dirty="0" smtClean="0"/>
              <a:t>Programme d’études de Science et technologie </a:t>
            </a:r>
            <a:r>
              <a:rPr lang="fr-CA" sz="1400" dirty="0" smtClean="0"/>
              <a:t>(MEES, 2015)</a:t>
            </a:r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pPr marL="0" indent="0">
              <a:buNone/>
            </a:pPr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7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988" y="3327057"/>
            <a:ext cx="4788024" cy="350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3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fr-CA" dirty="0"/>
              <a:t>2. Cadre conceptuel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7596336" y="6055372"/>
            <a:ext cx="1322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(MEES, 2015, p. 24)</a:t>
            </a:r>
            <a:endParaRPr lang="fr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8" t="15000" r="24453" b="6357"/>
          <a:stretch/>
        </p:blipFill>
        <p:spPr bwMode="auto">
          <a:xfrm>
            <a:off x="1331640" y="1308425"/>
            <a:ext cx="6000750" cy="539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57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600" dirty="0" smtClean="0"/>
              <a:t>3. Formation continue des enseignants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dirty="0" smtClean="0"/>
          </a:p>
          <a:p>
            <a:r>
              <a:rPr lang="fr-CA" dirty="0" smtClean="0"/>
              <a:t>Phase 1 : trois jours avec </a:t>
            </a:r>
            <a:r>
              <a:rPr lang="fr-CA" i="1" dirty="0" smtClean="0"/>
              <a:t>Alexandrie FGA</a:t>
            </a:r>
          </a:p>
          <a:p>
            <a:endParaRPr lang="fr-CA" dirty="0"/>
          </a:p>
          <a:p>
            <a:r>
              <a:rPr lang="fr-CA" dirty="0" smtClean="0"/>
              <a:t>Phase 2 : trois jours avec deux CP et un enseignant</a:t>
            </a:r>
          </a:p>
          <a:p>
            <a:endParaRPr lang="fr-CA" dirty="0"/>
          </a:p>
          <a:p>
            <a:r>
              <a:rPr lang="fr-CA" dirty="0" smtClean="0"/>
              <a:t>Phase 3 : une journée pour peaufiner </a:t>
            </a:r>
            <a:r>
              <a:rPr lang="fr-CA" dirty="0"/>
              <a:t>le travail avec </a:t>
            </a:r>
            <a:r>
              <a:rPr lang="fr-CA" i="1" dirty="0"/>
              <a:t>Alexandrie FGA</a:t>
            </a:r>
          </a:p>
          <a:p>
            <a:endParaRPr lang="fr-CA" dirty="0" smtClean="0"/>
          </a:p>
          <a:p>
            <a:r>
              <a:rPr lang="fr-CA" dirty="0" smtClean="0"/>
              <a:t>Entre chaque phase: rétroaction de l’UQTR</a:t>
            </a:r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9A12-8AEB-4548-BB8B-BDDD35319C8A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11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1210</TotalTime>
  <Words>537</Words>
  <Application>Microsoft Office PowerPoint</Application>
  <PresentationFormat>Affichage à l'écran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Débit</vt:lpstr>
      <vt:lpstr>Formation continue en enseignement des sciences et de la technologie,  volet démarche d'investigation, analyse technologique</vt:lpstr>
      <vt:lpstr>Plan de la présentation</vt:lpstr>
      <vt:lpstr>1.1 Contexte de la problématique</vt:lpstr>
      <vt:lpstr>1.2 Description du problème</vt:lpstr>
      <vt:lpstr>1.2 Description du problème</vt:lpstr>
      <vt:lpstr>1.3 Idée de formation</vt:lpstr>
      <vt:lpstr>2. Cadre conceptuel</vt:lpstr>
      <vt:lpstr>2. Cadre conceptuel</vt:lpstr>
      <vt:lpstr>3. Formation continue des enseignants</vt:lpstr>
      <vt:lpstr>4. Trois des six SA</vt:lpstr>
      <vt:lpstr>4. Les SA finales disponibles</vt:lpstr>
      <vt:lpstr>5. Bibliographie</vt:lpstr>
      <vt:lpstr>5. Bibliographie</vt:lpstr>
    </vt:vector>
  </TitlesOfParts>
  <Company>UQTR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Conception et mise à l’essai d’une situation d’apprentissage à la formation générale des adultes en science et technologie : le cas de La mécanisation du travail</dc:title>
  <dc:creator>Labo</dc:creator>
  <cp:lastModifiedBy>Richard Painchaud</cp:lastModifiedBy>
  <cp:revision>51</cp:revision>
  <dcterms:created xsi:type="dcterms:W3CDTF">2016-08-18T19:27:03Z</dcterms:created>
  <dcterms:modified xsi:type="dcterms:W3CDTF">2017-01-18T13:47:23Z</dcterms:modified>
</cp:coreProperties>
</file>