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Texte du titre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-Gilles Allain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, sous-titre et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Shape 132"/>
          <p:cNvSpPr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 sz="7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FontTx/>
              <a:buNone/>
              <a:defRPr sz="3800">
                <a:solidFill>
                  <a:srgbClr val="525252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FontTx/>
              <a:buNone/>
              <a:defRPr sz="3800">
                <a:solidFill>
                  <a:srgbClr val="525252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FontTx/>
              <a:buNone/>
              <a:defRPr sz="3800">
                <a:solidFill>
                  <a:srgbClr val="525252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FontTx/>
              <a:buNone/>
              <a:defRPr sz="3800">
                <a:solidFill>
                  <a:srgbClr val="525252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FontTx/>
              <a:buNone/>
              <a:defRPr sz="3800">
                <a:solidFill>
                  <a:srgbClr val="525252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Shape 31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Texte du titre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Shape 52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Texte du titre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hotomath.net/fr/;jsessionid=qpbzi4af26digttazw95k3ad" TargetMode="External"/><Relationship Id="rId3" Type="http://schemas.openxmlformats.org/officeDocument/2006/relationships/image" Target="../media/image4.tif"/><Relationship Id="rId4" Type="http://schemas.openxmlformats.org/officeDocument/2006/relationships/image" Target="../media/image9.tif"/><Relationship Id="rId5" Type="http://schemas.openxmlformats.org/officeDocument/2006/relationships/image" Target="../media/image2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4.png"/><Relationship Id="rId8" Type="http://schemas.openxmlformats.org/officeDocument/2006/relationships/image" Target="../media/image6.tif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7.tif"/><Relationship Id="rId13" Type="http://schemas.openxmlformats.org/officeDocument/2006/relationships/image" Target="../media/image8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/>
            <a:r>
              <a:t>Martin Francoeur pour le Service national à la FGA du RÉCIT</a:t>
            </a:r>
          </a:p>
        </p:txBody>
      </p:sp>
      <p:sp>
        <p:nvSpPr>
          <p:cNvPr id="144" name="Shape 144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techno aux fins de validation…</a:t>
            </a:r>
          </a:p>
        </p:txBody>
      </p:sp>
      <p:sp>
        <p:nvSpPr>
          <p:cNvPr id="145" name="Shape 145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Partage et discussion dans une perspective d’optimisation des outils TIC en classe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Activité 2</a:t>
            </a:r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xfrm>
            <a:off x="508000" y="2628900"/>
            <a:ext cx="4362103" cy="3560465"/>
          </a:xfrm>
          <a:prstGeom prst="rect">
            <a:avLst/>
          </a:prstGeom>
        </p:spPr>
        <p:txBody>
          <a:bodyPr/>
          <a:lstStyle/>
          <a:p>
            <a:pPr/>
            <a:r>
              <a:t>La boîte de volume optimale MAT-5153 </a:t>
            </a:r>
          </a:p>
        </p:txBody>
      </p:sp>
      <p:pic>
        <p:nvPicPr>
          <p:cNvPr id="192" name="Capture d’écran 2015-11-22 à 21.50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6272" y="0"/>
            <a:ext cx="791065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  <p:bldP build="whole" bldLvl="1" animBg="1" rev="0" advAuto="0" spid="19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À vous de jouer</a:t>
            </a:r>
          </a:p>
        </p:txBody>
      </p:sp>
      <p:sp>
        <p:nvSpPr>
          <p:cNvPr id="195" name="Shape 195"/>
          <p:cNvSpPr/>
          <p:nvPr/>
        </p:nvSpPr>
        <p:spPr>
          <a:xfrm>
            <a:off x="914400" y="3594100"/>
            <a:ext cx="5270500" cy="52705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6" name="Shape 196"/>
          <p:cNvSpPr/>
          <p:nvPr/>
        </p:nvSpPr>
        <p:spPr>
          <a:xfrm>
            <a:off x="6939408" y="2530475"/>
            <a:ext cx="5536358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buClr>
                <a:srgbClr val="535353"/>
              </a:buClr>
              <a:defRPr>
                <a:solidFill>
                  <a:srgbClr val="525252"/>
                </a:solidFill>
              </a:defRPr>
            </a:lvl1pPr>
          </a:lstStyle>
          <a:p>
            <a:pPr/>
            <a:r>
              <a:t>Selon vous quelles devraient être les dimensions d’une boîte réalisée avec un carton de 21,6 cm x 21,6 cm, sans couvercle et de base carrée afin d’obtenir un volume optimal?  </a:t>
            </a:r>
          </a:p>
        </p:txBody>
      </p:sp>
      <p:sp>
        <p:nvSpPr>
          <p:cNvPr id="197" name="Shape 197"/>
          <p:cNvSpPr/>
          <p:nvPr/>
        </p:nvSpPr>
        <p:spPr>
          <a:xfrm>
            <a:off x="2766448" y="2530475"/>
            <a:ext cx="179055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21,6 cm</a:t>
            </a:r>
          </a:p>
        </p:txBody>
      </p:sp>
      <p:sp>
        <p:nvSpPr>
          <p:cNvPr id="198" name="Shape 198"/>
          <p:cNvSpPr/>
          <p:nvPr/>
        </p:nvSpPr>
        <p:spPr>
          <a:xfrm flipV="1">
            <a:off x="932755" y="3311088"/>
            <a:ext cx="5233790" cy="3613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9" name="Shape 199"/>
          <p:cNvSpPr/>
          <p:nvPr/>
        </p:nvSpPr>
        <p:spPr>
          <a:xfrm flipH="1" flipV="1">
            <a:off x="6487591" y="3596233"/>
            <a:ext cx="29618" cy="5266234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6819900" y="5873750"/>
            <a:ext cx="179055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21,6 cm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Activité 3</a:t>
            </a:r>
          </a:p>
        </p:txBody>
      </p:sp>
      <p:pic>
        <p:nvPicPr>
          <p:cNvPr id="20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2711450"/>
            <a:ext cx="2691970" cy="214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apture d’écran 2015-11-24 à 08.59.25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3705243" y="2324100"/>
            <a:ext cx="8911366" cy="6705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Capture d’écran 2015-11-24 à 09.07.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237" y="2833226"/>
            <a:ext cx="11492326" cy="6642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Capture d’écran 2015-11-24 à 09.14.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4000" y="536936"/>
            <a:ext cx="13004800" cy="9187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Capture d’écran 2015-11-24 à 09.15.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7000" y="393385"/>
            <a:ext cx="13004800" cy="9220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Capture d’écran 2015-11-24 à 09.15.3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162692"/>
            <a:ext cx="13004800" cy="9428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2"/>
      <p:bldP build="whole" bldLvl="1" animBg="1" rev="0" advAuto="0" spid="206" grpId="4"/>
      <p:bldP build="whole" bldLvl="1" animBg="1" rev="0" advAuto="0" spid="205" grpId="3"/>
      <p:bldP build="whole" bldLvl="1" animBg="1" rev="0" advAuto="0" spid="208" grpId="6"/>
      <p:bldP build="whole" bldLvl="1" animBg="1" rev="0" advAuto="0" spid="207" grpId="5"/>
      <p:bldP build="whole" bldLvl="1" animBg="1" rev="0" advAuto="0" spid="20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Wolfram alpha</a:t>
            </a:r>
          </a:p>
        </p:txBody>
      </p:sp>
      <p:pic>
        <p:nvPicPr>
          <p:cNvPr id="211" name="Capture d’écran 2015-11-24 à 09.27.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9808" y="0"/>
            <a:ext cx="908518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Les applis…</a:t>
            </a:r>
          </a:p>
        </p:txBody>
      </p:sp>
      <p:pic>
        <p:nvPicPr>
          <p:cNvPr id="214" name="pasted-image.tiff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100" y="2757296"/>
            <a:ext cx="2222500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7100" y="5143500"/>
            <a:ext cx="2222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Capture d’écran 2015-11-24 à 09.19.5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79756" y="0"/>
            <a:ext cx="887108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3"/>
      <p:bldP build="whole" bldLvl="1" animBg="1" rev="0" advAuto="0" spid="215" grpId="2"/>
      <p:bldP build="whole" bldLvl="1" animBg="1" rev="0" advAuto="0" spid="2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Wolfram plus…</a:t>
            </a:r>
          </a:p>
        </p:txBody>
      </p:sp>
      <p:sp>
        <p:nvSpPr>
          <p:cNvPr id="219" name="Shape 219"/>
          <p:cNvSpPr/>
          <p:nvPr>
            <p:ph type="body" sz="half" idx="1"/>
          </p:nvPr>
        </p:nvSpPr>
        <p:spPr>
          <a:xfrm>
            <a:off x="508000" y="2628900"/>
            <a:ext cx="10002193" cy="2595513"/>
          </a:xfrm>
          <a:prstGeom prst="rect">
            <a:avLst/>
          </a:prstGeom>
        </p:spPr>
        <p:txBody>
          <a:bodyPr/>
          <a:lstStyle/>
          <a:p>
            <a:pPr/>
            <a:r>
              <a:t>Exerciseurs en ligne… Et formation en ligne!</a:t>
            </a:r>
          </a:p>
        </p:txBody>
      </p:sp>
      <p:pic>
        <p:nvPicPr>
          <p:cNvPr id="220" name="Capture d’écran 2015-11-24 à 09.17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764" y="0"/>
            <a:ext cx="1220127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 science</a:t>
            </a:r>
          </a:p>
        </p:txBody>
      </p:sp>
      <p:pic>
        <p:nvPicPr>
          <p:cNvPr id="223" name="Capture d’écran 2015-11-24 à 09.2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1600" y="3606800"/>
            <a:ext cx="99060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Capture d’écran 2015-11-24 à 09.22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350" y="2324100"/>
            <a:ext cx="68707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Capture d’écran 2015-11-24 à 09.24.4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119946"/>
            <a:ext cx="13004800" cy="5513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23" grpId="2"/>
      <p:bldP build="whole" bldLvl="1" animBg="1" rev="0" advAuto="0" spid="22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 et discussion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Pour une prochaine fois…</a:t>
            </a:r>
          </a:p>
          <a:p>
            <a:pPr lvl="1"/>
            <a:r>
              <a:t>Culture des math chez les élèves (du primaire…)</a:t>
            </a:r>
          </a:p>
          <a:p>
            <a:pPr lvl="1"/>
            <a:r>
              <a:t>Limites conceptuelles en science</a:t>
            </a:r>
          </a:p>
          <a:p>
            <a:pPr lvl="1"/>
            <a:r>
              <a:t>« reconnaissance et compréhension » démonstration</a:t>
            </a:r>
          </a:p>
          <a:p>
            <a:pPr lvl="1"/>
            <a:r>
              <a:t>application vers l’induction (approche inductive)</a:t>
            </a:r>
          </a:p>
          <a:p>
            <a:pPr lvl="1"/>
            <a:r>
              <a:t>validation (wolfram physique et chimie)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Taxonomie de Bodin</a:t>
            </a:r>
          </a:p>
        </p:txBody>
      </p:sp>
      <p:pic>
        <p:nvPicPr>
          <p:cNvPr id="148" name="Capture d’écran 2015-11-22 à 21.15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5653" y="2416175"/>
            <a:ext cx="9453494" cy="6521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spcBef>
                <a:spcPts val="1500"/>
              </a:spcBef>
              <a:defRPr sz="6650"/>
            </a:lvl1pPr>
          </a:lstStyle>
          <a:p>
            <a:pPr/>
            <a:r>
              <a:t>Dynamique didactique - pédagogique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Différenciation des concepts charnières du cours</a:t>
            </a:r>
          </a:p>
          <a:p>
            <a:pPr/>
            <a:r>
              <a:t>Gestion de l’incertitude (vers des tâches complexes)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Illustration de la dynamique</a:t>
            </a:r>
          </a:p>
        </p:txBody>
      </p:sp>
      <p:pic>
        <p:nvPicPr>
          <p:cNvPr id="154" name="Capture d’écran 2015-11-22 à 21.19.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2546350"/>
            <a:ext cx="12065000" cy="466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Quelques applications</a:t>
            </a:r>
          </a:p>
        </p:txBody>
      </p:sp>
      <p:pic>
        <p:nvPicPr>
          <p:cNvPr id="15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390" y="2324100"/>
            <a:ext cx="3935968" cy="2033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09100" y="2927350"/>
            <a:ext cx="2691970" cy="214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700" y="4662296"/>
            <a:ext cx="1905000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14700" y="4662296"/>
            <a:ext cx="2222500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29250" y="3225800"/>
            <a:ext cx="2146300" cy="214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Capture d’écran 2015-11-22 à 21.27.1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7150" y="4241800"/>
            <a:ext cx="2705100" cy="383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18100" y="2324100"/>
            <a:ext cx="6096000" cy="445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Capture d’écran 2015-11-22 à 21.28.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65950" y="5283200"/>
            <a:ext cx="2679700" cy="382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Capture d’écran 2015-11-22 à 21.29.38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3250" y="5822950"/>
            <a:ext cx="110617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548096" y="3108002"/>
            <a:ext cx="6607108" cy="486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tif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65774" y="3702050"/>
            <a:ext cx="3251201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tif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384800" y="4681346"/>
            <a:ext cx="7089446" cy="4430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3"/>
      <p:bldP build="whole" bldLvl="1" animBg="1" rev="0" advAuto="0" spid="166" grpId="10"/>
      <p:bldP build="whole" bldLvl="1" animBg="1" rev="0" advAuto="0" spid="163" grpId="7"/>
      <p:bldP build="whole" bldLvl="1" animBg="1" rev="0" advAuto="0" spid="158" grpId="2"/>
      <p:bldP build="whole" bldLvl="1" animBg="1" rev="0" advAuto="0" spid="157" grpId="1"/>
      <p:bldP build="whole" bldLvl="1" animBg="1" rev="0" advAuto="0" spid="160" grpId="5"/>
      <p:bldP build="whole" bldLvl="1" animBg="1" rev="0" advAuto="0" spid="165" grpId="9"/>
      <p:bldP build="whole" bldLvl="1" animBg="1" rev="0" advAuto="0" spid="168" grpId="12"/>
      <p:bldP build="whole" bldLvl="1" animBg="1" rev="0" advAuto="0" spid="162" grpId="6"/>
      <p:bldP build="whole" bldLvl="1" animBg="1" rev="0" advAuto="0" spid="167" grpId="11"/>
      <p:bldP build="whole" bldLvl="1" animBg="1" rev="0" advAuto="0" spid="159" grpId="4"/>
      <p:bldP build="whole" bldLvl="1" animBg="1" rev="0" advAuto="0" spid="164" grpId="8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spcBef>
                <a:spcPts val="1300"/>
              </a:spcBef>
              <a:defRPr sz="5950"/>
            </a:lvl1pPr>
          </a:lstStyle>
          <a:p>
            <a:pPr/>
            <a:r>
              <a:t>Cours de statistique programme mat FBD</a:t>
            </a:r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xfrm>
            <a:off x="508000" y="2628900"/>
            <a:ext cx="6458397" cy="1830934"/>
          </a:xfrm>
          <a:prstGeom prst="rect">
            <a:avLst/>
          </a:prstGeom>
        </p:spPr>
        <p:txBody>
          <a:bodyPr/>
          <a:lstStyle/>
          <a:p>
            <a:pPr/>
            <a:r>
              <a:t>Base de données MAT-4172-2</a:t>
            </a:r>
          </a:p>
        </p:txBody>
      </p:sp>
      <p:pic>
        <p:nvPicPr>
          <p:cNvPr id="172" name="Capture d’écran 2015-11-22 à 21.45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400" y="5069433"/>
            <a:ext cx="11499578" cy="4151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À vous de jouer</a:t>
            </a:r>
          </a:p>
        </p:txBody>
      </p:sp>
      <p:sp>
        <p:nvSpPr>
          <p:cNvPr id="175" name="Shape 175"/>
          <p:cNvSpPr/>
          <p:nvPr/>
        </p:nvSpPr>
        <p:spPr>
          <a:xfrm>
            <a:off x="630460" y="2463800"/>
            <a:ext cx="389528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Récupérez le fichier EXCEL</a:t>
            </a:r>
          </a:p>
          <a:p>
            <a:pPr/>
          </a:p>
          <a:p>
            <a:pPr/>
            <a:r>
              <a:t>webinaire 24 nov 2015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Activité 1</a:t>
            </a:r>
          </a:p>
        </p:txBody>
      </p:sp>
      <p:pic>
        <p:nvPicPr>
          <p:cNvPr id="1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553" y="863600"/>
            <a:ext cx="5613409" cy="9395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800" y="393700"/>
            <a:ext cx="9423400" cy="932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70350" y="2819400"/>
            <a:ext cx="5397500" cy="464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Capture d’écran 2015-11-24 à 08.26.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25700" y="1123950"/>
            <a:ext cx="9271000" cy="732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Capture d’écran 2015-11-24 à 08.27.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3150" y="2286000"/>
            <a:ext cx="9105900" cy="518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apture d’écran 2015-11-24 à 08.29.3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4850" y="266700"/>
            <a:ext cx="11595100" cy="10071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6"/>
      <p:bldP build="whole" bldLvl="1" animBg="1" rev="0" advAuto="0" spid="180" grpId="3"/>
      <p:bldP build="whole" bldLvl="1" animBg="1" rev="0" advAuto="0" spid="178" grpId="1"/>
      <p:bldP build="whole" bldLvl="1" animBg="1" rev="0" advAuto="0" spid="179" grpId="2"/>
      <p:bldP build="whole" bldLvl="1" animBg="1" rev="0" advAuto="0" spid="181" grpId="4"/>
      <p:bldP build="whole" bldLvl="1" animBg="1" rev="0" advAuto="0" spid="182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Activité 2</a:t>
            </a:r>
          </a:p>
        </p:txBody>
      </p:sp>
      <p:sp>
        <p:nvSpPr>
          <p:cNvPr id="186" name="Shape 186"/>
          <p:cNvSpPr/>
          <p:nvPr/>
        </p:nvSpPr>
        <p:spPr>
          <a:xfrm>
            <a:off x="491033" y="2895599"/>
            <a:ext cx="521553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Toujours dans le même fichier EXCEL</a:t>
            </a:r>
          </a:p>
        </p:txBody>
      </p:sp>
      <p:pic>
        <p:nvPicPr>
          <p:cNvPr id="187" name="Capture d’écran 2015-11-24 à 08.40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063" y="0"/>
            <a:ext cx="5736674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Capture d’écran 2015-11-24 à 08.36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650" y="1955800"/>
            <a:ext cx="8674100" cy="716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2"/>
      <p:bldP build="whole" bldLvl="1" animBg="1" rev="0" advAuto="0" spid="188" grpId="3"/>
      <p:bldP build="whole" bldLvl="1" animBg="1" rev="0" advAuto="0" spid="186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