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75" r:id="rId3"/>
    <p:sldId id="262" r:id="rId4"/>
    <p:sldId id="288" r:id="rId5"/>
    <p:sldId id="289" r:id="rId6"/>
    <p:sldId id="263" r:id="rId7"/>
    <p:sldId id="290" r:id="rId8"/>
    <p:sldId id="258" r:id="rId9"/>
    <p:sldId id="308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278" r:id="rId28"/>
    <p:sldId id="277" r:id="rId29"/>
    <p:sldId id="279" r:id="rId30"/>
    <p:sldId id="280" r:id="rId31"/>
    <p:sldId id="281" r:id="rId32"/>
    <p:sldId id="282" r:id="rId33"/>
    <p:sldId id="283" r:id="rId34"/>
    <p:sldId id="284" r:id="rId35"/>
    <p:sldId id="326" r:id="rId36"/>
    <p:sldId id="310" r:id="rId37"/>
    <p:sldId id="311" r:id="rId38"/>
    <p:sldId id="313" r:id="rId39"/>
    <p:sldId id="314" r:id="rId40"/>
    <p:sldId id="315" r:id="rId41"/>
    <p:sldId id="316" r:id="rId42"/>
    <p:sldId id="319" r:id="rId43"/>
    <p:sldId id="320" r:id="rId44"/>
    <p:sldId id="285" r:id="rId45"/>
    <p:sldId id="286" r:id="rId46"/>
    <p:sldId id="287" r:id="rId47"/>
    <p:sldId id="274" r:id="rId4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360" autoAdjust="0"/>
  </p:normalViewPr>
  <p:slideViewPr>
    <p:cSldViewPr>
      <p:cViewPr varScale="1">
        <p:scale>
          <a:sx n="64" d="100"/>
          <a:sy n="64" d="100"/>
        </p:scale>
        <p:origin x="-17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5AB63F-6972-465B-AA83-34DBAC364B25}" type="datetimeFigureOut">
              <a:rPr lang="fr-CA"/>
              <a:pPr>
                <a:defRPr/>
              </a:pPr>
              <a:t>2012-11-15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C60683B-4AA4-4DC9-8721-CB789FCA994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7032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8F2688FD-B5B1-40BC-A826-82EE61C77375}" type="slidenum">
              <a:rPr lang="fr-CA" smtClean="0"/>
              <a:pPr eaLnBrk="1" hangingPunct="1"/>
              <a:t>1</a:t>
            </a:fld>
            <a:endParaRPr lang="fr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SÉ d’ATS 3</a:t>
            </a:r>
            <a:r>
              <a:rPr lang="fr-CA" baseline="30000" dirty="0" smtClean="0"/>
              <a:t>e</a:t>
            </a:r>
            <a:r>
              <a:rPr lang="fr-CA" dirty="0" smtClean="0"/>
              <a:t> sec.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7332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Défi génie inventif 2011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0756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À l’enseignant à mettre</a:t>
            </a:r>
            <a:r>
              <a:rPr lang="fr-CA" baseline="0" dirty="0" smtClean="0"/>
              <a:t> ses contraintes…2 DEL en circuit parallèle, une switch pour le ventilateur, etc. Soudure requise.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5924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Détecteur</a:t>
            </a:r>
            <a:r>
              <a:rPr lang="fr-CA" baseline="0" dirty="0" smtClean="0"/>
              <a:t> de conductibilité électrique. 9V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3228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Chargeur</a:t>
            </a:r>
            <a:r>
              <a:rPr lang="fr-CA" baseline="0" dirty="0" smtClean="0"/>
              <a:t> solaire pour </a:t>
            </a:r>
            <a:r>
              <a:rPr lang="fr-CA" baseline="0" dirty="0" err="1" smtClean="0"/>
              <a:t>iPOD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4383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Voir </a:t>
            </a:r>
            <a:r>
              <a:rPr lang="fr-CA" dirty="0" err="1" smtClean="0"/>
              <a:t>Breault</a:t>
            </a:r>
            <a:r>
              <a:rPr lang="fr-CA" dirty="0" smtClean="0"/>
              <a:t> et Bout</a:t>
            </a:r>
            <a:r>
              <a:rPr lang="fr-CA" baseline="0" dirty="0" smtClean="0"/>
              <a:t> pour des ressources.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8035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 smtClean="0"/>
              <a:t>Mini-serre</a:t>
            </a:r>
            <a:r>
              <a:rPr lang="fr-CA" dirty="0" smtClean="0"/>
              <a:t> automatisée (Température et humidité)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9007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Humidificateur d’air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893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Centrale de filtration des eaux usées…pH</a:t>
            </a:r>
            <a:r>
              <a:rPr lang="fr-CA" baseline="0" dirty="0" smtClean="0"/>
              <a:t> mètre, détecteur de turbidité?, filtration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9729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« </a:t>
            </a:r>
            <a:r>
              <a:rPr lang="fr-CA" dirty="0" err="1" smtClean="0"/>
              <a:t>dimmer</a:t>
            </a:r>
            <a:r>
              <a:rPr lang="fr-CA" dirty="0" smtClean="0"/>
              <a:t> » automatisé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012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6281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Régulateur</a:t>
            </a:r>
            <a:r>
              <a:rPr lang="fr-CA" baseline="0" dirty="0" smtClean="0"/>
              <a:t> de pH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1752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Haut-parleur peu</a:t>
            </a:r>
            <a:r>
              <a:rPr lang="fr-CA" baseline="0" dirty="0" smtClean="0"/>
              <a:t> coûteux. Succès garanti à tout coup avec le bon matériel : aimant en néodyme assez gros et fil 28AWG émaillé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3428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Finalement,</a:t>
            </a:r>
            <a:r>
              <a:rPr lang="fr-CA" baseline="0" dirty="0" smtClean="0"/>
              <a:t> la table de travail sera vis-à-vis la fenêtre et mobile.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0553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Électricité qui vient du plafond version « solide ».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1988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 smtClean="0"/>
              <a:t>Masonite</a:t>
            </a:r>
            <a:r>
              <a:rPr lang="fr-CA" dirty="0" smtClean="0"/>
              <a:t> pour protéger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1206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Plexiglas</a:t>
            </a:r>
            <a:r>
              <a:rPr lang="fr-CA" baseline="0" dirty="0" smtClean="0"/>
              <a:t> qui protège….amovible. C’est un aimant.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38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6547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Scie à chantourner électrique à gauche. Pour de petites coupes.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39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2073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Meuble élaboré par le CDP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43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43113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En développement</a:t>
            </a:r>
            <a:r>
              <a:rPr lang="fr-CA" dirty="0" smtClean="0"/>
              <a:t>… SCT 3061-1</a:t>
            </a:r>
            <a:r>
              <a:rPr lang="fr-CA" baseline="0" dirty="0" smtClean="0"/>
              <a:t> !!! Donc seulement 25h !!! </a:t>
            </a:r>
            <a:r>
              <a:rPr lang="fr-CA" baseline="0" dirty="0" err="1" smtClean="0"/>
              <a:t>Oufff</a:t>
            </a:r>
            <a:r>
              <a:rPr lang="fr-CA" baseline="0" dirty="0" smtClean="0"/>
              <a:t>  Il faudra que je coupe….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45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6241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Robotique = INF 5083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46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440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2343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SOFAD, pour l’instant, n’a pas l’air intéressant pour utilisation</a:t>
            </a:r>
            <a:r>
              <a:rPr lang="fr-CA" baseline="0" dirty="0" smtClean="0"/>
              <a:t> </a:t>
            </a:r>
            <a:r>
              <a:rPr lang="fr-CA" dirty="0" smtClean="0"/>
              <a:t>en classe.</a:t>
            </a:r>
          </a:p>
          <a:p>
            <a:endParaRPr lang="fr-CA" dirty="0" smtClean="0"/>
          </a:p>
          <a:p>
            <a:r>
              <a:rPr lang="fr-CA" dirty="0" smtClean="0"/>
              <a:t>ADN et </a:t>
            </a:r>
            <a:r>
              <a:rPr lang="fr-CA" dirty="0" err="1" smtClean="0"/>
              <a:t>Kaléid</a:t>
            </a:r>
            <a:r>
              <a:rPr lang="fr-CA" dirty="0" smtClean="0"/>
              <a:t> de </a:t>
            </a:r>
            <a:r>
              <a:rPr lang="fr-CA" dirty="0" err="1" smtClean="0"/>
              <a:t>Chenelière</a:t>
            </a:r>
            <a:r>
              <a:rPr lang="fr-CA" dirty="0" smtClean="0"/>
              <a:t> pourraient être en appoint à des SA.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9577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0506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CA" dirty="0" smtClean="0"/>
              <a:t>Apprendre à l’élève à pêcher….et non de lui donner du poisson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207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SA complète.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313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Les contraintes peuvent</a:t>
            </a:r>
            <a:r>
              <a:rPr lang="fr-CA" baseline="0" dirty="0" smtClean="0"/>
              <a:t> être ajustées.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6767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ATS 3</a:t>
            </a:r>
            <a:r>
              <a:rPr lang="fr-CA" baseline="30000" dirty="0" smtClean="0"/>
              <a:t>e</a:t>
            </a:r>
            <a:r>
              <a:rPr lang="fr-CA" baseline="0" dirty="0" smtClean="0"/>
              <a:t> sec.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0683B-4AA4-4DC9-8721-CB789FCA9940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992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6819-86EE-467C-BF5B-B3912DAA0BCC}" type="datetimeFigureOut">
              <a:rPr lang="fr-CA"/>
              <a:pPr>
                <a:defRPr/>
              </a:pPr>
              <a:t>2012-11-15</a:t>
            </a:fld>
            <a:endParaRPr lang="fr-C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19D6F-53A4-4EB9-89F9-78E87490EDE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0467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0AF1-09D5-4DCF-9CED-A3402B93667F}" type="datetimeFigureOut">
              <a:rPr lang="fr-CA"/>
              <a:pPr>
                <a:defRPr/>
              </a:pPr>
              <a:t>2012-11-15</a:t>
            </a:fld>
            <a:endParaRPr lang="fr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1335B-3A4F-4EC3-8889-18B9AE96FCE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986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69567-8A09-4932-BF0E-B9FE54227F48}" type="datetimeFigureOut">
              <a:rPr lang="fr-CA"/>
              <a:pPr>
                <a:defRPr/>
              </a:pPr>
              <a:t>2012-11-15</a:t>
            </a:fld>
            <a:endParaRPr lang="fr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1A4B-23F4-4033-976C-AE319F939B1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393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E290-6334-4923-96E2-36EB26D681CD}" type="datetimeFigureOut">
              <a:rPr lang="fr-CA"/>
              <a:pPr>
                <a:defRPr/>
              </a:pPr>
              <a:t>2012-11-15</a:t>
            </a:fld>
            <a:endParaRPr lang="fr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9AA83-4576-49E9-B83B-BC58ACFFA61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700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B5AE-DD25-4796-9C18-3C525C775582}" type="datetimeFigureOut">
              <a:rPr lang="fr-CA"/>
              <a:pPr>
                <a:defRPr/>
              </a:pPr>
              <a:t>2012-11-15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534D-EE8D-4D20-BE18-1EFEF1D037A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021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FF0B-5C25-4C1C-867C-42FB8C76AB24}" type="datetimeFigureOut">
              <a:rPr lang="fr-CA"/>
              <a:pPr>
                <a:defRPr/>
              </a:pPr>
              <a:t>2012-11-15</a:t>
            </a:fld>
            <a:endParaRPr lang="fr-C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223C-9A00-44FA-A625-3625C03A95E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649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3C629-0107-49C5-9530-E2C1F33A5F33}" type="datetimeFigureOut">
              <a:rPr lang="fr-CA"/>
              <a:pPr>
                <a:defRPr/>
              </a:pPr>
              <a:t>2012-11-15</a:t>
            </a:fld>
            <a:endParaRPr lang="fr-CA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2746-6B5F-4F44-B6E3-6DF48BFB97E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06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1719E-F206-44EE-9A2B-460A24D3C154}" type="datetimeFigureOut">
              <a:rPr lang="fr-CA"/>
              <a:pPr>
                <a:defRPr/>
              </a:pPr>
              <a:t>2012-11-15</a:t>
            </a:fld>
            <a:endParaRPr lang="fr-C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D8C4A-932F-4B86-A0DC-5C0C0F26943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784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0C49-455F-4717-B1AF-0B36349B1BFE}" type="datetimeFigureOut">
              <a:rPr lang="fr-CA"/>
              <a:pPr>
                <a:defRPr/>
              </a:pPr>
              <a:t>2012-11-15</a:t>
            </a:fld>
            <a:endParaRPr lang="fr-C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F58F-D3E0-4CC3-939A-8B9FEB7A472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636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263FA-B981-467F-9623-3AFC476B7297}" type="datetimeFigureOut">
              <a:rPr lang="fr-CA"/>
              <a:pPr>
                <a:defRPr/>
              </a:pPr>
              <a:t>2012-11-15</a:t>
            </a:fld>
            <a:endParaRPr lang="fr-C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678B3-4D39-462E-B52F-1FCA56B3550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294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A374-708A-4A6B-A3E9-37EF066A6469}" type="datetimeFigureOut">
              <a:rPr lang="fr-CA"/>
              <a:pPr>
                <a:defRPr/>
              </a:pPr>
              <a:t>2012-11-15</a:t>
            </a:fld>
            <a:endParaRPr lang="fr-C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C77F8-0902-462D-9C98-2987CBC6C24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607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BD62D63-DE36-46CC-A408-DB0083145382}" type="datetimeFigureOut">
              <a:rPr lang="fr-CA"/>
              <a:pPr>
                <a:defRPr/>
              </a:pPr>
              <a:t>2012-11-15</a:t>
            </a:fld>
            <a:endParaRPr lang="fr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7C68443-5A85-4AE6-AD74-0062754D54B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2" r:id="rId2"/>
    <p:sldLayoutId id="2147483751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52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SE-boite-nivelage-SJ2.do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../../Sketch%20up%20atelier/Atelier%20Nicolet1.sk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Documents%20APSQ%202012/SCT%203061/Grille-cheminement-SCT-3061-2.doc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Documents%20APSQ%202012/SCT%203061/Braquets%20et%20vitesse%20du%20v&#233;lo%20court/braquets_cahier-eleve%20ADULTE.doc" TargetMode="External"/><Relationship Id="rId4" Type="http://schemas.openxmlformats.org/officeDocument/2006/relationships/hyperlink" Target="Documents%20APSQ%202012/SCT%203061/Un%20bras%20fort%20mobile/SA%20Un%20bras%20fort%20mobile%20ADULTES.doc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851648" cy="3816424"/>
          </a:xfrm>
          <a:extLst/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sz="4000" dirty="0" smtClean="0"/>
              <a:t>APC FGA</a:t>
            </a:r>
            <a:br>
              <a:rPr lang="fr-CA" sz="4000" dirty="0" smtClean="0"/>
            </a:br>
            <a:r>
              <a:rPr lang="fr-CA" sz="4000" dirty="0" smtClean="0"/>
              <a:t/>
            </a:r>
            <a:br>
              <a:rPr lang="fr-CA" sz="4000" dirty="0" smtClean="0"/>
            </a:br>
            <a:r>
              <a:rPr lang="fr-CA" dirty="0">
                <a:effectLst/>
              </a:rPr>
              <a:t>La science et technologie à l’éducation des </a:t>
            </a:r>
            <a:r>
              <a:rPr lang="fr-CA" dirty="0" smtClean="0">
                <a:effectLst/>
              </a:rPr>
              <a:t>adultes</a:t>
            </a:r>
            <a:br>
              <a:rPr lang="fr-CA" dirty="0" smtClean="0">
                <a:effectLst/>
              </a:rPr>
            </a:br>
            <a:r>
              <a:rPr lang="fr-CA" dirty="0" smtClean="0"/>
              <a:t/>
            </a:r>
            <a:br>
              <a:rPr lang="fr-CA" dirty="0" smtClean="0"/>
            </a:br>
            <a:endParaRPr lang="fr-CA" sz="3600" dirty="0" smtClean="0"/>
          </a:p>
        </p:txBody>
      </p:sp>
      <p:sp>
        <p:nvSpPr>
          <p:cNvPr id="19459" name="Sous-titre 3"/>
          <p:cNvSpPr>
            <a:spLocks noGrp="1"/>
          </p:cNvSpPr>
          <p:nvPr>
            <p:ph type="subTitle" idx="1"/>
          </p:nvPr>
        </p:nvSpPr>
        <p:spPr>
          <a:xfrm>
            <a:off x="468313" y="5110163"/>
            <a:ext cx="7853362" cy="1752600"/>
          </a:xfrm>
        </p:spPr>
        <p:txBody>
          <a:bodyPr/>
          <a:lstStyle/>
          <a:p>
            <a:pPr marR="0" eaLnBrk="1" hangingPunct="1"/>
            <a:r>
              <a:rPr lang="fr-CA" dirty="0" smtClean="0"/>
              <a:t>Par François Guay-Fleurent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50336"/>
          </a:xfrm>
        </p:spPr>
        <p:txBody>
          <a:bodyPr>
            <a:normAutofit/>
          </a:bodyPr>
          <a:lstStyle/>
          <a:p>
            <a:r>
              <a:rPr lang="fr-CA" sz="3600" dirty="0" smtClean="0"/>
              <a:t>Exemples d’activités de 3</a:t>
            </a:r>
            <a:r>
              <a:rPr lang="fr-CA" sz="3600" baseline="30000" dirty="0" smtClean="0"/>
              <a:t>e</a:t>
            </a:r>
            <a:r>
              <a:rPr lang="fr-CA" sz="3600" dirty="0" smtClean="0"/>
              <a:t> secondaire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6" name="Picture 2" descr="F:\Formation aux enseignants\Drummond 28 sept 2012\Activités techno possibles\101_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10" y="1340768"/>
            <a:ext cx="5426075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Formation aux enseignants\Drummond 28 sept 2012\Activités techno possibles\101_0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0354" y="1484784"/>
            <a:ext cx="34163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Formation aux enseignants\Drummond 28 sept 2012\Activités techno possibles\etude construction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368" y="5314950"/>
            <a:ext cx="87058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Fabrication d’un démonstrateur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F:\Formation aux enseignants\Drummond 28 sept 2012\Activités techno possibles\101_04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336704" cy="47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0528" y="-99392"/>
            <a:ext cx="9577064" cy="72728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122" name="Picture 2" descr="F:\Formation aux enseignants\Drummond 28 sept 2012\Activités techno possibles\bras articule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2536" y="-99392"/>
            <a:ext cx="5887475" cy="422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Formation aux enseignants\Drummond 28 sept 2012\Activités techno possibles\bras articule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7987" y="3160279"/>
            <a:ext cx="4926013" cy="36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0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023" y="620688"/>
            <a:ext cx="3059833" cy="2880320"/>
          </a:xfrm>
        </p:spPr>
        <p:txBody>
          <a:bodyPr/>
          <a:lstStyle/>
          <a:p>
            <a:r>
              <a:rPr lang="fr-CA" dirty="0" smtClean="0"/>
              <a:t>SÉ de </a:t>
            </a:r>
            <a:br>
              <a:rPr lang="fr-CA" dirty="0" smtClean="0"/>
            </a:br>
            <a:r>
              <a:rPr lang="fr-CA" dirty="0" smtClean="0"/>
              <a:t>3</a:t>
            </a:r>
            <a:r>
              <a:rPr lang="fr-CA" baseline="30000" dirty="0" smtClean="0"/>
              <a:t>e</a:t>
            </a: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secondaire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>
              <a:hlinkClick r:id="rId3" action="ppaction://hlinkfile"/>
            </a:endParaRPr>
          </a:p>
          <a:p>
            <a:endParaRPr lang="fr-CA" dirty="0">
              <a:hlinkClick r:id="rId3" action="ppaction://hlinkfile"/>
            </a:endParaRPr>
          </a:p>
          <a:p>
            <a:endParaRPr lang="fr-CA" dirty="0" smtClean="0">
              <a:hlinkClick r:id="rId3" action="ppaction://hlinkfile"/>
            </a:endParaRPr>
          </a:p>
          <a:p>
            <a:endParaRPr lang="fr-CA" dirty="0">
              <a:hlinkClick r:id="rId3" action="ppaction://hlinkfile"/>
            </a:endParaRPr>
          </a:p>
          <a:p>
            <a:r>
              <a:rPr lang="fr-CA" dirty="0" smtClean="0">
                <a:hlinkClick r:id="rId3" action="ppaction://hlinkfile"/>
              </a:rPr>
              <a:t>Le vaccin </a:t>
            </a:r>
          </a:p>
          <a:p>
            <a:pPr marL="0" indent="0">
              <a:buNone/>
            </a:pPr>
            <a:r>
              <a:rPr lang="fr-CA" dirty="0" smtClean="0">
                <a:hlinkClick r:id="rId3" action="ppaction://hlinkfile"/>
              </a:rPr>
              <a:t>en cavale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3" y="-201417"/>
            <a:ext cx="6120680" cy="708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7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Formation aux enseignants\Drummond 28 sept 2012\Activités techno possibles\aire competit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855" y="-27384"/>
            <a:ext cx="9151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Défi de conception (4</a:t>
            </a:r>
            <a:r>
              <a:rPr lang="fr-CA" baseline="30000" dirty="0" smtClean="0">
                <a:solidFill>
                  <a:srgbClr val="FF0000"/>
                </a:solidFill>
              </a:rPr>
              <a:t>e</a:t>
            </a:r>
            <a:r>
              <a:rPr lang="fr-CA" dirty="0" smtClean="0">
                <a:solidFill>
                  <a:srgbClr val="FF0000"/>
                </a:solidFill>
              </a:rPr>
              <a:t> secondaire)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 descr="F:\Formation aux enseignants\Drummond 28 sept 2012\Activités techno possibles\construction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63"/>
            <a:ext cx="4571369" cy="342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Formation aux enseignants\Drummond 28 sept 2012\Activités techno possibles\construction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428999"/>
            <a:ext cx="457803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Formation aux enseignants\Drummond 28 sept 2012\Activités techno possibles\construction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186" y="-27384"/>
            <a:ext cx="4613814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Formation aux enseignants\Drummond 28 sept 2012\Activités techno possibles\construction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400" y="3428999"/>
            <a:ext cx="45875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80528" y="-99392"/>
            <a:ext cx="9577064" cy="72728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6" name="Picture 2" descr="F:\Formation aux enseignants\Drummond 28 sept 2012\Activités techno possibles\chambre branche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069" y="188640"/>
            <a:ext cx="8952931" cy="625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70" name="Picture 2" descr="F:\Formation aux enseignants\Drummond 28 sept 2012\Activités techno possibles\DCE plan coup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370" y="84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7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5362" name="Picture 2" descr="F:\Formation aux enseignants\Drummond 28 sept 2012\Activités techno possibles\Photo_0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6896"/>
            <a:ext cx="9459349" cy="70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4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fr-CA" dirty="0" smtClean="0"/>
              <a:t>La robotique pédagogique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Activités réalisées dans le cadre de notre cours à l’UQAM.</a:t>
            </a:r>
          </a:p>
          <a:p>
            <a:endParaRPr lang="fr-CA" dirty="0"/>
          </a:p>
          <a:p>
            <a:r>
              <a:rPr lang="fr-CA" dirty="0" smtClean="0"/>
              <a:t>Activité de conception technologique intégrant la robotique.</a:t>
            </a:r>
          </a:p>
          <a:p>
            <a:endParaRPr lang="fr-CA" dirty="0"/>
          </a:p>
          <a:p>
            <a:r>
              <a:rPr lang="fr-CA" dirty="0" smtClean="0"/>
              <a:t>Matériel LEGO NXT.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928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Votre animateur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4040188" cy="659352"/>
          </a:xfrm>
        </p:spPr>
        <p:txBody>
          <a:bodyPr/>
          <a:lstStyle/>
          <a:p>
            <a:r>
              <a:rPr lang="fr-CA" dirty="0" smtClean="0"/>
              <a:t>François Guay-Fleurent</a:t>
            </a:r>
            <a:endParaRPr lang="fr-CA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>
          <a:xfrm>
            <a:off x="467544" y="3212976"/>
            <a:ext cx="8147248" cy="3845720"/>
          </a:xfrm>
        </p:spPr>
        <p:txBody>
          <a:bodyPr/>
          <a:lstStyle/>
          <a:p>
            <a:r>
              <a:rPr lang="fr-CA" dirty="0"/>
              <a:t>Formateur-accompagnateur pour la science et la technologie (</a:t>
            </a:r>
            <a:r>
              <a:rPr lang="fr-CA" dirty="0" smtClean="0"/>
              <a:t>Centre-du-Québec</a:t>
            </a:r>
            <a:r>
              <a:rPr lang="fr-CA" dirty="0"/>
              <a:t>)</a:t>
            </a:r>
          </a:p>
          <a:p>
            <a:r>
              <a:rPr lang="fr-CA" dirty="0"/>
              <a:t>Centre d'éducation des adultes de </a:t>
            </a:r>
            <a:r>
              <a:rPr lang="fr-CA" dirty="0" err="1" smtClean="0"/>
              <a:t>Nicolet</a:t>
            </a:r>
            <a:endParaRPr lang="fr-CA" dirty="0" smtClean="0"/>
          </a:p>
          <a:p>
            <a:r>
              <a:rPr lang="fr-CA" dirty="0"/>
              <a:t>819 293-5821, poste 6715</a:t>
            </a:r>
          </a:p>
          <a:p>
            <a:r>
              <a:rPr lang="fr-CA" dirty="0" smtClean="0"/>
              <a:t>guayfleuref@ecole.csriveraine.qc.ca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642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218" name="Picture 2" descr="F:\Formation aux enseignants\Drummond 28 sept 2012\Activités techno possibles\DSC001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2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42" name="Picture 2" descr="F:\Formation aux enseignants\Drummond 28 sept 2012\Activités techno possibles\DSC001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9398"/>
            <a:ext cx="9169863" cy="687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80528" y="-99392"/>
            <a:ext cx="9577064" cy="72728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1266" name="Picture 2" descr="F:\Formation aux enseignants\Drummond 28 sept 2012\Activités techno possibles\IMG_28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4693736" cy="352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:\Formation aux enseignants\Drummond 28 sept 2012\Activités techno possibles\DSC001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-315416"/>
            <a:ext cx="4885757" cy="36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Formation aux enseignants\Drummond 28 sept 2012\Activités techno possibles\IMG_28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5" y="2924944"/>
            <a:ext cx="566463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Formation aux enseignants\Drummond 28 sept 2012\Activités techno possibles\IMG_28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666" y="2924944"/>
            <a:ext cx="566463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8195" name="Picture 3" descr="F:\Formation aux enseignants\Drummond 28 sept 2012\Activités techno possibles\robotiqu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164" y="0"/>
            <a:ext cx="9159164" cy="686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9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2290" name="Picture 2" descr="F:\Formation aux enseignants\Drummond 28 sept 2012\Activités techno possibles\robotiqu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4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3314" name="Picture 2" descr="F:\Formation aux enseignants\Drummond 28 sept 2012\Activités techno possibles\robotiqu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5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4338" name="Picture 2" descr="F:\Formation aux enseignants\Drummond 28 sept 2012\Activités techno possibles\robotiqu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645" y="0"/>
            <a:ext cx="928634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D’autres exemples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06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19" t="18489" r="13334" b="9786"/>
          <a:stretch/>
        </p:blipFill>
        <p:spPr bwMode="auto">
          <a:xfrm>
            <a:off x="-11129" y="0"/>
            <a:ext cx="117718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20215"/>
            <a:ext cx="9252520" cy="699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1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468313" y="197768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dirty="0" smtClean="0"/>
              <a:t>Plan de l’atelier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1216" y="1556791"/>
            <a:ext cx="8435280" cy="5544617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r-CA" dirty="0" smtClean="0"/>
              <a:t>1. Introduction (</a:t>
            </a:r>
            <a:r>
              <a:rPr lang="fr-CA" dirty="0"/>
              <a:t>5</a:t>
            </a:r>
            <a:r>
              <a:rPr lang="fr-CA" dirty="0" smtClean="0"/>
              <a:t> min.)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000" dirty="0"/>
              <a:t>Nouvelles du MELS et matériel disponible ou en </a:t>
            </a:r>
            <a:r>
              <a:rPr lang="fr-CA" sz="2000" dirty="0" smtClean="0"/>
              <a:t>préparation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000" dirty="0" smtClean="0"/>
              <a:t>Changements de pratique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r-CA" dirty="0" smtClean="0"/>
              <a:t>2. Nouveauté : les activités technologiques (15 min.)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000" dirty="0" smtClean="0"/>
              <a:t>Exemples d’activités possibles en 3</a:t>
            </a:r>
            <a:r>
              <a:rPr lang="fr-CA" sz="2000" baseline="30000" dirty="0" smtClean="0"/>
              <a:t>e</a:t>
            </a:r>
            <a:r>
              <a:rPr lang="fr-CA" sz="2000" dirty="0" smtClean="0"/>
              <a:t> et 4</a:t>
            </a:r>
            <a:r>
              <a:rPr lang="fr-CA" sz="2000" baseline="30000" dirty="0" smtClean="0"/>
              <a:t>e</a:t>
            </a:r>
            <a:r>
              <a:rPr lang="fr-CA" sz="2000" dirty="0" smtClean="0"/>
              <a:t> secondaire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r-CA" dirty="0" smtClean="0"/>
              <a:t>3. Aménagements </a:t>
            </a:r>
            <a:r>
              <a:rPr lang="fr-CA" dirty="0"/>
              <a:t>possibles </a:t>
            </a:r>
            <a:r>
              <a:rPr lang="fr-CA" dirty="0" smtClean="0"/>
              <a:t> </a:t>
            </a:r>
            <a:r>
              <a:rPr lang="fr-CA" dirty="0"/>
              <a:t>(10 min.)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000" dirty="0" smtClean="0"/>
              <a:t>Exemples d’aménagements réalisés ou projetés</a:t>
            </a:r>
            <a:endParaRPr lang="fr-CA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r-CA" dirty="0" smtClean="0"/>
              <a:t>4. Présentation du cours SCT-3061  </a:t>
            </a:r>
            <a:r>
              <a:rPr lang="fr-CA" dirty="0"/>
              <a:t>(10 min.)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000" dirty="0" smtClean="0"/>
              <a:t>SA, feuille de </a:t>
            </a:r>
            <a:r>
              <a:rPr lang="fr-CA" sz="2000" dirty="0" smtClean="0"/>
              <a:t>route</a:t>
            </a:r>
            <a:endParaRPr lang="fr-CA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r-CA" dirty="0" smtClean="0"/>
              <a:t>5. Conclusion (20 min.)</a:t>
            </a:r>
            <a:endParaRPr lang="fr-CA" sz="2000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000" dirty="0" smtClean="0"/>
              <a:t>Période </a:t>
            </a:r>
            <a:r>
              <a:rPr lang="fr-CA" sz="2000" dirty="0" smtClean="0"/>
              <a:t>de questions et d’échanges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000" dirty="0"/>
              <a:t>Discussion sur les cours de 3</a:t>
            </a:r>
            <a:r>
              <a:rPr lang="fr-CA" sz="2000" baseline="30000" dirty="0"/>
              <a:t>e</a:t>
            </a:r>
            <a:r>
              <a:rPr lang="fr-CA" sz="2000" dirty="0"/>
              <a:t> secondaire</a:t>
            </a:r>
            <a:endParaRPr lang="fr-CA" sz="2000" dirty="0" smtClean="0"/>
          </a:p>
          <a:p>
            <a:pPr marL="393192" lvl="1" indent="0" eaLnBrk="1" fontAlgn="auto" hangingPunct="1">
              <a:spcAft>
                <a:spcPts val="0"/>
              </a:spcAft>
              <a:buNone/>
              <a:defRPr/>
            </a:pPr>
            <a:endParaRPr lang="fr-C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02654" y="0"/>
            <a:ext cx="10099190" cy="629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6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80528" y="-99392"/>
            <a:ext cx="9577064" cy="72728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366" y="-650778"/>
            <a:ext cx="5868144" cy="7824194"/>
          </a:xfrm>
        </p:spPr>
      </p:pic>
    </p:spTree>
    <p:extLst>
      <p:ext uri="{BB962C8B-B14F-4D97-AF65-F5344CB8AC3E}">
        <p14:creationId xmlns:p14="http://schemas.microsoft.com/office/powerpoint/2010/main" val="31567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80528" y="-99392"/>
            <a:ext cx="9577064" cy="72728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0528" y="-339061"/>
            <a:ext cx="5400600" cy="847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0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3. Aménagements possibles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Contraintes : l’espace, l’argent, le choix des outils et machines-outils selon les enseignants.</a:t>
            </a:r>
          </a:p>
          <a:p>
            <a:endParaRPr lang="fr-CA" dirty="0"/>
          </a:p>
          <a:p>
            <a:r>
              <a:rPr lang="fr-CA" dirty="0" smtClean="0"/>
              <a:t>Un atelier, une nécessité!</a:t>
            </a:r>
          </a:p>
          <a:p>
            <a:endParaRPr lang="fr-CA" dirty="0"/>
          </a:p>
          <a:p>
            <a:r>
              <a:rPr lang="fr-CA" dirty="0" smtClean="0"/>
              <a:t>Machines-outils ou pas ???   Idéalement !</a:t>
            </a:r>
          </a:p>
          <a:p>
            <a:endParaRPr lang="fr-CA" dirty="0"/>
          </a:p>
          <a:p>
            <a:r>
              <a:rPr lang="fr-CA" dirty="0" smtClean="0"/>
              <a:t>Enseignants et/ou CP, impliquez-vous!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477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fr-CA" dirty="0" smtClean="0"/>
              <a:t>Centre </a:t>
            </a:r>
            <a:r>
              <a:rPr lang="fr-CA" dirty="0" err="1" smtClean="0"/>
              <a:t>Nicolet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437"/>
          </a:xfrm>
        </p:spPr>
        <p:txBody>
          <a:bodyPr/>
          <a:lstStyle/>
          <a:p>
            <a:r>
              <a:rPr lang="fr-CA" dirty="0" smtClean="0">
                <a:hlinkClick r:id="rId3" action="ppaction://hlinkfile"/>
              </a:rPr>
              <a:t>Sketch up </a:t>
            </a:r>
            <a:r>
              <a:rPr lang="fr-CA" dirty="0" smtClean="0"/>
              <a:t>de l’aménagement </a:t>
            </a:r>
            <a:r>
              <a:rPr lang="fr-CA" dirty="0" smtClean="0"/>
              <a:t>projeté (local = 12’ x 12’)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2076296"/>
            <a:ext cx="9941239" cy="477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6" y="-27384"/>
            <a:ext cx="12451383" cy="5976664"/>
          </a:xfrm>
        </p:spPr>
      </p:pic>
    </p:spTree>
    <p:extLst>
      <p:ext uri="{BB962C8B-B14F-4D97-AF65-F5344CB8AC3E}">
        <p14:creationId xmlns:p14="http://schemas.microsoft.com/office/powerpoint/2010/main" val="37619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F:\Formation aux enseignants\Drummond 28 sept 2012\Atelier\DSC022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6" y="-7934"/>
            <a:ext cx="9154579" cy="68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4" name="Picture 2" descr="F:\Formation aux enseignants\Drummond 28 sept 2012\Atelier\P2100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6258"/>
            <a:ext cx="9407543" cy="705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2" name="Picture 2" descr="F:\Formation aux enseignants\Drummond 28 sept 2012\Atelier\buté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Formation aux enseignants\Drummond 28 sept 2012\Atelier\DSC022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4998" y="17229"/>
            <a:ext cx="5043105" cy="672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6" name="Picture 2" descr="F:\Formation aux enseignants\Drummond 28 sept 2012\Atelier\DSC022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Formation aux enseignants\Drummond 28 sept 2012\Atelier\DSCF1623-TX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5" y="25083"/>
            <a:ext cx="4716016" cy="707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fr-CA" dirty="0" smtClean="0"/>
              <a:t>1. Des nouvelles du MELS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programmes sont tous approuvés, sauf biologie de 5</a:t>
            </a:r>
            <a:r>
              <a:rPr lang="fr-CA" baseline="30000" dirty="0" smtClean="0"/>
              <a:t>e</a:t>
            </a:r>
            <a:r>
              <a:rPr lang="fr-CA" dirty="0" smtClean="0"/>
              <a:t> secondaire.</a:t>
            </a:r>
          </a:p>
          <a:p>
            <a:endParaRPr lang="fr-CA" dirty="0" smtClean="0"/>
          </a:p>
          <a:p>
            <a:r>
              <a:rPr lang="fr-CA" dirty="0" smtClean="0"/>
              <a:t>Les évaluations et DDÉ de 4</a:t>
            </a:r>
            <a:r>
              <a:rPr lang="fr-CA" baseline="30000" dirty="0" smtClean="0"/>
              <a:t>e</a:t>
            </a:r>
            <a:r>
              <a:rPr lang="fr-CA" dirty="0" smtClean="0"/>
              <a:t> secondaire devraient être disponibles pour décembre ou janvier.</a:t>
            </a:r>
          </a:p>
          <a:p>
            <a:endParaRPr lang="fr-CA" dirty="0" smtClean="0"/>
          </a:p>
          <a:p>
            <a:r>
              <a:rPr lang="fr-CA" dirty="0"/>
              <a:t>Les évaluations et DDÉ de </a:t>
            </a:r>
            <a:r>
              <a:rPr lang="fr-CA" dirty="0" smtClean="0"/>
              <a:t>physique devraient </a:t>
            </a:r>
            <a:r>
              <a:rPr lang="fr-CA" dirty="0"/>
              <a:t>être disponibles pour décembre ou janvier</a:t>
            </a:r>
            <a:r>
              <a:rPr lang="fr-CA" dirty="0" smtClean="0"/>
              <a:t>. Chimie : en rédaction. Biologie : à venir.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4291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218" name="Picture 2" descr="F:\Formation aux enseignants\Drummond 28 sept 2012\Atelier\S73040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31" y="0"/>
            <a:ext cx="946854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71" name="Picture 3" descr="F:\Formation aux enseignants\Drummond 28 sept 2012\Atelier\S73040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610" y="-169786"/>
            <a:ext cx="5399390" cy="719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Formation aux enseignants\Drummond 28 sept 2012\Atelier\DSCF1626-T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71400"/>
            <a:ext cx="468333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2290" name="Picture 2" descr="F:\Formation aux enseignants\Drummond 28 sept 2012\Atelier\P2100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709"/>
            <a:ext cx="5148064" cy="690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Formation aux enseignants\Drummond 28 sept 2012\Atelier\S73040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283" y="-27384"/>
            <a:ext cx="4732309" cy="63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3314" name="Picture 2" descr="F:\Formation aux enseignants\Drummond 28 sept 2012\Atelier\P21000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937253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Discussion sur l’aménagement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Vos impressions ? Est-ce fait dans vos centres ?</a:t>
            </a:r>
          </a:p>
          <a:p>
            <a:endParaRPr lang="fr-CA" dirty="0"/>
          </a:p>
          <a:p>
            <a:r>
              <a:rPr lang="fr-CA" dirty="0" smtClean="0"/>
              <a:t>Enveloppe dédiée.</a:t>
            </a:r>
          </a:p>
          <a:p>
            <a:endParaRPr lang="fr-CA" dirty="0"/>
          </a:p>
          <a:p>
            <a:r>
              <a:rPr lang="fr-CA" dirty="0" smtClean="0"/>
              <a:t>Il y a toujours quelque chose à faire!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608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579296" cy="1143000"/>
          </a:xfrm>
        </p:spPr>
        <p:txBody>
          <a:bodyPr/>
          <a:lstStyle/>
          <a:p>
            <a:r>
              <a:rPr lang="fr-CA" sz="4400" dirty="0" smtClean="0"/>
              <a:t>4. Présentation du cours SCT-3061-</a:t>
            </a:r>
            <a:r>
              <a:rPr lang="fr-CA" sz="4400" i="1" u="sng" dirty="0" smtClean="0"/>
              <a:t>2</a:t>
            </a:r>
            <a:endParaRPr lang="fr-CA" sz="4400" i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hlinkClick r:id="rId3" action="ppaction://hlinkfile"/>
              </a:rPr>
              <a:t>Feuille de cheminement (feuille de route)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SA-(É) </a:t>
            </a:r>
            <a:r>
              <a:rPr lang="fr-CA" dirty="0" smtClean="0">
                <a:hlinkClick r:id="rId4" action="ppaction://hlinkfile"/>
              </a:rPr>
              <a:t>(1)</a:t>
            </a:r>
            <a:r>
              <a:rPr lang="fr-CA" dirty="0" smtClean="0"/>
              <a:t>  20h    </a:t>
            </a:r>
            <a:r>
              <a:rPr lang="fr-CA" dirty="0" smtClean="0">
                <a:hlinkClick r:id="rId5" action="ppaction://hlinkfile"/>
              </a:rPr>
              <a:t>(2)</a:t>
            </a:r>
            <a:r>
              <a:rPr lang="fr-CA" dirty="0" smtClean="0"/>
              <a:t> 4h</a:t>
            </a:r>
          </a:p>
          <a:p>
            <a:endParaRPr lang="fr-CA" dirty="0"/>
          </a:p>
          <a:p>
            <a:r>
              <a:rPr lang="fr-CA" dirty="0" smtClean="0"/>
              <a:t>Quiz</a:t>
            </a:r>
          </a:p>
          <a:p>
            <a:endParaRPr lang="fr-CA" dirty="0"/>
          </a:p>
          <a:p>
            <a:r>
              <a:rPr lang="fr-CA" dirty="0" smtClean="0"/>
              <a:t>Le tout, en ligne sur </a:t>
            </a:r>
            <a:r>
              <a:rPr lang="fr-CA" dirty="0" err="1" smtClean="0"/>
              <a:t>Moodle</a:t>
            </a:r>
            <a:r>
              <a:rPr lang="fr-C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Mes projets personnels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Bâtir/adapter des situations d’apprentissage.</a:t>
            </a:r>
          </a:p>
          <a:p>
            <a:endParaRPr lang="fr-CA" dirty="0" smtClean="0"/>
          </a:p>
          <a:p>
            <a:r>
              <a:rPr lang="fr-CA" dirty="0" smtClean="0"/>
              <a:t>Des cours complets en ligne, à suivre.</a:t>
            </a:r>
          </a:p>
          <a:p>
            <a:endParaRPr lang="fr-CA" dirty="0"/>
          </a:p>
          <a:p>
            <a:r>
              <a:rPr lang="fr-CA" dirty="0" smtClean="0"/>
              <a:t>INF-5083-2 Application émergente en informatique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00614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446088" y="485800"/>
            <a:ext cx="8229600" cy="1143000"/>
          </a:xfrm>
        </p:spPr>
        <p:txBody>
          <a:bodyPr/>
          <a:lstStyle/>
          <a:p>
            <a:pPr eaLnBrk="1" hangingPunct="1"/>
            <a:r>
              <a:rPr lang="fr-CA" dirty="0" smtClean="0"/>
              <a:t>5. Conclusion</a:t>
            </a:r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437"/>
          </a:xfrm>
        </p:spPr>
        <p:txBody>
          <a:bodyPr/>
          <a:lstStyle/>
          <a:p>
            <a:pPr eaLnBrk="1" hangingPunct="1"/>
            <a:endParaRPr lang="fr-CA" dirty="0" smtClean="0"/>
          </a:p>
          <a:p>
            <a:pPr eaLnBrk="1" hangingPunct="1"/>
            <a:r>
              <a:rPr lang="fr-CA" dirty="0" smtClean="0"/>
              <a:t>C’est le temps des questions, commentaires, échanges…</a:t>
            </a:r>
          </a:p>
          <a:p>
            <a:pPr eaLnBrk="1" hangingPunct="1"/>
            <a:endParaRPr lang="fr-CA" dirty="0" smtClean="0"/>
          </a:p>
          <a:p>
            <a:pPr eaLnBrk="1" hangingPunct="1"/>
            <a:r>
              <a:rPr lang="fr-CA" dirty="0" smtClean="0"/>
              <a:t>Discussion sur les cours de 3</a:t>
            </a:r>
            <a:r>
              <a:rPr lang="fr-CA" baseline="30000" dirty="0" smtClean="0"/>
              <a:t>e</a:t>
            </a:r>
            <a:r>
              <a:rPr lang="fr-CA" dirty="0" smtClean="0"/>
              <a:t> secondaire.</a:t>
            </a:r>
          </a:p>
          <a:p>
            <a:pPr eaLnBrk="1" hangingPunct="1"/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1. Matériel disponible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Beaucoup pour le secteur des jeunes.</a:t>
            </a:r>
          </a:p>
          <a:p>
            <a:endParaRPr lang="fr-CA" dirty="0"/>
          </a:p>
          <a:p>
            <a:r>
              <a:rPr lang="fr-CA" dirty="0" smtClean="0"/>
              <a:t>ADN et Kaléidoscope de </a:t>
            </a:r>
            <a:r>
              <a:rPr lang="fr-CA" dirty="0" err="1" smtClean="0"/>
              <a:t>Chenelière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SOFAD pour la 4</a:t>
            </a:r>
            <a:r>
              <a:rPr lang="fr-CA" baseline="30000" dirty="0" smtClean="0"/>
              <a:t>e</a:t>
            </a:r>
            <a:r>
              <a:rPr lang="fr-CA" dirty="0" smtClean="0"/>
              <a:t> secondaire (3 des 4 cours)</a:t>
            </a:r>
          </a:p>
          <a:p>
            <a:endParaRPr lang="fr-CA" dirty="0"/>
          </a:p>
          <a:p>
            <a:r>
              <a:rPr lang="fr-CA" dirty="0" smtClean="0"/>
              <a:t>Mes commentaires personnels</a:t>
            </a:r>
          </a:p>
        </p:txBody>
      </p:sp>
    </p:spTree>
    <p:extLst>
      <p:ext uri="{BB962C8B-B14F-4D97-AF65-F5344CB8AC3E}">
        <p14:creationId xmlns:p14="http://schemas.microsoft.com/office/powerpoint/2010/main" val="283467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683568" y="260350"/>
            <a:ext cx="8229600" cy="1143000"/>
          </a:xfrm>
        </p:spPr>
        <p:txBody>
          <a:bodyPr/>
          <a:lstStyle/>
          <a:p>
            <a:pPr eaLnBrk="1" hangingPunct="1"/>
            <a:r>
              <a:rPr lang="fr-CA" dirty="0" smtClean="0"/>
              <a:t>1. 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CA" dirty="0" smtClean="0"/>
              <a:t>Changements de pratique !?!?</a:t>
            </a:r>
            <a:endParaRPr lang="fr-CA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140968"/>
            <a:ext cx="3803915" cy="28529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983006"/>
            <a:ext cx="3384376" cy="2538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fr-CA" dirty="0" smtClean="0"/>
              <a:t>Changements de pratique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163"/>
            <a:ext cx="8686800" cy="4389437"/>
          </a:xfrm>
        </p:spPr>
        <p:txBody>
          <a:bodyPr/>
          <a:lstStyle/>
          <a:p>
            <a:r>
              <a:rPr lang="fr-CA" dirty="0" smtClean="0"/>
              <a:t>Place beaucoup plus importante pour la partie « pratique ». Lien SCT.</a:t>
            </a:r>
          </a:p>
          <a:p>
            <a:r>
              <a:rPr lang="fr-CA" dirty="0"/>
              <a:t>Pratique 40% (CD1-CD3)   </a:t>
            </a:r>
            <a:r>
              <a:rPr lang="fr-CA" dirty="0" smtClean="0"/>
              <a:t>/  </a:t>
            </a:r>
            <a:r>
              <a:rPr lang="fr-CA" dirty="0"/>
              <a:t>Théorique 60% </a:t>
            </a:r>
            <a:r>
              <a:rPr lang="fr-CA" dirty="0" smtClean="0"/>
              <a:t>CD2-CD3</a:t>
            </a:r>
            <a:endParaRPr lang="fr-CA" dirty="0"/>
          </a:p>
          <a:p>
            <a:r>
              <a:rPr lang="fr-CA" dirty="0" smtClean="0"/>
              <a:t>Investissements « majeurs » dans l’aménagement.</a:t>
            </a:r>
          </a:p>
          <a:p>
            <a:r>
              <a:rPr lang="fr-CA" dirty="0" smtClean="0"/>
              <a:t>Changements dans l’organisation scolaire.</a:t>
            </a:r>
          </a:p>
          <a:p>
            <a:r>
              <a:rPr lang="fr-CA" dirty="0" smtClean="0"/>
              <a:t>Changements dans les tâches de l’enseignant (TTP).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Mais surtout, changements d’approches pédagogiques. (Voir P. Potvin et autres)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8977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/>
              <a:t>Les buts du nouveau programme</a:t>
            </a:r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dirty="0"/>
              <a:t>Ce programme vise à développer chez l’élève une </a:t>
            </a:r>
            <a:r>
              <a:rPr lang="fr-CA" b="1" u="sng" dirty="0"/>
              <a:t>culture</a:t>
            </a:r>
            <a:r>
              <a:rPr lang="fr-CA" dirty="0"/>
              <a:t> scientifique et technologique qui permet </a:t>
            </a:r>
            <a:r>
              <a:rPr lang="fr-CA" dirty="0" smtClean="0"/>
              <a:t>:</a:t>
            </a:r>
          </a:p>
          <a:p>
            <a:pPr lvl="1" eaLnBrk="1" hangingPunct="1"/>
            <a:r>
              <a:rPr lang="fr-CA" dirty="0"/>
              <a:t>de réaliser son potentiel </a:t>
            </a:r>
            <a:r>
              <a:rPr lang="fr-CA" dirty="0" smtClean="0"/>
              <a:t>intellectuel;</a:t>
            </a:r>
          </a:p>
          <a:p>
            <a:pPr lvl="1" eaLnBrk="1" hangingPunct="1"/>
            <a:r>
              <a:rPr lang="fr-CA" dirty="0"/>
              <a:t>de participer de manière active, critique et informée aux débats de la </a:t>
            </a:r>
            <a:r>
              <a:rPr lang="fr-CA" dirty="0" smtClean="0"/>
              <a:t>société;</a:t>
            </a:r>
          </a:p>
          <a:p>
            <a:pPr lvl="1" eaLnBrk="1" hangingPunct="1"/>
            <a:r>
              <a:rPr lang="fr-CA" dirty="0"/>
              <a:t>d’utiliser les produits de la science et de la technologie dans son </a:t>
            </a:r>
            <a:r>
              <a:rPr lang="fr-CA" dirty="0" smtClean="0"/>
              <a:t>quotidien;</a:t>
            </a:r>
          </a:p>
          <a:p>
            <a:pPr lvl="1" eaLnBrk="1" hangingPunct="1"/>
            <a:r>
              <a:rPr lang="fr-CA" dirty="0"/>
              <a:t>d’agir de manière concrète, pratique et innovatrice en science et en </a:t>
            </a:r>
            <a:r>
              <a:rPr lang="fr-CA" dirty="0" smtClean="0"/>
              <a:t>technologie.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143000"/>
          </a:xfrm>
        </p:spPr>
        <p:txBody>
          <a:bodyPr/>
          <a:lstStyle/>
          <a:p>
            <a:r>
              <a:rPr lang="fr-CA" dirty="0" smtClean="0"/>
              <a:t>2. Les « activités technologique »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« </a:t>
            </a:r>
            <a:r>
              <a:rPr lang="fr-CA" dirty="0" err="1" smtClean="0"/>
              <a:t>Sky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the </a:t>
            </a:r>
            <a:r>
              <a:rPr lang="fr-CA" dirty="0" err="1" smtClean="0"/>
              <a:t>limit</a:t>
            </a:r>
            <a:r>
              <a:rPr lang="fr-CA" dirty="0" smtClean="0"/>
              <a:t> », autant pour le volet analyse que pour le volet conception technologique.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12667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1081</TotalTime>
  <Words>682</Words>
  <Application>Microsoft Office PowerPoint</Application>
  <PresentationFormat>Affichage à l'écran (4:3)</PresentationFormat>
  <Paragraphs>163</Paragraphs>
  <Slides>47</Slides>
  <Notes>29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Débit</vt:lpstr>
      <vt:lpstr>APC FGA  La science et technologie à l’éducation des adultes  </vt:lpstr>
      <vt:lpstr>Votre animateur</vt:lpstr>
      <vt:lpstr>Plan de l’atelier</vt:lpstr>
      <vt:lpstr>1. Des nouvelles du MELS</vt:lpstr>
      <vt:lpstr>1. Matériel disponible</vt:lpstr>
      <vt:lpstr>1. Introduction</vt:lpstr>
      <vt:lpstr>Changements de pratique</vt:lpstr>
      <vt:lpstr>Les buts du nouveau programme</vt:lpstr>
      <vt:lpstr>2. Les « activités technologique »</vt:lpstr>
      <vt:lpstr>Exemples d’activités de 3e secondaire</vt:lpstr>
      <vt:lpstr>Fabrication d’un démonstrateur</vt:lpstr>
      <vt:lpstr>Présentation PowerPoint</vt:lpstr>
      <vt:lpstr>SÉ de  3e secondaire</vt:lpstr>
      <vt:lpstr>Défi de conception (4e secondaire)</vt:lpstr>
      <vt:lpstr>Présentation PowerPoint</vt:lpstr>
      <vt:lpstr>Présentation PowerPoint</vt:lpstr>
      <vt:lpstr>Présentation PowerPoint</vt:lpstr>
      <vt:lpstr>Présentation PowerPoint</vt:lpstr>
      <vt:lpstr>La robotique pédagogique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D’autres exemples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Aménagements possibles</vt:lpstr>
      <vt:lpstr>Centre Nicolet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Discussion sur l’aménagement</vt:lpstr>
      <vt:lpstr>4. Présentation du cours SCT-3061-2</vt:lpstr>
      <vt:lpstr>Mes projets personnels</vt:lpstr>
      <vt:lpstr>5. Conclusion</vt:lpstr>
    </vt:vector>
  </TitlesOfParts>
  <Company>C.S. de la Riveraine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Canevas Atelier APSQ version 1</dc:title>
  <dc:creator>Ordinateur TIC</dc:creator>
  <cp:lastModifiedBy>Prince René</cp:lastModifiedBy>
  <cp:revision>83</cp:revision>
  <dcterms:created xsi:type="dcterms:W3CDTF">2011-09-08T16:11:12Z</dcterms:created>
  <dcterms:modified xsi:type="dcterms:W3CDTF">2012-11-15T17:43:20Z</dcterms:modified>
</cp:coreProperties>
</file>