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4728" r:id="rId1"/>
  </p:sldMasterIdLst>
  <p:notesMasterIdLst>
    <p:notesMasterId r:id="rId14"/>
  </p:notesMasterIdLst>
  <p:handoutMasterIdLst>
    <p:handoutMasterId r:id="rId15"/>
  </p:handoutMasterIdLst>
  <p:sldIdLst>
    <p:sldId id="256" r:id="rId2"/>
    <p:sldId id="257" r:id="rId3"/>
    <p:sldId id="259" r:id="rId4"/>
    <p:sldId id="258" r:id="rId5"/>
    <p:sldId id="260" r:id="rId6"/>
    <p:sldId id="261" r:id="rId7"/>
    <p:sldId id="262" r:id="rId8"/>
    <p:sldId id="263" r:id="rId9"/>
    <p:sldId id="264" r:id="rId10"/>
    <p:sldId id="267" r:id="rId11"/>
    <p:sldId id="266"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frameSlides="1"/>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50" d="100"/>
          <a:sy n="150" d="100"/>
        </p:scale>
        <p:origin x="-1104"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BF4D38-DE24-204D-A827-45CCB3AD0303}" type="datetimeFigureOut">
              <a:rPr lang="fr-FR" smtClean="0"/>
              <a:pPr/>
              <a:t>22/11/12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009CAA-2433-744E-BEC7-0409C6E8A7D8}" type="slidenum">
              <a:rPr lang="fr-FR" smtClean="0"/>
              <a:pPr/>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B6B5E9-34D7-F542-8782-B4BD6785FC89}" type="datetimeFigureOut">
              <a:rPr lang="fr-FR" smtClean="0"/>
              <a:pPr/>
              <a:t>22/11/12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D42994-F543-5544-B9D6-8F5D283A8347}"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Moi</a:t>
            </a:r>
          </a:p>
          <a:p>
            <a:r>
              <a:rPr lang="fr-FR" dirty="0" smtClean="0"/>
              <a:t>Recentrer</a:t>
            </a:r>
            <a:r>
              <a:rPr lang="fr-FR" baseline="0" dirty="0" smtClean="0"/>
              <a:t> </a:t>
            </a:r>
            <a:r>
              <a:rPr lang="fr-FR" dirty="0" smtClean="0"/>
              <a:t>descriptif</a:t>
            </a:r>
            <a:r>
              <a:rPr lang="fr-FR" baseline="0" dirty="0" smtClean="0"/>
              <a:t> avec choix de contraintes sur nombre d’outils;</a:t>
            </a:r>
          </a:p>
          <a:p>
            <a:r>
              <a:rPr lang="fr-FR" baseline="0" dirty="0" smtClean="0"/>
              <a:t>Appui sur autres CS et groupes, RÉCIT, collègue</a:t>
            </a:r>
            <a:endParaRPr lang="fr-FR" dirty="0"/>
          </a:p>
        </p:txBody>
      </p:sp>
      <p:sp>
        <p:nvSpPr>
          <p:cNvPr id="4" name="Espace réservé du numéro de diapositive 3"/>
          <p:cNvSpPr>
            <a:spLocks noGrp="1"/>
          </p:cNvSpPr>
          <p:nvPr>
            <p:ph type="sldNum" sz="quarter" idx="10"/>
          </p:nvPr>
        </p:nvSpPr>
        <p:spPr/>
        <p:txBody>
          <a:bodyPr/>
          <a:lstStyle/>
          <a:p>
            <a:fld id="{10D42994-F543-5544-B9D6-8F5D283A8347}" type="slidenum">
              <a:rPr lang="fr-FR" smtClean="0"/>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Transparence</a:t>
            </a:r>
            <a:r>
              <a:rPr lang="fr-FR" baseline="0" dirty="0" smtClean="0"/>
              <a:t> de la démarche</a:t>
            </a:r>
          </a:p>
          <a:p>
            <a:r>
              <a:rPr lang="fr-FR" baseline="0" dirty="0" smtClean="0"/>
              <a:t>Rendre l’élève partenaire</a:t>
            </a:r>
          </a:p>
          <a:p>
            <a:endParaRPr lang="fr-FR" dirty="0"/>
          </a:p>
        </p:txBody>
      </p:sp>
      <p:sp>
        <p:nvSpPr>
          <p:cNvPr id="4" name="Espace réservé du numéro de diapositive 3"/>
          <p:cNvSpPr>
            <a:spLocks noGrp="1"/>
          </p:cNvSpPr>
          <p:nvPr>
            <p:ph type="sldNum" sz="quarter" idx="10"/>
          </p:nvPr>
        </p:nvSpPr>
        <p:spPr/>
        <p:txBody>
          <a:bodyPr/>
          <a:lstStyle/>
          <a:p>
            <a:fld id="{10D42994-F543-5544-B9D6-8F5D283A8347}" type="slidenum">
              <a:rPr lang="fr-FR" smtClean="0"/>
              <a:pPr/>
              <a:t>11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Particularité</a:t>
            </a:r>
            <a:r>
              <a:rPr lang="fr-FR" baseline="0" dirty="0" smtClean="0"/>
              <a:t> contexte montréalais</a:t>
            </a:r>
          </a:p>
          <a:p>
            <a:r>
              <a:rPr lang="fr-FR" baseline="0" dirty="0" smtClean="0"/>
              <a:t>Choix du point de vue; démarche lien et suivi; questions</a:t>
            </a:r>
            <a:endParaRPr lang="fr-FR" dirty="0"/>
          </a:p>
        </p:txBody>
      </p:sp>
      <p:sp>
        <p:nvSpPr>
          <p:cNvPr id="4" name="Espace réservé du numéro de diapositive 3"/>
          <p:cNvSpPr>
            <a:spLocks noGrp="1"/>
          </p:cNvSpPr>
          <p:nvPr>
            <p:ph type="sldNum" sz="quarter" idx="10"/>
          </p:nvPr>
        </p:nvSpPr>
        <p:spPr/>
        <p:txBody>
          <a:bodyPr/>
          <a:lstStyle/>
          <a:p>
            <a:fld id="{10D42994-F543-5544-B9D6-8F5D283A8347}"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baseline="0" dirty="0" smtClean="0">
                <a:solidFill>
                  <a:schemeClr val="tx1"/>
                </a:solidFill>
                <a:latin typeface="+mn-lt"/>
                <a:ea typeface="+mn-ea"/>
                <a:cs typeface="+mn-cs"/>
              </a:rPr>
              <a:t>8 centres avec annexes; plus de 27 000 élèves, près de 500 enseignants, au-delà de 30 professionnels</a:t>
            </a:r>
            <a:endParaRPr lang="fr-FR" dirty="0"/>
          </a:p>
        </p:txBody>
      </p:sp>
      <p:sp>
        <p:nvSpPr>
          <p:cNvPr id="4" name="Espace réservé du numéro de diapositive 3"/>
          <p:cNvSpPr>
            <a:spLocks noGrp="1"/>
          </p:cNvSpPr>
          <p:nvPr>
            <p:ph type="sldNum" sz="quarter" idx="10"/>
          </p:nvPr>
        </p:nvSpPr>
        <p:spPr/>
        <p:txBody>
          <a:bodyPr/>
          <a:lstStyle/>
          <a:p>
            <a:fld id="{10D42994-F543-5544-B9D6-8F5D283A8347}"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Justice,</a:t>
            </a:r>
            <a:r>
              <a:rPr lang="fr-FR" baseline="0" dirty="0" smtClean="0"/>
              <a:t> égalité, équité</a:t>
            </a:r>
          </a:p>
          <a:p>
            <a:r>
              <a:rPr lang="fr-FR" baseline="0" dirty="0" smtClean="0"/>
              <a:t>Aides technologiques constituent une mesure d’adaptation possible</a:t>
            </a:r>
            <a:endParaRPr lang="fr-FR" dirty="0"/>
          </a:p>
        </p:txBody>
      </p:sp>
      <p:sp>
        <p:nvSpPr>
          <p:cNvPr id="4" name="Espace réservé du numéro de diapositive 3"/>
          <p:cNvSpPr>
            <a:spLocks noGrp="1"/>
          </p:cNvSpPr>
          <p:nvPr>
            <p:ph type="sldNum" sz="quarter" idx="10"/>
          </p:nvPr>
        </p:nvSpPr>
        <p:spPr/>
        <p:txBody>
          <a:bodyPr/>
          <a:lstStyle/>
          <a:p>
            <a:fld id="{10D42994-F543-5544-B9D6-8F5D283A8347}"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Manifestations des difficultés;</a:t>
            </a:r>
            <a:r>
              <a:rPr lang="fr-FR" baseline="0" dirty="0" smtClean="0"/>
              <a:t> besoin pédagogique : persistance du besoin, </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a:t>
            </a:r>
            <a:r>
              <a:rPr lang="fr-FR" dirty="0" smtClean="0"/>
              <a:t>Identification du besoin, analyse du dossier, observation</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*Consignation des informations au dossier de l’élève</a:t>
            </a: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0D42994-F543-5544-B9D6-8F5D283A8347}"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Adaptation en lecture;</a:t>
            </a:r>
          </a:p>
          <a:p>
            <a:r>
              <a:rPr lang="fr-FR" dirty="0" smtClean="0"/>
              <a:t>Délai, mesure puis outil,</a:t>
            </a:r>
            <a:r>
              <a:rPr lang="fr-FR" baseline="0" dirty="0" smtClean="0"/>
              <a:t> stratégies antérieures, limitations, esprit critique, </a:t>
            </a:r>
            <a:endParaRPr lang="fr-FR" dirty="0"/>
          </a:p>
        </p:txBody>
      </p:sp>
      <p:sp>
        <p:nvSpPr>
          <p:cNvPr id="4" name="Espace réservé du numéro de diapositive 3"/>
          <p:cNvSpPr>
            <a:spLocks noGrp="1"/>
          </p:cNvSpPr>
          <p:nvPr>
            <p:ph type="sldNum" sz="quarter" idx="10"/>
          </p:nvPr>
        </p:nvSpPr>
        <p:spPr/>
        <p:txBody>
          <a:bodyPr/>
          <a:lstStyle/>
          <a:p>
            <a:fld id="{10D42994-F543-5544-B9D6-8F5D283A8347}"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Autres fonctions d’aide;</a:t>
            </a:r>
          </a:p>
          <a:p>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*Adéquation entre la fonction d’aide et le besoin pédagogique</a:t>
            </a:r>
          </a:p>
          <a:p>
            <a:endParaRPr lang="fr-FR" dirty="0"/>
          </a:p>
        </p:txBody>
      </p:sp>
      <p:sp>
        <p:nvSpPr>
          <p:cNvPr id="4" name="Espace réservé du numéro de diapositive 3"/>
          <p:cNvSpPr>
            <a:spLocks noGrp="1"/>
          </p:cNvSpPr>
          <p:nvPr>
            <p:ph type="sldNum" sz="quarter" idx="10"/>
          </p:nvPr>
        </p:nvSpPr>
        <p:spPr/>
        <p:txBody>
          <a:bodyPr/>
          <a:lstStyle/>
          <a:p>
            <a:fld id="{10D42994-F543-5544-B9D6-8F5D283A8347}"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Autres considérations</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10D42994-F543-5544-B9D6-8F5D283A8347}"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*Respect sanction des études</a:t>
            </a:r>
          </a:p>
          <a:p>
            <a:r>
              <a:rPr lang="fr-FR" dirty="0" smtClean="0"/>
              <a:t>*Conditions de réalisation : ordi</a:t>
            </a:r>
            <a:r>
              <a:rPr lang="fr-FR" baseline="0" dirty="0" smtClean="0"/>
              <a:t> de l’élève/centre; SRI, surveillance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0D42994-F543-5544-B9D6-8F5D283A8347}"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e de titr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22/11/12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fr-CA" smtClean="0"/>
              <a:t>Cliquez et modifiez le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22/11/12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A"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22/11/12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CA" smtClean="0"/>
              <a:t>Cliquez et modifiez le titre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22/11/12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fr-CA" smtClean="0"/>
              <a:t>Cliquez et modifiez le titre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Date Placeholder 3"/>
          <p:cNvSpPr>
            <a:spLocks noGrp="1"/>
          </p:cNvSpPr>
          <p:nvPr>
            <p:ph type="dt" sz="half" idx="10"/>
          </p:nvPr>
        </p:nvSpPr>
        <p:spPr/>
        <p:txBody>
          <a:bodyPr/>
          <a:lstStyle/>
          <a:p>
            <a:fld id="{79C96367-2F2B-4F6E-ACF4-15FA13738E10}" type="datetime1">
              <a:rPr lang="en-US" smtClean="0"/>
              <a:pPr/>
              <a:t>22/11/12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p>
            <a:r>
              <a:rPr lang="fr-CA" smtClean="0"/>
              <a:t>Cliquez et modifiez le titre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22/11/12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fr-CA" smtClean="0"/>
              <a:t>Cliquez et modifiez le titre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7" name="Date Placeholder 6"/>
          <p:cNvSpPr>
            <a:spLocks noGrp="1"/>
          </p:cNvSpPr>
          <p:nvPr>
            <p:ph type="dt" sz="half" idx="10"/>
          </p:nvPr>
        </p:nvSpPr>
        <p:spPr/>
        <p:txBody>
          <a:bodyPr/>
          <a:lstStyle/>
          <a:p>
            <a:fld id="{84DB246E-8FD1-42FF-94A4-E4133095C37A}" type="datetime1">
              <a:rPr lang="en-US" smtClean="0"/>
              <a:pPr/>
              <a:t>22/11/12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CA" smtClean="0"/>
              <a:t>Cliquez et modifiez le titre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22/11/12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22/11/12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fr-CA" smtClean="0"/>
              <a:t>Cliquez et modifiez le titre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76F8ADFA-7142-4015-85E6-1712F15FA709}" type="datetime1">
              <a:rPr lang="en-US" smtClean="0"/>
              <a:pPr/>
              <a:t>22/11/12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Image avec légende">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fr-CA" smtClean="0"/>
              <a:t>Cliquez et modifiez le titre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34A581E0-D653-4D78-A48F-41D80498BC7E}" type="datetime1">
              <a:rPr lang="en-US" smtClean="0"/>
              <a:pPr/>
              <a:t>22/11/12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fr-CA" smtClean="0"/>
              <a:t>Cliquez et modifiez le titre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22/11/12</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ybersavoir.csdm.qc.ca/fga" TargetMode="External"/><Relationship Id="rId3" Type="http://schemas.openxmlformats.org/officeDocument/2006/relationships/hyperlink" Target="mailto:girardfr@csdm.qc.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normAutofit/>
          </a:bodyPr>
          <a:lstStyle/>
          <a:p>
            <a:r>
              <a:rPr lang="fr-FR" sz="2000" dirty="0" smtClean="0"/>
              <a:t>Les outils d’aide à l’apprentissage pour les élèves ayant des besoins particuliers à la formation générale des adultes</a:t>
            </a:r>
            <a:endParaRPr lang="fr-FR" sz="2000" dirty="0"/>
          </a:p>
        </p:txBody>
      </p:sp>
      <p:sp>
        <p:nvSpPr>
          <p:cNvPr id="3" name="Titre 2"/>
          <p:cNvSpPr>
            <a:spLocks noGrp="1"/>
          </p:cNvSpPr>
          <p:nvPr>
            <p:ph type="ctrTitle"/>
          </p:nvPr>
        </p:nvSpPr>
        <p:spPr/>
        <p:txBody>
          <a:bodyPr/>
          <a:lstStyle/>
          <a:p>
            <a:r>
              <a:rPr lang="fr-FR" dirty="0" smtClean="0"/>
              <a:t>Le support à l’apprentissage des élèves en difficultés</a:t>
            </a:r>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97542627"/>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 que dit la sanction des études</a:t>
            </a:r>
            <a:endParaRPr lang="fr-FR" dirty="0"/>
          </a:p>
        </p:txBody>
      </p:sp>
      <p:sp>
        <p:nvSpPr>
          <p:cNvPr id="3" name="Espace réservé du contenu 2"/>
          <p:cNvSpPr>
            <a:spLocks noGrp="1"/>
          </p:cNvSpPr>
          <p:nvPr>
            <p:ph sz="quarter" idx="13"/>
          </p:nvPr>
        </p:nvSpPr>
        <p:spPr>
          <a:xfrm>
            <a:off x="609600" y="1600200"/>
            <a:ext cx="7924800" cy="3445933"/>
          </a:xfrm>
        </p:spPr>
        <p:txBody>
          <a:bodyPr>
            <a:noAutofit/>
          </a:bodyPr>
          <a:lstStyle/>
          <a:p>
            <a:r>
              <a:rPr lang="fr-FR" sz="2000" dirty="0" smtClean="0"/>
              <a:t>Utilisation d’un outil d’aide à la lecture et à l’écriture (outil d’aide à la correction) pour la passation des épreuves ministérielles (incluant les épreuves de lecture en langue d’enseignement et en langue seconde). Toute fonction de reconnaissance vocale doit être désactivée pendant la durée totale des épreuves.</a:t>
            </a:r>
          </a:p>
          <a:p>
            <a:r>
              <a:rPr lang="fr-FR" sz="2000" dirty="0" smtClean="0"/>
              <a:t>Utilisation d’un ordinateur dans le respect de certaines conditions : limitation de l’accès à Internet aux seules épreuves pour lesquelles cet accès est prévu; absence de communication entre les postes d’un réseau; présence d’un soutien technique avant et pendant les épreuves, prise périodique de sauvegardes pendant les épreuves et impression de la copie finale en caractères de 12 points; cette copie doit inclure un pied de page indiquant le nom de l’élève, son code permanent, le nom du surveillant, le code des épreuves et la date d’administration.</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Proposition de démarche</a:t>
            </a:r>
            <a:endParaRPr lang="fr-FR" dirty="0"/>
          </a:p>
        </p:txBody>
      </p:sp>
      <p:sp>
        <p:nvSpPr>
          <p:cNvPr id="3" name="Espace réservé du contenu 2"/>
          <p:cNvSpPr>
            <a:spLocks noGrp="1"/>
          </p:cNvSpPr>
          <p:nvPr>
            <p:ph sz="quarter" idx="13"/>
          </p:nvPr>
        </p:nvSpPr>
        <p:spPr>
          <a:xfrm>
            <a:off x="609600" y="2235200"/>
            <a:ext cx="7924800" cy="2954867"/>
          </a:xfrm>
        </p:spPr>
        <p:txBody>
          <a:bodyPr/>
          <a:lstStyle/>
          <a:p>
            <a:r>
              <a:rPr lang="fr-FR" dirty="0" smtClean="0"/>
              <a:t>Identification du besoin, analyse du dossier, observation</a:t>
            </a:r>
          </a:p>
          <a:p>
            <a:r>
              <a:rPr lang="fr-FR" dirty="0" smtClean="0"/>
              <a:t>Consignation des informations au dossier de l’élève</a:t>
            </a:r>
          </a:p>
          <a:p>
            <a:r>
              <a:rPr lang="fr-FR" dirty="0" smtClean="0"/>
              <a:t>Mesure d’adaptation et différenciation</a:t>
            </a:r>
          </a:p>
          <a:p>
            <a:r>
              <a:rPr lang="fr-FR" dirty="0" smtClean="0"/>
              <a:t>Validation en situation d’apprentissage</a:t>
            </a:r>
          </a:p>
          <a:p>
            <a:r>
              <a:rPr lang="fr-FR" dirty="0" smtClean="0"/>
              <a:t>Adéquation entre la fonction d’aide et le besoin pédagogique</a:t>
            </a:r>
          </a:p>
          <a:p>
            <a:r>
              <a:rPr lang="fr-FR" dirty="0" smtClean="0"/>
              <a:t>Respect sanction des études</a:t>
            </a:r>
          </a:p>
          <a:p>
            <a:r>
              <a:rPr lang="fr-FR" dirty="0" smtClean="0"/>
              <a:t>Conditions de réalisation</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smtClean="0"/>
              <a:t>Ressources et références</a:t>
            </a:r>
            <a:endParaRPr lang="fr-FR" sz="4000" dirty="0"/>
          </a:p>
        </p:txBody>
      </p:sp>
      <p:sp>
        <p:nvSpPr>
          <p:cNvPr id="3" name="Espace réservé du contenu 2"/>
          <p:cNvSpPr>
            <a:spLocks noGrp="1"/>
          </p:cNvSpPr>
          <p:nvPr>
            <p:ph sz="quarter" idx="13"/>
          </p:nvPr>
        </p:nvSpPr>
        <p:spPr>
          <a:xfrm>
            <a:off x="609600" y="2379573"/>
            <a:ext cx="7924800" cy="2835490"/>
          </a:xfrm>
        </p:spPr>
        <p:txBody>
          <a:bodyPr/>
          <a:lstStyle/>
          <a:p>
            <a:r>
              <a:rPr lang="fr-FR" sz="3000" dirty="0" smtClean="0">
                <a:hlinkClick r:id="rId2"/>
              </a:rPr>
              <a:t>http://cybersavoir.csdm.qc.ca/fga</a:t>
            </a:r>
            <a:endParaRPr lang="fr-FR" sz="3000" dirty="0" smtClean="0"/>
          </a:p>
          <a:p>
            <a:r>
              <a:rPr lang="fr-FR" sz="3000" dirty="0" smtClean="0"/>
              <a:t>Francis Girard</a:t>
            </a:r>
          </a:p>
          <a:p>
            <a:pPr lvl="1">
              <a:buNone/>
            </a:pPr>
            <a:r>
              <a:rPr lang="fr-FR" sz="3000" dirty="0" smtClean="0"/>
              <a:t>(514) 596-7628 poste 7638</a:t>
            </a:r>
          </a:p>
          <a:p>
            <a:pPr lvl="1">
              <a:buNone/>
            </a:pPr>
            <a:r>
              <a:rPr lang="fr-FR" sz="3000" dirty="0" smtClean="0">
                <a:hlinkClick r:id="rId3"/>
              </a:rPr>
              <a:t>girardfr@csdm.qc.ca</a:t>
            </a:r>
            <a:endParaRPr lang="fr-FR" sz="3000" dirty="0" smtClean="0"/>
          </a:p>
          <a:p>
            <a:endParaRPr lang="fr-FR" dirty="0" smtClean="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5000" dirty="0" smtClean="0"/>
              <a:t>PRÉAMBULE</a:t>
            </a:r>
            <a:endParaRPr lang="fr-FR" sz="5000" dirty="0"/>
          </a:p>
        </p:txBody>
      </p:sp>
      <p:sp>
        <p:nvSpPr>
          <p:cNvPr id="3" name="Espace réservé du contenu 2"/>
          <p:cNvSpPr>
            <a:spLocks noGrp="1"/>
          </p:cNvSpPr>
          <p:nvPr>
            <p:ph sz="quarter" idx="13"/>
          </p:nvPr>
        </p:nvSpPr>
        <p:spPr>
          <a:xfrm>
            <a:off x="609600" y="2573867"/>
            <a:ext cx="7924800" cy="2438400"/>
          </a:xfrm>
        </p:spPr>
        <p:txBody>
          <a:bodyPr>
            <a:normAutofit/>
          </a:bodyPr>
          <a:lstStyle/>
          <a:p>
            <a:r>
              <a:rPr lang="fr-FR" sz="3000" dirty="0" smtClean="0"/>
              <a:t>Présentation</a:t>
            </a:r>
          </a:p>
          <a:p>
            <a:r>
              <a:rPr lang="fr-FR" sz="3000" dirty="0" smtClean="0"/>
              <a:t>Intention de la rencontre</a:t>
            </a:r>
          </a:p>
          <a:p>
            <a:r>
              <a:rPr lang="fr-FR" sz="3000" dirty="0" smtClean="0"/>
              <a:t>Remerciements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77120737"/>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5000" dirty="0" smtClean="0"/>
              <a:t>DÉROULEMENT PROPOSÉ</a:t>
            </a:r>
            <a:endParaRPr lang="fr-FR" sz="5000" dirty="0"/>
          </a:p>
        </p:txBody>
      </p:sp>
      <p:sp>
        <p:nvSpPr>
          <p:cNvPr id="3" name="Espace réservé du contenu 2"/>
          <p:cNvSpPr>
            <a:spLocks noGrp="1"/>
          </p:cNvSpPr>
          <p:nvPr>
            <p:ph sz="quarter" idx="13"/>
          </p:nvPr>
        </p:nvSpPr>
        <p:spPr>
          <a:xfrm>
            <a:off x="609600" y="2260600"/>
            <a:ext cx="7924800" cy="3115733"/>
          </a:xfrm>
        </p:spPr>
        <p:txBody>
          <a:bodyPr>
            <a:normAutofit/>
          </a:bodyPr>
          <a:lstStyle/>
          <a:p>
            <a:r>
              <a:rPr lang="fr-FR" sz="3000" dirty="0" smtClean="0"/>
              <a:t>Contexte montréalais</a:t>
            </a:r>
          </a:p>
          <a:p>
            <a:r>
              <a:rPr lang="fr-FR" sz="3000" dirty="0" smtClean="0"/>
              <a:t>Alternance étude de cas/propos</a:t>
            </a:r>
          </a:p>
          <a:p>
            <a:r>
              <a:rPr lang="fr-FR" sz="3000" dirty="0" smtClean="0"/>
              <a:t>Ressources et référence</a:t>
            </a:r>
          </a:p>
          <a:p>
            <a:r>
              <a:rPr lang="fr-FR" sz="3000" dirty="0" smtClean="0"/>
              <a:t>Période de questions</a:t>
            </a:r>
            <a:endParaRPr lang="fr-FR" sz="3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77120737"/>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5000" dirty="0" smtClean="0"/>
              <a:t>Contexte montréalais</a:t>
            </a:r>
            <a:endParaRPr lang="fr-FR" sz="5000" dirty="0"/>
          </a:p>
        </p:txBody>
      </p:sp>
      <p:sp>
        <p:nvSpPr>
          <p:cNvPr id="3" name="Espace réservé du contenu 2"/>
          <p:cNvSpPr>
            <a:spLocks noGrp="1"/>
          </p:cNvSpPr>
          <p:nvPr>
            <p:ph sz="quarter" idx="13"/>
          </p:nvPr>
        </p:nvSpPr>
        <p:spPr>
          <a:xfrm>
            <a:off x="609600" y="2446926"/>
            <a:ext cx="3420095" cy="2546833"/>
          </a:xfrm>
        </p:spPr>
        <p:txBody>
          <a:bodyPr>
            <a:normAutofit/>
          </a:bodyPr>
          <a:lstStyle/>
          <a:p>
            <a:r>
              <a:rPr lang="fr-FR" sz="3000" dirty="0" smtClean="0"/>
              <a:t>Nombre de centres</a:t>
            </a:r>
          </a:p>
          <a:p>
            <a:r>
              <a:rPr lang="fr-FR" sz="3000" dirty="0" smtClean="0"/>
              <a:t>Mobilité élèves, enseignants</a:t>
            </a:r>
          </a:p>
          <a:p>
            <a:r>
              <a:rPr lang="fr-FR" sz="3000" dirty="0" smtClean="0"/>
              <a:t>Choix des outils</a:t>
            </a:r>
            <a:endParaRPr lang="fr-FR" sz="3000" dirty="0"/>
          </a:p>
        </p:txBody>
      </p:sp>
      <p:pic>
        <p:nvPicPr>
          <p:cNvPr id="4" name="Image 3"/>
          <p:cNvPicPr>
            <a:picLocks noChangeAspect="1"/>
          </p:cNvPicPr>
          <p:nvPr/>
        </p:nvPicPr>
        <p:blipFill>
          <a:blip r:embed="rId3"/>
          <a:stretch>
            <a:fillRect/>
          </a:stretch>
        </p:blipFill>
        <p:spPr>
          <a:xfrm>
            <a:off x="4029695" y="2040467"/>
            <a:ext cx="4504705" cy="367453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DÉMARCHE D’UTILISATION DES AIDES À L’APPRENTISSAGE…</a:t>
            </a:r>
            <a:endParaRPr lang="fr-FR" dirty="0"/>
          </a:p>
        </p:txBody>
      </p:sp>
      <p:sp>
        <p:nvSpPr>
          <p:cNvPr id="3" name="Espace réservé du contenu 2"/>
          <p:cNvSpPr>
            <a:spLocks noGrp="1"/>
          </p:cNvSpPr>
          <p:nvPr>
            <p:ph sz="quarter" idx="13"/>
          </p:nvPr>
        </p:nvSpPr>
        <p:spPr>
          <a:xfrm>
            <a:off x="609600" y="2286000"/>
            <a:ext cx="7924800" cy="2065867"/>
          </a:xfrm>
        </p:spPr>
        <p:txBody>
          <a:bodyPr/>
          <a:lstStyle/>
          <a:p>
            <a:r>
              <a:rPr lang="fr-FR" dirty="0" smtClean="0"/>
              <a:t>Politique d’évaluation des apprentissages</a:t>
            </a:r>
          </a:p>
          <a:p>
            <a:r>
              <a:rPr lang="fr-FR" dirty="0" smtClean="0"/>
              <a:t>Différenciation </a:t>
            </a:r>
            <a:r>
              <a:rPr lang="fr-FR" dirty="0" smtClean="0"/>
              <a:t>et mesures d’adaptation</a:t>
            </a:r>
          </a:p>
          <a:p>
            <a:r>
              <a:rPr lang="fr-FR" dirty="0" smtClean="0"/>
              <a:t>Utilisation des aides technologiques à l’apprentissage</a:t>
            </a:r>
          </a:p>
          <a:p>
            <a:r>
              <a:rPr lang="fr-FR" dirty="0" smtClean="0"/>
              <a:t>Salle d’examens</a:t>
            </a:r>
          </a:p>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Première partie</a:t>
            </a:r>
            <a:endParaRPr lang="fr-FR" dirty="0"/>
          </a:p>
        </p:txBody>
      </p:sp>
      <p:pic>
        <p:nvPicPr>
          <p:cNvPr id="4" name="Espace réservé du contenu 3" descr="Capture d’écran 2012-11-22 à 10.52.14.png"/>
          <p:cNvPicPr>
            <a:picLocks noGrp="1" noChangeAspect="1"/>
          </p:cNvPicPr>
          <p:nvPr>
            <p:ph sz="quarter" idx="13"/>
          </p:nvPr>
        </p:nvPicPr>
        <p:blipFill>
          <a:blip r:embed="rId3"/>
          <a:srcRect l="-4545" r="-4545"/>
          <a:stretch>
            <a:fillRect/>
          </a:stretch>
        </p:blipFill>
        <p:spPr>
          <a:xfrm>
            <a:off x="1016000" y="1786466"/>
            <a:ext cx="6722533" cy="3490546"/>
          </a:xfr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Deuxième partie</a:t>
            </a:r>
            <a:endParaRPr lang="fr-FR" dirty="0"/>
          </a:p>
        </p:txBody>
      </p:sp>
      <p:pic>
        <p:nvPicPr>
          <p:cNvPr id="5" name="Espace réservé du contenu 4" descr="Capture d’écran 2012-11-22 à 10.52.50.png"/>
          <p:cNvPicPr>
            <a:picLocks noGrp="1" noChangeAspect="1"/>
          </p:cNvPicPr>
          <p:nvPr>
            <p:ph sz="quarter" idx="13"/>
          </p:nvPr>
        </p:nvPicPr>
        <p:blipFill>
          <a:blip r:embed="rId3"/>
          <a:srcRect l="-4346" r="-4346"/>
          <a:stretch>
            <a:fillRect/>
          </a:stretch>
        </p:blipFill>
        <p:spPr>
          <a:xfrm>
            <a:off x="1037322" y="1600200"/>
            <a:ext cx="7158411" cy="3716867"/>
          </a:xfr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Troisième partie</a:t>
            </a:r>
            <a:endParaRPr lang="fr-FR" dirty="0"/>
          </a:p>
        </p:txBody>
      </p:sp>
      <p:pic>
        <p:nvPicPr>
          <p:cNvPr id="4" name="Espace réservé du contenu 3" descr="Capture d’écran 2012-11-22 à 10.53.33.png"/>
          <p:cNvPicPr>
            <a:picLocks noGrp="1" noChangeAspect="1"/>
          </p:cNvPicPr>
          <p:nvPr>
            <p:ph sz="quarter" idx="13"/>
          </p:nvPr>
        </p:nvPicPr>
        <p:blipFill>
          <a:blip r:embed="rId3"/>
          <a:srcRect l="-4346" r="-4346"/>
          <a:stretch>
            <a:fillRect/>
          </a:stretch>
        </p:blipFill>
        <p:spPr>
          <a:xfrm>
            <a:off x="1075267" y="1684866"/>
            <a:ext cx="6993467" cy="3631223"/>
          </a:xfr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Quatrième partie : </a:t>
            </a:r>
            <a:r>
              <a:rPr lang="fr-FR" smtClean="0"/>
              <a:t>Autres considérations</a:t>
            </a:r>
            <a:endParaRPr lang="fr-FR" dirty="0"/>
          </a:p>
        </p:txBody>
      </p:sp>
      <p:pic>
        <p:nvPicPr>
          <p:cNvPr id="4" name="Espace réservé du contenu 3" descr="Capture d’écran 2012-11-22 à 10.54.09.png"/>
          <p:cNvPicPr>
            <a:picLocks noGrp="1" noChangeAspect="1"/>
          </p:cNvPicPr>
          <p:nvPr>
            <p:ph sz="quarter" idx="13"/>
          </p:nvPr>
        </p:nvPicPr>
        <p:blipFill>
          <a:blip r:embed="rId3"/>
          <a:srcRect l="-4502" r="-4502"/>
          <a:stretch>
            <a:fillRect/>
          </a:stretch>
        </p:blipFill>
        <p:spPr>
          <a:xfrm>
            <a:off x="1075266" y="1684867"/>
            <a:ext cx="7086600" cy="3679581"/>
          </a:xfrm>
        </p:spPr>
      </p:pic>
    </p:spTree>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193</TotalTime>
  <Words>486</Words>
  <Application>Microsoft Macintosh PowerPoint</Application>
  <PresentationFormat>Présentation à l'écran (4:3)</PresentationFormat>
  <Paragraphs>71</Paragraphs>
  <Slides>12</Slides>
  <Notes>10</Notes>
  <HiddenSlides>0</HiddenSlides>
  <MMClips>0</MMClips>
  <ScaleCrop>false</ScaleCrop>
  <HeadingPairs>
    <vt:vector size="4" baseType="variant">
      <vt:variant>
        <vt:lpstr>Modèle de conception</vt:lpstr>
      </vt:variant>
      <vt:variant>
        <vt:i4>1</vt:i4>
      </vt:variant>
      <vt:variant>
        <vt:lpstr>Titres des diapositives</vt:lpstr>
      </vt:variant>
      <vt:variant>
        <vt:i4>12</vt:i4>
      </vt:variant>
    </vt:vector>
  </HeadingPairs>
  <TitlesOfParts>
    <vt:vector size="13" baseType="lpstr">
      <vt:lpstr>Horizon</vt:lpstr>
      <vt:lpstr>Le support à l’apprentissage des élèves en difficultés</vt:lpstr>
      <vt:lpstr>PRÉAMBULE</vt:lpstr>
      <vt:lpstr>DÉROULEMENT PROPOSÉ</vt:lpstr>
      <vt:lpstr>Contexte montréalais</vt:lpstr>
      <vt:lpstr>DÉMARCHE D’UTILISATION DES AIDES À L’APPRENTISSAGE…</vt:lpstr>
      <vt:lpstr>Première partie</vt:lpstr>
      <vt:lpstr>Deuxième partie</vt:lpstr>
      <vt:lpstr>Troisième partie</vt:lpstr>
      <vt:lpstr>Quatrième partie : Autres considérations</vt:lpstr>
      <vt:lpstr>Ce que dit la sanction des études</vt:lpstr>
      <vt:lpstr>Proposition de démarche</vt:lpstr>
      <vt:lpstr>Ressources et références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Francis Girard</dc:creator>
  <cp:lastModifiedBy>Francis Girard</cp:lastModifiedBy>
  <cp:revision>23</cp:revision>
  <cp:lastPrinted>2012-11-22T16:19:41Z</cp:lastPrinted>
  <dcterms:created xsi:type="dcterms:W3CDTF">2012-11-22T20:21:27Z</dcterms:created>
  <dcterms:modified xsi:type="dcterms:W3CDTF">2012-11-22T20:21:41Z</dcterms:modified>
</cp:coreProperties>
</file>