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6" r:id="rId2"/>
    <p:sldId id="275" r:id="rId3"/>
    <p:sldId id="257" r:id="rId4"/>
    <p:sldId id="282" r:id="rId5"/>
    <p:sldId id="281" r:id="rId6"/>
    <p:sldId id="258" r:id="rId7"/>
    <p:sldId id="259" r:id="rId8"/>
    <p:sldId id="276" r:id="rId9"/>
    <p:sldId id="260" r:id="rId10"/>
    <p:sldId id="277" r:id="rId11"/>
    <p:sldId id="261" r:id="rId12"/>
    <p:sldId id="283" r:id="rId13"/>
    <p:sldId id="291" r:id="rId14"/>
    <p:sldId id="285" r:id="rId15"/>
    <p:sldId id="286" r:id="rId16"/>
    <p:sldId id="262" r:id="rId17"/>
    <p:sldId id="278" r:id="rId18"/>
    <p:sldId id="263" r:id="rId19"/>
    <p:sldId id="265" r:id="rId20"/>
    <p:sldId id="279" r:id="rId21"/>
    <p:sldId id="266" r:id="rId22"/>
    <p:sldId id="287" r:id="rId23"/>
    <p:sldId id="267" r:id="rId24"/>
    <p:sldId id="280" r:id="rId25"/>
    <p:sldId id="268" r:id="rId26"/>
    <p:sldId id="289" r:id="rId27"/>
    <p:sldId id="269" r:id="rId28"/>
    <p:sldId id="272" r:id="rId29"/>
    <p:sldId id="270" r:id="rId30"/>
    <p:sldId id="271" r:id="rId31"/>
    <p:sldId id="290" r:id="rId32"/>
    <p:sldId id="273" r:id="rId33"/>
  </p:sldIdLst>
  <p:sldSz cx="9144000" cy="6858000" type="screen4x3"/>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5620"/>
    <p:restoredTop sz="93543" autoAdjust="0"/>
  </p:normalViewPr>
  <p:slideViewPr>
    <p:cSldViewPr>
      <p:cViewPr>
        <p:scale>
          <a:sx n="80" d="100"/>
          <a:sy n="80" d="100"/>
        </p:scale>
        <p:origin x="-153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4AB8FDA7-EE93-4180-BA7A-78C37B61C618}" type="datetimeFigureOut">
              <a:rPr lang="fr-CA" smtClean="0"/>
              <a:t>2012-06-08</a:t>
            </a:fld>
            <a:endParaRPr lang="fr-CA"/>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AF79A3C-C24C-4BB0-91D1-380FC588DF66}" type="slidenum">
              <a:rPr lang="fr-CA" smtClean="0"/>
              <a:t>‹N°›</a:t>
            </a:fld>
            <a:endParaRPr lang="fr-CA"/>
          </a:p>
        </p:txBody>
      </p:sp>
    </p:spTree>
    <p:extLst>
      <p:ext uri="{BB962C8B-B14F-4D97-AF65-F5344CB8AC3E}">
        <p14:creationId xmlns:p14="http://schemas.microsoft.com/office/powerpoint/2010/main" val="3412286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Toute personne travaillant au centre peut détecter une difficulté qui pourrait nuire à la progression</a:t>
            </a:r>
            <a:r>
              <a:rPr lang="fr-CA" baseline="0" dirty="0" smtClean="0"/>
              <a:t> des </a:t>
            </a:r>
            <a:r>
              <a:rPr lang="fr-CA" dirty="0" smtClean="0"/>
              <a:t>apprentissages</a:t>
            </a:r>
            <a:r>
              <a:rPr lang="fr-CA" baseline="0" dirty="0" smtClean="0"/>
              <a:t> de l’adulte</a:t>
            </a:r>
            <a:r>
              <a:rPr lang="fr-CA" dirty="0" smtClean="0"/>
              <a:t>. Il est important</a:t>
            </a:r>
            <a:r>
              <a:rPr lang="fr-CA" baseline="0" dirty="0" smtClean="0"/>
              <a:t> de retenir que pour nous, c’est un </a:t>
            </a:r>
            <a:r>
              <a:rPr lang="fr-CA" dirty="0" smtClean="0"/>
              <a:t>travail de collaboration pour aider l’apprenant à se qualifier.</a:t>
            </a:r>
          </a:p>
          <a:p>
            <a:r>
              <a:rPr lang="fr-CA" dirty="0" smtClean="0"/>
              <a:t>➡</a:t>
            </a:r>
            <a:r>
              <a:rPr lang="fr-CA" baseline="0" dirty="0" smtClean="0"/>
              <a:t> Le RAPPORT D’ANALYSE est </a:t>
            </a:r>
            <a:r>
              <a:rPr lang="fr-CA" dirty="0" smtClean="0"/>
              <a:t>à réaliser en</a:t>
            </a:r>
            <a:r>
              <a:rPr lang="fr-CA" dirty="0" smtClean="0">
                <a:solidFill>
                  <a:srgbClr val="FF0000"/>
                </a:solidFill>
              </a:rPr>
              <a:t> collaboration </a:t>
            </a:r>
            <a:r>
              <a:rPr lang="fr-CA" dirty="0" smtClean="0"/>
              <a:t>entre le personnel scolaire et l’apprenant concerné; dans le mesure de possible</a:t>
            </a:r>
          </a:p>
          <a:p>
            <a:r>
              <a:rPr lang="fr-CA" dirty="0" smtClean="0"/>
              <a:t>➡</a:t>
            </a:r>
            <a:r>
              <a:rPr lang="fr-CA" baseline="0" dirty="0" smtClean="0"/>
              <a:t> IL DOIT ÊTRE DÉPOSÉ </a:t>
            </a:r>
            <a:r>
              <a:rPr lang="fr-CA" dirty="0" smtClean="0"/>
              <a:t>au dossier de l’apprenant.</a:t>
            </a:r>
          </a:p>
          <a:p>
            <a:r>
              <a:rPr lang="fr-CA" dirty="0" smtClean="0"/>
              <a:t>6 étapes à l’élaboration du dossier de l’apprenant.</a:t>
            </a:r>
          </a:p>
          <a:p>
            <a:endParaRPr lang="fr-CA" dirty="0"/>
          </a:p>
        </p:txBody>
      </p:sp>
      <p:sp>
        <p:nvSpPr>
          <p:cNvPr id="4" name="Espace réservé du numéro de diapositive 3"/>
          <p:cNvSpPr>
            <a:spLocks noGrp="1"/>
          </p:cNvSpPr>
          <p:nvPr>
            <p:ph type="sldNum" sz="quarter" idx="10"/>
          </p:nvPr>
        </p:nvSpPr>
        <p:spPr/>
        <p:txBody>
          <a:bodyPr/>
          <a:lstStyle/>
          <a:p>
            <a:fld id="{7AF79A3C-C24C-4BB0-91D1-380FC588DF66}" type="slidenum">
              <a:rPr lang="fr-CA" smtClean="0"/>
              <a:t>1</a:t>
            </a:fld>
            <a:endParaRPr lang="fr-CA"/>
          </a:p>
        </p:txBody>
      </p:sp>
    </p:spTree>
    <p:extLst>
      <p:ext uri="{BB962C8B-B14F-4D97-AF65-F5344CB8AC3E}">
        <p14:creationId xmlns:p14="http://schemas.microsoft.com/office/powerpoint/2010/main" val="2201820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AF79A3C-C24C-4BB0-91D1-380FC588DF66}" type="slidenum">
              <a:rPr lang="fr-CA" smtClean="0"/>
              <a:t>16</a:t>
            </a:fld>
            <a:endParaRPr lang="fr-CA"/>
          </a:p>
        </p:txBody>
      </p:sp>
    </p:spTree>
    <p:extLst>
      <p:ext uri="{BB962C8B-B14F-4D97-AF65-F5344CB8AC3E}">
        <p14:creationId xmlns:p14="http://schemas.microsoft.com/office/powerpoint/2010/main" val="448390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AF79A3C-C24C-4BB0-91D1-380FC588DF66}" type="slidenum">
              <a:rPr lang="fr-CA" smtClean="0"/>
              <a:t>17</a:t>
            </a:fld>
            <a:endParaRPr lang="fr-CA"/>
          </a:p>
        </p:txBody>
      </p:sp>
    </p:spTree>
    <p:extLst>
      <p:ext uri="{BB962C8B-B14F-4D97-AF65-F5344CB8AC3E}">
        <p14:creationId xmlns:p14="http://schemas.microsoft.com/office/powerpoint/2010/main" val="2151809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Documenter  l’utilisation de la mesure adaptative et les résultats obtenus en utilisant la mesure adaptative par des exemples de travaux, d’évaluations formatives, d’exercices, de productions écrites, etc. </a:t>
            </a:r>
            <a:endParaRPr lang="fr-CA" dirty="0"/>
          </a:p>
        </p:txBody>
      </p:sp>
      <p:sp>
        <p:nvSpPr>
          <p:cNvPr id="4" name="Espace réservé du numéro de diapositive 3"/>
          <p:cNvSpPr>
            <a:spLocks noGrp="1"/>
          </p:cNvSpPr>
          <p:nvPr>
            <p:ph type="sldNum" sz="quarter" idx="10"/>
          </p:nvPr>
        </p:nvSpPr>
        <p:spPr/>
        <p:txBody>
          <a:bodyPr/>
          <a:lstStyle/>
          <a:p>
            <a:fld id="{7AF79A3C-C24C-4BB0-91D1-380FC588DF66}" type="slidenum">
              <a:rPr lang="fr-CA" smtClean="0"/>
              <a:t>18</a:t>
            </a:fld>
            <a:endParaRPr lang="fr-CA"/>
          </a:p>
        </p:txBody>
      </p:sp>
    </p:spTree>
    <p:extLst>
      <p:ext uri="{BB962C8B-B14F-4D97-AF65-F5344CB8AC3E}">
        <p14:creationId xmlns:p14="http://schemas.microsoft.com/office/powerpoint/2010/main" val="1182554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Cette étape est réalisée par l’enseignant qui est soutenu par les services complémentaires. On sollicite la participation de l’apprenant en lui demandant de qualifier les valeurs ajoutées. Celles-ci sont notées sur les copies de travaux de façon à laisser des traces de réflexions.</a:t>
            </a:r>
          </a:p>
          <a:p>
            <a:endParaRPr lang="fr-CA" dirty="0"/>
          </a:p>
        </p:txBody>
      </p:sp>
      <p:sp>
        <p:nvSpPr>
          <p:cNvPr id="4" name="Espace réservé du numéro de diapositive 3"/>
          <p:cNvSpPr>
            <a:spLocks noGrp="1"/>
          </p:cNvSpPr>
          <p:nvPr>
            <p:ph type="sldNum" sz="quarter" idx="10"/>
          </p:nvPr>
        </p:nvSpPr>
        <p:spPr/>
        <p:txBody>
          <a:bodyPr/>
          <a:lstStyle/>
          <a:p>
            <a:fld id="{7AF79A3C-C24C-4BB0-91D1-380FC588DF66}" type="slidenum">
              <a:rPr lang="fr-CA" smtClean="0"/>
              <a:t>19</a:t>
            </a:fld>
            <a:endParaRPr lang="fr-CA"/>
          </a:p>
        </p:txBody>
      </p:sp>
    </p:spTree>
    <p:extLst>
      <p:ext uri="{BB962C8B-B14F-4D97-AF65-F5344CB8AC3E}">
        <p14:creationId xmlns:p14="http://schemas.microsoft.com/office/powerpoint/2010/main" val="3897840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AF79A3C-C24C-4BB0-91D1-380FC588DF66}" type="slidenum">
              <a:rPr lang="fr-CA" smtClean="0"/>
              <a:t>20</a:t>
            </a:fld>
            <a:endParaRPr lang="fr-CA"/>
          </a:p>
        </p:txBody>
      </p:sp>
    </p:spTree>
    <p:extLst>
      <p:ext uri="{BB962C8B-B14F-4D97-AF65-F5344CB8AC3E}">
        <p14:creationId xmlns:p14="http://schemas.microsoft.com/office/powerpoint/2010/main" val="2985209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En s’appuyant sur l’élaboration du dossier de l’adulte ayant des besoins particuliers, autoriser l’utilisation d’une mesure adaptative pour l’évaluation d’un sigle. </a:t>
            </a:r>
            <a:endParaRPr lang="fr-CA" dirty="0"/>
          </a:p>
        </p:txBody>
      </p:sp>
      <p:sp>
        <p:nvSpPr>
          <p:cNvPr id="4" name="Espace réservé du numéro de diapositive 3"/>
          <p:cNvSpPr>
            <a:spLocks noGrp="1"/>
          </p:cNvSpPr>
          <p:nvPr>
            <p:ph type="sldNum" sz="quarter" idx="10"/>
          </p:nvPr>
        </p:nvSpPr>
        <p:spPr/>
        <p:txBody>
          <a:bodyPr/>
          <a:lstStyle/>
          <a:p>
            <a:fld id="{7AF79A3C-C24C-4BB0-91D1-380FC588DF66}" type="slidenum">
              <a:rPr lang="fr-CA" smtClean="0"/>
              <a:t>21</a:t>
            </a:fld>
            <a:endParaRPr lang="fr-CA"/>
          </a:p>
        </p:txBody>
      </p:sp>
    </p:spTree>
    <p:extLst>
      <p:ext uri="{BB962C8B-B14F-4D97-AF65-F5344CB8AC3E}">
        <p14:creationId xmlns:p14="http://schemas.microsoft.com/office/powerpoint/2010/main" val="1274870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Cette étape est assumée par les  services complémentaires accompagnés des enseignants et de la direction. (Autorisation lors de l’évaluation à des fins de sanction: annexe 4)</a:t>
            </a:r>
            <a:endParaRPr lang="fr-CA" dirty="0"/>
          </a:p>
        </p:txBody>
      </p:sp>
      <p:sp>
        <p:nvSpPr>
          <p:cNvPr id="4" name="Espace réservé du numéro de diapositive 3"/>
          <p:cNvSpPr>
            <a:spLocks noGrp="1"/>
          </p:cNvSpPr>
          <p:nvPr>
            <p:ph type="sldNum" sz="quarter" idx="10"/>
          </p:nvPr>
        </p:nvSpPr>
        <p:spPr/>
        <p:txBody>
          <a:bodyPr/>
          <a:lstStyle/>
          <a:p>
            <a:fld id="{7AF79A3C-C24C-4BB0-91D1-380FC588DF66}" type="slidenum">
              <a:rPr lang="fr-CA" smtClean="0"/>
              <a:t>23</a:t>
            </a:fld>
            <a:endParaRPr lang="fr-CA"/>
          </a:p>
        </p:txBody>
      </p:sp>
    </p:spTree>
    <p:extLst>
      <p:ext uri="{BB962C8B-B14F-4D97-AF65-F5344CB8AC3E}">
        <p14:creationId xmlns:p14="http://schemas.microsoft.com/office/powerpoint/2010/main" val="2719871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AF79A3C-C24C-4BB0-91D1-380FC588DF66}" type="slidenum">
              <a:rPr lang="fr-CA" smtClean="0"/>
              <a:t>24</a:t>
            </a:fld>
            <a:endParaRPr lang="fr-CA"/>
          </a:p>
        </p:txBody>
      </p:sp>
    </p:spTree>
    <p:extLst>
      <p:ext uri="{BB962C8B-B14F-4D97-AF65-F5344CB8AC3E}">
        <p14:creationId xmlns:p14="http://schemas.microsoft.com/office/powerpoint/2010/main" val="1227845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La direction, en collaboration avec le personnel de soutien, s’assure de la mise en place des mesures d’adaptation auxquelles l’apprenant est autorisé. </a:t>
            </a:r>
            <a:endParaRPr lang="fr-CA" dirty="0"/>
          </a:p>
        </p:txBody>
      </p:sp>
      <p:sp>
        <p:nvSpPr>
          <p:cNvPr id="4" name="Espace réservé du numéro de diapositive 3"/>
          <p:cNvSpPr>
            <a:spLocks noGrp="1"/>
          </p:cNvSpPr>
          <p:nvPr>
            <p:ph type="sldNum" sz="quarter" idx="10"/>
          </p:nvPr>
        </p:nvSpPr>
        <p:spPr/>
        <p:txBody>
          <a:bodyPr/>
          <a:lstStyle/>
          <a:p>
            <a:fld id="{7AF79A3C-C24C-4BB0-91D1-380FC588DF66}" type="slidenum">
              <a:rPr lang="fr-CA" smtClean="0"/>
              <a:t>25</a:t>
            </a:fld>
            <a:endParaRPr lang="fr-CA"/>
          </a:p>
        </p:txBody>
      </p:sp>
    </p:spTree>
    <p:extLst>
      <p:ext uri="{BB962C8B-B14F-4D97-AF65-F5344CB8AC3E}">
        <p14:creationId xmlns:p14="http://schemas.microsoft.com/office/powerpoint/2010/main" val="624297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7AF79A3C-C24C-4BB0-91D1-380FC588DF66}" type="slidenum">
              <a:rPr lang="fr-CA" smtClean="0"/>
              <a:t>27</a:t>
            </a:fld>
            <a:endParaRPr lang="fr-CA"/>
          </a:p>
        </p:txBody>
      </p:sp>
    </p:spTree>
    <p:extLst>
      <p:ext uri="{BB962C8B-B14F-4D97-AF65-F5344CB8AC3E}">
        <p14:creationId xmlns:p14="http://schemas.microsoft.com/office/powerpoint/2010/main" val="270414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AF79A3C-C24C-4BB0-91D1-380FC588DF66}" type="slidenum">
              <a:rPr lang="fr-CA" smtClean="0"/>
              <a:t>2</a:t>
            </a:fld>
            <a:endParaRPr lang="fr-CA"/>
          </a:p>
        </p:txBody>
      </p:sp>
    </p:spTree>
    <p:extLst>
      <p:ext uri="{BB962C8B-B14F-4D97-AF65-F5344CB8AC3E}">
        <p14:creationId xmlns:p14="http://schemas.microsoft.com/office/powerpoint/2010/main" val="2289793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AF79A3C-C24C-4BB0-91D1-380FC588DF66}" type="slidenum">
              <a:rPr lang="fr-CA" smtClean="0"/>
              <a:t>28</a:t>
            </a:fld>
            <a:endParaRPr lang="fr-CA"/>
          </a:p>
        </p:txBody>
      </p:sp>
    </p:spTree>
    <p:extLst>
      <p:ext uri="{BB962C8B-B14F-4D97-AF65-F5344CB8AC3E}">
        <p14:creationId xmlns:p14="http://schemas.microsoft.com/office/powerpoint/2010/main" val="4226465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AF79A3C-C24C-4BB0-91D1-380FC588DF66}" type="slidenum">
              <a:rPr lang="fr-CA" smtClean="0"/>
              <a:t>29</a:t>
            </a:fld>
            <a:endParaRPr lang="fr-CA"/>
          </a:p>
        </p:txBody>
      </p:sp>
    </p:spTree>
    <p:extLst>
      <p:ext uri="{BB962C8B-B14F-4D97-AF65-F5344CB8AC3E}">
        <p14:creationId xmlns:p14="http://schemas.microsoft.com/office/powerpoint/2010/main" val="989093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AF79A3C-C24C-4BB0-91D1-380FC588DF66}" type="slidenum">
              <a:rPr lang="fr-CA" smtClean="0"/>
              <a:t>30</a:t>
            </a:fld>
            <a:endParaRPr lang="fr-CA"/>
          </a:p>
        </p:txBody>
      </p:sp>
    </p:spTree>
    <p:extLst>
      <p:ext uri="{BB962C8B-B14F-4D97-AF65-F5344CB8AC3E}">
        <p14:creationId xmlns:p14="http://schemas.microsoft.com/office/powerpoint/2010/main" val="1648568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AF79A3C-C24C-4BB0-91D1-380FC588DF66}" type="slidenum">
              <a:rPr lang="fr-CA" smtClean="0"/>
              <a:t>32</a:t>
            </a:fld>
            <a:endParaRPr lang="fr-CA"/>
          </a:p>
        </p:txBody>
      </p:sp>
    </p:spTree>
    <p:extLst>
      <p:ext uri="{BB962C8B-B14F-4D97-AF65-F5344CB8AC3E}">
        <p14:creationId xmlns:p14="http://schemas.microsoft.com/office/powerpoint/2010/main" val="4066460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CA" dirty="0" smtClean="0"/>
              <a:t>vécues en cours d’apprentissage. </a:t>
            </a:r>
          </a:p>
          <a:p>
            <a:pPr marL="171450" indent="-171450">
              <a:buFontTx/>
              <a:buChar char="-"/>
            </a:pPr>
            <a:r>
              <a:rPr lang="fr-CA" dirty="0" smtClean="0"/>
              <a:t>Les éléments à considérer sont la fréquence, l’intensité, la persistance et la durée des difficultés. Pour y parvenir, les enseignants ont à leur disposition, en plus des objectifs des programmes et des exigences à atteindre, des grilles d’observations (annexe 2).</a:t>
            </a:r>
          </a:p>
          <a:p>
            <a:endParaRPr lang="fr-CA" dirty="0" smtClean="0"/>
          </a:p>
          <a:p>
            <a:r>
              <a:rPr lang="fr-CA" dirty="0" smtClean="0"/>
              <a:t> </a:t>
            </a:r>
            <a:endParaRPr lang="fr-CA" dirty="0"/>
          </a:p>
        </p:txBody>
      </p:sp>
      <p:sp>
        <p:nvSpPr>
          <p:cNvPr id="4" name="Espace réservé du numéro de diapositive 3"/>
          <p:cNvSpPr>
            <a:spLocks noGrp="1"/>
          </p:cNvSpPr>
          <p:nvPr>
            <p:ph type="sldNum" sz="quarter" idx="10"/>
          </p:nvPr>
        </p:nvSpPr>
        <p:spPr/>
        <p:txBody>
          <a:bodyPr/>
          <a:lstStyle/>
          <a:p>
            <a:fld id="{7AF79A3C-C24C-4BB0-91D1-380FC588DF66}" type="slidenum">
              <a:rPr lang="fr-CA" smtClean="0"/>
              <a:t>3</a:t>
            </a:fld>
            <a:endParaRPr lang="fr-CA"/>
          </a:p>
        </p:txBody>
      </p:sp>
    </p:spTree>
    <p:extLst>
      <p:ext uri="{BB962C8B-B14F-4D97-AF65-F5344CB8AC3E}">
        <p14:creationId xmlns:p14="http://schemas.microsoft.com/office/powerpoint/2010/main" val="2236616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 Documenter les difficultés par des exemples de travaux, d’évaluations formatives, d’exercices,  de productions écrites, etc. Cette étape est assumée par l’enseignant. On sollicite la participation de l’apprenant en lui demandant de qualifier ses difficultés. Celles-ci sont notées sur les copies de travaux de façon à laisser des traces de réflexions.</a:t>
            </a:r>
            <a:endParaRPr lang="fr-CA" dirty="0"/>
          </a:p>
        </p:txBody>
      </p:sp>
      <p:sp>
        <p:nvSpPr>
          <p:cNvPr id="4" name="Espace réservé du numéro de diapositive 3"/>
          <p:cNvSpPr>
            <a:spLocks noGrp="1"/>
          </p:cNvSpPr>
          <p:nvPr>
            <p:ph type="sldNum" sz="quarter" idx="10"/>
          </p:nvPr>
        </p:nvSpPr>
        <p:spPr/>
        <p:txBody>
          <a:bodyPr/>
          <a:lstStyle/>
          <a:p>
            <a:fld id="{7AF79A3C-C24C-4BB0-91D1-380FC588DF66}" type="slidenum">
              <a:rPr lang="fr-CA" smtClean="0"/>
              <a:t>6</a:t>
            </a:fld>
            <a:endParaRPr lang="fr-CA"/>
          </a:p>
        </p:txBody>
      </p:sp>
    </p:spTree>
    <p:extLst>
      <p:ext uri="{BB962C8B-B14F-4D97-AF65-F5344CB8AC3E}">
        <p14:creationId xmlns:p14="http://schemas.microsoft.com/office/powerpoint/2010/main" val="4042840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Cette étape est assumée par l’enseignant. Celui-ci est soutenu par les services complémentaires. La collaboration et l’implication de l’apprenant sont essentielles. Par exemple, on peut solliciter la participation de celui-ci lors du suivi. </a:t>
            </a:r>
          </a:p>
          <a:p>
            <a:endParaRPr lang="fr-CA" dirty="0"/>
          </a:p>
        </p:txBody>
      </p:sp>
      <p:sp>
        <p:nvSpPr>
          <p:cNvPr id="4" name="Espace réservé du numéro de diapositive 3"/>
          <p:cNvSpPr>
            <a:spLocks noGrp="1"/>
          </p:cNvSpPr>
          <p:nvPr>
            <p:ph type="sldNum" sz="quarter" idx="10"/>
          </p:nvPr>
        </p:nvSpPr>
        <p:spPr/>
        <p:txBody>
          <a:bodyPr/>
          <a:lstStyle/>
          <a:p>
            <a:fld id="{7AF79A3C-C24C-4BB0-91D1-380FC588DF66}" type="slidenum">
              <a:rPr lang="fr-CA" smtClean="0"/>
              <a:t>7</a:t>
            </a:fld>
            <a:endParaRPr lang="fr-CA"/>
          </a:p>
        </p:txBody>
      </p:sp>
    </p:spTree>
    <p:extLst>
      <p:ext uri="{BB962C8B-B14F-4D97-AF65-F5344CB8AC3E}">
        <p14:creationId xmlns:p14="http://schemas.microsoft.com/office/powerpoint/2010/main" val="969302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AF79A3C-C24C-4BB0-91D1-380FC588DF66}" type="slidenum">
              <a:rPr lang="fr-CA" smtClean="0"/>
              <a:t>8</a:t>
            </a:fld>
            <a:endParaRPr lang="fr-CA"/>
          </a:p>
        </p:txBody>
      </p:sp>
    </p:spTree>
    <p:extLst>
      <p:ext uri="{BB962C8B-B14F-4D97-AF65-F5344CB8AC3E}">
        <p14:creationId xmlns:p14="http://schemas.microsoft.com/office/powerpoint/2010/main" val="4129463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Noter les interventions pédagogiques et didactiques réalisées et les résultats de ces interventions. (Formulaire de demande de service (s) à la direction, via Tosca.net. Annexe 2) Cette étape est assumée par l’enseignant. Celui-ci est soutenu par la direction en étude de cas.</a:t>
            </a:r>
            <a:endParaRPr lang="fr-CA" dirty="0"/>
          </a:p>
        </p:txBody>
      </p:sp>
      <p:sp>
        <p:nvSpPr>
          <p:cNvPr id="4" name="Espace réservé du numéro de diapositive 3"/>
          <p:cNvSpPr>
            <a:spLocks noGrp="1"/>
          </p:cNvSpPr>
          <p:nvPr>
            <p:ph type="sldNum" sz="quarter" idx="10"/>
          </p:nvPr>
        </p:nvSpPr>
        <p:spPr/>
        <p:txBody>
          <a:bodyPr/>
          <a:lstStyle/>
          <a:p>
            <a:fld id="{7AF79A3C-C24C-4BB0-91D1-380FC588DF66}" type="slidenum">
              <a:rPr lang="fr-CA" smtClean="0"/>
              <a:t>9</a:t>
            </a:fld>
            <a:endParaRPr lang="fr-CA"/>
          </a:p>
        </p:txBody>
      </p:sp>
    </p:spTree>
    <p:extLst>
      <p:ext uri="{BB962C8B-B14F-4D97-AF65-F5344CB8AC3E}">
        <p14:creationId xmlns:p14="http://schemas.microsoft.com/office/powerpoint/2010/main" val="3888871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AF79A3C-C24C-4BB0-91D1-380FC588DF66}" type="slidenum">
              <a:rPr lang="fr-CA" smtClean="0"/>
              <a:t>10</a:t>
            </a:fld>
            <a:endParaRPr lang="fr-CA"/>
          </a:p>
        </p:txBody>
      </p:sp>
    </p:spTree>
    <p:extLst>
      <p:ext uri="{BB962C8B-B14F-4D97-AF65-F5344CB8AC3E}">
        <p14:creationId xmlns:p14="http://schemas.microsoft.com/office/powerpoint/2010/main" val="3726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En tenant compte des difficultés, des besoins de l’apprenant pour qu’il puisse faire ses apprentissages et atteindre les exigences établies, identifier la ou les mesures d’adaptation qui pourraient aider l’apprenant. (Plan d’apprentissage personnalisé : annexe 3). Cette étape est réalisée en collaboration entre le personnel scolaire et l’apprenant concerné.</a:t>
            </a:r>
          </a:p>
          <a:p>
            <a:endParaRPr lang="fr-CA" dirty="0" smtClean="0"/>
          </a:p>
          <a:p>
            <a:r>
              <a:rPr lang="fr-CA" dirty="0" smtClean="0"/>
              <a:t>Nommer les effets recherchés en utilisant la mesure. (Plan d’apprentissage personnalisé : annexe 3). Cette étape est réalisée en collaboration entre les enseignants, les services complémentaires et l’apprenant concerné.</a:t>
            </a:r>
          </a:p>
          <a:p>
            <a:endParaRPr lang="fr-CA" dirty="0"/>
          </a:p>
        </p:txBody>
      </p:sp>
      <p:sp>
        <p:nvSpPr>
          <p:cNvPr id="4" name="Espace réservé du numéro de diapositive 3"/>
          <p:cNvSpPr>
            <a:spLocks noGrp="1"/>
          </p:cNvSpPr>
          <p:nvPr>
            <p:ph type="sldNum" sz="quarter" idx="10"/>
          </p:nvPr>
        </p:nvSpPr>
        <p:spPr/>
        <p:txBody>
          <a:bodyPr/>
          <a:lstStyle/>
          <a:p>
            <a:fld id="{7AF79A3C-C24C-4BB0-91D1-380FC588DF66}" type="slidenum">
              <a:rPr lang="fr-CA" smtClean="0"/>
              <a:t>11</a:t>
            </a:fld>
            <a:endParaRPr lang="fr-CA"/>
          </a:p>
        </p:txBody>
      </p:sp>
    </p:spTree>
    <p:extLst>
      <p:ext uri="{BB962C8B-B14F-4D97-AF65-F5344CB8AC3E}">
        <p14:creationId xmlns:p14="http://schemas.microsoft.com/office/powerpoint/2010/main" val="3685877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fr-FR" smtClean="0"/>
              <a:t>Modifiez le style du titre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57BAEFB-EBAB-4EE6-BBD5-EA8A7EF46DCE}" type="datetimeFigureOut">
              <a:rPr lang="fr-CA" smtClean="0"/>
              <a:t>2012-06-08</a:t>
            </a:fld>
            <a:endParaRPr lang="fr-CA" dirty="0"/>
          </a:p>
        </p:txBody>
      </p:sp>
      <p:sp>
        <p:nvSpPr>
          <p:cNvPr id="5" name="Footer Placeholder 4"/>
          <p:cNvSpPr>
            <a:spLocks noGrp="1"/>
          </p:cNvSpPr>
          <p:nvPr>
            <p:ph type="ftr" sz="quarter" idx="11"/>
          </p:nvPr>
        </p:nvSpPr>
        <p:spPr/>
        <p:txBody>
          <a:bodyPr/>
          <a:lstStyle/>
          <a:p>
            <a:endParaRPr lang="fr-CA" dirty="0"/>
          </a:p>
        </p:txBody>
      </p:sp>
      <p:sp>
        <p:nvSpPr>
          <p:cNvPr id="6" name="Slide Number Placeholder 5"/>
          <p:cNvSpPr>
            <a:spLocks noGrp="1"/>
          </p:cNvSpPr>
          <p:nvPr>
            <p:ph type="sldNum" sz="quarter" idx="12"/>
          </p:nvPr>
        </p:nvSpPr>
        <p:spPr/>
        <p:txBody>
          <a:bodyPr/>
          <a:lstStyle/>
          <a:p>
            <a:fld id="{1AEE43DB-26D9-408E-85F1-E749B4A0C370}" type="slidenum">
              <a:rPr lang="fr-CA" smtClean="0"/>
              <a:t>‹N°›</a:t>
            </a:fld>
            <a:endParaRPr lang="fr-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657BAEFB-EBAB-4EE6-BBD5-EA8A7EF46DCE}" type="datetimeFigureOut">
              <a:rPr lang="fr-CA" smtClean="0"/>
              <a:t>2012-06-08</a:t>
            </a:fld>
            <a:endParaRPr lang="fr-CA" dirty="0"/>
          </a:p>
        </p:txBody>
      </p:sp>
      <p:sp>
        <p:nvSpPr>
          <p:cNvPr id="5" name="Footer Placeholder 4"/>
          <p:cNvSpPr>
            <a:spLocks noGrp="1"/>
          </p:cNvSpPr>
          <p:nvPr>
            <p:ph type="ftr" sz="quarter" idx="11"/>
          </p:nvPr>
        </p:nvSpPr>
        <p:spPr/>
        <p:txBody>
          <a:bodyPr/>
          <a:lstStyle/>
          <a:p>
            <a:endParaRPr lang="fr-CA" dirty="0"/>
          </a:p>
        </p:txBody>
      </p:sp>
      <p:sp>
        <p:nvSpPr>
          <p:cNvPr id="6" name="Slide Number Placeholder 5"/>
          <p:cNvSpPr>
            <a:spLocks noGrp="1"/>
          </p:cNvSpPr>
          <p:nvPr>
            <p:ph type="sldNum" sz="quarter" idx="12"/>
          </p:nvPr>
        </p:nvSpPr>
        <p:spPr/>
        <p:txBody>
          <a:bodyPr/>
          <a:lstStyle/>
          <a:p>
            <a:fld id="{1AEE43DB-26D9-408E-85F1-E749B4A0C370}" type="slidenum">
              <a:rPr lang="fr-CA" smtClean="0"/>
              <a:t>‹N°›</a:t>
            </a:fld>
            <a:endParaRPr lang="fr-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657BAEFB-EBAB-4EE6-BBD5-EA8A7EF46DCE}" type="datetimeFigureOut">
              <a:rPr lang="fr-CA" smtClean="0"/>
              <a:t>2012-06-08</a:t>
            </a:fld>
            <a:endParaRPr lang="fr-CA" dirty="0"/>
          </a:p>
        </p:txBody>
      </p:sp>
      <p:sp>
        <p:nvSpPr>
          <p:cNvPr id="5" name="Footer Placeholder 4"/>
          <p:cNvSpPr>
            <a:spLocks noGrp="1"/>
          </p:cNvSpPr>
          <p:nvPr>
            <p:ph type="ftr" sz="quarter" idx="11"/>
          </p:nvPr>
        </p:nvSpPr>
        <p:spPr/>
        <p:txBody>
          <a:bodyPr/>
          <a:lstStyle/>
          <a:p>
            <a:endParaRPr lang="fr-CA" dirty="0"/>
          </a:p>
        </p:txBody>
      </p:sp>
      <p:sp>
        <p:nvSpPr>
          <p:cNvPr id="6" name="Slide Number Placeholder 5"/>
          <p:cNvSpPr>
            <a:spLocks noGrp="1"/>
          </p:cNvSpPr>
          <p:nvPr>
            <p:ph type="sldNum" sz="quarter" idx="12"/>
          </p:nvPr>
        </p:nvSpPr>
        <p:spPr/>
        <p:txBody>
          <a:bodyPr/>
          <a:lstStyle/>
          <a:p>
            <a:fld id="{1AEE43DB-26D9-408E-85F1-E749B4A0C370}" type="slidenum">
              <a:rPr lang="fr-CA" smtClean="0"/>
              <a:t>‹N°›</a:t>
            </a:fld>
            <a:endParaRPr lang="fr-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657BAEFB-EBAB-4EE6-BBD5-EA8A7EF46DCE}" type="datetimeFigureOut">
              <a:rPr lang="fr-CA" smtClean="0"/>
              <a:t>2012-06-08</a:t>
            </a:fld>
            <a:endParaRPr lang="fr-CA" dirty="0"/>
          </a:p>
        </p:txBody>
      </p:sp>
      <p:sp>
        <p:nvSpPr>
          <p:cNvPr id="5" name="Footer Placeholder 4"/>
          <p:cNvSpPr>
            <a:spLocks noGrp="1"/>
          </p:cNvSpPr>
          <p:nvPr>
            <p:ph type="ftr" sz="quarter" idx="11"/>
          </p:nvPr>
        </p:nvSpPr>
        <p:spPr/>
        <p:txBody>
          <a:bodyPr/>
          <a:lstStyle/>
          <a:p>
            <a:endParaRPr lang="fr-CA" dirty="0"/>
          </a:p>
        </p:txBody>
      </p:sp>
      <p:sp>
        <p:nvSpPr>
          <p:cNvPr id="6" name="Slide Number Placeholder 5"/>
          <p:cNvSpPr>
            <a:spLocks noGrp="1"/>
          </p:cNvSpPr>
          <p:nvPr>
            <p:ph type="sldNum" sz="quarter" idx="12"/>
          </p:nvPr>
        </p:nvSpPr>
        <p:spPr/>
        <p:txBody>
          <a:bodyPr/>
          <a:lstStyle/>
          <a:p>
            <a:fld id="{1AEE43DB-26D9-408E-85F1-E749B4A0C370}" type="slidenum">
              <a:rPr lang="fr-CA" smtClean="0"/>
              <a:t>‹N°›</a:t>
            </a:fld>
            <a:endParaRPr lang="fr-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fr-FR" smtClean="0"/>
              <a:t>Modifiez le style du titre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657BAEFB-EBAB-4EE6-BBD5-EA8A7EF46DCE}" type="datetimeFigureOut">
              <a:rPr lang="fr-CA" smtClean="0"/>
              <a:t>2012-06-08</a:t>
            </a:fld>
            <a:endParaRPr lang="fr-CA" dirty="0"/>
          </a:p>
        </p:txBody>
      </p:sp>
      <p:sp>
        <p:nvSpPr>
          <p:cNvPr id="5" name="Footer Placeholder 4"/>
          <p:cNvSpPr>
            <a:spLocks noGrp="1"/>
          </p:cNvSpPr>
          <p:nvPr>
            <p:ph type="ftr" sz="quarter" idx="11"/>
          </p:nvPr>
        </p:nvSpPr>
        <p:spPr/>
        <p:txBody>
          <a:bodyPr/>
          <a:lstStyle/>
          <a:p>
            <a:endParaRPr lang="fr-CA" dirty="0"/>
          </a:p>
        </p:txBody>
      </p:sp>
      <p:sp>
        <p:nvSpPr>
          <p:cNvPr id="6" name="Slide Number Placeholder 5"/>
          <p:cNvSpPr>
            <a:spLocks noGrp="1"/>
          </p:cNvSpPr>
          <p:nvPr>
            <p:ph type="sldNum" sz="quarter" idx="12"/>
          </p:nvPr>
        </p:nvSpPr>
        <p:spPr/>
        <p:txBody>
          <a:bodyPr/>
          <a:lstStyle/>
          <a:p>
            <a:fld id="{1AEE43DB-26D9-408E-85F1-E749B4A0C370}" type="slidenum">
              <a:rPr lang="fr-CA" smtClean="0"/>
              <a:t>‹N°›</a:t>
            </a:fld>
            <a:endParaRPr lang="fr-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657BAEFB-EBAB-4EE6-BBD5-EA8A7EF46DCE}" type="datetimeFigureOut">
              <a:rPr lang="fr-CA" smtClean="0"/>
              <a:t>2012-06-08</a:t>
            </a:fld>
            <a:endParaRPr lang="fr-CA" dirty="0"/>
          </a:p>
        </p:txBody>
      </p:sp>
      <p:sp>
        <p:nvSpPr>
          <p:cNvPr id="6" name="Footer Placeholder 5"/>
          <p:cNvSpPr>
            <a:spLocks noGrp="1"/>
          </p:cNvSpPr>
          <p:nvPr>
            <p:ph type="ftr" sz="quarter" idx="11"/>
          </p:nvPr>
        </p:nvSpPr>
        <p:spPr/>
        <p:txBody>
          <a:bodyPr/>
          <a:lstStyle/>
          <a:p>
            <a:endParaRPr lang="fr-CA" dirty="0"/>
          </a:p>
        </p:txBody>
      </p:sp>
      <p:sp>
        <p:nvSpPr>
          <p:cNvPr id="7" name="Slide Number Placeholder 6"/>
          <p:cNvSpPr>
            <a:spLocks noGrp="1"/>
          </p:cNvSpPr>
          <p:nvPr>
            <p:ph type="sldNum" sz="quarter" idx="12"/>
          </p:nvPr>
        </p:nvSpPr>
        <p:spPr/>
        <p:txBody>
          <a:bodyPr/>
          <a:lstStyle/>
          <a:p>
            <a:fld id="{1AEE43DB-26D9-408E-85F1-E749B4A0C370}" type="slidenum">
              <a:rPr lang="fr-CA" smtClean="0"/>
              <a:t>‹N°›</a:t>
            </a:fld>
            <a:endParaRPr lang="fr-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657BAEFB-EBAB-4EE6-BBD5-EA8A7EF46DCE}" type="datetimeFigureOut">
              <a:rPr lang="fr-CA" smtClean="0"/>
              <a:t>2012-06-08</a:t>
            </a:fld>
            <a:endParaRPr lang="fr-CA" dirty="0"/>
          </a:p>
        </p:txBody>
      </p:sp>
      <p:sp>
        <p:nvSpPr>
          <p:cNvPr id="8" name="Footer Placeholder 7"/>
          <p:cNvSpPr>
            <a:spLocks noGrp="1"/>
          </p:cNvSpPr>
          <p:nvPr>
            <p:ph type="ftr" sz="quarter" idx="11"/>
          </p:nvPr>
        </p:nvSpPr>
        <p:spPr/>
        <p:txBody>
          <a:bodyPr/>
          <a:lstStyle/>
          <a:p>
            <a:endParaRPr lang="fr-CA" dirty="0"/>
          </a:p>
        </p:txBody>
      </p:sp>
      <p:sp>
        <p:nvSpPr>
          <p:cNvPr id="9" name="Slide Number Placeholder 8"/>
          <p:cNvSpPr>
            <a:spLocks noGrp="1"/>
          </p:cNvSpPr>
          <p:nvPr>
            <p:ph type="sldNum" sz="quarter" idx="12"/>
          </p:nvPr>
        </p:nvSpPr>
        <p:spPr/>
        <p:txBody>
          <a:bodyPr/>
          <a:lstStyle/>
          <a:p>
            <a:fld id="{1AEE43DB-26D9-408E-85F1-E749B4A0C370}" type="slidenum">
              <a:rPr lang="fr-CA" smtClean="0"/>
              <a:t>‹N°›</a:t>
            </a:fld>
            <a:endParaRPr lang="fr-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657BAEFB-EBAB-4EE6-BBD5-EA8A7EF46DCE}" type="datetimeFigureOut">
              <a:rPr lang="fr-CA" smtClean="0"/>
              <a:t>2012-06-08</a:t>
            </a:fld>
            <a:endParaRPr lang="fr-CA" dirty="0"/>
          </a:p>
        </p:txBody>
      </p:sp>
      <p:sp>
        <p:nvSpPr>
          <p:cNvPr id="4" name="Footer Placeholder 3"/>
          <p:cNvSpPr>
            <a:spLocks noGrp="1"/>
          </p:cNvSpPr>
          <p:nvPr>
            <p:ph type="ftr" sz="quarter" idx="11"/>
          </p:nvPr>
        </p:nvSpPr>
        <p:spPr/>
        <p:txBody>
          <a:bodyPr/>
          <a:lstStyle/>
          <a:p>
            <a:endParaRPr lang="fr-CA" dirty="0"/>
          </a:p>
        </p:txBody>
      </p:sp>
      <p:sp>
        <p:nvSpPr>
          <p:cNvPr id="5" name="Slide Number Placeholder 4"/>
          <p:cNvSpPr>
            <a:spLocks noGrp="1"/>
          </p:cNvSpPr>
          <p:nvPr>
            <p:ph type="sldNum" sz="quarter" idx="12"/>
          </p:nvPr>
        </p:nvSpPr>
        <p:spPr/>
        <p:txBody>
          <a:bodyPr/>
          <a:lstStyle/>
          <a:p>
            <a:fld id="{1AEE43DB-26D9-408E-85F1-E749B4A0C370}" type="slidenum">
              <a:rPr lang="fr-CA" smtClean="0"/>
              <a:t>‹N°›</a:t>
            </a:fld>
            <a:endParaRPr lang="fr-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7BAEFB-EBAB-4EE6-BBD5-EA8A7EF46DCE}" type="datetimeFigureOut">
              <a:rPr lang="fr-CA" smtClean="0"/>
              <a:t>2012-06-08</a:t>
            </a:fld>
            <a:endParaRPr lang="fr-CA" dirty="0"/>
          </a:p>
        </p:txBody>
      </p:sp>
      <p:sp>
        <p:nvSpPr>
          <p:cNvPr id="3" name="Footer Placeholder 2"/>
          <p:cNvSpPr>
            <a:spLocks noGrp="1"/>
          </p:cNvSpPr>
          <p:nvPr>
            <p:ph type="ftr" sz="quarter" idx="11"/>
          </p:nvPr>
        </p:nvSpPr>
        <p:spPr/>
        <p:txBody>
          <a:bodyPr/>
          <a:lstStyle/>
          <a:p>
            <a:endParaRPr lang="fr-CA" dirty="0"/>
          </a:p>
        </p:txBody>
      </p:sp>
      <p:sp>
        <p:nvSpPr>
          <p:cNvPr id="4" name="Slide Number Placeholder 3"/>
          <p:cNvSpPr>
            <a:spLocks noGrp="1"/>
          </p:cNvSpPr>
          <p:nvPr>
            <p:ph type="sldNum" sz="quarter" idx="12"/>
          </p:nvPr>
        </p:nvSpPr>
        <p:spPr/>
        <p:txBody>
          <a:bodyPr/>
          <a:lstStyle/>
          <a:p>
            <a:fld id="{1AEE43DB-26D9-408E-85F1-E749B4A0C370}" type="slidenum">
              <a:rPr lang="fr-CA" smtClean="0"/>
              <a:t>‹N°›</a:t>
            </a:fld>
            <a:endParaRPr lang="fr-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FR" smtClean="0"/>
              <a:t>Modifiez le style du titre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57BAEFB-EBAB-4EE6-BBD5-EA8A7EF46DCE}" type="datetimeFigureOut">
              <a:rPr lang="fr-CA" smtClean="0"/>
              <a:t>2012-06-08</a:t>
            </a:fld>
            <a:endParaRPr lang="fr-CA" dirty="0"/>
          </a:p>
        </p:txBody>
      </p:sp>
      <p:sp>
        <p:nvSpPr>
          <p:cNvPr id="6" name="Footer Placeholder 5"/>
          <p:cNvSpPr>
            <a:spLocks noGrp="1"/>
          </p:cNvSpPr>
          <p:nvPr>
            <p:ph type="ftr" sz="quarter" idx="11"/>
          </p:nvPr>
        </p:nvSpPr>
        <p:spPr/>
        <p:txBody>
          <a:bodyPr/>
          <a:lstStyle/>
          <a:p>
            <a:endParaRPr lang="fr-CA" dirty="0"/>
          </a:p>
        </p:txBody>
      </p:sp>
      <p:sp>
        <p:nvSpPr>
          <p:cNvPr id="7" name="Slide Number Placeholder 6"/>
          <p:cNvSpPr>
            <a:spLocks noGrp="1"/>
          </p:cNvSpPr>
          <p:nvPr>
            <p:ph type="sldNum" sz="quarter" idx="12"/>
          </p:nvPr>
        </p:nvSpPr>
        <p:spPr/>
        <p:txBody>
          <a:bodyPr/>
          <a:lstStyle/>
          <a:p>
            <a:fld id="{1AEE43DB-26D9-408E-85F1-E749B4A0C370}" type="slidenum">
              <a:rPr lang="fr-CA" smtClean="0"/>
              <a:t>‹N°›</a:t>
            </a:fld>
            <a:endParaRPr lang="fr-CA" dirty="0"/>
          </a:p>
        </p:txBody>
      </p:sp>
      <p:sp>
        <p:nvSpPr>
          <p:cNvPr id="9" name="Content Placeholder 8"/>
          <p:cNvSpPr>
            <a:spLocks noGrp="1"/>
          </p:cNvSpPr>
          <p:nvPr>
            <p:ph sz="quarter" idx="13"/>
          </p:nvPr>
        </p:nvSpPr>
        <p:spPr>
          <a:xfrm>
            <a:off x="304800" y="381000"/>
            <a:ext cx="7772400" cy="494284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fr-FR" smtClean="0"/>
              <a:t>Modifiez le style du titre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8" name="Date Placeholder 7"/>
          <p:cNvSpPr>
            <a:spLocks noGrp="1"/>
          </p:cNvSpPr>
          <p:nvPr>
            <p:ph type="dt" sz="half" idx="10"/>
          </p:nvPr>
        </p:nvSpPr>
        <p:spPr/>
        <p:txBody>
          <a:bodyPr/>
          <a:lstStyle/>
          <a:p>
            <a:fld id="{657BAEFB-EBAB-4EE6-BBD5-EA8A7EF46DCE}" type="datetimeFigureOut">
              <a:rPr lang="fr-CA" smtClean="0"/>
              <a:t>2012-06-08</a:t>
            </a:fld>
            <a:endParaRPr lang="fr-CA" dirty="0"/>
          </a:p>
        </p:txBody>
      </p:sp>
      <p:sp>
        <p:nvSpPr>
          <p:cNvPr id="9" name="Slide Number Placeholder 8"/>
          <p:cNvSpPr>
            <a:spLocks noGrp="1"/>
          </p:cNvSpPr>
          <p:nvPr>
            <p:ph type="sldNum" sz="quarter" idx="11"/>
          </p:nvPr>
        </p:nvSpPr>
        <p:spPr/>
        <p:txBody>
          <a:bodyPr/>
          <a:lstStyle/>
          <a:p>
            <a:fld id="{1AEE43DB-26D9-408E-85F1-E749B4A0C370}" type="slidenum">
              <a:rPr lang="fr-CA" smtClean="0"/>
              <a:t>‹N°›</a:t>
            </a:fld>
            <a:endParaRPr lang="fr-CA" dirty="0"/>
          </a:p>
        </p:txBody>
      </p:sp>
      <p:sp>
        <p:nvSpPr>
          <p:cNvPr id="10" name="Footer Placeholder 9"/>
          <p:cNvSpPr>
            <a:spLocks noGrp="1"/>
          </p:cNvSpPr>
          <p:nvPr>
            <p:ph type="ftr" sz="quarter" idx="12"/>
          </p:nvPr>
        </p:nvSpPr>
        <p:spPr/>
        <p:txBody>
          <a:bodyPr/>
          <a:lstStyle/>
          <a:p>
            <a:endParaRPr lang="fr-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AEE43DB-26D9-408E-85F1-E749B4A0C370}" type="slidenum">
              <a:rPr lang="fr-CA" smtClean="0"/>
              <a:t>‹N°›</a:t>
            </a:fld>
            <a:endParaRPr lang="fr-CA"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fr-CA"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657BAEFB-EBAB-4EE6-BBD5-EA8A7EF46DCE}" type="datetimeFigureOut">
              <a:rPr lang="fr-CA" smtClean="0"/>
              <a:t>2012-06-08</a:t>
            </a:fld>
            <a:endParaRPr lang="fr-CA"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8.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10.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CA" sz="3600" dirty="0" smtClean="0"/>
              <a:t>Élaboration du dossier de l’apprenant ayant des besoins particuliers</a:t>
            </a:r>
            <a:r>
              <a:rPr lang="fr-CA" dirty="0" smtClean="0"/>
              <a:t/>
            </a:r>
            <a:br>
              <a:rPr lang="fr-CA" dirty="0" smtClean="0"/>
            </a:br>
            <a:endParaRPr lang="fr-CA" dirty="0"/>
          </a:p>
        </p:txBody>
      </p:sp>
      <p:sp>
        <p:nvSpPr>
          <p:cNvPr id="3" name="Sous-titre 2"/>
          <p:cNvSpPr>
            <a:spLocks noGrp="1"/>
          </p:cNvSpPr>
          <p:nvPr>
            <p:ph type="subTitle" idx="1"/>
          </p:nvPr>
        </p:nvSpPr>
        <p:spPr/>
        <p:txBody>
          <a:bodyPr>
            <a:normAutofit/>
          </a:bodyPr>
          <a:lstStyle/>
          <a:p>
            <a:r>
              <a:rPr lang="fr-CA" sz="1700" dirty="0" smtClean="0"/>
              <a:t>Brigitte Robert, orthopédagogue pour le </a:t>
            </a:r>
          </a:p>
          <a:p>
            <a:r>
              <a:rPr lang="fr-CA" sz="1700" dirty="0" smtClean="0"/>
              <a:t>Centre de formation du Richelieu </a:t>
            </a:r>
          </a:p>
          <a:p>
            <a:r>
              <a:rPr lang="fr-CA" sz="1700" dirty="0" smtClean="0"/>
              <a:t>Commission scolaire de Patriotes</a:t>
            </a:r>
          </a:p>
          <a:p>
            <a:endParaRPr lang="fr-CA" dirty="0"/>
          </a:p>
        </p:txBody>
      </p:sp>
    </p:spTree>
    <p:extLst>
      <p:ext uri="{BB962C8B-B14F-4D97-AF65-F5344CB8AC3E}">
        <p14:creationId xmlns:p14="http://schemas.microsoft.com/office/powerpoint/2010/main" val="34193729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normAutofit/>
          </a:bodyPr>
          <a:lstStyle/>
          <a:p>
            <a:r>
              <a:rPr lang="fr-CA" sz="4000" dirty="0"/>
              <a:t>Rapport d’analyse de la situation </a:t>
            </a:r>
          </a:p>
        </p:txBody>
      </p:sp>
      <p:sp>
        <p:nvSpPr>
          <p:cNvPr id="5" name="Sous-titre 4"/>
          <p:cNvSpPr>
            <a:spLocks noGrp="1"/>
          </p:cNvSpPr>
          <p:nvPr>
            <p:ph type="subTitle" idx="1"/>
          </p:nvPr>
        </p:nvSpPr>
        <p:spPr/>
        <p:txBody>
          <a:bodyPr/>
          <a:lstStyle/>
          <a:p>
            <a:r>
              <a:rPr lang="fr-CA" dirty="0"/>
              <a:t>Troisième étape</a:t>
            </a:r>
          </a:p>
          <a:p>
            <a:endParaRPr lang="fr-CA" dirty="0"/>
          </a:p>
        </p:txBody>
      </p:sp>
    </p:spTree>
    <p:extLst>
      <p:ext uri="{BB962C8B-B14F-4D97-AF65-F5344CB8AC3E}">
        <p14:creationId xmlns:p14="http://schemas.microsoft.com/office/powerpoint/2010/main" val="1734580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Rapport d’analyse de la situation </a:t>
            </a:r>
            <a:endParaRPr lang="fr-CA" dirty="0"/>
          </a:p>
        </p:txBody>
      </p:sp>
      <p:sp>
        <p:nvSpPr>
          <p:cNvPr id="3" name="Espace réservé du contenu 2"/>
          <p:cNvSpPr>
            <a:spLocks noGrp="1"/>
          </p:cNvSpPr>
          <p:nvPr>
            <p:ph idx="1"/>
          </p:nvPr>
        </p:nvSpPr>
        <p:spPr/>
        <p:txBody>
          <a:bodyPr>
            <a:normAutofit/>
          </a:bodyPr>
          <a:lstStyle/>
          <a:p>
            <a:pPr>
              <a:buFont typeface="Wingdings" pitchFamily="2" charset="2"/>
              <a:buChar char="q"/>
            </a:pPr>
            <a:r>
              <a:rPr lang="fr-CA" dirty="0" smtClean="0">
                <a:solidFill>
                  <a:srgbClr val="C00000"/>
                </a:solidFill>
              </a:rPr>
              <a:t>Identifier la mesure d’adaptation qui permettrait à l’apprenant de faire des apprentissages. </a:t>
            </a:r>
          </a:p>
          <a:p>
            <a:pPr lvl="2"/>
            <a:r>
              <a:rPr lang="fr-CA" sz="1900" dirty="0">
                <a:solidFill>
                  <a:prstClr val="black"/>
                </a:solidFill>
              </a:rPr>
              <a:t>Formulaire de demande de service à la direction </a:t>
            </a:r>
            <a:r>
              <a:rPr lang="fr-CA" sz="2000" dirty="0">
                <a:solidFill>
                  <a:prstClr val="black"/>
                </a:solidFill>
              </a:rPr>
              <a:t>(</a:t>
            </a:r>
            <a:r>
              <a:rPr lang="fr-CA" sz="1900" dirty="0">
                <a:solidFill>
                  <a:prstClr val="black"/>
                </a:solidFill>
              </a:rPr>
              <a:t>annexe 3</a:t>
            </a:r>
            <a:r>
              <a:rPr lang="fr-CA" sz="2000" dirty="0">
                <a:solidFill>
                  <a:prstClr val="black"/>
                </a:solidFill>
              </a:rPr>
              <a:t>) </a:t>
            </a:r>
          </a:p>
          <a:p>
            <a:pPr lvl="2"/>
            <a:r>
              <a:rPr lang="fr-CA" sz="1900" dirty="0"/>
              <a:t>Formulaire de suivi direction (annexe 4</a:t>
            </a:r>
            <a:r>
              <a:rPr lang="fr-CA" sz="1900" dirty="0" smtClean="0"/>
              <a:t>)</a:t>
            </a:r>
          </a:p>
          <a:p>
            <a:pPr lvl="2"/>
            <a:r>
              <a:rPr lang="fr-CA" dirty="0"/>
              <a:t>Études de </a:t>
            </a:r>
            <a:r>
              <a:rPr lang="fr-CA" dirty="0" smtClean="0"/>
              <a:t>cas avec la direction</a:t>
            </a:r>
            <a:endParaRPr lang="fr-CA" dirty="0"/>
          </a:p>
          <a:p>
            <a:pPr lvl="2"/>
            <a:endParaRPr lang="fr-CA" dirty="0" smtClean="0">
              <a:solidFill>
                <a:srgbClr val="C00000"/>
              </a:solidFill>
            </a:endParaRPr>
          </a:p>
          <a:p>
            <a:pPr>
              <a:buFont typeface="Wingdings" pitchFamily="2" charset="2"/>
              <a:buChar char="q"/>
            </a:pPr>
            <a:r>
              <a:rPr lang="fr-CA" dirty="0" smtClean="0">
                <a:solidFill>
                  <a:srgbClr val="C00000"/>
                </a:solidFill>
              </a:rPr>
              <a:t>Nommer </a:t>
            </a:r>
            <a:r>
              <a:rPr lang="fr-CA" dirty="0">
                <a:solidFill>
                  <a:srgbClr val="C00000"/>
                </a:solidFill>
              </a:rPr>
              <a:t>les effets recherchés en utilisant cette mesure</a:t>
            </a:r>
            <a:r>
              <a:rPr lang="fr-CA" dirty="0" smtClean="0">
                <a:solidFill>
                  <a:srgbClr val="C00000"/>
                </a:solidFill>
              </a:rPr>
              <a:t>.</a:t>
            </a:r>
          </a:p>
          <a:p>
            <a:pPr lvl="2"/>
            <a:r>
              <a:rPr lang="fr-CA" sz="1900" dirty="0" smtClean="0"/>
              <a:t>Évaluation de la valeur ajoutée d’une mesure d’adaptation pendant l’apprentissage </a:t>
            </a:r>
            <a:r>
              <a:rPr lang="fr-CA" sz="1700" dirty="0" smtClean="0"/>
              <a:t>(annexe 5)</a:t>
            </a:r>
            <a:endParaRPr lang="fr-CA" sz="1700" dirty="0"/>
          </a:p>
          <a:p>
            <a:pPr lvl="2"/>
            <a:r>
              <a:rPr lang="fr-CA" sz="1900" dirty="0" smtClean="0"/>
              <a:t>Synthèse au Plan d’Apprentissage Personnalisé </a:t>
            </a:r>
            <a:r>
              <a:rPr lang="fr-CA" sz="1800" dirty="0" smtClean="0"/>
              <a:t>(annexe 6)</a:t>
            </a:r>
            <a:r>
              <a:rPr lang="fr-CA" sz="1900" dirty="0" smtClean="0"/>
              <a:t> </a:t>
            </a:r>
            <a:endParaRPr lang="fr-CA" sz="1900" dirty="0"/>
          </a:p>
        </p:txBody>
      </p:sp>
    </p:spTree>
    <p:extLst>
      <p:ext uri="{BB962C8B-B14F-4D97-AF65-F5344CB8AC3E}">
        <p14:creationId xmlns:p14="http://schemas.microsoft.com/office/powerpoint/2010/main" val="3463445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p:cNvGraphicFramePr>
            <a:graphicFrameLocks noChangeAspect="1"/>
          </p:cNvGraphicFramePr>
          <p:nvPr>
            <p:extLst>
              <p:ext uri="{D42A27DB-BD31-4B8C-83A1-F6EECF244321}">
                <p14:modId xmlns:p14="http://schemas.microsoft.com/office/powerpoint/2010/main" val="2830330108"/>
              </p:ext>
            </p:extLst>
          </p:nvPr>
        </p:nvGraphicFramePr>
        <p:xfrm>
          <a:off x="755576" y="1700808"/>
          <a:ext cx="4104456" cy="4752528"/>
        </p:xfrm>
        <a:graphic>
          <a:graphicData uri="http://schemas.openxmlformats.org/presentationml/2006/ole">
            <mc:AlternateContent xmlns:mc="http://schemas.openxmlformats.org/markup-compatibility/2006">
              <mc:Choice xmlns:v="urn:schemas-microsoft-com:vml" Requires="v">
                <p:oleObj spid="_x0000_s3077" name="Acrobat Document" r:id="rId3" imgW="5667139" imgH="8019997" progId="AcroExch.Document.7">
                  <p:embed/>
                </p:oleObj>
              </mc:Choice>
              <mc:Fallback>
                <p:oleObj name="Acrobat Document" r:id="rId3" imgW="5667139" imgH="8019997" progId="AcroExch.Document.7">
                  <p:embed/>
                  <p:pic>
                    <p:nvPicPr>
                      <p:cNvPr id="0" name=""/>
                      <p:cNvPicPr/>
                      <p:nvPr/>
                    </p:nvPicPr>
                    <p:blipFill>
                      <a:blip r:embed="rId4"/>
                      <a:stretch>
                        <a:fillRect/>
                      </a:stretch>
                    </p:blipFill>
                    <p:spPr>
                      <a:xfrm>
                        <a:off x="755576" y="1700808"/>
                        <a:ext cx="4104456" cy="4752528"/>
                      </a:xfrm>
                      <a:prstGeom prst="rect">
                        <a:avLst/>
                      </a:prstGeom>
                    </p:spPr>
                  </p:pic>
                </p:oleObj>
              </mc:Fallback>
            </mc:AlternateContent>
          </a:graphicData>
        </a:graphic>
      </p:graphicFrame>
      <p:sp>
        <p:nvSpPr>
          <p:cNvPr id="6" name="Titre 5"/>
          <p:cNvSpPr>
            <a:spLocks noGrp="1"/>
          </p:cNvSpPr>
          <p:nvPr>
            <p:ph type="title"/>
          </p:nvPr>
        </p:nvSpPr>
        <p:spPr/>
        <p:txBody>
          <a:bodyPr/>
          <a:lstStyle/>
          <a:p>
            <a:pPr algn="ctr"/>
            <a:r>
              <a:rPr lang="fr-CA" dirty="0" smtClean="0"/>
              <a:t>Annexe 3</a:t>
            </a:r>
            <a:endParaRPr lang="fr-CA" dirty="0"/>
          </a:p>
        </p:txBody>
      </p:sp>
      <p:sp>
        <p:nvSpPr>
          <p:cNvPr id="7" name="Espace réservé du contenu 6"/>
          <p:cNvSpPr>
            <a:spLocks noGrp="1"/>
          </p:cNvSpPr>
          <p:nvPr>
            <p:ph idx="1"/>
          </p:nvPr>
        </p:nvSpPr>
        <p:spPr/>
        <p:txBody>
          <a:bodyPr/>
          <a:lstStyle/>
          <a:p>
            <a:endParaRPr lang="fr-CA" dirty="0"/>
          </a:p>
        </p:txBody>
      </p:sp>
    </p:spTree>
    <p:extLst>
      <p:ext uri="{BB962C8B-B14F-4D97-AF65-F5344CB8AC3E}">
        <p14:creationId xmlns:p14="http://schemas.microsoft.com/office/powerpoint/2010/main" val="2721032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dirty="0" smtClean="0"/>
              <a:t>Annexe 4</a:t>
            </a:r>
            <a:endParaRPr lang="fr-CA" dirty="0"/>
          </a:p>
        </p:txBody>
      </p:sp>
      <p:sp>
        <p:nvSpPr>
          <p:cNvPr id="3" name="Espace réservé du contenu 2"/>
          <p:cNvSpPr>
            <a:spLocks noGrp="1"/>
          </p:cNvSpPr>
          <p:nvPr>
            <p:ph idx="1"/>
          </p:nvPr>
        </p:nvSpPr>
        <p:spPr/>
        <p:txBody>
          <a:bodyPr/>
          <a:lstStyle/>
          <a:p>
            <a:endParaRPr lang="fr-CA"/>
          </a:p>
        </p:txBody>
      </p:sp>
      <p:graphicFrame>
        <p:nvGraphicFramePr>
          <p:cNvPr id="4" name="Objet 3"/>
          <p:cNvGraphicFramePr>
            <a:graphicFrameLocks noChangeAspect="1"/>
          </p:cNvGraphicFramePr>
          <p:nvPr>
            <p:extLst>
              <p:ext uri="{D42A27DB-BD31-4B8C-83A1-F6EECF244321}">
                <p14:modId xmlns:p14="http://schemas.microsoft.com/office/powerpoint/2010/main" val="1965985505"/>
              </p:ext>
            </p:extLst>
          </p:nvPr>
        </p:nvGraphicFramePr>
        <p:xfrm>
          <a:off x="1924050" y="1876425"/>
          <a:ext cx="2871788" cy="4064000"/>
        </p:xfrm>
        <a:graphic>
          <a:graphicData uri="http://schemas.openxmlformats.org/presentationml/2006/ole">
            <mc:AlternateContent xmlns:mc="http://schemas.openxmlformats.org/markup-compatibility/2006">
              <mc:Choice xmlns:v="urn:schemas-microsoft-com:vml" Requires="v">
                <p:oleObj spid="_x0000_s11267" name="Acrobat Document" r:id="rId3" imgW="5667139" imgH="8019997" progId="AcroExch.Document.7">
                  <p:embed/>
                </p:oleObj>
              </mc:Choice>
              <mc:Fallback>
                <p:oleObj name="Acrobat Document" r:id="rId3" imgW="5667139" imgH="8019997" progId="AcroExch.Document.7">
                  <p:embed/>
                  <p:pic>
                    <p:nvPicPr>
                      <p:cNvPr id="0" name=""/>
                      <p:cNvPicPr/>
                      <p:nvPr/>
                    </p:nvPicPr>
                    <p:blipFill>
                      <a:blip r:embed="rId4"/>
                      <a:stretch>
                        <a:fillRect/>
                      </a:stretch>
                    </p:blipFill>
                    <p:spPr>
                      <a:xfrm>
                        <a:off x="1924050" y="1876425"/>
                        <a:ext cx="2871788" cy="4064000"/>
                      </a:xfrm>
                      <a:prstGeom prst="rect">
                        <a:avLst/>
                      </a:prstGeom>
                    </p:spPr>
                  </p:pic>
                </p:oleObj>
              </mc:Fallback>
            </mc:AlternateContent>
          </a:graphicData>
        </a:graphic>
      </p:graphicFrame>
    </p:spTree>
    <p:extLst>
      <p:ext uri="{BB962C8B-B14F-4D97-AF65-F5344CB8AC3E}">
        <p14:creationId xmlns:p14="http://schemas.microsoft.com/office/powerpoint/2010/main" val="39105363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extLst>
              <p:ext uri="{D42A27DB-BD31-4B8C-83A1-F6EECF244321}">
                <p14:modId xmlns:p14="http://schemas.microsoft.com/office/powerpoint/2010/main" val="398303364"/>
              </p:ext>
            </p:extLst>
          </p:nvPr>
        </p:nvGraphicFramePr>
        <p:xfrm>
          <a:off x="1187624" y="1988840"/>
          <a:ext cx="6096000" cy="3700462"/>
        </p:xfrm>
        <a:graphic>
          <a:graphicData uri="http://schemas.openxmlformats.org/presentationml/2006/ole">
            <mc:AlternateContent xmlns:mc="http://schemas.openxmlformats.org/markup-compatibility/2006">
              <mc:Choice xmlns:v="urn:schemas-microsoft-com:vml" Requires="v">
                <p:oleObj spid="_x0000_s7172" name="Acrobat Document" r:id="rId3" imgW="9600987" imgH="5829216" progId="AcroExch.Document.7">
                  <p:embed/>
                </p:oleObj>
              </mc:Choice>
              <mc:Fallback>
                <p:oleObj name="Acrobat Document" r:id="rId3" imgW="9600987" imgH="5829216" progId="AcroExch.Document.7">
                  <p:embed/>
                  <p:pic>
                    <p:nvPicPr>
                      <p:cNvPr id="0" name=""/>
                      <p:cNvPicPr/>
                      <p:nvPr/>
                    </p:nvPicPr>
                    <p:blipFill>
                      <a:blip r:embed="rId4"/>
                      <a:stretch>
                        <a:fillRect/>
                      </a:stretch>
                    </p:blipFill>
                    <p:spPr>
                      <a:xfrm>
                        <a:off x="1187624" y="1988840"/>
                        <a:ext cx="6096000" cy="3700462"/>
                      </a:xfrm>
                      <a:prstGeom prst="rect">
                        <a:avLst/>
                      </a:prstGeom>
                    </p:spPr>
                  </p:pic>
                </p:oleObj>
              </mc:Fallback>
            </mc:AlternateContent>
          </a:graphicData>
        </a:graphic>
      </p:graphicFrame>
      <p:sp>
        <p:nvSpPr>
          <p:cNvPr id="3" name="Titre 2"/>
          <p:cNvSpPr>
            <a:spLocks noGrp="1"/>
          </p:cNvSpPr>
          <p:nvPr>
            <p:ph type="title"/>
          </p:nvPr>
        </p:nvSpPr>
        <p:spPr/>
        <p:txBody>
          <a:bodyPr/>
          <a:lstStyle/>
          <a:p>
            <a:pPr algn="ctr"/>
            <a:r>
              <a:rPr lang="fr-CA" dirty="0" smtClean="0"/>
              <a:t>Annexe 5</a:t>
            </a:r>
            <a:endParaRPr lang="fr-CA" dirty="0"/>
          </a:p>
        </p:txBody>
      </p:sp>
    </p:spTree>
    <p:extLst>
      <p:ext uri="{BB962C8B-B14F-4D97-AF65-F5344CB8AC3E}">
        <p14:creationId xmlns:p14="http://schemas.microsoft.com/office/powerpoint/2010/main" val="2924518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extLst>
              <p:ext uri="{D42A27DB-BD31-4B8C-83A1-F6EECF244321}">
                <p14:modId xmlns:p14="http://schemas.microsoft.com/office/powerpoint/2010/main" val="3784948902"/>
              </p:ext>
            </p:extLst>
          </p:nvPr>
        </p:nvGraphicFramePr>
        <p:xfrm>
          <a:off x="1475656" y="1628800"/>
          <a:ext cx="2871788" cy="4064000"/>
        </p:xfrm>
        <a:graphic>
          <a:graphicData uri="http://schemas.openxmlformats.org/presentationml/2006/ole">
            <mc:AlternateContent xmlns:mc="http://schemas.openxmlformats.org/markup-compatibility/2006">
              <mc:Choice xmlns:v="urn:schemas-microsoft-com:vml" Requires="v">
                <p:oleObj spid="_x0000_s8196" name="Acrobat Document" r:id="rId3" imgW="5667139" imgH="8019997" progId="AcroExch.Document.7">
                  <p:embed/>
                </p:oleObj>
              </mc:Choice>
              <mc:Fallback>
                <p:oleObj name="Acrobat Document" r:id="rId3" imgW="5667139" imgH="8019997" progId="AcroExch.Document.7">
                  <p:embed/>
                  <p:pic>
                    <p:nvPicPr>
                      <p:cNvPr id="0" name=""/>
                      <p:cNvPicPr/>
                      <p:nvPr/>
                    </p:nvPicPr>
                    <p:blipFill>
                      <a:blip r:embed="rId4"/>
                      <a:stretch>
                        <a:fillRect/>
                      </a:stretch>
                    </p:blipFill>
                    <p:spPr>
                      <a:xfrm>
                        <a:off x="1475656" y="1628800"/>
                        <a:ext cx="2871788" cy="4064000"/>
                      </a:xfrm>
                      <a:prstGeom prst="rect">
                        <a:avLst/>
                      </a:prstGeom>
                    </p:spPr>
                  </p:pic>
                </p:oleObj>
              </mc:Fallback>
            </mc:AlternateContent>
          </a:graphicData>
        </a:graphic>
      </p:graphicFrame>
      <p:sp>
        <p:nvSpPr>
          <p:cNvPr id="3" name="Titre 2"/>
          <p:cNvSpPr>
            <a:spLocks noGrp="1"/>
          </p:cNvSpPr>
          <p:nvPr>
            <p:ph type="title"/>
          </p:nvPr>
        </p:nvSpPr>
        <p:spPr/>
        <p:txBody>
          <a:bodyPr/>
          <a:lstStyle/>
          <a:p>
            <a:pPr algn="ctr"/>
            <a:r>
              <a:rPr lang="fr-CA" dirty="0" smtClean="0"/>
              <a:t>Annexe 6</a:t>
            </a:r>
            <a:endParaRPr lang="fr-CA" dirty="0"/>
          </a:p>
        </p:txBody>
      </p:sp>
    </p:spTree>
    <p:extLst>
      <p:ext uri="{BB962C8B-B14F-4D97-AF65-F5344CB8AC3E}">
        <p14:creationId xmlns:p14="http://schemas.microsoft.com/office/powerpoint/2010/main" val="37559326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Rapport d’analyse de la situation </a:t>
            </a:r>
            <a:endParaRPr lang="fr-CA" dirty="0"/>
          </a:p>
        </p:txBody>
      </p:sp>
      <p:sp>
        <p:nvSpPr>
          <p:cNvPr id="3" name="Espace réservé du contenu 2"/>
          <p:cNvSpPr>
            <a:spLocks noGrp="1"/>
          </p:cNvSpPr>
          <p:nvPr>
            <p:ph idx="1"/>
          </p:nvPr>
        </p:nvSpPr>
        <p:spPr/>
        <p:txBody>
          <a:bodyPr/>
          <a:lstStyle/>
          <a:p>
            <a:pPr marL="0" indent="0">
              <a:buNone/>
            </a:pPr>
            <a:r>
              <a:rPr lang="fr-CA" dirty="0" smtClean="0">
                <a:solidFill>
                  <a:srgbClr val="00B050"/>
                </a:solidFill>
              </a:rPr>
              <a:t>Un travail de collaboration </a:t>
            </a:r>
            <a:endParaRPr lang="fr-CA" dirty="0" smtClean="0"/>
          </a:p>
          <a:p>
            <a:pPr lvl="1"/>
            <a:r>
              <a:rPr lang="fr-CA" dirty="0" smtClean="0"/>
              <a:t>Enseignants</a:t>
            </a:r>
          </a:p>
          <a:p>
            <a:pPr lvl="1"/>
            <a:r>
              <a:rPr lang="fr-CA" dirty="0" smtClean="0"/>
              <a:t>Services complémentaires </a:t>
            </a:r>
          </a:p>
          <a:p>
            <a:pPr lvl="1"/>
            <a:r>
              <a:rPr lang="fr-CA" dirty="0" smtClean="0"/>
              <a:t>Direction</a:t>
            </a:r>
          </a:p>
          <a:p>
            <a:pPr lvl="1"/>
            <a:r>
              <a:rPr lang="fr-CA" dirty="0" smtClean="0"/>
              <a:t>Implication de l’apprenant </a:t>
            </a:r>
          </a:p>
          <a:p>
            <a:pPr lvl="1"/>
            <a:endParaRPr lang="fr-CA" dirty="0" smtClean="0"/>
          </a:p>
          <a:p>
            <a:pPr lvl="2"/>
            <a:r>
              <a:rPr lang="fr-CA" dirty="0" smtClean="0"/>
              <a:t>À titre d’exemple, en discutant avec lui pour s’assurer que la mesure mise en place ne présente pas un défi supplémentaire.</a:t>
            </a:r>
            <a:endParaRPr lang="fr-CA" dirty="0"/>
          </a:p>
        </p:txBody>
      </p:sp>
    </p:spTree>
    <p:extLst>
      <p:ext uri="{BB962C8B-B14F-4D97-AF65-F5344CB8AC3E}">
        <p14:creationId xmlns:p14="http://schemas.microsoft.com/office/powerpoint/2010/main" val="22921737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normAutofit/>
          </a:bodyPr>
          <a:lstStyle/>
          <a:p>
            <a:r>
              <a:rPr lang="fr-CA" sz="4000" dirty="0"/>
              <a:t>Rapport d’analyse de la situation </a:t>
            </a:r>
          </a:p>
        </p:txBody>
      </p:sp>
      <p:sp>
        <p:nvSpPr>
          <p:cNvPr id="5" name="Sous-titre 4"/>
          <p:cNvSpPr>
            <a:spLocks noGrp="1"/>
          </p:cNvSpPr>
          <p:nvPr>
            <p:ph type="subTitle" idx="1"/>
          </p:nvPr>
        </p:nvSpPr>
        <p:spPr/>
        <p:txBody>
          <a:bodyPr/>
          <a:lstStyle/>
          <a:p>
            <a:r>
              <a:rPr lang="fr-CA" dirty="0"/>
              <a:t>Quatrième étape</a:t>
            </a:r>
          </a:p>
          <a:p>
            <a:endParaRPr lang="fr-CA" dirty="0"/>
          </a:p>
        </p:txBody>
      </p:sp>
    </p:spTree>
    <p:extLst>
      <p:ext uri="{BB962C8B-B14F-4D97-AF65-F5344CB8AC3E}">
        <p14:creationId xmlns:p14="http://schemas.microsoft.com/office/powerpoint/2010/main" val="292185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Rapport d’analyse de la situation </a:t>
            </a:r>
            <a:endParaRPr lang="fr-CA" dirty="0"/>
          </a:p>
        </p:txBody>
      </p:sp>
      <p:sp>
        <p:nvSpPr>
          <p:cNvPr id="3" name="Espace réservé du contenu 2"/>
          <p:cNvSpPr>
            <a:spLocks noGrp="1"/>
          </p:cNvSpPr>
          <p:nvPr>
            <p:ph idx="1"/>
          </p:nvPr>
        </p:nvSpPr>
        <p:spPr/>
        <p:txBody>
          <a:bodyPr/>
          <a:lstStyle/>
          <a:p>
            <a:pPr>
              <a:buFont typeface="Wingdings" pitchFamily="2" charset="2"/>
              <a:buChar char="q"/>
            </a:pPr>
            <a:r>
              <a:rPr lang="fr-CA" sz="2400" dirty="0" smtClean="0">
                <a:solidFill>
                  <a:srgbClr val="C00000"/>
                </a:solidFill>
              </a:rPr>
              <a:t>Documenter l’utilisation de la mesure adaptative, les résultats obtenus et, si nécessaire, les ajustements </a:t>
            </a:r>
          </a:p>
          <a:p>
            <a:pPr marL="114300" indent="0">
              <a:buNone/>
            </a:pPr>
            <a:r>
              <a:rPr lang="fr-CA" sz="2400" dirty="0">
                <a:solidFill>
                  <a:srgbClr val="C00000"/>
                </a:solidFill>
              </a:rPr>
              <a:t> </a:t>
            </a:r>
            <a:r>
              <a:rPr lang="fr-CA" sz="2400" dirty="0" smtClean="0">
                <a:solidFill>
                  <a:srgbClr val="C00000"/>
                </a:solidFill>
              </a:rPr>
              <a:t>   </a:t>
            </a:r>
            <a:r>
              <a:rPr lang="fr-CA" sz="1800" dirty="0" smtClean="0"/>
              <a:t>(annexe 5)</a:t>
            </a:r>
          </a:p>
          <a:p>
            <a:pPr>
              <a:buFont typeface="Wingdings" pitchFamily="2" charset="2"/>
              <a:buChar char="q"/>
            </a:pPr>
            <a:endParaRPr lang="fr-CA" sz="1800" dirty="0" smtClean="0"/>
          </a:p>
          <a:p>
            <a:pPr lvl="2"/>
            <a:r>
              <a:rPr lang="fr-CA" dirty="0" smtClean="0"/>
              <a:t>Travaux de l’apprenant</a:t>
            </a:r>
          </a:p>
          <a:p>
            <a:pPr lvl="2"/>
            <a:r>
              <a:rPr lang="fr-CA" dirty="0" smtClean="0"/>
              <a:t>Évaluations formatives (pré-test)</a:t>
            </a:r>
          </a:p>
          <a:p>
            <a:pPr lvl="2"/>
            <a:r>
              <a:rPr lang="fr-CA" dirty="0" smtClean="0"/>
              <a:t>Productions écrites</a:t>
            </a:r>
          </a:p>
          <a:p>
            <a:pPr lvl="2"/>
            <a:r>
              <a:rPr lang="fr-CA" dirty="0" smtClean="0"/>
              <a:t>Etc.</a:t>
            </a:r>
          </a:p>
          <a:p>
            <a:pPr lvl="2"/>
            <a:endParaRPr lang="fr-CA" dirty="0"/>
          </a:p>
        </p:txBody>
      </p:sp>
    </p:spTree>
    <p:extLst>
      <p:ext uri="{BB962C8B-B14F-4D97-AF65-F5344CB8AC3E}">
        <p14:creationId xmlns:p14="http://schemas.microsoft.com/office/powerpoint/2010/main" val="1405815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Rapport d’analyse de la situation </a:t>
            </a:r>
            <a:endParaRPr lang="fr-CA" dirty="0"/>
          </a:p>
        </p:txBody>
      </p:sp>
      <p:sp>
        <p:nvSpPr>
          <p:cNvPr id="3" name="Espace réservé du contenu 2"/>
          <p:cNvSpPr>
            <a:spLocks noGrp="1"/>
          </p:cNvSpPr>
          <p:nvPr>
            <p:ph idx="1"/>
          </p:nvPr>
        </p:nvSpPr>
        <p:spPr/>
        <p:txBody>
          <a:bodyPr>
            <a:normAutofit/>
          </a:bodyPr>
          <a:lstStyle/>
          <a:p>
            <a:pPr marL="0" indent="0">
              <a:buNone/>
            </a:pPr>
            <a:r>
              <a:rPr lang="fr-CA" dirty="0" smtClean="0">
                <a:solidFill>
                  <a:srgbClr val="00B050"/>
                </a:solidFill>
              </a:rPr>
              <a:t>Un travail de collaboration </a:t>
            </a:r>
          </a:p>
          <a:p>
            <a:r>
              <a:rPr lang="fr-CA" dirty="0" smtClean="0"/>
              <a:t>Enseignants</a:t>
            </a:r>
          </a:p>
          <a:p>
            <a:r>
              <a:rPr lang="fr-CA" dirty="0" smtClean="0"/>
              <a:t>Services complémentaires </a:t>
            </a:r>
          </a:p>
          <a:p>
            <a:r>
              <a:rPr lang="fr-CA" dirty="0" smtClean="0"/>
              <a:t>Implication de l’apprenant:  </a:t>
            </a:r>
          </a:p>
          <a:p>
            <a:endParaRPr lang="fr-CA" dirty="0" smtClean="0"/>
          </a:p>
          <a:p>
            <a:pPr lvl="1"/>
            <a:r>
              <a:rPr lang="fr-CA" dirty="0" smtClean="0"/>
              <a:t>À titre d’exemple, on peut solliciter la participation de celui-ci en lui demandant de qualifier ses valeurs ajoutées. Celles-ci sont notées sur les copies de travaux de façon à laisser des traces de l’analyse.</a:t>
            </a:r>
          </a:p>
          <a:p>
            <a:endParaRPr lang="fr-CA" dirty="0"/>
          </a:p>
        </p:txBody>
      </p:sp>
    </p:spTree>
    <p:extLst>
      <p:ext uri="{BB962C8B-B14F-4D97-AF65-F5344CB8AC3E}">
        <p14:creationId xmlns:p14="http://schemas.microsoft.com/office/powerpoint/2010/main" val="661626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normAutofit/>
          </a:bodyPr>
          <a:lstStyle/>
          <a:p>
            <a:r>
              <a:rPr lang="fr-CA" sz="4000" dirty="0"/>
              <a:t>Rapport d’analyse de la situation </a:t>
            </a:r>
          </a:p>
        </p:txBody>
      </p:sp>
      <p:sp>
        <p:nvSpPr>
          <p:cNvPr id="5" name="Sous-titre 4"/>
          <p:cNvSpPr>
            <a:spLocks noGrp="1"/>
          </p:cNvSpPr>
          <p:nvPr>
            <p:ph type="subTitle" idx="1"/>
          </p:nvPr>
        </p:nvSpPr>
        <p:spPr/>
        <p:txBody>
          <a:bodyPr/>
          <a:lstStyle/>
          <a:p>
            <a:r>
              <a:rPr lang="fr-CA" dirty="0"/>
              <a:t>Première étape </a:t>
            </a:r>
          </a:p>
          <a:p>
            <a:endParaRPr lang="fr-CA" dirty="0"/>
          </a:p>
        </p:txBody>
      </p:sp>
    </p:spTree>
    <p:extLst>
      <p:ext uri="{BB962C8B-B14F-4D97-AF65-F5344CB8AC3E}">
        <p14:creationId xmlns:p14="http://schemas.microsoft.com/office/powerpoint/2010/main" val="30877482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normAutofit/>
          </a:bodyPr>
          <a:lstStyle/>
          <a:p>
            <a:r>
              <a:rPr lang="fr-CA" sz="4000" dirty="0"/>
              <a:t>Rapport d’analyse de la situation </a:t>
            </a:r>
          </a:p>
        </p:txBody>
      </p:sp>
      <p:sp>
        <p:nvSpPr>
          <p:cNvPr id="5" name="Sous-titre 4"/>
          <p:cNvSpPr>
            <a:spLocks noGrp="1"/>
          </p:cNvSpPr>
          <p:nvPr>
            <p:ph type="subTitle" idx="1"/>
          </p:nvPr>
        </p:nvSpPr>
        <p:spPr/>
        <p:txBody>
          <a:bodyPr/>
          <a:lstStyle/>
          <a:p>
            <a:r>
              <a:rPr lang="fr-CA" dirty="0"/>
              <a:t>Cinquième étape</a:t>
            </a:r>
          </a:p>
          <a:p>
            <a:endParaRPr lang="fr-CA" dirty="0"/>
          </a:p>
        </p:txBody>
      </p:sp>
    </p:spTree>
    <p:extLst>
      <p:ext uri="{BB962C8B-B14F-4D97-AF65-F5344CB8AC3E}">
        <p14:creationId xmlns:p14="http://schemas.microsoft.com/office/powerpoint/2010/main" val="17759652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Rapport d’analyse de la situation </a:t>
            </a:r>
            <a:endParaRPr lang="fr-CA" dirty="0"/>
          </a:p>
        </p:txBody>
      </p:sp>
      <p:sp>
        <p:nvSpPr>
          <p:cNvPr id="3" name="Espace réservé du contenu 2"/>
          <p:cNvSpPr>
            <a:spLocks noGrp="1"/>
          </p:cNvSpPr>
          <p:nvPr>
            <p:ph idx="1"/>
          </p:nvPr>
        </p:nvSpPr>
        <p:spPr/>
        <p:txBody>
          <a:bodyPr/>
          <a:lstStyle/>
          <a:p>
            <a:pPr>
              <a:buFont typeface="Wingdings" pitchFamily="2" charset="2"/>
              <a:buChar char="q"/>
            </a:pPr>
            <a:r>
              <a:rPr lang="fr-CA" dirty="0" smtClean="0">
                <a:solidFill>
                  <a:srgbClr val="C00000"/>
                </a:solidFill>
              </a:rPr>
              <a:t>Autoriser l’utilisation d’une mesure adaptative pour l’évaluation d’un sigle</a:t>
            </a:r>
          </a:p>
          <a:p>
            <a:pPr>
              <a:buFont typeface="Wingdings" pitchFamily="2" charset="2"/>
              <a:buChar char="q"/>
            </a:pPr>
            <a:endParaRPr lang="fr-CA" dirty="0" smtClean="0">
              <a:solidFill>
                <a:srgbClr val="C00000"/>
              </a:solidFill>
            </a:endParaRPr>
          </a:p>
          <a:p>
            <a:pPr lvl="2"/>
            <a:r>
              <a:rPr lang="fr-CA" dirty="0" smtClean="0"/>
              <a:t>S’appuyer sur l’élaboration du dossier de l’adulte ayant des besoins particuliers.</a:t>
            </a:r>
          </a:p>
          <a:p>
            <a:pPr lvl="2"/>
            <a:r>
              <a:rPr lang="fr-CA" dirty="0" smtClean="0"/>
              <a:t>Mise à jour du Plan d’Apprentissage Personnalisé (si nécessaire)</a:t>
            </a:r>
          </a:p>
          <a:p>
            <a:pPr lvl="2"/>
            <a:r>
              <a:rPr lang="fr-CA" dirty="0" smtClean="0"/>
              <a:t>Autorisation lors de l’évaluation à des fins de sanction</a:t>
            </a:r>
            <a:r>
              <a:rPr lang="fr-CA" dirty="0"/>
              <a:t> </a:t>
            </a:r>
            <a:r>
              <a:rPr lang="fr-CA" sz="1800" dirty="0" smtClean="0"/>
              <a:t>(annexe 7)</a:t>
            </a:r>
            <a:endParaRPr lang="fr-CA" sz="1800" dirty="0"/>
          </a:p>
        </p:txBody>
      </p:sp>
    </p:spTree>
    <p:extLst>
      <p:ext uri="{BB962C8B-B14F-4D97-AF65-F5344CB8AC3E}">
        <p14:creationId xmlns:p14="http://schemas.microsoft.com/office/powerpoint/2010/main" val="10790200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p:cNvGraphicFramePr>
            <a:graphicFrameLocks noChangeAspect="1"/>
          </p:cNvGraphicFramePr>
          <p:nvPr>
            <p:extLst>
              <p:ext uri="{D42A27DB-BD31-4B8C-83A1-F6EECF244321}">
                <p14:modId xmlns:p14="http://schemas.microsoft.com/office/powerpoint/2010/main" val="2344508880"/>
              </p:ext>
            </p:extLst>
          </p:nvPr>
        </p:nvGraphicFramePr>
        <p:xfrm>
          <a:off x="1403648" y="1556792"/>
          <a:ext cx="3140075" cy="4064000"/>
        </p:xfrm>
        <a:graphic>
          <a:graphicData uri="http://schemas.openxmlformats.org/presentationml/2006/ole">
            <mc:AlternateContent xmlns:mc="http://schemas.openxmlformats.org/markup-compatibility/2006">
              <mc:Choice xmlns:v="urn:schemas-microsoft-com:vml" Requires="v">
                <p:oleObj spid="_x0000_s9220" name="Acrobat Document" r:id="rId3" imgW="5829103" imgH="7543564" progId="AcroExch.Document.7">
                  <p:embed/>
                </p:oleObj>
              </mc:Choice>
              <mc:Fallback>
                <p:oleObj name="Acrobat Document" r:id="rId3" imgW="5829103" imgH="7543564" progId="AcroExch.Document.7">
                  <p:embed/>
                  <p:pic>
                    <p:nvPicPr>
                      <p:cNvPr id="0" name=""/>
                      <p:cNvPicPr/>
                      <p:nvPr/>
                    </p:nvPicPr>
                    <p:blipFill>
                      <a:blip r:embed="rId4"/>
                      <a:stretch>
                        <a:fillRect/>
                      </a:stretch>
                    </p:blipFill>
                    <p:spPr>
                      <a:xfrm>
                        <a:off x="1403648" y="1556792"/>
                        <a:ext cx="3140075" cy="4064000"/>
                      </a:xfrm>
                      <a:prstGeom prst="rect">
                        <a:avLst/>
                      </a:prstGeom>
                    </p:spPr>
                  </p:pic>
                </p:oleObj>
              </mc:Fallback>
            </mc:AlternateContent>
          </a:graphicData>
        </a:graphic>
      </p:graphicFrame>
      <p:sp>
        <p:nvSpPr>
          <p:cNvPr id="5" name="Titre 4"/>
          <p:cNvSpPr>
            <a:spLocks noGrp="1"/>
          </p:cNvSpPr>
          <p:nvPr>
            <p:ph type="title"/>
          </p:nvPr>
        </p:nvSpPr>
        <p:spPr/>
        <p:txBody>
          <a:bodyPr/>
          <a:lstStyle/>
          <a:p>
            <a:pPr algn="ctr"/>
            <a:r>
              <a:rPr lang="fr-CA" dirty="0" smtClean="0"/>
              <a:t>Annexe 7</a:t>
            </a:r>
            <a:endParaRPr lang="fr-CA" dirty="0"/>
          </a:p>
        </p:txBody>
      </p:sp>
    </p:spTree>
    <p:extLst>
      <p:ext uri="{BB962C8B-B14F-4D97-AF65-F5344CB8AC3E}">
        <p14:creationId xmlns:p14="http://schemas.microsoft.com/office/powerpoint/2010/main" val="3349544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Rapport d’analyse de la situation </a:t>
            </a:r>
            <a:endParaRPr lang="fr-CA" dirty="0"/>
          </a:p>
        </p:txBody>
      </p:sp>
      <p:sp>
        <p:nvSpPr>
          <p:cNvPr id="3" name="Espace réservé du contenu 2"/>
          <p:cNvSpPr>
            <a:spLocks noGrp="1"/>
          </p:cNvSpPr>
          <p:nvPr>
            <p:ph idx="1"/>
          </p:nvPr>
        </p:nvSpPr>
        <p:spPr/>
        <p:txBody>
          <a:bodyPr/>
          <a:lstStyle/>
          <a:p>
            <a:pPr marL="0" indent="0">
              <a:buNone/>
            </a:pPr>
            <a:r>
              <a:rPr lang="fr-CA" sz="2400" dirty="0" smtClean="0">
                <a:solidFill>
                  <a:srgbClr val="00B050"/>
                </a:solidFill>
              </a:rPr>
              <a:t>Un travail de collaboration </a:t>
            </a:r>
          </a:p>
          <a:p>
            <a:pPr marL="0" indent="0">
              <a:buNone/>
            </a:pPr>
            <a:endParaRPr lang="fr-CA" sz="2400" dirty="0" smtClean="0">
              <a:solidFill>
                <a:srgbClr val="00B050"/>
              </a:solidFill>
            </a:endParaRPr>
          </a:p>
          <a:p>
            <a:r>
              <a:rPr lang="fr-CA" dirty="0" smtClean="0"/>
              <a:t>Enseignants </a:t>
            </a:r>
          </a:p>
          <a:p>
            <a:r>
              <a:rPr lang="fr-CA" dirty="0" smtClean="0"/>
              <a:t>Services </a:t>
            </a:r>
            <a:r>
              <a:rPr lang="fr-CA" dirty="0" smtClean="0"/>
              <a:t>complémentaires </a:t>
            </a:r>
          </a:p>
          <a:p>
            <a:r>
              <a:rPr lang="fr-CA" dirty="0"/>
              <a:t>D</a:t>
            </a:r>
            <a:r>
              <a:rPr lang="fr-CA" dirty="0" smtClean="0"/>
              <a:t>irection</a:t>
            </a:r>
          </a:p>
          <a:p>
            <a:endParaRPr lang="fr-CA" dirty="0"/>
          </a:p>
        </p:txBody>
      </p:sp>
    </p:spTree>
    <p:extLst>
      <p:ext uri="{BB962C8B-B14F-4D97-AF65-F5344CB8AC3E}">
        <p14:creationId xmlns:p14="http://schemas.microsoft.com/office/powerpoint/2010/main" val="2844863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normAutofit/>
          </a:bodyPr>
          <a:lstStyle/>
          <a:p>
            <a:r>
              <a:rPr lang="fr-CA" sz="4000" dirty="0"/>
              <a:t>Rapport d’analyse de la situation </a:t>
            </a:r>
          </a:p>
        </p:txBody>
      </p:sp>
      <p:sp>
        <p:nvSpPr>
          <p:cNvPr id="5" name="Sous-titre 4"/>
          <p:cNvSpPr>
            <a:spLocks noGrp="1"/>
          </p:cNvSpPr>
          <p:nvPr>
            <p:ph type="subTitle" idx="1"/>
          </p:nvPr>
        </p:nvSpPr>
        <p:spPr/>
        <p:txBody>
          <a:bodyPr/>
          <a:lstStyle/>
          <a:p>
            <a:r>
              <a:rPr lang="fr-CA" dirty="0"/>
              <a:t>Sixième étape</a:t>
            </a:r>
          </a:p>
          <a:p>
            <a:endParaRPr lang="fr-CA" dirty="0"/>
          </a:p>
        </p:txBody>
      </p:sp>
    </p:spTree>
    <p:extLst>
      <p:ext uri="{BB962C8B-B14F-4D97-AF65-F5344CB8AC3E}">
        <p14:creationId xmlns:p14="http://schemas.microsoft.com/office/powerpoint/2010/main" val="35601789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Rapport d’analyse de la situation </a:t>
            </a:r>
            <a:endParaRPr lang="fr-CA" dirty="0"/>
          </a:p>
        </p:txBody>
      </p:sp>
      <p:sp>
        <p:nvSpPr>
          <p:cNvPr id="3" name="Espace réservé du contenu 2"/>
          <p:cNvSpPr>
            <a:spLocks noGrp="1"/>
          </p:cNvSpPr>
          <p:nvPr>
            <p:ph idx="1"/>
          </p:nvPr>
        </p:nvSpPr>
        <p:spPr/>
        <p:txBody>
          <a:bodyPr/>
          <a:lstStyle/>
          <a:p>
            <a:pPr>
              <a:buFont typeface="Wingdings" pitchFamily="2" charset="2"/>
              <a:buChar char="q"/>
            </a:pPr>
            <a:r>
              <a:rPr lang="fr-CA" sz="2400" dirty="0" smtClean="0">
                <a:solidFill>
                  <a:srgbClr val="C00000"/>
                </a:solidFill>
              </a:rPr>
              <a:t>S’assurer de la mise en place des mesures d’adaptation pour lesquelles l’apprenant est autorisé. </a:t>
            </a:r>
          </a:p>
          <a:p>
            <a:pPr lvl="3">
              <a:buFont typeface="Arial" pitchFamily="34" charset="0"/>
              <a:buChar char="•"/>
            </a:pPr>
            <a:endParaRPr lang="fr-CA" dirty="0" smtClean="0"/>
          </a:p>
          <a:p>
            <a:pPr lvl="3">
              <a:buFont typeface="Arial" pitchFamily="34" charset="0"/>
              <a:buChar char="•"/>
            </a:pPr>
            <a:r>
              <a:rPr lang="fr-CA" dirty="0" smtClean="0"/>
              <a:t>Fiche de réservation - salle d’examens </a:t>
            </a:r>
            <a:r>
              <a:rPr lang="fr-CA" sz="1800" dirty="0" smtClean="0"/>
              <a:t>(annexe 8)</a:t>
            </a:r>
            <a:r>
              <a:rPr lang="fr-CA" dirty="0" smtClean="0"/>
              <a:t> </a:t>
            </a:r>
            <a:endParaRPr lang="fr-CA" dirty="0" smtClean="0">
              <a:solidFill>
                <a:srgbClr val="C00000"/>
              </a:solidFill>
            </a:endParaRPr>
          </a:p>
          <a:p>
            <a:pPr marL="0" indent="0">
              <a:buNone/>
            </a:pPr>
            <a:endParaRPr lang="fr-CA" dirty="0" smtClean="0">
              <a:solidFill>
                <a:srgbClr val="00B050"/>
              </a:solidFill>
            </a:endParaRPr>
          </a:p>
          <a:p>
            <a:pPr marL="0" indent="0">
              <a:buNone/>
            </a:pPr>
            <a:endParaRPr lang="fr-CA" dirty="0">
              <a:solidFill>
                <a:srgbClr val="00B050"/>
              </a:solidFill>
            </a:endParaRPr>
          </a:p>
          <a:p>
            <a:pPr marL="0" indent="0">
              <a:buNone/>
            </a:pPr>
            <a:r>
              <a:rPr lang="fr-CA" sz="2400" dirty="0" smtClean="0">
                <a:solidFill>
                  <a:srgbClr val="00B050"/>
                </a:solidFill>
              </a:rPr>
              <a:t>Un travail de collaboration </a:t>
            </a:r>
          </a:p>
          <a:p>
            <a:r>
              <a:rPr lang="fr-CA" dirty="0" smtClean="0"/>
              <a:t>Enseignants </a:t>
            </a:r>
          </a:p>
          <a:p>
            <a:r>
              <a:rPr lang="fr-CA" dirty="0" smtClean="0"/>
              <a:t>Services complémentaires</a:t>
            </a:r>
            <a:endParaRPr lang="fr-CA" dirty="0" smtClean="0"/>
          </a:p>
          <a:p>
            <a:r>
              <a:rPr lang="fr-CA" dirty="0" smtClean="0"/>
              <a:t>La </a:t>
            </a:r>
            <a:r>
              <a:rPr lang="fr-CA" dirty="0" smtClean="0"/>
              <a:t>direction et le personnel de soutien </a:t>
            </a:r>
            <a:endParaRPr lang="fr-CA" dirty="0"/>
          </a:p>
        </p:txBody>
      </p:sp>
    </p:spTree>
    <p:extLst>
      <p:ext uri="{BB962C8B-B14F-4D97-AF65-F5344CB8AC3E}">
        <p14:creationId xmlns:p14="http://schemas.microsoft.com/office/powerpoint/2010/main" val="10457892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916832"/>
            <a:ext cx="3143250"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re 3"/>
          <p:cNvSpPr>
            <a:spLocks noGrp="1"/>
          </p:cNvSpPr>
          <p:nvPr>
            <p:ph type="title"/>
          </p:nvPr>
        </p:nvSpPr>
        <p:spPr/>
        <p:txBody>
          <a:bodyPr/>
          <a:lstStyle/>
          <a:p>
            <a:pPr algn="ctr"/>
            <a:r>
              <a:rPr lang="fr-CA" dirty="0" smtClean="0"/>
              <a:t>Annexe 8</a:t>
            </a:r>
            <a:endParaRPr lang="fr-CA" dirty="0"/>
          </a:p>
        </p:txBody>
      </p:sp>
    </p:spTree>
    <p:extLst>
      <p:ext uri="{BB962C8B-B14F-4D97-AF65-F5344CB8AC3E}">
        <p14:creationId xmlns:p14="http://schemas.microsoft.com/office/powerpoint/2010/main" val="40252858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À retenir</a:t>
            </a:r>
            <a:endParaRPr lang="fr-CA" dirty="0"/>
          </a:p>
        </p:txBody>
      </p:sp>
      <p:sp>
        <p:nvSpPr>
          <p:cNvPr id="3" name="Espace réservé du contenu 2"/>
          <p:cNvSpPr>
            <a:spLocks noGrp="1"/>
          </p:cNvSpPr>
          <p:nvPr>
            <p:ph idx="1"/>
          </p:nvPr>
        </p:nvSpPr>
        <p:spPr/>
        <p:txBody>
          <a:bodyPr>
            <a:normAutofit/>
          </a:bodyPr>
          <a:lstStyle/>
          <a:p>
            <a:pPr algn="just"/>
            <a:r>
              <a:rPr lang="fr-CA" sz="2400" dirty="0" smtClean="0"/>
              <a:t> Il est important de s’assurer que sans l’utilisation de la mesure d’adaptation, il serait impossible pour l’apprenant de répondre aux exigences des tâches à réaliser*, donc d’atteindre le seuil de réussite.</a:t>
            </a:r>
          </a:p>
          <a:p>
            <a:pPr algn="just"/>
            <a:endParaRPr lang="fr-CA" sz="1100" dirty="0" smtClean="0"/>
          </a:p>
          <a:p>
            <a:pPr algn="just"/>
            <a:endParaRPr lang="fr-CA" sz="1100" dirty="0"/>
          </a:p>
          <a:p>
            <a:pPr algn="just"/>
            <a:endParaRPr lang="fr-CA" sz="1100" dirty="0" smtClean="0"/>
          </a:p>
          <a:p>
            <a:pPr algn="just"/>
            <a:endParaRPr lang="fr-CA" sz="1100" dirty="0"/>
          </a:p>
          <a:p>
            <a:pPr algn="just"/>
            <a:endParaRPr lang="fr-CA" sz="1100" dirty="0" smtClean="0"/>
          </a:p>
          <a:p>
            <a:pPr algn="just"/>
            <a:endParaRPr lang="fr-CA" sz="1100" dirty="0"/>
          </a:p>
          <a:p>
            <a:pPr algn="just"/>
            <a:endParaRPr lang="fr-CA" sz="1100" dirty="0" smtClean="0"/>
          </a:p>
          <a:p>
            <a:pPr algn="just"/>
            <a:endParaRPr lang="fr-CA" sz="1100" dirty="0" smtClean="0"/>
          </a:p>
          <a:p>
            <a:pPr algn="just"/>
            <a:endParaRPr lang="fr-CA" sz="1100" dirty="0"/>
          </a:p>
          <a:p>
            <a:pPr algn="just"/>
            <a:endParaRPr lang="fr-CA" sz="1100" dirty="0" smtClean="0"/>
          </a:p>
          <a:p>
            <a:pPr algn="just"/>
            <a:endParaRPr lang="fr-CA" sz="1100" dirty="0"/>
          </a:p>
          <a:p>
            <a:pPr algn="just"/>
            <a:endParaRPr lang="fr-CA" sz="1100" dirty="0" smtClean="0"/>
          </a:p>
          <a:p>
            <a:pPr algn="just"/>
            <a:endParaRPr lang="fr-CA" sz="1100" dirty="0"/>
          </a:p>
          <a:p>
            <a:pPr algn="just"/>
            <a:endParaRPr lang="fr-CA" sz="1100" dirty="0"/>
          </a:p>
          <a:p>
            <a:pPr marL="0" indent="0" algn="just">
              <a:buNone/>
            </a:pPr>
            <a:r>
              <a:rPr lang="fr-CA" sz="1100" dirty="0" smtClean="0"/>
              <a:t>* Considérations pour établir les mesures d’adaptation à mettre en place en situation d’évaluation. Mai 2011</a:t>
            </a:r>
            <a:endParaRPr lang="fr-CA" sz="1100" dirty="0"/>
          </a:p>
          <a:p>
            <a:pPr algn="just"/>
            <a:endParaRPr lang="fr-CA" dirty="0" smtClean="0"/>
          </a:p>
          <a:p>
            <a:pPr algn="just"/>
            <a:endParaRPr lang="fr-CA" dirty="0"/>
          </a:p>
        </p:txBody>
      </p:sp>
    </p:spTree>
    <p:extLst>
      <p:ext uri="{BB962C8B-B14F-4D97-AF65-F5344CB8AC3E}">
        <p14:creationId xmlns:p14="http://schemas.microsoft.com/office/powerpoint/2010/main" val="35685818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En résumé, qui fait quoi?</a:t>
            </a:r>
            <a:endParaRPr lang="fr-CA"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914984051"/>
              </p:ext>
            </p:extLst>
          </p:nvPr>
        </p:nvGraphicFramePr>
        <p:xfrm>
          <a:off x="611561" y="1577974"/>
          <a:ext cx="7704856" cy="4587330"/>
        </p:xfrm>
        <a:graphic>
          <a:graphicData uri="http://schemas.openxmlformats.org/drawingml/2006/table">
            <a:tbl>
              <a:tblPr firstRow="1" firstCol="1" bandRow="1"/>
              <a:tblGrid>
                <a:gridCol w="3888431"/>
                <a:gridCol w="3816425"/>
              </a:tblGrid>
              <a:tr h="183519">
                <a:tc>
                  <a:txBody>
                    <a:bodyPr/>
                    <a:lstStyle/>
                    <a:p>
                      <a:pPr algn="ctr">
                        <a:lnSpc>
                          <a:spcPct val="150000"/>
                        </a:lnSpc>
                        <a:spcAft>
                          <a:spcPts val="0"/>
                        </a:spcAft>
                      </a:pPr>
                      <a:r>
                        <a:rPr lang="fr-CA" sz="800" dirty="0">
                          <a:solidFill>
                            <a:srgbClr val="000000"/>
                          </a:solidFill>
                          <a:effectLst/>
                          <a:latin typeface="Arial"/>
                          <a:ea typeface="Times New Roman"/>
                          <a:cs typeface="Times New Roman"/>
                        </a:rPr>
                        <a:t>QUI</a:t>
                      </a:r>
                      <a:endParaRPr lang="fr-CA" sz="800" dirty="0">
                        <a:solidFill>
                          <a:srgbClr val="000000"/>
                        </a:solidFill>
                        <a:effectLst/>
                        <a:latin typeface="Helvetica"/>
                        <a:ea typeface="ヒラギノ角ゴ Pro W3"/>
                        <a:cs typeface="Times New Roman"/>
                      </a:endParaRPr>
                    </a:p>
                  </a:txBody>
                  <a:tcPr marL="45260" marR="45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CA" sz="800" dirty="0">
                          <a:solidFill>
                            <a:srgbClr val="000000"/>
                          </a:solidFill>
                          <a:effectLst/>
                          <a:latin typeface="Arial"/>
                          <a:ea typeface="Times New Roman"/>
                          <a:cs typeface="Times New Roman"/>
                        </a:rPr>
                        <a:t>QUOI</a:t>
                      </a:r>
                      <a:endParaRPr lang="fr-CA" sz="800" dirty="0">
                        <a:solidFill>
                          <a:srgbClr val="000000"/>
                        </a:solidFill>
                        <a:effectLst/>
                        <a:latin typeface="Helvetica"/>
                        <a:ea typeface="ヒラギノ角ゴ Pro W3"/>
                        <a:cs typeface="Times New Roman"/>
                      </a:endParaRPr>
                    </a:p>
                  </a:txBody>
                  <a:tcPr marL="45260" marR="45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037">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fr-CA" sz="800" dirty="0" smtClean="0">
                          <a:solidFill>
                            <a:srgbClr val="000000"/>
                          </a:solidFill>
                          <a:effectLst/>
                          <a:latin typeface="Arial"/>
                          <a:ea typeface="Times New Roman"/>
                          <a:cs typeface="Times New Roman"/>
                        </a:rPr>
                        <a:t>Enseignant</a:t>
                      </a:r>
                      <a:r>
                        <a:rPr lang="fr-FR" sz="800" dirty="0" smtClean="0">
                          <a:solidFill>
                            <a:srgbClr val="000000"/>
                          </a:solidFill>
                          <a:effectLst/>
                          <a:latin typeface="Helvetica"/>
                          <a:ea typeface="ヒラギノ角ゴ Pro W3"/>
                          <a:cs typeface="Times New Roman"/>
                        </a:rPr>
                        <a:t> </a:t>
                      </a:r>
                      <a:r>
                        <a:rPr lang="fr-CA" sz="800" dirty="0" smtClean="0">
                          <a:solidFill>
                            <a:srgbClr val="000000"/>
                          </a:solidFill>
                          <a:effectLst/>
                          <a:latin typeface="Arial"/>
                          <a:ea typeface="Times New Roman"/>
                          <a:cs typeface="Times New Roman"/>
                        </a:rPr>
                        <a:t>soutenu par les</a:t>
                      </a:r>
                      <a:r>
                        <a:rPr lang="fr-CA" sz="800" dirty="0" smtClean="0">
                          <a:solidFill>
                            <a:srgbClr val="000000"/>
                          </a:solidFill>
                          <a:effectLst/>
                          <a:latin typeface="Helvetica"/>
                          <a:ea typeface="ヒラギノ角ゴ Pro W3"/>
                          <a:cs typeface="Times New Roman"/>
                        </a:rPr>
                        <a:t> </a:t>
                      </a:r>
                      <a:r>
                        <a:rPr lang="fr-CA" sz="800" dirty="0" smtClean="0">
                          <a:solidFill>
                            <a:srgbClr val="000000"/>
                          </a:solidFill>
                          <a:effectLst/>
                          <a:latin typeface="Arial"/>
                          <a:ea typeface="Times New Roman"/>
                          <a:cs typeface="Times New Roman"/>
                        </a:rPr>
                        <a:t>services complémentaires</a:t>
                      </a:r>
                      <a:endParaRPr lang="fr-CA" sz="800" dirty="0" smtClean="0">
                        <a:solidFill>
                          <a:srgbClr val="000000"/>
                        </a:solidFill>
                        <a:effectLst/>
                        <a:latin typeface="Helvetica"/>
                        <a:ea typeface="ヒラギノ角ゴ Pro W3"/>
                        <a:cs typeface="Times New Roman"/>
                      </a:endParaRPr>
                    </a:p>
                    <a:p>
                      <a:pPr algn="ctr">
                        <a:lnSpc>
                          <a:spcPct val="150000"/>
                        </a:lnSpc>
                        <a:spcAft>
                          <a:spcPts val="0"/>
                        </a:spcAft>
                      </a:pPr>
                      <a:r>
                        <a:rPr lang="fr-FR" sz="800" dirty="0" smtClean="0">
                          <a:solidFill>
                            <a:srgbClr val="000000"/>
                          </a:solidFill>
                          <a:effectLst/>
                          <a:latin typeface="Helvetica"/>
                          <a:ea typeface="ヒラギノ角ゴ Pro W3"/>
                          <a:cs typeface="Times New Roman"/>
                        </a:rPr>
                        <a:t>et l’apprenant </a:t>
                      </a:r>
                      <a:endParaRPr lang="fr-CA" sz="800" dirty="0">
                        <a:solidFill>
                          <a:srgbClr val="000000"/>
                        </a:solidFill>
                        <a:effectLst/>
                        <a:latin typeface="Helvetica"/>
                        <a:ea typeface="ヒラギノ角ゴ Pro W3"/>
                        <a:cs typeface="Times New Roman"/>
                      </a:endParaRPr>
                    </a:p>
                  </a:txBody>
                  <a:tcPr marL="45260" marR="45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ctr">
                        <a:lnSpc>
                          <a:spcPct val="150000"/>
                        </a:lnSpc>
                        <a:spcAft>
                          <a:spcPts val="0"/>
                        </a:spcAft>
                        <a:buFont typeface="+mj-lt"/>
                        <a:buNone/>
                      </a:pPr>
                      <a:r>
                        <a:rPr lang="fr-CA" sz="800" dirty="0">
                          <a:solidFill>
                            <a:srgbClr val="000000"/>
                          </a:solidFill>
                          <a:effectLst/>
                          <a:latin typeface="Arial"/>
                          <a:ea typeface="Times New Roman"/>
                          <a:cs typeface="Times New Roman"/>
                        </a:rPr>
                        <a:t>Identifier les difficultés</a:t>
                      </a:r>
                      <a:endParaRPr lang="fr-CA" sz="800" dirty="0">
                        <a:solidFill>
                          <a:srgbClr val="000000"/>
                        </a:solidFill>
                        <a:effectLst/>
                        <a:latin typeface="Helvetica"/>
                        <a:ea typeface="ヒラギノ角ゴ Pro W3"/>
                        <a:cs typeface="Times New Roman"/>
                      </a:endParaRPr>
                    </a:p>
                  </a:txBody>
                  <a:tcPr marL="45260" marR="45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974">
                <a:tc>
                  <a:txBody>
                    <a:bodyPr/>
                    <a:lstStyle/>
                    <a:p>
                      <a:pPr algn="ctr">
                        <a:lnSpc>
                          <a:spcPct val="150000"/>
                        </a:lnSpc>
                        <a:spcAft>
                          <a:spcPts val="0"/>
                        </a:spcAft>
                      </a:pPr>
                      <a:r>
                        <a:rPr lang="fr-CA" sz="800" dirty="0" smtClean="0">
                          <a:solidFill>
                            <a:srgbClr val="000000"/>
                          </a:solidFill>
                          <a:effectLst/>
                          <a:latin typeface="Arial"/>
                          <a:ea typeface="Times New Roman"/>
                          <a:cs typeface="Times New Roman"/>
                        </a:rPr>
                        <a:t>Enseignant </a:t>
                      </a:r>
                      <a:r>
                        <a:rPr lang="fr-CA" sz="800" dirty="0">
                          <a:solidFill>
                            <a:srgbClr val="000000"/>
                          </a:solidFill>
                          <a:effectLst/>
                          <a:latin typeface="Arial"/>
                          <a:ea typeface="Times New Roman"/>
                          <a:cs typeface="Times New Roman"/>
                        </a:rPr>
                        <a:t>et </a:t>
                      </a:r>
                      <a:r>
                        <a:rPr lang="fr-CA" sz="800" dirty="0" smtClean="0">
                          <a:solidFill>
                            <a:srgbClr val="000000"/>
                          </a:solidFill>
                          <a:effectLst/>
                          <a:latin typeface="Arial"/>
                          <a:ea typeface="Times New Roman"/>
                          <a:cs typeface="Times New Roman"/>
                        </a:rPr>
                        <a:t>l’apprenant </a:t>
                      </a:r>
                      <a:r>
                        <a:rPr lang="fr-CA" sz="800" dirty="0">
                          <a:solidFill>
                            <a:srgbClr val="000000"/>
                          </a:solidFill>
                          <a:effectLst/>
                          <a:latin typeface="Arial"/>
                          <a:ea typeface="Times New Roman"/>
                          <a:cs typeface="Times New Roman"/>
                        </a:rPr>
                        <a:t>par la réalisation de ses travaux</a:t>
                      </a:r>
                      <a:endParaRPr lang="fr-CA" sz="800" dirty="0">
                        <a:solidFill>
                          <a:srgbClr val="000000"/>
                        </a:solidFill>
                        <a:effectLst/>
                        <a:latin typeface="Helvetica"/>
                        <a:ea typeface="ヒラギノ角ゴ Pro W3"/>
                        <a:cs typeface="Times New Roman"/>
                      </a:endParaRPr>
                    </a:p>
                  </a:txBody>
                  <a:tcPr marL="45260" marR="45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ctr">
                        <a:lnSpc>
                          <a:spcPct val="150000"/>
                        </a:lnSpc>
                        <a:spcAft>
                          <a:spcPts val="0"/>
                        </a:spcAft>
                        <a:buFont typeface="+mj-lt"/>
                        <a:buNone/>
                      </a:pPr>
                      <a:r>
                        <a:rPr lang="fr-CA" sz="800" dirty="0">
                          <a:solidFill>
                            <a:srgbClr val="000000"/>
                          </a:solidFill>
                          <a:effectLst/>
                          <a:latin typeface="Arial"/>
                          <a:ea typeface="Times New Roman"/>
                          <a:cs typeface="Times New Roman"/>
                        </a:rPr>
                        <a:t>Documenter les difficultés</a:t>
                      </a:r>
                      <a:endParaRPr lang="fr-CA" sz="800" dirty="0">
                        <a:solidFill>
                          <a:srgbClr val="000000"/>
                        </a:solidFill>
                        <a:effectLst/>
                        <a:latin typeface="Helvetica"/>
                        <a:ea typeface="ヒラギノ角ゴ Pro W3"/>
                        <a:cs typeface="Times New Roman"/>
                      </a:endParaRPr>
                    </a:p>
                  </a:txBody>
                  <a:tcPr marL="45260" marR="45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3947">
                <a:tc>
                  <a:txBody>
                    <a:bodyPr/>
                    <a:lstStyle/>
                    <a:p>
                      <a:pPr algn="ctr">
                        <a:lnSpc>
                          <a:spcPct val="150000"/>
                        </a:lnSpc>
                        <a:spcAft>
                          <a:spcPts val="0"/>
                        </a:spcAft>
                      </a:pPr>
                      <a:r>
                        <a:rPr lang="fr-CA" sz="800" dirty="0" smtClean="0">
                          <a:solidFill>
                            <a:srgbClr val="000000"/>
                          </a:solidFill>
                          <a:effectLst/>
                          <a:latin typeface="Arial"/>
                          <a:ea typeface="Times New Roman"/>
                          <a:cs typeface="Times New Roman"/>
                        </a:rPr>
                        <a:t>Enseignant soutenu par</a:t>
                      </a:r>
                      <a:r>
                        <a:rPr lang="fr-FR" sz="800" dirty="0" smtClean="0">
                          <a:solidFill>
                            <a:srgbClr val="000000"/>
                          </a:solidFill>
                          <a:effectLst/>
                          <a:latin typeface="Helvetica"/>
                          <a:ea typeface="ヒラギノ角ゴ Pro W3"/>
                          <a:cs typeface="Times New Roman"/>
                        </a:rPr>
                        <a:t> les </a:t>
                      </a:r>
                      <a:r>
                        <a:rPr lang="fr-CA" sz="800" dirty="0" smtClean="0">
                          <a:solidFill>
                            <a:srgbClr val="000000"/>
                          </a:solidFill>
                          <a:effectLst/>
                          <a:latin typeface="Arial"/>
                          <a:ea typeface="Times New Roman"/>
                          <a:cs typeface="Times New Roman"/>
                        </a:rPr>
                        <a:t>services complémentaires </a:t>
                      </a:r>
                      <a:r>
                        <a:rPr lang="fr-CA" sz="800" dirty="0" smtClean="0">
                          <a:solidFill>
                            <a:srgbClr val="000000"/>
                          </a:solidFill>
                          <a:effectLst/>
                          <a:latin typeface="Helvetica"/>
                          <a:ea typeface="ヒラギノ角ゴ Pro W3"/>
                          <a:cs typeface="Times New Roman"/>
                        </a:rPr>
                        <a:t> </a:t>
                      </a:r>
                      <a:endParaRPr lang="fr-FR" sz="800" dirty="0" smtClean="0">
                        <a:solidFill>
                          <a:srgbClr val="000000"/>
                        </a:solidFill>
                        <a:effectLst/>
                        <a:latin typeface="Helvetica"/>
                        <a:ea typeface="ヒラギノ角ゴ Pro W3"/>
                        <a:cs typeface="Times New Roman"/>
                      </a:endParaRPr>
                    </a:p>
                    <a:p>
                      <a:pPr algn="ctr">
                        <a:lnSpc>
                          <a:spcPct val="150000"/>
                        </a:lnSpc>
                        <a:spcAft>
                          <a:spcPts val="0"/>
                        </a:spcAft>
                      </a:pPr>
                      <a:r>
                        <a:rPr lang="fr-FR" sz="800" dirty="0" smtClean="0">
                          <a:solidFill>
                            <a:srgbClr val="000000"/>
                          </a:solidFill>
                          <a:effectLst/>
                          <a:latin typeface="Helvetica"/>
                          <a:ea typeface="ヒラギノ角ゴ Pro W3"/>
                          <a:cs typeface="Times New Roman"/>
                        </a:rPr>
                        <a:t> l’apprenant </a:t>
                      </a:r>
                      <a:endParaRPr lang="fr-CA" sz="800" dirty="0">
                        <a:solidFill>
                          <a:srgbClr val="000000"/>
                        </a:solidFill>
                        <a:effectLst/>
                        <a:latin typeface="Helvetica"/>
                        <a:ea typeface="ヒラギノ角ゴ Pro W3"/>
                        <a:cs typeface="Times New Roman"/>
                      </a:endParaRPr>
                    </a:p>
                    <a:p>
                      <a:pPr algn="ctr">
                        <a:lnSpc>
                          <a:spcPct val="150000"/>
                        </a:lnSpc>
                        <a:spcAft>
                          <a:spcPts val="0"/>
                        </a:spcAft>
                      </a:pPr>
                      <a:r>
                        <a:rPr lang="fr-CA" sz="800" dirty="0" smtClean="0">
                          <a:solidFill>
                            <a:srgbClr val="000000"/>
                          </a:solidFill>
                          <a:effectLst/>
                          <a:latin typeface="Arial"/>
                          <a:ea typeface="Times New Roman"/>
                          <a:cs typeface="Times New Roman"/>
                        </a:rPr>
                        <a:t>et </a:t>
                      </a:r>
                      <a:r>
                        <a:rPr lang="fr-CA" sz="800" dirty="0">
                          <a:solidFill>
                            <a:srgbClr val="000000"/>
                          </a:solidFill>
                          <a:effectLst/>
                          <a:latin typeface="Arial"/>
                          <a:ea typeface="Times New Roman"/>
                          <a:cs typeface="Times New Roman"/>
                        </a:rPr>
                        <a:t>la direction </a:t>
                      </a:r>
                      <a:r>
                        <a:rPr lang="fr-CA" sz="800" dirty="0" smtClean="0">
                          <a:solidFill>
                            <a:srgbClr val="000000"/>
                          </a:solidFill>
                          <a:effectLst/>
                          <a:latin typeface="Arial"/>
                          <a:ea typeface="Times New Roman"/>
                          <a:cs typeface="Times New Roman"/>
                        </a:rPr>
                        <a:t>(si </a:t>
                      </a:r>
                      <a:r>
                        <a:rPr lang="fr-CA" sz="800" dirty="0">
                          <a:solidFill>
                            <a:srgbClr val="000000"/>
                          </a:solidFill>
                          <a:effectLst/>
                          <a:latin typeface="Arial"/>
                          <a:ea typeface="Times New Roman"/>
                          <a:cs typeface="Times New Roman"/>
                        </a:rPr>
                        <a:t>étude de </a:t>
                      </a:r>
                      <a:r>
                        <a:rPr lang="fr-CA" sz="800" dirty="0" smtClean="0">
                          <a:solidFill>
                            <a:srgbClr val="000000"/>
                          </a:solidFill>
                          <a:effectLst/>
                          <a:latin typeface="Arial"/>
                          <a:ea typeface="Times New Roman"/>
                          <a:cs typeface="Times New Roman"/>
                        </a:rPr>
                        <a:t>cas)</a:t>
                      </a:r>
                      <a:endParaRPr lang="fr-CA" sz="800" dirty="0">
                        <a:solidFill>
                          <a:srgbClr val="000000"/>
                        </a:solidFill>
                        <a:effectLst/>
                        <a:latin typeface="Helvetica"/>
                        <a:ea typeface="ヒラギノ角ゴ Pro W3"/>
                        <a:cs typeface="Times New Roman"/>
                      </a:endParaRPr>
                    </a:p>
                  </a:txBody>
                  <a:tcPr marL="45260" marR="45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ctr">
                        <a:lnSpc>
                          <a:spcPct val="150000"/>
                        </a:lnSpc>
                        <a:spcAft>
                          <a:spcPts val="0"/>
                        </a:spcAft>
                        <a:buFont typeface="+mj-lt"/>
                        <a:buNone/>
                      </a:pPr>
                      <a:r>
                        <a:rPr lang="fr-CA" sz="800" dirty="0" smtClean="0">
                          <a:solidFill>
                            <a:srgbClr val="000000"/>
                          </a:solidFill>
                          <a:effectLst/>
                          <a:latin typeface="Arial"/>
                          <a:ea typeface="Times New Roman"/>
                          <a:cs typeface="Times New Roman"/>
                        </a:rPr>
                        <a:t>Faire le suivi</a:t>
                      </a:r>
                      <a:r>
                        <a:rPr lang="fr-CA" sz="800" baseline="0" dirty="0" smtClean="0">
                          <a:solidFill>
                            <a:srgbClr val="000000"/>
                          </a:solidFill>
                          <a:effectLst/>
                          <a:latin typeface="Arial"/>
                          <a:ea typeface="Times New Roman"/>
                          <a:cs typeface="Times New Roman"/>
                        </a:rPr>
                        <a:t> </a:t>
                      </a:r>
                      <a:r>
                        <a:rPr lang="fr-CA" sz="800" dirty="0" smtClean="0">
                          <a:solidFill>
                            <a:srgbClr val="000000"/>
                          </a:solidFill>
                          <a:effectLst/>
                          <a:latin typeface="Arial"/>
                          <a:ea typeface="Times New Roman"/>
                          <a:cs typeface="Times New Roman"/>
                        </a:rPr>
                        <a:t>des </a:t>
                      </a:r>
                      <a:r>
                        <a:rPr lang="fr-CA" sz="800" dirty="0">
                          <a:solidFill>
                            <a:srgbClr val="000000"/>
                          </a:solidFill>
                          <a:effectLst/>
                          <a:latin typeface="Arial"/>
                          <a:ea typeface="Times New Roman"/>
                          <a:cs typeface="Times New Roman"/>
                        </a:rPr>
                        <a:t>interventions pédagogiques et didactiques </a:t>
                      </a:r>
                      <a:endParaRPr lang="fr-CA" sz="800" dirty="0" smtClean="0">
                        <a:solidFill>
                          <a:srgbClr val="000000"/>
                        </a:solidFill>
                        <a:effectLst/>
                        <a:latin typeface="Arial"/>
                        <a:ea typeface="Times New Roman"/>
                        <a:cs typeface="Times New Roman"/>
                      </a:endParaRPr>
                    </a:p>
                    <a:p>
                      <a:pPr marL="0" lvl="0" indent="0" algn="ctr">
                        <a:lnSpc>
                          <a:spcPct val="150000"/>
                        </a:lnSpc>
                        <a:spcAft>
                          <a:spcPts val="0"/>
                        </a:spcAft>
                        <a:buFont typeface="+mj-lt"/>
                        <a:buNone/>
                      </a:pPr>
                      <a:r>
                        <a:rPr lang="fr-CA" sz="800" dirty="0" smtClean="0">
                          <a:solidFill>
                            <a:srgbClr val="000000"/>
                          </a:solidFill>
                          <a:effectLst/>
                          <a:latin typeface="Arial"/>
                          <a:ea typeface="Times New Roman"/>
                          <a:cs typeface="Times New Roman"/>
                        </a:rPr>
                        <a:t>réalisées </a:t>
                      </a:r>
                      <a:r>
                        <a:rPr lang="fr-CA" sz="800" dirty="0">
                          <a:solidFill>
                            <a:srgbClr val="000000"/>
                          </a:solidFill>
                          <a:effectLst/>
                          <a:latin typeface="Arial"/>
                          <a:ea typeface="Times New Roman"/>
                          <a:cs typeface="Times New Roman"/>
                        </a:rPr>
                        <a:t>en cours d’apprentissage</a:t>
                      </a:r>
                      <a:endParaRPr lang="fr-CA" sz="800" dirty="0">
                        <a:solidFill>
                          <a:srgbClr val="000000"/>
                        </a:solidFill>
                        <a:effectLst/>
                        <a:latin typeface="Helvetica"/>
                        <a:ea typeface="ヒラギノ角ゴ Pro W3"/>
                        <a:cs typeface="Times New Roman"/>
                      </a:endParaRPr>
                    </a:p>
                  </a:txBody>
                  <a:tcPr marL="45260" marR="45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0921">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fr-CA" sz="800" dirty="0" smtClean="0">
                          <a:solidFill>
                            <a:srgbClr val="000000"/>
                          </a:solidFill>
                          <a:effectLst/>
                          <a:latin typeface="Arial"/>
                          <a:ea typeface="Times New Roman"/>
                          <a:cs typeface="Times New Roman"/>
                        </a:rPr>
                        <a:t>Enseignant soutenu par les services complémentaires </a:t>
                      </a:r>
                      <a:endParaRPr lang="fr-CA" sz="800" dirty="0" smtClean="0">
                        <a:solidFill>
                          <a:srgbClr val="000000"/>
                        </a:solidFill>
                        <a:effectLst/>
                        <a:latin typeface="Helvetica"/>
                        <a:ea typeface="ヒラギノ角ゴ Pro W3"/>
                        <a:cs typeface="Times New Roman"/>
                      </a:endParaRPr>
                    </a:p>
                    <a:p>
                      <a:pPr algn="ctr">
                        <a:lnSpc>
                          <a:spcPct val="150000"/>
                        </a:lnSpc>
                        <a:spcAft>
                          <a:spcPts val="0"/>
                        </a:spcAft>
                      </a:pPr>
                      <a:r>
                        <a:rPr lang="fr-CA" sz="800" dirty="0" smtClean="0">
                          <a:solidFill>
                            <a:srgbClr val="000000"/>
                          </a:solidFill>
                          <a:effectLst/>
                          <a:latin typeface="Arial"/>
                          <a:ea typeface="Times New Roman"/>
                          <a:cs typeface="Times New Roman"/>
                        </a:rPr>
                        <a:t>et l’apprenant </a:t>
                      </a:r>
                    </a:p>
                    <a:p>
                      <a:pPr algn="ctr">
                        <a:lnSpc>
                          <a:spcPct val="150000"/>
                        </a:lnSpc>
                        <a:spcAft>
                          <a:spcPts val="0"/>
                        </a:spcAft>
                      </a:pPr>
                      <a:endParaRPr lang="fr-CA" sz="800" dirty="0" smtClean="0">
                        <a:solidFill>
                          <a:srgbClr val="000000"/>
                        </a:solidFill>
                        <a:effectLst/>
                        <a:latin typeface="Arial"/>
                        <a:ea typeface="ヒラギノ角ゴ Pro W3"/>
                        <a:cs typeface="Times New Roman"/>
                      </a:endParaRPr>
                    </a:p>
                    <a:p>
                      <a:pPr algn="ctr">
                        <a:lnSpc>
                          <a:spcPct val="150000"/>
                        </a:lnSpc>
                        <a:spcAft>
                          <a:spcPts val="0"/>
                        </a:spcAft>
                      </a:pPr>
                      <a:endParaRPr lang="fr-CA" sz="800" dirty="0" smtClean="0">
                        <a:solidFill>
                          <a:srgbClr val="000000"/>
                        </a:solidFill>
                        <a:effectLst/>
                        <a:latin typeface="Arial"/>
                        <a:ea typeface="ヒラギノ角ゴ Pro W3"/>
                        <a:cs typeface="Times New Roman"/>
                      </a:endParaRPr>
                    </a:p>
                    <a:p>
                      <a:pPr algn="ctr">
                        <a:lnSpc>
                          <a:spcPct val="150000"/>
                        </a:lnSpc>
                        <a:spcAft>
                          <a:spcPts val="0"/>
                        </a:spcAft>
                      </a:pPr>
                      <a:r>
                        <a:rPr lang="fr-CA" sz="800" dirty="0" smtClean="0">
                          <a:solidFill>
                            <a:srgbClr val="000000"/>
                          </a:solidFill>
                          <a:effectLst/>
                          <a:latin typeface="Arial"/>
                          <a:ea typeface="ヒラギノ角ゴ Pro W3"/>
                          <a:cs typeface="Times New Roman"/>
                        </a:rPr>
                        <a:t>Services complémentaires</a:t>
                      </a:r>
                      <a:endParaRPr lang="fr-CA" sz="800" dirty="0">
                        <a:solidFill>
                          <a:srgbClr val="000000"/>
                        </a:solidFill>
                        <a:effectLst/>
                        <a:latin typeface="Helvetica"/>
                        <a:ea typeface="ヒラギノ角ゴ Pro W3"/>
                        <a:cs typeface="Times New Roman"/>
                      </a:endParaRPr>
                    </a:p>
                  </a:txBody>
                  <a:tcPr marL="45260" marR="45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ctr">
                        <a:lnSpc>
                          <a:spcPct val="150000"/>
                        </a:lnSpc>
                        <a:spcAft>
                          <a:spcPts val="0"/>
                        </a:spcAft>
                        <a:buFont typeface="+mj-lt"/>
                        <a:buAutoNum type="arabicParenR"/>
                      </a:pPr>
                      <a:r>
                        <a:rPr lang="fr-CA" sz="800" dirty="0">
                          <a:solidFill>
                            <a:srgbClr val="000000"/>
                          </a:solidFill>
                          <a:effectLst/>
                          <a:latin typeface="Arial"/>
                          <a:ea typeface="Times New Roman"/>
                          <a:cs typeface="Times New Roman"/>
                        </a:rPr>
                        <a:t>Identifier les mesures d’adaptation susceptibles d’aider l’apprenant </a:t>
                      </a:r>
                      <a:endParaRPr lang="fr-CA" sz="800" dirty="0" smtClean="0">
                        <a:solidFill>
                          <a:srgbClr val="000000"/>
                        </a:solidFill>
                        <a:effectLst/>
                        <a:latin typeface="Arial"/>
                        <a:ea typeface="Times New Roman"/>
                        <a:cs typeface="Times New Roman"/>
                      </a:endParaRPr>
                    </a:p>
                    <a:p>
                      <a:pPr marL="342900" lvl="0" indent="-342900" algn="ctr">
                        <a:lnSpc>
                          <a:spcPct val="150000"/>
                        </a:lnSpc>
                        <a:spcAft>
                          <a:spcPts val="0"/>
                        </a:spcAft>
                        <a:buFont typeface="+mj-lt"/>
                        <a:buAutoNum type="arabicParenR"/>
                      </a:pPr>
                      <a:endParaRPr lang="fr-CA" sz="800" dirty="0">
                        <a:solidFill>
                          <a:srgbClr val="000000"/>
                        </a:solidFill>
                        <a:effectLst/>
                        <a:latin typeface="Helvetica"/>
                        <a:ea typeface="ヒラギノ角ゴ Pro W3"/>
                        <a:cs typeface="Times New Roman"/>
                      </a:endParaRPr>
                    </a:p>
                    <a:p>
                      <a:pPr marL="342900" lvl="0" indent="-342900" algn="ctr">
                        <a:lnSpc>
                          <a:spcPct val="150000"/>
                        </a:lnSpc>
                        <a:spcAft>
                          <a:spcPts val="0"/>
                        </a:spcAft>
                        <a:buFont typeface="+mj-lt"/>
                        <a:buAutoNum type="arabicParenR"/>
                      </a:pPr>
                      <a:r>
                        <a:rPr lang="fr-CA" sz="800" dirty="0">
                          <a:solidFill>
                            <a:srgbClr val="000000"/>
                          </a:solidFill>
                          <a:effectLst/>
                          <a:latin typeface="Arial"/>
                          <a:ea typeface="Times New Roman"/>
                          <a:cs typeface="Times New Roman"/>
                        </a:rPr>
                        <a:t>Nommer les effets recherchés en utilisant ces mesures</a:t>
                      </a:r>
                      <a:r>
                        <a:rPr lang="fr-CA" sz="800" dirty="0" smtClean="0">
                          <a:solidFill>
                            <a:srgbClr val="000000"/>
                          </a:solidFill>
                          <a:effectLst/>
                          <a:latin typeface="Arial"/>
                          <a:ea typeface="Times New Roman"/>
                          <a:cs typeface="Times New Roman"/>
                        </a:rPr>
                        <a:t>.</a:t>
                      </a:r>
                    </a:p>
                    <a:p>
                      <a:pPr marL="342900" lvl="0" indent="-342900" algn="ctr">
                        <a:lnSpc>
                          <a:spcPct val="150000"/>
                        </a:lnSpc>
                        <a:spcAft>
                          <a:spcPts val="0"/>
                        </a:spcAft>
                        <a:buFont typeface="+mj-lt"/>
                        <a:buAutoNum type="arabicParenR"/>
                      </a:pPr>
                      <a:endParaRPr lang="fr-CA" sz="800" dirty="0" smtClean="0">
                        <a:solidFill>
                          <a:srgbClr val="000000"/>
                        </a:solidFill>
                        <a:effectLst/>
                        <a:latin typeface="Arial"/>
                        <a:ea typeface="Times New Roman"/>
                        <a:cs typeface="Times New Roman"/>
                      </a:endParaRPr>
                    </a:p>
                    <a:p>
                      <a:pPr marL="342900" lvl="0" indent="-342900" algn="ctr">
                        <a:lnSpc>
                          <a:spcPct val="150000"/>
                        </a:lnSpc>
                        <a:spcAft>
                          <a:spcPts val="0"/>
                        </a:spcAft>
                        <a:buFont typeface="+mj-lt"/>
                        <a:buAutoNum type="arabicParenR"/>
                      </a:pPr>
                      <a:r>
                        <a:rPr lang="fr-CA" sz="800" dirty="0" smtClean="0">
                          <a:solidFill>
                            <a:srgbClr val="000000"/>
                          </a:solidFill>
                          <a:effectLst/>
                          <a:latin typeface="Arial"/>
                          <a:ea typeface="ヒラギノ角ゴ Pro W3"/>
                          <a:cs typeface="Times New Roman"/>
                        </a:rPr>
                        <a:t>Synthèse de l’analyse au Plan d’Apprentissage Personnalisé</a:t>
                      </a:r>
                      <a:endParaRPr lang="fr-CA" sz="800" dirty="0">
                        <a:solidFill>
                          <a:srgbClr val="000000"/>
                        </a:solidFill>
                        <a:effectLst/>
                        <a:latin typeface="Helvetica"/>
                        <a:ea typeface="ヒラギノ角ゴ Pro W3"/>
                        <a:cs typeface="Times New Roman"/>
                      </a:endParaRPr>
                    </a:p>
                  </a:txBody>
                  <a:tcPr marL="45260" marR="45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7434">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fr-CA" sz="800" dirty="0" smtClean="0">
                          <a:solidFill>
                            <a:srgbClr val="000000"/>
                          </a:solidFill>
                          <a:effectLst/>
                          <a:latin typeface="Arial"/>
                          <a:ea typeface="Times New Roman"/>
                          <a:cs typeface="Times New Roman"/>
                        </a:rPr>
                        <a:t>Enseignant soutenu par les services complémentaires</a:t>
                      </a:r>
                      <a:endParaRPr lang="fr-CA" sz="800" dirty="0" smtClean="0">
                        <a:solidFill>
                          <a:srgbClr val="000000"/>
                        </a:solidFill>
                        <a:effectLst/>
                        <a:latin typeface="Helvetica"/>
                        <a:ea typeface="ヒラギノ角ゴ Pro W3"/>
                        <a:cs typeface="Times New Roman"/>
                      </a:endParaRPr>
                    </a:p>
                    <a:p>
                      <a:pPr algn="ctr">
                        <a:lnSpc>
                          <a:spcPct val="150000"/>
                        </a:lnSpc>
                        <a:spcAft>
                          <a:spcPts val="0"/>
                        </a:spcAft>
                      </a:pPr>
                      <a:r>
                        <a:rPr lang="fr-CA" sz="800" dirty="0" smtClean="0">
                          <a:solidFill>
                            <a:srgbClr val="000000"/>
                          </a:solidFill>
                          <a:effectLst/>
                          <a:latin typeface="Arial"/>
                          <a:ea typeface="Times New Roman"/>
                          <a:cs typeface="Times New Roman"/>
                        </a:rPr>
                        <a:t>et l’apprenant</a:t>
                      </a:r>
                      <a:endParaRPr lang="fr-CA" sz="800" dirty="0">
                        <a:solidFill>
                          <a:srgbClr val="000000"/>
                        </a:solidFill>
                        <a:effectLst/>
                        <a:latin typeface="Helvetica"/>
                        <a:ea typeface="ヒラギノ角ゴ Pro W3"/>
                        <a:cs typeface="Times New Roman"/>
                      </a:endParaRPr>
                    </a:p>
                  </a:txBody>
                  <a:tcPr marL="45260" marR="45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ctr">
                        <a:lnSpc>
                          <a:spcPct val="150000"/>
                        </a:lnSpc>
                        <a:spcAft>
                          <a:spcPts val="0"/>
                        </a:spcAft>
                        <a:buFont typeface="+mj-lt"/>
                        <a:buAutoNum type="arabicParenR"/>
                      </a:pPr>
                      <a:r>
                        <a:rPr lang="fr-CA" sz="800" dirty="0">
                          <a:solidFill>
                            <a:srgbClr val="000000"/>
                          </a:solidFill>
                          <a:effectLst/>
                          <a:latin typeface="Arial"/>
                          <a:ea typeface="Times New Roman"/>
                          <a:cs typeface="Times New Roman"/>
                        </a:rPr>
                        <a:t>Assurer un suivi et documenter l’utilisation des mesures d’adaptation. </a:t>
                      </a:r>
                      <a:endParaRPr lang="fr-CA" sz="800" dirty="0">
                        <a:solidFill>
                          <a:srgbClr val="000000"/>
                        </a:solidFill>
                        <a:effectLst/>
                        <a:latin typeface="Helvetica"/>
                        <a:ea typeface="ヒラギノ角ゴ Pro W3"/>
                        <a:cs typeface="Times New Roman"/>
                      </a:endParaRPr>
                    </a:p>
                    <a:p>
                      <a:pPr marL="342900" lvl="0" indent="-342900" algn="ctr">
                        <a:lnSpc>
                          <a:spcPct val="150000"/>
                        </a:lnSpc>
                        <a:spcAft>
                          <a:spcPts val="0"/>
                        </a:spcAft>
                        <a:buFont typeface="+mj-lt"/>
                        <a:buAutoNum type="arabicParenR"/>
                      </a:pPr>
                      <a:r>
                        <a:rPr lang="fr-CA" sz="800" dirty="0">
                          <a:solidFill>
                            <a:srgbClr val="000000"/>
                          </a:solidFill>
                          <a:effectLst/>
                          <a:latin typeface="Arial"/>
                          <a:ea typeface="Times New Roman"/>
                          <a:cs typeface="Times New Roman"/>
                        </a:rPr>
                        <a:t>Faire des ajustements si la réussite n’est pas atteinte.</a:t>
                      </a:r>
                      <a:endParaRPr lang="fr-CA" sz="800" dirty="0">
                        <a:solidFill>
                          <a:srgbClr val="000000"/>
                        </a:solidFill>
                        <a:effectLst/>
                        <a:latin typeface="Helvetica"/>
                        <a:ea typeface="ヒラギノ角ゴ Pro W3"/>
                        <a:cs typeface="Times New Roman"/>
                      </a:endParaRPr>
                    </a:p>
                  </a:txBody>
                  <a:tcPr marL="45260" marR="45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0461">
                <a:tc>
                  <a:txBody>
                    <a:bodyPr/>
                    <a:lstStyle/>
                    <a:p>
                      <a:pPr algn="ctr">
                        <a:lnSpc>
                          <a:spcPct val="150000"/>
                        </a:lnSpc>
                        <a:spcAft>
                          <a:spcPts val="0"/>
                        </a:spcAft>
                      </a:pPr>
                      <a:r>
                        <a:rPr lang="fr-CA" sz="800" dirty="0">
                          <a:solidFill>
                            <a:srgbClr val="000000"/>
                          </a:solidFill>
                          <a:effectLst/>
                          <a:latin typeface="Arial"/>
                          <a:ea typeface="Times New Roman"/>
                          <a:cs typeface="Times New Roman"/>
                        </a:rPr>
                        <a:t>S</a:t>
                      </a:r>
                      <a:r>
                        <a:rPr lang="fr-CA" sz="800" dirty="0" smtClean="0">
                          <a:solidFill>
                            <a:srgbClr val="000000"/>
                          </a:solidFill>
                          <a:effectLst/>
                          <a:latin typeface="Arial"/>
                          <a:ea typeface="Times New Roman"/>
                          <a:cs typeface="Times New Roman"/>
                        </a:rPr>
                        <a:t>ervices </a:t>
                      </a:r>
                      <a:r>
                        <a:rPr lang="fr-CA" sz="800" dirty="0">
                          <a:solidFill>
                            <a:srgbClr val="000000"/>
                          </a:solidFill>
                          <a:effectLst/>
                          <a:latin typeface="Arial"/>
                          <a:ea typeface="Times New Roman"/>
                          <a:cs typeface="Times New Roman"/>
                        </a:rPr>
                        <a:t>complémentaires </a:t>
                      </a:r>
                      <a:r>
                        <a:rPr lang="fr-CA" sz="800" dirty="0">
                          <a:solidFill>
                            <a:srgbClr val="000000"/>
                          </a:solidFill>
                          <a:effectLst/>
                          <a:latin typeface="Helvetica"/>
                          <a:ea typeface="ヒラギノ角ゴ Pro W3"/>
                          <a:cs typeface="Times New Roman"/>
                        </a:rPr>
                        <a:t> </a:t>
                      </a:r>
                    </a:p>
                    <a:p>
                      <a:pPr algn="ctr">
                        <a:lnSpc>
                          <a:spcPct val="150000"/>
                        </a:lnSpc>
                        <a:spcAft>
                          <a:spcPts val="0"/>
                        </a:spcAft>
                      </a:pPr>
                      <a:r>
                        <a:rPr lang="fr-CA" sz="800" dirty="0">
                          <a:solidFill>
                            <a:srgbClr val="000000"/>
                          </a:solidFill>
                          <a:effectLst/>
                          <a:latin typeface="Arial"/>
                          <a:ea typeface="Times New Roman"/>
                          <a:cs typeface="Times New Roman"/>
                        </a:rPr>
                        <a:t>(en consultant le dossier de l’apprenant)</a:t>
                      </a:r>
                      <a:endParaRPr lang="fr-CA" sz="800" dirty="0">
                        <a:solidFill>
                          <a:srgbClr val="000000"/>
                        </a:solidFill>
                        <a:effectLst/>
                        <a:latin typeface="Helvetica"/>
                        <a:ea typeface="ヒラギノ角ゴ Pro W3"/>
                        <a:cs typeface="Times New Roman"/>
                      </a:endParaRPr>
                    </a:p>
                  </a:txBody>
                  <a:tcPr marL="45260" marR="45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lvl="0" indent="-228600" algn="ctr">
                        <a:lnSpc>
                          <a:spcPct val="150000"/>
                        </a:lnSpc>
                        <a:spcAft>
                          <a:spcPts val="0"/>
                        </a:spcAft>
                        <a:buFont typeface="+mj-lt"/>
                        <a:buAutoNum type="arabicParenR"/>
                      </a:pPr>
                      <a:r>
                        <a:rPr lang="fr-CA" sz="800" dirty="0" smtClean="0">
                          <a:solidFill>
                            <a:srgbClr val="000000"/>
                          </a:solidFill>
                          <a:effectLst/>
                          <a:latin typeface="Arial"/>
                          <a:ea typeface="Times New Roman"/>
                          <a:cs typeface="Times New Roman"/>
                        </a:rPr>
                        <a:t>Mise à jour du Plan d’Apprentissage Personnalisé (si nécessaire)</a:t>
                      </a:r>
                    </a:p>
                    <a:p>
                      <a:pPr marL="228600" lvl="0" indent="-228600" algn="ctr">
                        <a:lnSpc>
                          <a:spcPct val="150000"/>
                        </a:lnSpc>
                        <a:spcAft>
                          <a:spcPts val="0"/>
                        </a:spcAft>
                        <a:buFont typeface="+mj-lt"/>
                        <a:buAutoNum type="arabicParenR"/>
                      </a:pPr>
                      <a:r>
                        <a:rPr lang="fr-CA" sz="800" dirty="0" smtClean="0">
                          <a:solidFill>
                            <a:srgbClr val="000000"/>
                          </a:solidFill>
                          <a:effectLst/>
                          <a:latin typeface="Arial"/>
                          <a:ea typeface="Times New Roman"/>
                          <a:cs typeface="Times New Roman"/>
                        </a:rPr>
                        <a:t>Autoriser </a:t>
                      </a:r>
                      <a:r>
                        <a:rPr lang="fr-CA" sz="800" dirty="0">
                          <a:solidFill>
                            <a:srgbClr val="000000"/>
                          </a:solidFill>
                          <a:effectLst/>
                          <a:latin typeface="Arial"/>
                          <a:ea typeface="Times New Roman"/>
                          <a:cs typeface="Times New Roman"/>
                        </a:rPr>
                        <a:t>l’utilisation d’une mesure d’adaptation pour une évaluation sanctionnée</a:t>
                      </a:r>
                      <a:endParaRPr lang="fr-CA" sz="800" dirty="0">
                        <a:solidFill>
                          <a:srgbClr val="000000"/>
                        </a:solidFill>
                        <a:effectLst/>
                        <a:latin typeface="Helvetica"/>
                        <a:ea typeface="ヒラギノ角ゴ Pro W3"/>
                        <a:cs typeface="Times New Roman"/>
                      </a:endParaRPr>
                    </a:p>
                  </a:txBody>
                  <a:tcPr marL="45260" marR="45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037">
                <a:tc>
                  <a:txBody>
                    <a:bodyPr/>
                    <a:lstStyle/>
                    <a:p>
                      <a:pPr algn="ctr">
                        <a:lnSpc>
                          <a:spcPct val="150000"/>
                        </a:lnSpc>
                        <a:spcAft>
                          <a:spcPts val="0"/>
                        </a:spcAft>
                      </a:pPr>
                      <a:r>
                        <a:rPr lang="fr-FR" sz="800" dirty="0">
                          <a:solidFill>
                            <a:srgbClr val="000000"/>
                          </a:solidFill>
                          <a:effectLst/>
                          <a:latin typeface="Helvetica"/>
                          <a:ea typeface="ヒラギノ角ゴ Pro W3"/>
                          <a:cs typeface="Times New Roman"/>
                        </a:rPr>
                        <a:t>Direction et personnel de soutien</a:t>
                      </a:r>
                      <a:endParaRPr lang="fr-CA" sz="800" dirty="0">
                        <a:solidFill>
                          <a:srgbClr val="000000"/>
                        </a:solidFill>
                        <a:effectLst/>
                        <a:latin typeface="Helvetica"/>
                        <a:ea typeface="ヒラギノ角ゴ Pro W3"/>
                        <a:cs typeface="Times New Roman"/>
                      </a:endParaRPr>
                    </a:p>
                  </a:txBody>
                  <a:tcPr marL="45260" marR="45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ctr">
                        <a:lnSpc>
                          <a:spcPct val="150000"/>
                        </a:lnSpc>
                        <a:spcAft>
                          <a:spcPts val="0"/>
                        </a:spcAft>
                        <a:buFont typeface="+mj-lt"/>
                        <a:buNone/>
                      </a:pPr>
                      <a:r>
                        <a:rPr lang="fr-CA" sz="800" dirty="0">
                          <a:solidFill>
                            <a:srgbClr val="000000"/>
                          </a:solidFill>
                          <a:effectLst/>
                          <a:latin typeface="Arial"/>
                          <a:ea typeface="Times New Roman"/>
                          <a:cs typeface="Times New Roman"/>
                        </a:rPr>
                        <a:t>S’assurer de la mise en place des mesures d’adaptation</a:t>
                      </a:r>
                      <a:endParaRPr lang="fr-CA" sz="800" dirty="0">
                        <a:solidFill>
                          <a:srgbClr val="000000"/>
                        </a:solidFill>
                        <a:effectLst/>
                        <a:latin typeface="Helvetica"/>
                        <a:ea typeface="ヒラギノ角ゴ Pro W3"/>
                        <a:cs typeface="Times New Roman"/>
                      </a:endParaRPr>
                    </a:p>
                  </a:txBody>
                  <a:tcPr marL="45260" marR="45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2647950" y="15779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068488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Apprenant qui arrive directement du secteur des jeunes</a:t>
            </a:r>
            <a:endParaRPr lang="fr-CA" dirty="0"/>
          </a:p>
        </p:txBody>
      </p:sp>
      <p:sp>
        <p:nvSpPr>
          <p:cNvPr id="3" name="Espace réservé du contenu 2"/>
          <p:cNvSpPr>
            <a:spLocks noGrp="1"/>
          </p:cNvSpPr>
          <p:nvPr>
            <p:ph idx="1"/>
          </p:nvPr>
        </p:nvSpPr>
        <p:spPr/>
        <p:txBody>
          <a:bodyPr>
            <a:normAutofit/>
          </a:bodyPr>
          <a:lstStyle/>
          <a:p>
            <a:pPr marL="0" indent="0" algn="just">
              <a:buNone/>
            </a:pPr>
            <a:r>
              <a:rPr lang="fr-CA" sz="2800" dirty="0" smtClean="0"/>
              <a:t>Tel que mentionné au chapitre 5.1 du guide de la sanction 2012, </a:t>
            </a:r>
            <a:r>
              <a:rPr lang="fr-CA" sz="2800" i="1" dirty="0" smtClean="0"/>
              <a:t>il est convenu que les mesures autorisées à la formation générale des jeunes ne sont pas automatiquement les mêmes en FGA et en FP</a:t>
            </a:r>
            <a:r>
              <a:rPr lang="fr-CA" sz="2800" dirty="0" smtClean="0"/>
              <a:t>. </a:t>
            </a:r>
          </a:p>
          <a:p>
            <a:pPr marL="0" indent="0" algn="ctr">
              <a:buNone/>
            </a:pPr>
            <a:r>
              <a:rPr lang="fr-CA" sz="2800" b="1" dirty="0" smtClean="0"/>
              <a:t>Par contre,</a:t>
            </a:r>
          </a:p>
          <a:p>
            <a:pPr marL="0" indent="0" algn="just">
              <a:buNone/>
            </a:pPr>
            <a:r>
              <a:rPr lang="fr-CA" sz="2800" dirty="0" smtClean="0"/>
              <a:t>nous optons pour une intervention préventive de premier niveau. C’est-à-dire…</a:t>
            </a:r>
            <a:endParaRPr lang="fr-CA" sz="2800" dirty="0"/>
          </a:p>
        </p:txBody>
      </p:sp>
    </p:spTree>
    <p:extLst>
      <p:ext uri="{BB962C8B-B14F-4D97-AF65-F5344CB8AC3E}">
        <p14:creationId xmlns:p14="http://schemas.microsoft.com/office/powerpoint/2010/main" val="1900087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Rapport d’analyse de la situation </a:t>
            </a:r>
            <a:endParaRPr lang="fr-CA" dirty="0"/>
          </a:p>
        </p:txBody>
      </p:sp>
      <p:sp>
        <p:nvSpPr>
          <p:cNvPr id="3" name="Espace réservé du contenu 2"/>
          <p:cNvSpPr>
            <a:spLocks noGrp="1"/>
          </p:cNvSpPr>
          <p:nvPr>
            <p:ph idx="1"/>
          </p:nvPr>
        </p:nvSpPr>
        <p:spPr>
          <a:xfrm>
            <a:off x="457200" y="1600200"/>
            <a:ext cx="8229600" cy="4853136"/>
          </a:xfrm>
        </p:spPr>
        <p:txBody>
          <a:bodyPr>
            <a:normAutofit/>
          </a:bodyPr>
          <a:lstStyle/>
          <a:p>
            <a:pPr>
              <a:buFont typeface="Wingdings" pitchFamily="2" charset="2"/>
              <a:buChar char="q"/>
            </a:pPr>
            <a:r>
              <a:rPr lang="fr-CA" dirty="0" smtClean="0">
                <a:solidFill>
                  <a:srgbClr val="C00000"/>
                </a:solidFill>
              </a:rPr>
              <a:t>Nommer la difficulté et le besoin </a:t>
            </a:r>
          </a:p>
          <a:p>
            <a:pPr lvl="2"/>
            <a:r>
              <a:rPr lang="fr-CA" dirty="0" smtClean="0"/>
              <a:t>Fréquence</a:t>
            </a:r>
          </a:p>
          <a:p>
            <a:pPr lvl="2"/>
            <a:r>
              <a:rPr lang="fr-CA" dirty="0" smtClean="0"/>
              <a:t>Intensité</a:t>
            </a:r>
          </a:p>
          <a:p>
            <a:pPr lvl="2"/>
            <a:r>
              <a:rPr lang="fr-CA" dirty="0" smtClean="0"/>
              <a:t>Persistance</a:t>
            </a:r>
          </a:p>
          <a:p>
            <a:pPr lvl="2"/>
            <a:r>
              <a:rPr lang="fr-CA" dirty="0" smtClean="0"/>
              <a:t>Durée</a:t>
            </a:r>
          </a:p>
          <a:p>
            <a:pPr marL="0" indent="0">
              <a:buNone/>
            </a:pPr>
            <a:endParaRPr lang="fr-CA" dirty="0" smtClean="0">
              <a:solidFill>
                <a:schemeClr val="tx2"/>
              </a:solidFill>
            </a:endParaRPr>
          </a:p>
          <a:p>
            <a:pPr marL="0" indent="0">
              <a:buNone/>
            </a:pPr>
            <a:r>
              <a:rPr lang="fr-CA" dirty="0" smtClean="0">
                <a:solidFill>
                  <a:schemeClr val="tx2"/>
                </a:solidFill>
              </a:rPr>
              <a:t>Outils pouvant aider pour nommer la difficulté et le besoin</a:t>
            </a:r>
          </a:p>
          <a:p>
            <a:pPr marL="1314450" lvl="2" indent="-514350"/>
            <a:r>
              <a:rPr lang="fr-CA" dirty="0" smtClean="0"/>
              <a:t>Objectifs des programmes</a:t>
            </a:r>
          </a:p>
          <a:p>
            <a:pPr marL="1314450" lvl="2" indent="-514350"/>
            <a:r>
              <a:rPr lang="fr-CA" dirty="0" smtClean="0"/>
              <a:t>Grilles d’observation </a:t>
            </a:r>
            <a:r>
              <a:rPr lang="fr-CA" sz="1800" dirty="0" smtClean="0"/>
              <a:t>(annexe 1)</a:t>
            </a:r>
          </a:p>
          <a:p>
            <a:pPr marL="1314450" lvl="2" indent="-514350"/>
            <a:r>
              <a:rPr lang="fr-CA" dirty="0" smtClean="0"/>
              <a:t>Document de travail : difficultés et besoins de l’apprenant pendant </a:t>
            </a:r>
            <a:r>
              <a:rPr lang="fr-CA" dirty="0"/>
              <a:t>ses apprentissages </a:t>
            </a:r>
            <a:r>
              <a:rPr lang="fr-CA" sz="1800" dirty="0"/>
              <a:t>(annexe 2)</a:t>
            </a:r>
          </a:p>
          <a:p>
            <a:pPr marL="1314450" lvl="2" indent="-514350"/>
            <a:endParaRPr lang="fr-CA" dirty="0" smtClean="0"/>
          </a:p>
          <a:p>
            <a:pPr marL="1314450" lvl="2" indent="-514350"/>
            <a:endParaRPr lang="fr-CA" dirty="0"/>
          </a:p>
          <a:p>
            <a:pPr marL="800100" lvl="2" indent="0">
              <a:buNone/>
            </a:pPr>
            <a:endParaRPr lang="fr-CA" dirty="0" smtClean="0"/>
          </a:p>
        </p:txBody>
      </p:sp>
    </p:spTree>
    <p:extLst>
      <p:ext uri="{BB962C8B-B14F-4D97-AF65-F5344CB8AC3E}">
        <p14:creationId xmlns:p14="http://schemas.microsoft.com/office/powerpoint/2010/main" val="16454313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Apprenant qui arrive directement du secteur des jeunes</a:t>
            </a:r>
            <a:endParaRPr lang="fr-CA" dirty="0"/>
          </a:p>
        </p:txBody>
      </p:sp>
      <p:sp>
        <p:nvSpPr>
          <p:cNvPr id="3" name="Espace réservé du contenu 2"/>
          <p:cNvSpPr>
            <a:spLocks noGrp="1"/>
          </p:cNvSpPr>
          <p:nvPr>
            <p:ph idx="1"/>
          </p:nvPr>
        </p:nvSpPr>
        <p:spPr/>
        <p:txBody>
          <a:bodyPr>
            <a:normAutofit/>
          </a:bodyPr>
          <a:lstStyle/>
          <a:p>
            <a:pPr algn="just"/>
            <a:r>
              <a:rPr lang="fr-CA" dirty="0" smtClean="0"/>
              <a:t>La direction fait une demande à l’école de provenance du secteur des jeunes pour que le dossier d’aide nous soit acheminé le plus rapidement possible.</a:t>
            </a:r>
          </a:p>
          <a:p>
            <a:pPr algn="just"/>
            <a:r>
              <a:rPr lang="fr-CA" dirty="0" smtClean="0"/>
              <a:t>Si l’apprenant avait des mesures d’aide, nous en informons les enseignants de l’apprenant (annexe 9) pour qu’ils puissent porter une attention particulière de façon à détecter des </a:t>
            </a:r>
            <a:r>
              <a:rPr lang="fr-CA" dirty="0" smtClean="0">
                <a:solidFill>
                  <a:srgbClr val="FF0000"/>
                </a:solidFill>
              </a:rPr>
              <a:t>difficultés persistantes </a:t>
            </a:r>
            <a:r>
              <a:rPr lang="fr-CA" dirty="0" smtClean="0"/>
              <a:t>qui pourraient nuire à la progression des apprentissages.</a:t>
            </a:r>
          </a:p>
          <a:p>
            <a:pPr algn="just"/>
            <a:r>
              <a:rPr lang="fr-CA" dirty="0" smtClean="0"/>
              <a:t>Les enseignants pourront ainsi commencer à élaborer le dossier de l’adulte ayant des besoins particuliers.</a:t>
            </a:r>
          </a:p>
        </p:txBody>
      </p:sp>
    </p:spTree>
    <p:extLst>
      <p:ext uri="{BB962C8B-B14F-4D97-AF65-F5344CB8AC3E}">
        <p14:creationId xmlns:p14="http://schemas.microsoft.com/office/powerpoint/2010/main" val="14342939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p:cNvGraphicFramePr>
            <a:graphicFrameLocks noChangeAspect="1"/>
          </p:cNvGraphicFramePr>
          <p:nvPr>
            <p:extLst>
              <p:ext uri="{D42A27DB-BD31-4B8C-83A1-F6EECF244321}">
                <p14:modId xmlns:p14="http://schemas.microsoft.com/office/powerpoint/2010/main" val="3199474360"/>
              </p:ext>
            </p:extLst>
          </p:nvPr>
        </p:nvGraphicFramePr>
        <p:xfrm>
          <a:off x="1619672" y="1412776"/>
          <a:ext cx="2871788" cy="4712072"/>
        </p:xfrm>
        <a:graphic>
          <a:graphicData uri="http://schemas.openxmlformats.org/presentationml/2006/ole">
            <mc:AlternateContent xmlns:mc="http://schemas.openxmlformats.org/markup-compatibility/2006">
              <mc:Choice xmlns:v="urn:schemas-microsoft-com:vml" Requires="v">
                <p:oleObj spid="_x0000_s10244" name="Acrobat Document" r:id="rId3" imgW="5667139" imgH="8019997" progId="AcroExch.Document.7">
                  <p:embed/>
                </p:oleObj>
              </mc:Choice>
              <mc:Fallback>
                <p:oleObj name="Acrobat Document" r:id="rId3" imgW="5667139" imgH="8019997" progId="AcroExch.Document.7">
                  <p:embed/>
                  <p:pic>
                    <p:nvPicPr>
                      <p:cNvPr id="0" name=""/>
                      <p:cNvPicPr/>
                      <p:nvPr/>
                    </p:nvPicPr>
                    <p:blipFill>
                      <a:blip r:embed="rId4"/>
                      <a:stretch>
                        <a:fillRect/>
                      </a:stretch>
                    </p:blipFill>
                    <p:spPr>
                      <a:xfrm>
                        <a:off x="1619672" y="1412776"/>
                        <a:ext cx="2871788" cy="4712072"/>
                      </a:xfrm>
                      <a:prstGeom prst="rect">
                        <a:avLst/>
                      </a:prstGeom>
                    </p:spPr>
                  </p:pic>
                </p:oleObj>
              </mc:Fallback>
            </mc:AlternateContent>
          </a:graphicData>
        </a:graphic>
      </p:graphicFrame>
      <p:sp>
        <p:nvSpPr>
          <p:cNvPr id="5" name="Titre 4"/>
          <p:cNvSpPr>
            <a:spLocks noGrp="1"/>
          </p:cNvSpPr>
          <p:nvPr>
            <p:ph type="title"/>
          </p:nvPr>
        </p:nvSpPr>
        <p:spPr/>
        <p:txBody>
          <a:bodyPr/>
          <a:lstStyle/>
          <a:p>
            <a:pPr algn="ctr"/>
            <a:r>
              <a:rPr lang="fr-CA" dirty="0" smtClean="0"/>
              <a:t>Annexe 9</a:t>
            </a:r>
            <a:endParaRPr lang="fr-CA" dirty="0"/>
          </a:p>
        </p:txBody>
      </p:sp>
    </p:spTree>
    <p:extLst>
      <p:ext uri="{BB962C8B-B14F-4D97-AF65-F5344CB8AC3E}">
        <p14:creationId xmlns:p14="http://schemas.microsoft.com/office/powerpoint/2010/main" val="18703015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En conclusion</a:t>
            </a:r>
            <a:endParaRPr lang="fr-CA" dirty="0"/>
          </a:p>
        </p:txBody>
      </p:sp>
      <p:sp>
        <p:nvSpPr>
          <p:cNvPr id="3" name="Espace réservé du contenu 2"/>
          <p:cNvSpPr>
            <a:spLocks noGrp="1"/>
          </p:cNvSpPr>
          <p:nvPr>
            <p:ph idx="1"/>
          </p:nvPr>
        </p:nvSpPr>
        <p:spPr/>
        <p:txBody>
          <a:bodyPr>
            <a:normAutofit/>
          </a:bodyPr>
          <a:lstStyle/>
          <a:p>
            <a:pPr algn="just"/>
            <a:r>
              <a:rPr lang="fr-CA" dirty="0" smtClean="0"/>
              <a:t>Je garde toujours en tête que les mesures d’adaptation devront permettre à l’apprenant de faire la réalisation et la démonstration de ses apprentissages. </a:t>
            </a:r>
          </a:p>
          <a:p>
            <a:pPr algn="just"/>
            <a:r>
              <a:rPr lang="fr-CA" dirty="0" smtClean="0"/>
              <a:t>Celles-ci ne doivent jamais diminuer le niveau des exigences établies ni toucher les savoirs essentiels à apprendre. </a:t>
            </a:r>
          </a:p>
          <a:p>
            <a:pPr algn="just"/>
            <a:r>
              <a:rPr lang="fr-CA" dirty="0" smtClean="0"/>
              <a:t>En d’autres mots, même s’il y a des mesures d’adaptation, nous devons être capables d’évaluer le niveau de maîtrise des apprentissages chez l’adulte.</a:t>
            </a:r>
            <a:endParaRPr lang="fr-CA" dirty="0"/>
          </a:p>
        </p:txBody>
      </p:sp>
    </p:spTree>
    <p:extLst>
      <p:ext uri="{BB962C8B-B14F-4D97-AF65-F5344CB8AC3E}">
        <p14:creationId xmlns:p14="http://schemas.microsoft.com/office/powerpoint/2010/main" val="22547986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dirty="0" smtClean="0"/>
              <a:t>Annexe 1</a:t>
            </a:r>
            <a:endParaRPr lang="fr-CA" dirty="0"/>
          </a:p>
        </p:txBody>
      </p:sp>
      <p:sp>
        <p:nvSpPr>
          <p:cNvPr id="3" name="Espace réservé du contenu 2"/>
          <p:cNvSpPr>
            <a:spLocks noGrp="1"/>
          </p:cNvSpPr>
          <p:nvPr>
            <p:ph idx="1"/>
          </p:nvPr>
        </p:nvSpPr>
        <p:spPr/>
        <p:txBody>
          <a:bodyPr/>
          <a:lstStyle/>
          <a:p>
            <a:endParaRPr lang="fr-CA"/>
          </a:p>
        </p:txBody>
      </p:sp>
      <p:graphicFrame>
        <p:nvGraphicFramePr>
          <p:cNvPr id="4" name="Objet 3"/>
          <p:cNvGraphicFramePr>
            <a:graphicFrameLocks noChangeAspect="1"/>
          </p:cNvGraphicFramePr>
          <p:nvPr>
            <p:extLst>
              <p:ext uri="{D42A27DB-BD31-4B8C-83A1-F6EECF244321}">
                <p14:modId xmlns:p14="http://schemas.microsoft.com/office/powerpoint/2010/main" val="1788116561"/>
              </p:ext>
            </p:extLst>
          </p:nvPr>
        </p:nvGraphicFramePr>
        <p:xfrm>
          <a:off x="755576" y="1700808"/>
          <a:ext cx="7272808" cy="4752528"/>
        </p:xfrm>
        <a:graphic>
          <a:graphicData uri="http://schemas.openxmlformats.org/presentationml/2006/ole">
            <mc:AlternateContent xmlns:mc="http://schemas.openxmlformats.org/markup-compatibility/2006">
              <mc:Choice xmlns:v="urn:schemas-microsoft-com:vml" Requires="v">
                <p:oleObj spid="_x0000_s1029" name="Acrobat Document" r:id="rId3" imgW="5829103" imgH="7543564" progId="AcroExch.Document.7">
                  <p:embed/>
                </p:oleObj>
              </mc:Choice>
              <mc:Fallback>
                <p:oleObj name="Acrobat Document" r:id="rId3" imgW="5829103" imgH="7543564" progId="AcroExch.Document.7">
                  <p:embed/>
                  <p:pic>
                    <p:nvPicPr>
                      <p:cNvPr id="0" name=""/>
                      <p:cNvPicPr/>
                      <p:nvPr/>
                    </p:nvPicPr>
                    <p:blipFill>
                      <a:blip r:embed="rId4"/>
                      <a:stretch>
                        <a:fillRect/>
                      </a:stretch>
                    </p:blipFill>
                    <p:spPr>
                      <a:xfrm>
                        <a:off x="755576" y="1700808"/>
                        <a:ext cx="7272808" cy="4752528"/>
                      </a:xfrm>
                      <a:prstGeom prst="rect">
                        <a:avLst/>
                      </a:prstGeom>
                    </p:spPr>
                  </p:pic>
                </p:oleObj>
              </mc:Fallback>
            </mc:AlternateContent>
          </a:graphicData>
        </a:graphic>
      </p:graphicFrame>
    </p:spTree>
    <p:extLst>
      <p:ext uri="{BB962C8B-B14F-4D97-AF65-F5344CB8AC3E}">
        <p14:creationId xmlns:p14="http://schemas.microsoft.com/office/powerpoint/2010/main" val="1870551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p:cNvGraphicFramePr>
            <a:graphicFrameLocks noChangeAspect="1"/>
          </p:cNvGraphicFramePr>
          <p:nvPr>
            <p:extLst>
              <p:ext uri="{D42A27DB-BD31-4B8C-83A1-F6EECF244321}">
                <p14:modId xmlns:p14="http://schemas.microsoft.com/office/powerpoint/2010/main" val="2760260487"/>
              </p:ext>
            </p:extLst>
          </p:nvPr>
        </p:nvGraphicFramePr>
        <p:xfrm>
          <a:off x="611560" y="1772816"/>
          <a:ext cx="4680520" cy="4064000"/>
        </p:xfrm>
        <a:graphic>
          <a:graphicData uri="http://schemas.openxmlformats.org/presentationml/2006/ole">
            <mc:AlternateContent xmlns:mc="http://schemas.openxmlformats.org/markup-compatibility/2006">
              <mc:Choice xmlns:v="urn:schemas-microsoft-com:vml" Requires="v">
                <p:oleObj spid="_x0000_s2053" name="Acrobat Document" r:id="rId3" imgW="5667139" imgH="8019997" progId="AcroExch.Document.7">
                  <p:embed/>
                </p:oleObj>
              </mc:Choice>
              <mc:Fallback>
                <p:oleObj name="Acrobat Document" r:id="rId3" imgW="5667139" imgH="8019997" progId="AcroExch.Document.7">
                  <p:embed/>
                  <p:pic>
                    <p:nvPicPr>
                      <p:cNvPr id="0" name=""/>
                      <p:cNvPicPr/>
                      <p:nvPr/>
                    </p:nvPicPr>
                    <p:blipFill>
                      <a:blip r:embed="rId4"/>
                      <a:stretch>
                        <a:fillRect/>
                      </a:stretch>
                    </p:blipFill>
                    <p:spPr>
                      <a:xfrm>
                        <a:off x="611560" y="1772816"/>
                        <a:ext cx="4680520" cy="4064000"/>
                      </a:xfrm>
                      <a:prstGeom prst="rect">
                        <a:avLst/>
                      </a:prstGeom>
                    </p:spPr>
                  </p:pic>
                </p:oleObj>
              </mc:Fallback>
            </mc:AlternateContent>
          </a:graphicData>
        </a:graphic>
      </p:graphicFrame>
      <p:sp>
        <p:nvSpPr>
          <p:cNvPr id="5" name="Titre 4"/>
          <p:cNvSpPr>
            <a:spLocks noGrp="1"/>
          </p:cNvSpPr>
          <p:nvPr>
            <p:ph type="title"/>
          </p:nvPr>
        </p:nvSpPr>
        <p:spPr/>
        <p:txBody>
          <a:bodyPr/>
          <a:lstStyle/>
          <a:p>
            <a:pPr algn="ctr"/>
            <a:r>
              <a:rPr lang="fr-CA" dirty="0" smtClean="0"/>
              <a:t>Annexe 2</a:t>
            </a:r>
            <a:endParaRPr lang="fr-CA" dirty="0"/>
          </a:p>
        </p:txBody>
      </p:sp>
      <p:sp>
        <p:nvSpPr>
          <p:cNvPr id="6" name="Espace réservé du contenu 5"/>
          <p:cNvSpPr>
            <a:spLocks noGrp="1"/>
          </p:cNvSpPr>
          <p:nvPr>
            <p:ph idx="1"/>
          </p:nvPr>
        </p:nvSpPr>
        <p:spPr>
          <a:xfrm>
            <a:off x="457200" y="1600200"/>
            <a:ext cx="6851104" cy="4781128"/>
          </a:xfrm>
        </p:spPr>
        <p:txBody>
          <a:bodyPr/>
          <a:lstStyle/>
          <a:p>
            <a:endParaRPr lang="fr-CA" dirty="0"/>
          </a:p>
        </p:txBody>
      </p:sp>
    </p:spTree>
    <p:extLst>
      <p:ext uri="{BB962C8B-B14F-4D97-AF65-F5344CB8AC3E}">
        <p14:creationId xmlns:p14="http://schemas.microsoft.com/office/powerpoint/2010/main" val="4163227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Rapport d’analyse de la situation </a:t>
            </a:r>
            <a:endParaRPr lang="fr-CA" dirty="0"/>
          </a:p>
        </p:txBody>
      </p:sp>
      <p:sp>
        <p:nvSpPr>
          <p:cNvPr id="3" name="Espace réservé du contenu 2"/>
          <p:cNvSpPr>
            <a:spLocks noGrp="1"/>
          </p:cNvSpPr>
          <p:nvPr>
            <p:ph idx="1"/>
          </p:nvPr>
        </p:nvSpPr>
        <p:spPr/>
        <p:txBody>
          <a:bodyPr>
            <a:normAutofit/>
          </a:bodyPr>
          <a:lstStyle/>
          <a:p>
            <a:pPr>
              <a:buFont typeface="Wingdings" pitchFamily="2" charset="2"/>
              <a:buChar char="q"/>
            </a:pPr>
            <a:r>
              <a:rPr lang="fr-CA" dirty="0" smtClean="0">
                <a:solidFill>
                  <a:srgbClr val="C00000"/>
                </a:solidFill>
              </a:rPr>
              <a:t> Documenter la difficulté et le besoin </a:t>
            </a:r>
          </a:p>
          <a:p>
            <a:pPr marL="0" indent="0">
              <a:buNone/>
            </a:pPr>
            <a:r>
              <a:rPr lang="fr-CA" sz="1800" dirty="0">
                <a:solidFill>
                  <a:srgbClr val="C00000"/>
                </a:solidFill>
              </a:rPr>
              <a:t> </a:t>
            </a:r>
            <a:r>
              <a:rPr lang="fr-CA" sz="1800" dirty="0" smtClean="0">
                <a:solidFill>
                  <a:srgbClr val="C00000"/>
                </a:solidFill>
              </a:rPr>
              <a:t>         </a:t>
            </a:r>
            <a:r>
              <a:rPr lang="fr-CA" sz="1800" dirty="0" smtClean="0"/>
              <a:t>(en soutien avec l’annexe 2)</a:t>
            </a:r>
            <a:endParaRPr lang="fr-CA" dirty="0" smtClean="0">
              <a:solidFill>
                <a:srgbClr val="C00000"/>
              </a:solidFill>
            </a:endParaRPr>
          </a:p>
          <a:p>
            <a:pPr lvl="2"/>
            <a:r>
              <a:rPr lang="fr-CA" dirty="0" smtClean="0"/>
              <a:t>Travaux de l’apprenant</a:t>
            </a:r>
          </a:p>
          <a:p>
            <a:pPr lvl="2"/>
            <a:r>
              <a:rPr lang="fr-CA" dirty="0" smtClean="0"/>
              <a:t>Évaluations formatives (pré-test)</a:t>
            </a:r>
          </a:p>
          <a:p>
            <a:pPr lvl="2"/>
            <a:r>
              <a:rPr lang="fr-CA" dirty="0" smtClean="0"/>
              <a:t>Productions écrites</a:t>
            </a:r>
          </a:p>
          <a:p>
            <a:pPr lvl="2"/>
            <a:r>
              <a:rPr lang="fr-CA" dirty="0" smtClean="0"/>
              <a:t>Etc.</a:t>
            </a:r>
          </a:p>
          <a:p>
            <a:pPr marL="514350" lvl="1" indent="0">
              <a:buNone/>
            </a:pPr>
            <a:endParaRPr lang="fr-CA" dirty="0"/>
          </a:p>
          <a:p>
            <a:pPr marL="514350" lvl="1" indent="0">
              <a:buNone/>
            </a:pPr>
            <a:endParaRPr lang="fr-CA" dirty="0" smtClean="0"/>
          </a:p>
          <a:p>
            <a:pPr marL="514350" lvl="1" indent="0">
              <a:buNone/>
            </a:pPr>
            <a:r>
              <a:rPr lang="fr-CA" sz="2800" dirty="0" smtClean="0"/>
              <a:t>La </a:t>
            </a:r>
            <a:r>
              <a:rPr lang="fr-CA" sz="2800" dirty="0"/>
              <a:t>participation de l’apprenant est souhaitée, car il est le mieux placé pour exprimer </a:t>
            </a:r>
            <a:r>
              <a:rPr lang="fr-CA" sz="2800" dirty="0" smtClean="0"/>
              <a:t>la nature des </a:t>
            </a:r>
            <a:r>
              <a:rPr lang="fr-CA" sz="2800" dirty="0"/>
              <a:t>difficultés rencontrées en cours d’apprentissage.</a:t>
            </a:r>
          </a:p>
          <a:p>
            <a:pPr marL="514350" lvl="1" indent="0">
              <a:buNone/>
            </a:pPr>
            <a:endParaRPr lang="fr-CA" dirty="0"/>
          </a:p>
        </p:txBody>
      </p:sp>
    </p:spTree>
    <p:extLst>
      <p:ext uri="{BB962C8B-B14F-4D97-AF65-F5344CB8AC3E}">
        <p14:creationId xmlns:p14="http://schemas.microsoft.com/office/powerpoint/2010/main" val="1513026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Rapport d’analyse de la situation </a:t>
            </a:r>
            <a:endParaRPr lang="fr-CA" dirty="0"/>
          </a:p>
        </p:txBody>
      </p:sp>
      <p:sp>
        <p:nvSpPr>
          <p:cNvPr id="3" name="Espace réservé du contenu 2"/>
          <p:cNvSpPr>
            <a:spLocks noGrp="1"/>
          </p:cNvSpPr>
          <p:nvPr>
            <p:ph idx="1"/>
          </p:nvPr>
        </p:nvSpPr>
        <p:spPr/>
        <p:txBody>
          <a:bodyPr>
            <a:normAutofit/>
          </a:bodyPr>
          <a:lstStyle/>
          <a:p>
            <a:pPr marL="0" indent="0">
              <a:buNone/>
            </a:pPr>
            <a:r>
              <a:rPr lang="fr-CA" dirty="0" smtClean="0">
                <a:solidFill>
                  <a:srgbClr val="00B050"/>
                </a:solidFill>
              </a:rPr>
              <a:t>Un travail de collaboration </a:t>
            </a:r>
            <a:endParaRPr lang="fr-CA" dirty="0" smtClean="0"/>
          </a:p>
          <a:p>
            <a:pPr lvl="1"/>
            <a:r>
              <a:rPr lang="fr-CA" dirty="0" smtClean="0"/>
              <a:t>Enseignants</a:t>
            </a:r>
          </a:p>
          <a:p>
            <a:pPr lvl="1"/>
            <a:r>
              <a:rPr lang="fr-CA" dirty="0"/>
              <a:t>S</a:t>
            </a:r>
            <a:r>
              <a:rPr lang="fr-CA" dirty="0" smtClean="0"/>
              <a:t>ervices complémentaires </a:t>
            </a:r>
          </a:p>
          <a:p>
            <a:pPr lvl="1"/>
            <a:r>
              <a:rPr lang="fr-CA" dirty="0" smtClean="0"/>
              <a:t>Implication de l’apprenant:  </a:t>
            </a:r>
          </a:p>
          <a:p>
            <a:pPr lvl="1"/>
            <a:endParaRPr lang="fr-CA" dirty="0" smtClean="0"/>
          </a:p>
          <a:p>
            <a:pPr lvl="2"/>
            <a:r>
              <a:rPr lang="fr-CA" dirty="0" smtClean="0"/>
              <a:t>À titre d’exemple, on peut solliciter la participation de celui-ci en lui demandant de qualifier ses difficultés et ses besoins. Ceux-ci sont notés sur les copies de travaux de façon à laisser des traces de l’analyse pour de futures interventions.</a:t>
            </a:r>
            <a:endParaRPr lang="fr-CA" dirty="0"/>
          </a:p>
        </p:txBody>
      </p:sp>
    </p:spTree>
    <p:extLst>
      <p:ext uri="{BB962C8B-B14F-4D97-AF65-F5344CB8AC3E}">
        <p14:creationId xmlns:p14="http://schemas.microsoft.com/office/powerpoint/2010/main" val="3292741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normAutofit/>
          </a:bodyPr>
          <a:lstStyle/>
          <a:p>
            <a:r>
              <a:rPr lang="fr-CA" sz="4000" dirty="0"/>
              <a:t>Rapport d’analyse de la situation </a:t>
            </a:r>
          </a:p>
        </p:txBody>
      </p:sp>
      <p:sp>
        <p:nvSpPr>
          <p:cNvPr id="5" name="Sous-titre 4"/>
          <p:cNvSpPr>
            <a:spLocks noGrp="1"/>
          </p:cNvSpPr>
          <p:nvPr>
            <p:ph type="subTitle" idx="1"/>
          </p:nvPr>
        </p:nvSpPr>
        <p:spPr/>
        <p:txBody>
          <a:bodyPr/>
          <a:lstStyle/>
          <a:p>
            <a:r>
              <a:rPr lang="fr-CA" dirty="0"/>
              <a:t>Deuxième étape</a:t>
            </a:r>
          </a:p>
          <a:p>
            <a:endParaRPr lang="fr-CA" dirty="0"/>
          </a:p>
        </p:txBody>
      </p:sp>
    </p:spTree>
    <p:extLst>
      <p:ext uri="{BB962C8B-B14F-4D97-AF65-F5344CB8AC3E}">
        <p14:creationId xmlns:p14="http://schemas.microsoft.com/office/powerpoint/2010/main" val="1151007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Rapport d’analyse de la situation </a:t>
            </a:r>
            <a:endParaRPr lang="fr-CA" dirty="0"/>
          </a:p>
        </p:txBody>
      </p:sp>
      <p:sp>
        <p:nvSpPr>
          <p:cNvPr id="3" name="Espace réservé du contenu 2"/>
          <p:cNvSpPr>
            <a:spLocks noGrp="1"/>
          </p:cNvSpPr>
          <p:nvPr>
            <p:ph idx="1"/>
          </p:nvPr>
        </p:nvSpPr>
        <p:spPr/>
        <p:txBody>
          <a:bodyPr>
            <a:normAutofit/>
          </a:bodyPr>
          <a:lstStyle/>
          <a:p>
            <a:pPr>
              <a:buFont typeface="Wingdings" pitchFamily="2" charset="2"/>
              <a:buChar char="q"/>
            </a:pPr>
            <a:r>
              <a:rPr lang="fr-CA" sz="2400" dirty="0" smtClean="0">
                <a:solidFill>
                  <a:srgbClr val="C00000"/>
                </a:solidFill>
              </a:rPr>
              <a:t>Noter les interventions pédagogiques et didactiques ainsi que leurs résultats </a:t>
            </a:r>
            <a:r>
              <a:rPr lang="fr-CA" sz="1800" dirty="0" smtClean="0"/>
              <a:t>(annexe 2)</a:t>
            </a:r>
          </a:p>
          <a:p>
            <a:pPr marL="0" indent="0">
              <a:buNone/>
            </a:pPr>
            <a:endParaRPr lang="fr-CA" dirty="0" smtClean="0">
              <a:solidFill>
                <a:srgbClr val="00B050"/>
              </a:solidFill>
            </a:endParaRPr>
          </a:p>
          <a:p>
            <a:pPr marL="0" indent="0">
              <a:buNone/>
            </a:pPr>
            <a:endParaRPr lang="fr-CA" dirty="0">
              <a:solidFill>
                <a:srgbClr val="00B050"/>
              </a:solidFill>
            </a:endParaRPr>
          </a:p>
          <a:p>
            <a:pPr marL="0" indent="0">
              <a:buNone/>
            </a:pPr>
            <a:endParaRPr lang="fr-CA" sz="2400" dirty="0" smtClean="0">
              <a:solidFill>
                <a:srgbClr val="00B050"/>
              </a:solidFill>
            </a:endParaRPr>
          </a:p>
          <a:p>
            <a:pPr marL="0" indent="0">
              <a:buNone/>
            </a:pPr>
            <a:r>
              <a:rPr lang="fr-CA" sz="2400" dirty="0" smtClean="0">
                <a:solidFill>
                  <a:srgbClr val="00B050"/>
                </a:solidFill>
              </a:rPr>
              <a:t>Un travail de collaboration </a:t>
            </a:r>
            <a:endParaRPr lang="fr-CA" sz="2400" dirty="0" smtClean="0"/>
          </a:p>
          <a:p>
            <a:pPr lvl="1"/>
            <a:r>
              <a:rPr lang="fr-CA" dirty="0" smtClean="0"/>
              <a:t>Enseignants</a:t>
            </a:r>
          </a:p>
          <a:p>
            <a:pPr lvl="1"/>
            <a:r>
              <a:rPr lang="fr-CA" dirty="0" smtClean="0"/>
              <a:t>Services complémentaires </a:t>
            </a:r>
          </a:p>
          <a:p>
            <a:pPr marL="0" indent="0">
              <a:buNone/>
            </a:pPr>
            <a:endParaRPr lang="fr-CA" dirty="0">
              <a:solidFill>
                <a:srgbClr val="C00000"/>
              </a:solidFill>
            </a:endParaRPr>
          </a:p>
        </p:txBody>
      </p:sp>
    </p:spTree>
    <p:extLst>
      <p:ext uri="{BB962C8B-B14F-4D97-AF65-F5344CB8AC3E}">
        <p14:creationId xmlns:p14="http://schemas.microsoft.com/office/powerpoint/2010/main" val="32755324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tiguïté">
  <a:themeElements>
    <a:clrScheme name="Contiguïté">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956</TotalTime>
  <Words>1583</Words>
  <Application>Microsoft Office PowerPoint</Application>
  <PresentationFormat>Affichage à l'écran (4:3)</PresentationFormat>
  <Paragraphs>220</Paragraphs>
  <Slides>32</Slides>
  <Notes>23</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32</vt:i4>
      </vt:variant>
    </vt:vector>
  </HeadingPairs>
  <TitlesOfParts>
    <vt:vector size="34" baseType="lpstr">
      <vt:lpstr>Contiguïté</vt:lpstr>
      <vt:lpstr>Adobe Acrobat Document</vt:lpstr>
      <vt:lpstr>Élaboration du dossier de l’apprenant ayant des besoins particuliers </vt:lpstr>
      <vt:lpstr>Rapport d’analyse de la situation </vt:lpstr>
      <vt:lpstr>Rapport d’analyse de la situation </vt:lpstr>
      <vt:lpstr>Annexe 1</vt:lpstr>
      <vt:lpstr>Annexe 2</vt:lpstr>
      <vt:lpstr>Rapport d’analyse de la situation </vt:lpstr>
      <vt:lpstr>Rapport d’analyse de la situation </vt:lpstr>
      <vt:lpstr>Rapport d’analyse de la situation </vt:lpstr>
      <vt:lpstr>Rapport d’analyse de la situation </vt:lpstr>
      <vt:lpstr>Rapport d’analyse de la situation </vt:lpstr>
      <vt:lpstr>Rapport d’analyse de la situation </vt:lpstr>
      <vt:lpstr>Annexe 3</vt:lpstr>
      <vt:lpstr>Annexe 4</vt:lpstr>
      <vt:lpstr>Annexe 5</vt:lpstr>
      <vt:lpstr>Annexe 6</vt:lpstr>
      <vt:lpstr>Rapport d’analyse de la situation </vt:lpstr>
      <vt:lpstr>Rapport d’analyse de la situation </vt:lpstr>
      <vt:lpstr>Rapport d’analyse de la situation </vt:lpstr>
      <vt:lpstr>Rapport d’analyse de la situation </vt:lpstr>
      <vt:lpstr>Rapport d’analyse de la situation </vt:lpstr>
      <vt:lpstr>Rapport d’analyse de la situation </vt:lpstr>
      <vt:lpstr>Annexe 7</vt:lpstr>
      <vt:lpstr>Rapport d’analyse de la situation </vt:lpstr>
      <vt:lpstr>Rapport d’analyse de la situation </vt:lpstr>
      <vt:lpstr>Rapport d’analyse de la situation </vt:lpstr>
      <vt:lpstr>Annexe 8</vt:lpstr>
      <vt:lpstr>À retenir</vt:lpstr>
      <vt:lpstr>En résumé, qui fait quoi?</vt:lpstr>
      <vt:lpstr>Apprenant qui arrive directement du secteur des jeunes</vt:lpstr>
      <vt:lpstr>Apprenant qui arrive directement du secteur des jeunes</vt:lpstr>
      <vt:lpstr>Annexe 9</vt:lpstr>
      <vt:lpstr>En 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poste</dc:creator>
  <cp:lastModifiedBy>ROBERT, BRIGITTE</cp:lastModifiedBy>
  <cp:revision>50</cp:revision>
  <cp:lastPrinted>2012-06-07T14:22:32Z</cp:lastPrinted>
  <dcterms:created xsi:type="dcterms:W3CDTF">2012-06-04T13:35:51Z</dcterms:created>
  <dcterms:modified xsi:type="dcterms:W3CDTF">2012-06-08T12:22:47Z</dcterms:modified>
</cp:coreProperties>
</file>