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354" r:id="rId2"/>
    <p:sldId id="256" r:id="rId3"/>
    <p:sldId id="267" r:id="rId4"/>
    <p:sldId id="270" r:id="rId5"/>
    <p:sldId id="262" r:id="rId6"/>
    <p:sldId id="266" r:id="rId7"/>
    <p:sldId id="271" r:id="rId8"/>
    <p:sldId id="272" r:id="rId9"/>
    <p:sldId id="268" r:id="rId10"/>
    <p:sldId id="278" r:id="rId11"/>
    <p:sldId id="273" r:id="rId12"/>
    <p:sldId id="309" r:id="rId13"/>
    <p:sldId id="403" r:id="rId14"/>
    <p:sldId id="404" r:id="rId15"/>
    <p:sldId id="310" r:id="rId16"/>
    <p:sldId id="355" r:id="rId17"/>
    <p:sldId id="311" r:id="rId18"/>
    <p:sldId id="316" r:id="rId19"/>
    <p:sldId id="317" r:id="rId20"/>
    <p:sldId id="318" r:id="rId21"/>
    <p:sldId id="319" r:id="rId22"/>
    <p:sldId id="326" r:id="rId23"/>
    <p:sldId id="312" r:id="rId24"/>
    <p:sldId id="313" r:id="rId25"/>
    <p:sldId id="314" r:id="rId26"/>
    <p:sldId id="384" r:id="rId27"/>
    <p:sldId id="385" r:id="rId28"/>
    <p:sldId id="407" r:id="rId29"/>
    <p:sldId id="408" r:id="rId30"/>
    <p:sldId id="315" r:id="rId31"/>
    <p:sldId id="386" r:id="rId32"/>
    <p:sldId id="327" r:id="rId33"/>
    <p:sldId id="356" r:id="rId34"/>
    <p:sldId id="279" r:id="rId35"/>
    <p:sldId id="274" r:id="rId36"/>
    <p:sldId id="275" r:id="rId37"/>
    <p:sldId id="283" r:id="rId38"/>
    <p:sldId id="284" r:id="rId39"/>
    <p:sldId id="357" r:id="rId40"/>
    <p:sldId id="367" r:id="rId41"/>
    <p:sldId id="265" r:id="rId42"/>
    <p:sldId id="373" r:id="rId43"/>
    <p:sldId id="374" r:id="rId44"/>
    <p:sldId id="372" r:id="rId45"/>
    <p:sldId id="371" r:id="rId46"/>
    <p:sldId id="370" r:id="rId47"/>
    <p:sldId id="369" r:id="rId48"/>
    <p:sldId id="352" r:id="rId49"/>
    <p:sldId id="406" r:id="rId50"/>
    <p:sldId id="287" r:id="rId51"/>
    <p:sldId id="376" r:id="rId52"/>
    <p:sldId id="377" r:id="rId53"/>
    <p:sldId id="381" r:id="rId54"/>
    <p:sldId id="380" r:id="rId55"/>
    <p:sldId id="387" r:id="rId56"/>
    <p:sldId id="388" r:id="rId57"/>
    <p:sldId id="375" r:id="rId58"/>
    <p:sldId id="382" r:id="rId59"/>
    <p:sldId id="383" r:id="rId60"/>
    <p:sldId id="391" r:id="rId61"/>
    <p:sldId id="392" r:id="rId62"/>
    <p:sldId id="395" r:id="rId63"/>
    <p:sldId id="393" r:id="rId64"/>
    <p:sldId id="394" r:id="rId65"/>
    <p:sldId id="289" r:id="rId66"/>
    <p:sldId id="396" r:id="rId67"/>
    <p:sldId id="397" r:id="rId68"/>
    <p:sldId id="398" r:id="rId69"/>
    <p:sldId id="399" r:id="rId70"/>
    <p:sldId id="400" r:id="rId71"/>
    <p:sldId id="290" r:id="rId72"/>
    <p:sldId id="359" r:id="rId73"/>
    <p:sldId id="288" r:id="rId74"/>
    <p:sldId id="269" r:id="rId75"/>
    <p:sldId id="286" r:id="rId76"/>
    <p:sldId id="291" r:id="rId77"/>
    <p:sldId id="292" r:id="rId78"/>
    <p:sldId id="293" r:id="rId79"/>
    <p:sldId id="294" r:id="rId80"/>
    <p:sldId id="295" r:id="rId81"/>
    <p:sldId id="296" r:id="rId82"/>
    <p:sldId id="297" r:id="rId83"/>
    <p:sldId id="298" r:id="rId84"/>
    <p:sldId id="299" r:id="rId85"/>
    <p:sldId id="300" r:id="rId86"/>
    <p:sldId id="301" r:id="rId87"/>
    <p:sldId id="302" r:id="rId88"/>
    <p:sldId id="303" r:id="rId89"/>
    <p:sldId id="304" r:id="rId90"/>
    <p:sldId id="305" r:id="rId91"/>
    <p:sldId id="306" r:id="rId92"/>
    <p:sldId id="307" r:id="rId93"/>
    <p:sldId id="335" r:id="rId94"/>
    <p:sldId id="329" r:id="rId95"/>
    <p:sldId id="330" r:id="rId96"/>
    <p:sldId id="331" r:id="rId97"/>
    <p:sldId id="332" r:id="rId98"/>
    <p:sldId id="333" r:id="rId99"/>
    <p:sldId id="334" r:id="rId100"/>
    <p:sldId id="337" r:id="rId101"/>
    <p:sldId id="360" r:id="rId102"/>
    <p:sldId id="361" r:id="rId103"/>
    <p:sldId id="362" r:id="rId104"/>
    <p:sldId id="363" r:id="rId105"/>
    <p:sldId id="365" r:id="rId106"/>
    <p:sldId id="366" r:id="rId107"/>
    <p:sldId id="308" r:id="rId108"/>
    <p:sldId id="389" r:id="rId109"/>
    <p:sldId id="390" r:id="rId110"/>
    <p:sldId id="402" r:id="rId111"/>
    <p:sldId id="409" r:id="rId112"/>
    <p:sldId id="410" r:id="rId1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2171" autoAdjust="0"/>
  </p:normalViewPr>
  <p:slideViewPr>
    <p:cSldViewPr>
      <p:cViewPr>
        <p:scale>
          <a:sx n="78" d="100"/>
          <a:sy n="78" d="100"/>
        </p:scale>
        <p:origin x="-816" y="3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4CAA4-6D59-4DC3-AE61-D2E6F141E303}" type="datetimeFigureOut">
              <a:rPr lang="fr-CA" smtClean="0"/>
              <a:pPr/>
              <a:t>2012-04-24</a:t>
            </a:fld>
            <a:endParaRPr lang="fr-C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A0CFC-7795-4ADF-B3F9-DED36F0D8708}" type="slidenum">
              <a:rPr lang="fr-CA" smtClean="0"/>
              <a:pPr/>
              <a:t>‹N°›</a:t>
            </a:fld>
            <a:endParaRPr lang="fr-CA" dirty="0"/>
          </a:p>
        </p:txBody>
      </p:sp>
    </p:spTree>
    <p:extLst>
      <p:ext uri="{BB962C8B-B14F-4D97-AF65-F5344CB8AC3E}">
        <p14:creationId xmlns:p14="http://schemas.microsoft.com/office/powerpoint/2010/main" xmlns="" val="283665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10</a:t>
            </a:fld>
            <a:endParaRPr lang="fr-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11</a:t>
            </a:fld>
            <a:endParaRPr lang="fr-CA" dirty="0"/>
          </a:p>
        </p:txBody>
      </p:sp>
    </p:spTree>
    <p:extLst>
      <p:ext uri="{BB962C8B-B14F-4D97-AF65-F5344CB8AC3E}">
        <p14:creationId xmlns:p14="http://schemas.microsoft.com/office/powerpoint/2010/main" xmlns="" val="5827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12</a:t>
            </a:fld>
            <a:endParaRPr lang="fr-CA" dirty="0"/>
          </a:p>
        </p:txBody>
      </p:sp>
    </p:spTree>
    <p:extLst>
      <p:ext uri="{BB962C8B-B14F-4D97-AF65-F5344CB8AC3E}">
        <p14:creationId xmlns:p14="http://schemas.microsoft.com/office/powerpoint/2010/main" xmlns="" val="249218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13</a:t>
            </a:fld>
            <a:endParaRPr lang="fr-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14</a:t>
            </a:fld>
            <a:endParaRPr lang="fr-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15</a:t>
            </a:fld>
            <a:endParaRPr lang="fr-CA" dirty="0"/>
          </a:p>
        </p:txBody>
      </p:sp>
    </p:spTree>
    <p:extLst>
      <p:ext uri="{BB962C8B-B14F-4D97-AF65-F5344CB8AC3E}">
        <p14:creationId xmlns:p14="http://schemas.microsoft.com/office/powerpoint/2010/main" xmlns="" val="111637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16</a:t>
            </a:fld>
            <a:endParaRPr lang="fr-CA" dirty="0"/>
          </a:p>
        </p:txBody>
      </p:sp>
    </p:spTree>
    <p:extLst>
      <p:ext uri="{BB962C8B-B14F-4D97-AF65-F5344CB8AC3E}">
        <p14:creationId xmlns:p14="http://schemas.microsoft.com/office/powerpoint/2010/main" xmlns="" val="209996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17</a:t>
            </a:fld>
            <a:endParaRPr lang="fr-CA" dirty="0"/>
          </a:p>
        </p:txBody>
      </p:sp>
    </p:spTree>
    <p:extLst>
      <p:ext uri="{BB962C8B-B14F-4D97-AF65-F5344CB8AC3E}">
        <p14:creationId xmlns:p14="http://schemas.microsoft.com/office/powerpoint/2010/main" xmlns="" val="633463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sz="1200" b="1" dirty="0" smtClean="0"/>
              <a:t>Présence d’une accompagnatrice ou d’un accompagnateur (interprète, surveillante, surveillant, etc.) </a:t>
            </a:r>
            <a:r>
              <a:rPr lang="fr-CA" sz="1200" dirty="0" smtClean="0"/>
              <a:t>qui fournit l’aide nécessaire à l’élève en tenant compte de ses besoins particuliers identifiés au dossier de l’élève. </a:t>
            </a:r>
          </a:p>
          <a:p>
            <a:pPr marL="0" indent="0">
              <a:buNone/>
            </a:pPr>
            <a:r>
              <a:rPr lang="fr-CA" sz="1200" b="1" dirty="0" smtClean="0"/>
              <a:t>Celle-ci ou celui-ci ne doit pas poser des questions indicatives, clarifier les questions en </a:t>
            </a:r>
            <a:r>
              <a:rPr lang="fr-CA" sz="1200" dirty="0" smtClean="0"/>
              <a:t>les expliquant, faire des suggestions qui orientent les réponses, corriger l’orthographe ou la grammaire et apporter quelque changement que ce soit aux réponses de l’élève. </a:t>
            </a:r>
          </a:p>
          <a:p>
            <a:pPr marL="0" indent="0">
              <a:buNone/>
            </a:pPr>
            <a:r>
              <a:rPr lang="fr-CA" sz="1200" b="1" dirty="0" smtClean="0"/>
              <a:t>L’accompagnatrice ou l’accompagnateur peut lire des textes d’épreuves à l’élève, sauf dans les cas où la compétence à lire est évaluée, en langue d’enseignement et en langue seconde</a:t>
            </a:r>
            <a:endParaRPr lang="fr-CA" sz="1200"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18</a:t>
            </a:fld>
            <a:endParaRPr lang="fr-CA" dirty="0"/>
          </a:p>
        </p:txBody>
      </p:sp>
    </p:spTree>
    <p:extLst>
      <p:ext uri="{BB962C8B-B14F-4D97-AF65-F5344CB8AC3E}">
        <p14:creationId xmlns:p14="http://schemas.microsoft.com/office/powerpoint/2010/main" xmlns="" val="1790654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19</a:t>
            </a:fld>
            <a:endParaRPr lang="fr-CA" dirty="0"/>
          </a:p>
        </p:txBody>
      </p:sp>
    </p:spTree>
    <p:extLst>
      <p:ext uri="{BB962C8B-B14F-4D97-AF65-F5344CB8AC3E}">
        <p14:creationId xmlns:p14="http://schemas.microsoft.com/office/powerpoint/2010/main" xmlns="" val="428779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Mettre la page du document de 2011</a:t>
            </a:r>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a:t>
            </a:fld>
            <a:endParaRPr lang="fr-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indent="0">
              <a:buNone/>
            </a:pPr>
            <a:r>
              <a:rPr lang="fr-CA" sz="2000" b="1" dirty="0" smtClean="0"/>
              <a:t>Utilisation d’un ordinateur dans le respect de certaines conditions </a:t>
            </a:r>
            <a:r>
              <a:rPr lang="fr-CA" sz="2000" dirty="0" smtClean="0"/>
              <a:t>: </a:t>
            </a:r>
          </a:p>
          <a:p>
            <a:r>
              <a:rPr lang="fr-CA" sz="2000" b="1" i="1" dirty="0" smtClean="0"/>
              <a:t>limitation de l’accès </a:t>
            </a:r>
            <a:r>
              <a:rPr lang="fr-CA" sz="2000" dirty="0" smtClean="0"/>
              <a:t>à Internet aux seules épreuves pour lesquelles cet accès est prévu; absence de communication entre les postes d’un réseau; </a:t>
            </a:r>
          </a:p>
          <a:p>
            <a:r>
              <a:rPr lang="fr-CA" sz="2000" b="1" i="1" dirty="0" smtClean="0"/>
              <a:t>présence d’un soutien technique </a:t>
            </a:r>
            <a:r>
              <a:rPr lang="fr-CA" sz="2000" dirty="0" smtClean="0"/>
              <a:t>avant et pendant les épreuves, prise périodique de sauvegardes durant les épreuves,</a:t>
            </a:r>
          </a:p>
          <a:p>
            <a:r>
              <a:rPr lang="fr-CA" sz="2000" dirty="0" smtClean="0"/>
              <a:t> </a:t>
            </a:r>
            <a:r>
              <a:rPr lang="fr-CA" sz="2000" b="1" i="1" dirty="0" smtClean="0"/>
              <a:t>l’impression de la copie finale </a:t>
            </a:r>
            <a:r>
              <a:rPr lang="fr-CA" sz="2000" dirty="0" smtClean="0"/>
              <a:t>en caractères de 12 points;</a:t>
            </a:r>
          </a:p>
          <a:p>
            <a:r>
              <a:rPr lang="fr-CA" sz="2000" dirty="0" smtClean="0"/>
              <a:t> cette copie doit </a:t>
            </a:r>
            <a:r>
              <a:rPr lang="fr-CA" sz="2000" b="1" i="1" dirty="0" smtClean="0"/>
              <a:t>inclure un pied de page indiquant </a:t>
            </a:r>
            <a:r>
              <a:rPr lang="fr-CA" sz="2000" dirty="0" smtClean="0"/>
              <a:t>le nom de l’élève, son code permanent, le nom de la surveillante ou du surveillant, le code de cours des épreuves et la date d’administration.</a:t>
            </a:r>
          </a:p>
          <a:p>
            <a:endParaRPr lang="fr-CA" sz="2400"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20</a:t>
            </a:fld>
            <a:endParaRPr lang="fr-CA" dirty="0"/>
          </a:p>
        </p:txBody>
      </p:sp>
    </p:spTree>
    <p:extLst>
      <p:ext uri="{BB962C8B-B14F-4D97-AF65-F5344CB8AC3E}">
        <p14:creationId xmlns:p14="http://schemas.microsoft.com/office/powerpoint/2010/main" xmlns="" val="1512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Cela demande</a:t>
            </a:r>
            <a:r>
              <a:rPr lang="fr-CA" baseline="0" dirty="0" smtClean="0"/>
              <a:t> pour toutes ces mesures une formation du personnel et la présence d’une aide technique (technicien en informatique ou autre)</a:t>
            </a:r>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21</a:t>
            </a:fld>
            <a:endParaRPr lang="fr-CA" dirty="0"/>
          </a:p>
        </p:txBody>
      </p:sp>
    </p:spTree>
    <p:extLst>
      <p:ext uri="{BB962C8B-B14F-4D97-AF65-F5344CB8AC3E}">
        <p14:creationId xmlns:p14="http://schemas.microsoft.com/office/powerpoint/2010/main" xmlns="" val="147017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22</a:t>
            </a:fld>
            <a:endParaRPr lang="fr-CA" dirty="0"/>
          </a:p>
        </p:txBody>
      </p:sp>
    </p:spTree>
    <p:extLst>
      <p:ext uri="{BB962C8B-B14F-4D97-AF65-F5344CB8AC3E}">
        <p14:creationId xmlns:p14="http://schemas.microsoft.com/office/powerpoint/2010/main" xmlns="" val="2099965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23</a:t>
            </a:fld>
            <a:endParaRPr lang="fr-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24</a:t>
            </a:fld>
            <a:endParaRPr lang="fr-CA" dirty="0"/>
          </a:p>
        </p:txBody>
      </p:sp>
    </p:spTree>
    <p:extLst>
      <p:ext uri="{BB962C8B-B14F-4D97-AF65-F5344CB8AC3E}">
        <p14:creationId xmlns:p14="http://schemas.microsoft.com/office/powerpoint/2010/main" xmlns="" val="2484117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25</a:t>
            </a:fld>
            <a:endParaRPr lang="fr-CA" dirty="0"/>
          </a:p>
        </p:txBody>
      </p:sp>
    </p:spTree>
    <p:extLst>
      <p:ext uri="{BB962C8B-B14F-4D97-AF65-F5344CB8AC3E}">
        <p14:creationId xmlns:p14="http://schemas.microsoft.com/office/powerpoint/2010/main" xmlns="" val="2725323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27</a:t>
            </a:fld>
            <a:endParaRPr lang="fr-CA" dirty="0"/>
          </a:p>
        </p:txBody>
      </p:sp>
    </p:spTree>
    <p:extLst>
      <p:ext uri="{BB962C8B-B14F-4D97-AF65-F5344CB8AC3E}">
        <p14:creationId xmlns:p14="http://schemas.microsoft.com/office/powerpoint/2010/main" xmlns="" val="2725323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Attention</a:t>
            </a:r>
            <a:r>
              <a:rPr lang="fr-CA" baseline="0" dirty="0" smtClean="0"/>
              <a:t> à la loi 21</a:t>
            </a:r>
          </a:p>
          <a:p>
            <a:r>
              <a:rPr lang="fr-CA" baseline="0" dirty="0" smtClean="0"/>
              <a:t>??? Un professionnel reconnu par l’établissement scolaire?</a:t>
            </a:r>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30</a:t>
            </a:fld>
            <a:endParaRPr lang="fr-CA" dirty="0"/>
          </a:p>
        </p:txBody>
      </p:sp>
    </p:spTree>
    <p:extLst>
      <p:ext uri="{BB962C8B-B14F-4D97-AF65-F5344CB8AC3E}">
        <p14:creationId xmlns:p14="http://schemas.microsoft.com/office/powerpoint/2010/main" xmlns="" val="4174320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32</a:t>
            </a:fld>
            <a:endParaRPr lang="fr-CA" dirty="0"/>
          </a:p>
        </p:txBody>
      </p:sp>
    </p:spTree>
    <p:extLst>
      <p:ext uri="{BB962C8B-B14F-4D97-AF65-F5344CB8AC3E}">
        <p14:creationId xmlns:p14="http://schemas.microsoft.com/office/powerpoint/2010/main" xmlns="" val="1385749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Régulièrement, une demande des listes des mesures d’adaptation autorisées pour des catégories de troubles d’apprentissage</a:t>
            </a:r>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33</a:t>
            </a:fld>
            <a:endParaRPr lang="fr-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3</a:t>
            </a:fld>
            <a:endParaRPr lang="fr-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Régulièrement, une demande des listes des mesures d’adaptation autorisées pour des catégories de troubles d’apprentissage</a:t>
            </a:r>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34</a:t>
            </a:fld>
            <a:endParaRPr lang="fr-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35</a:t>
            </a:fld>
            <a:endParaRPr lang="fr-CA" dirty="0"/>
          </a:p>
        </p:txBody>
      </p:sp>
    </p:spTree>
    <p:extLst>
      <p:ext uri="{BB962C8B-B14F-4D97-AF65-F5344CB8AC3E}">
        <p14:creationId xmlns:p14="http://schemas.microsoft.com/office/powerpoint/2010/main" xmlns="" val="2610884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36</a:t>
            </a:fld>
            <a:endParaRPr lang="fr-CA"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None/>
            </a:pPr>
            <a:r>
              <a:rPr lang="fr-CA" b="1" dirty="0" smtClean="0"/>
              <a:t>2.5 EXEMPTION DE L’APPLICATION DE RÈGLES DE SANCTION</a:t>
            </a:r>
          </a:p>
          <a:p>
            <a:pPr marL="0" indent="0">
              <a:buNone/>
            </a:pPr>
            <a:endParaRPr lang="fr-CA" b="1" dirty="0" smtClean="0"/>
          </a:p>
          <a:p>
            <a:pPr marL="0" indent="0" algn="just">
              <a:buNone/>
            </a:pPr>
            <a:r>
              <a:rPr lang="fr-CA" b="1" dirty="0" smtClean="0"/>
              <a:t>FGA La note obtenue par l’adulte exempté d’une partie d’une épreuve de langue </a:t>
            </a:r>
            <a:r>
              <a:rPr lang="fr-CA" dirty="0" smtClean="0"/>
              <a:t>d’enseignement ou de la langue seconde doit être affectée de la pondération associée à cette partie. </a:t>
            </a:r>
          </a:p>
          <a:p>
            <a:pPr marL="0" indent="0" algn="just">
              <a:buNone/>
            </a:pPr>
            <a:r>
              <a:rPr lang="fr-CA" dirty="0" smtClean="0"/>
              <a:t>Par exemple, si la pondération de la partie orale est établie à 40% de la note finale, on devra attribuer 60% de 40 à cette partie, soit 24 points. La note finale sera la somme des résultats obtenus par l’adulte et la note qui correspond à 60% de la pondération de la partie visée par l’exemption.</a:t>
            </a:r>
          </a:p>
          <a:p>
            <a:pPr algn="just"/>
            <a:endParaRPr lang="fr-CA" dirty="0" smtClean="0"/>
          </a:p>
          <a:p>
            <a:pPr marL="0" indent="0" algn="just">
              <a:buNone/>
            </a:pPr>
            <a:r>
              <a:rPr lang="fr-CA" b="1" dirty="0" smtClean="0"/>
              <a:t>Aucune exemption ne peut être émise pour:</a:t>
            </a:r>
          </a:p>
          <a:p>
            <a:pPr marL="0" indent="0" algn="just">
              <a:buNone/>
            </a:pPr>
            <a:r>
              <a:rPr lang="fr-CA" b="1" dirty="0" smtClean="0"/>
              <a:t> </a:t>
            </a:r>
            <a:r>
              <a:rPr lang="fr-CA" dirty="0" smtClean="0"/>
              <a:t>les tests d’équivalence de niveau de scolarité (TENS), les tests du </a:t>
            </a:r>
            <a:r>
              <a:rPr lang="fr-CA" i="1" dirty="0" smtClean="0"/>
              <a:t>General </a:t>
            </a:r>
            <a:r>
              <a:rPr lang="fr-CA" i="1" dirty="0" err="1" smtClean="0"/>
              <a:t>Educational</a:t>
            </a:r>
            <a:r>
              <a:rPr lang="fr-CA" i="1" dirty="0" smtClean="0"/>
              <a:t> </a:t>
            </a:r>
            <a:r>
              <a:rPr lang="fr-CA" i="1" dirty="0" err="1" smtClean="0"/>
              <a:t>Development</a:t>
            </a:r>
            <a:r>
              <a:rPr lang="fr-CA" i="1" dirty="0" smtClean="0"/>
              <a:t> </a:t>
            </a:r>
            <a:r>
              <a:rPr lang="fr-CA" i="1" dirty="0" err="1" smtClean="0"/>
              <a:t>Testing</a:t>
            </a:r>
            <a:r>
              <a:rPr lang="fr-CA" i="1" dirty="0" smtClean="0"/>
              <a:t> Service </a:t>
            </a:r>
            <a:r>
              <a:rPr lang="fr-CA" dirty="0" smtClean="0"/>
              <a:t>(GEDTS) et les tests d’acquis extrascolaires tels que l’épreuve de synthèse </a:t>
            </a:r>
            <a:r>
              <a:rPr lang="fr-CA" i="1" dirty="0" err="1" smtClean="0"/>
              <a:t>PriorLearning</a:t>
            </a:r>
            <a:r>
              <a:rPr lang="fr-CA" i="1" dirty="0" smtClean="0"/>
              <a:t> </a:t>
            </a:r>
            <a:r>
              <a:rPr lang="fr-CA" i="1" dirty="0" err="1" smtClean="0"/>
              <a:t>Examination</a:t>
            </a:r>
            <a:r>
              <a:rPr lang="fr-CA" i="1" dirty="0" smtClean="0"/>
              <a:t> (PLE), anglais, langue seconde, l’épreuve de synthèse des </a:t>
            </a:r>
            <a:r>
              <a:rPr lang="fr-CA" dirty="0" smtClean="0"/>
              <a:t>acquis extrascolaires en français, langue seconde, les tests des univers de compétences génériques et les tests de développement général (TDG).</a:t>
            </a:r>
          </a:p>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37</a:t>
            </a:fld>
            <a:endParaRPr lang="fr-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Autofit/>
          </a:bodyPr>
          <a:lstStyle/>
          <a:p>
            <a:pPr algn="just"/>
            <a:endParaRPr lang="fr-CA" sz="1400"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38</a:t>
            </a:fld>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Combien d’exemption seront accordés</a:t>
            </a:r>
            <a:r>
              <a:rPr lang="fr-CA" baseline="0" dirty="0" smtClean="0"/>
              <a:t> pour une personne ? À Notre connaissance une ou deux exemptions ont été accordées. Il s’agit là d’une mesure exceptionnelle.</a:t>
            </a:r>
          </a:p>
          <a:p>
            <a:r>
              <a:rPr lang="fr-CA" dirty="0" smtClean="0"/>
              <a:t>Petit banc pour une personne de petite taille</a:t>
            </a:r>
            <a:r>
              <a:rPr lang="fr-CA" baseline="0" dirty="0" smtClean="0"/>
              <a:t> en soudage</a:t>
            </a:r>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39</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41</a:t>
            </a:fld>
            <a:endParaRPr lang="fr-CA" dirty="0"/>
          </a:p>
        </p:txBody>
      </p:sp>
    </p:spTree>
    <p:extLst>
      <p:ext uri="{BB962C8B-B14F-4D97-AF65-F5344CB8AC3E}">
        <p14:creationId xmlns:p14="http://schemas.microsoft.com/office/powerpoint/2010/main" xmlns="" val="2867782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42</a:t>
            </a:fld>
            <a:endParaRPr lang="fr-CA"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43</a:t>
            </a:fld>
            <a:endParaRPr lang="fr-CA"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44</a:t>
            </a:fld>
            <a:endParaRPr lang="fr-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a:t>
            </a:fld>
            <a:endParaRPr lang="fr-CA" dirty="0"/>
          </a:p>
        </p:txBody>
      </p:sp>
    </p:spTree>
    <p:extLst>
      <p:ext uri="{BB962C8B-B14F-4D97-AF65-F5344CB8AC3E}">
        <p14:creationId xmlns:p14="http://schemas.microsoft.com/office/powerpoint/2010/main" xmlns="" val="2048162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45</a:t>
            </a:fld>
            <a:endParaRPr lang="fr-CA"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46</a:t>
            </a:fld>
            <a:endParaRPr lang="fr-CA"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47</a:t>
            </a:fld>
            <a:endParaRPr lang="fr-CA"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dirty="0" smtClean="0"/>
              <a:t>Il pourrait y avoir</a:t>
            </a:r>
            <a:r>
              <a:rPr lang="fr-CA" baseline="0" dirty="0" smtClean="0"/>
              <a:t> une modification à ce schéma en plaçant au début lorsque la difficulté est identifiée ou connue avoir un ou une conseiller ou conseillère qui rencontre l’adulte et les personnes concernées afin de voir si cela nécessite la formation du comité d’étude de cas. Il informe la direction de la </a:t>
            </a:r>
            <a:r>
              <a:rPr lang="fr-CA" baseline="0" smtClean="0"/>
              <a:t>situation exacte.</a:t>
            </a:r>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endParaRPr lang="fr-CA" dirty="0" smtClean="0"/>
          </a:p>
          <a:p>
            <a:r>
              <a:rPr lang="fr-CA" dirty="0" smtClean="0"/>
              <a:t>Étape 1</a:t>
            </a:r>
          </a:p>
          <a:p>
            <a:r>
              <a:rPr lang="fr-CA" dirty="0" smtClean="0"/>
              <a:t>Mettre les questionnaires </a:t>
            </a:r>
          </a:p>
          <a:p>
            <a:r>
              <a:rPr lang="fr-CA" dirty="0" smtClean="0"/>
              <a:t>Fiches d’inscription</a:t>
            </a:r>
          </a:p>
          <a:p>
            <a:r>
              <a:rPr lang="fr-CA" dirty="0" smtClean="0"/>
              <a:t>Demandes d’admission</a:t>
            </a:r>
          </a:p>
          <a:p>
            <a:r>
              <a:rPr lang="fr-CA" dirty="0" smtClean="0"/>
              <a:t>Mettre Chapitre 5</a:t>
            </a:r>
          </a:p>
          <a:p>
            <a:r>
              <a:rPr lang="fr-CA" dirty="0" smtClean="0"/>
              <a:t>Consentement libre et éclairé</a:t>
            </a:r>
          </a:p>
          <a:p>
            <a:r>
              <a:rPr lang="fr-CA" dirty="0" smtClean="0"/>
              <a:t>Lois et règles d’éthique</a:t>
            </a:r>
          </a:p>
          <a:p>
            <a:endParaRPr lang="fr-CA" dirty="0" smtClean="0"/>
          </a:p>
          <a:p>
            <a:r>
              <a:rPr lang="fr-CA" dirty="0" smtClean="0"/>
              <a:t>Étape 3</a:t>
            </a:r>
          </a:p>
          <a:p>
            <a:r>
              <a:rPr lang="fr-CA" dirty="0" smtClean="0"/>
              <a:t>Exemple</a:t>
            </a:r>
            <a:r>
              <a:rPr lang="fr-CA" baseline="0" dirty="0" smtClean="0"/>
              <a:t> de plans d’intervention diapo 17</a:t>
            </a:r>
          </a:p>
          <a:p>
            <a:endParaRPr lang="fr-CA" baseline="0" dirty="0" smtClean="0"/>
          </a:p>
          <a:p>
            <a:r>
              <a:rPr lang="fr-CA" baseline="0" dirty="0" smtClean="0"/>
              <a:t>Étape 5 Décisions possibles</a:t>
            </a:r>
          </a:p>
          <a:p>
            <a:r>
              <a:rPr lang="fr-CA" baseline="0" dirty="0" smtClean="0"/>
              <a:t>Document sur les décisions du MELS</a:t>
            </a:r>
          </a:p>
          <a:p>
            <a:r>
              <a:rPr lang="fr-CA" baseline="0" dirty="0" smtClean="0"/>
              <a:t>Extrait des normes et modalités</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48</a:t>
            </a:fld>
            <a:endParaRPr lang="fr-CA"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lvl="0"/>
            <a:r>
              <a:rPr lang="fr-CA" dirty="0" smtClean="0"/>
              <a:t>Présentation de la </a:t>
            </a:r>
            <a:r>
              <a:rPr lang="fr-CA" u="sng" dirty="0" smtClean="0"/>
              <a:t>Commission des droits de la personne et des droits de la jeunesse</a:t>
            </a:r>
            <a:r>
              <a:rPr lang="fr-CA" dirty="0" smtClean="0"/>
              <a:t> dans le cadre des balises pour les accommodements raisonnables.</a:t>
            </a:r>
          </a:p>
          <a:p>
            <a:pPr lvl="1"/>
            <a:r>
              <a:rPr lang="fr-CA" dirty="0" smtClean="0"/>
              <a:t>La Charte des droits et liberté constitue la balise à respecter. </a:t>
            </a:r>
          </a:p>
          <a:p>
            <a:pPr lvl="1"/>
            <a:r>
              <a:rPr lang="fr-CA" dirty="0" smtClean="0"/>
              <a:t>Les articles 4, 9.1 et 10 sont les plus importants pour nous</a:t>
            </a:r>
          </a:p>
          <a:p>
            <a:pPr lvl="1"/>
            <a:r>
              <a:rPr lang="fr-CA" dirty="0" smtClean="0"/>
              <a:t>Dans l’article 10 les 13 raisons sur lesquelles il est interdit de discriminer sont précisées :  la race, la couleur, le sexe, la grossesse, l’état civil, l’âge, la religion, les convictions politiques, la langue (l’accent), la condition sociale, l’orientation sexuelle, l’origine ethnique</a:t>
            </a:r>
            <a:r>
              <a:rPr lang="fr-CA" sz="1600" dirty="0" smtClean="0"/>
              <a:t>, </a:t>
            </a:r>
            <a:r>
              <a:rPr lang="fr-CA" sz="1600" dirty="0" smtClean="0">
                <a:solidFill>
                  <a:srgbClr val="FFFF00"/>
                </a:solidFill>
              </a:rPr>
              <a:t>le handicap </a:t>
            </a:r>
            <a:r>
              <a:rPr lang="fr-CA" dirty="0" smtClean="0"/>
              <a:t>et le moyen pour palier le handicap.</a:t>
            </a:r>
          </a:p>
          <a:p>
            <a:pPr lvl="1"/>
            <a:r>
              <a:rPr lang="fr-CA" dirty="0" smtClean="0"/>
              <a:t>Le principe est assez simple : nous devons parvenir à égalité pour tous donc il faut adapter les mesures pour donner le même accès à tous =&gt; accommodement</a:t>
            </a:r>
          </a:p>
          <a:p>
            <a:pPr lvl="1"/>
            <a:r>
              <a:rPr lang="fr-CA" dirty="0" smtClean="0"/>
              <a:t>Accommodement peut être en lien avec une des raisons de l’article 10</a:t>
            </a:r>
          </a:p>
          <a:p>
            <a:pPr lvl="1"/>
            <a:r>
              <a:rPr lang="fr-CA" dirty="0" smtClean="0"/>
              <a:t>Nous avons une obligation juridique d’accommoder avec des balises sur demande individuelle (du cas par cas) </a:t>
            </a:r>
          </a:p>
          <a:p>
            <a:pPr lvl="1"/>
            <a:r>
              <a:rPr lang="fr-CA" dirty="0" smtClean="0"/>
              <a:t>Aucune demande de groupe d’individus n’est prise en compte par la CDPDJ</a:t>
            </a:r>
          </a:p>
          <a:p>
            <a:pPr lvl="1"/>
            <a:r>
              <a:rPr lang="fr-CA" dirty="0" smtClean="0"/>
              <a:t>Notre obligation est la Mise en action, en processus de recherche de solution MAIS nous n’avons pas d’obligation de résultat</a:t>
            </a:r>
          </a:p>
          <a:p>
            <a:pPr lvl="1"/>
            <a:r>
              <a:rPr lang="fr-CA" dirty="0" smtClean="0"/>
              <a:t>La démarche qui est proposée par la CDPDJ est : </a:t>
            </a:r>
          </a:p>
          <a:p>
            <a:pPr lvl="2"/>
            <a:r>
              <a:rPr lang="fr-CA" dirty="0" smtClean="0"/>
              <a:t>Évaluation des besoins</a:t>
            </a:r>
          </a:p>
          <a:p>
            <a:pPr lvl="2"/>
            <a:r>
              <a:rPr lang="fr-CA" dirty="0" smtClean="0"/>
              <a:t>Analyse des possibilités</a:t>
            </a:r>
          </a:p>
          <a:p>
            <a:pPr lvl="2"/>
            <a:r>
              <a:rPr lang="fr-CA" dirty="0" smtClean="0"/>
              <a:t>Preuve de créativité</a:t>
            </a:r>
          </a:p>
          <a:p>
            <a:pPr lvl="2"/>
            <a:r>
              <a:rPr lang="fr-CA" dirty="0" smtClean="0"/>
              <a:t>Mise en place ou abandon </a:t>
            </a:r>
          </a:p>
          <a:p>
            <a:pPr lvl="0"/>
            <a:r>
              <a:rPr lang="fr-CA" dirty="0" smtClean="0"/>
              <a:t>Il faut faire la nuance entre accommodement raisonnable et contrainte excessive</a:t>
            </a:r>
          </a:p>
          <a:p>
            <a:pPr lvl="0"/>
            <a:r>
              <a:rPr lang="fr-CA" dirty="0" smtClean="0"/>
              <a:t>Quand tout a été analysé et pensé et essayé et que rien n’est possible, nous pouvons alors utiliser la contrainte excessive pour justifier notre refus (abandon)</a:t>
            </a:r>
          </a:p>
          <a:p>
            <a:pPr lvl="0"/>
            <a:r>
              <a:rPr lang="fr-CA" dirty="0" smtClean="0"/>
              <a:t>Les contraintes excessives peuvent être retenues quand :</a:t>
            </a:r>
          </a:p>
          <a:p>
            <a:pPr lvl="1"/>
            <a:r>
              <a:rPr lang="fr-CA" dirty="0" smtClean="0"/>
              <a:t>Coût excessif de l’accommodement</a:t>
            </a:r>
          </a:p>
          <a:p>
            <a:pPr lvl="1"/>
            <a:r>
              <a:rPr lang="fr-CA" dirty="0" smtClean="0"/>
              <a:t>Impact réel et important sur le bon fonctionnement de l’organisation</a:t>
            </a:r>
          </a:p>
          <a:p>
            <a:pPr lvl="1"/>
            <a:r>
              <a:rPr lang="fr-CA" dirty="0" smtClean="0"/>
              <a:t>Impact sur le droit d’autrui</a:t>
            </a:r>
          </a:p>
          <a:p>
            <a:pPr lvl="1"/>
            <a:r>
              <a:rPr lang="fr-CA" dirty="0" smtClean="0"/>
              <a:t>Problèmes de sécurité</a:t>
            </a:r>
          </a:p>
          <a:p>
            <a:pPr lvl="0"/>
            <a:r>
              <a:rPr lang="fr-CA" dirty="0" smtClean="0"/>
              <a:t>Les contraintes excessives doivent être documentées et ne sont pas cumulatives</a:t>
            </a:r>
          </a:p>
          <a:p>
            <a:pPr lvl="0"/>
            <a:r>
              <a:rPr lang="fr-CA" dirty="0" smtClean="0"/>
              <a:t>On attire notre attention sur le fait d’une mesure mise en place pour une seule personne peut ensuite bénéficier à un plus grand nombre</a:t>
            </a:r>
          </a:p>
          <a:p>
            <a:pPr lvl="0"/>
            <a:r>
              <a:rPr lang="fr-CA" dirty="0" smtClean="0"/>
              <a:t>On attire notre attention sur le fait que la personne demandant des accommodements raisonnables a souvent des idées à proposer (solutions)</a:t>
            </a:r>
          </a:p>
          <a:p>
            <a:pPr lvl="0"/>
            <a:r>
              <a:rPr lang="fr-CA" dirty="0" smtClean="0"/>
              <a:t>La CDPDJ nous informe que notre obligation est uniquement sur le plan scolaire dans le sens «pendant la formation». Quand l’élève sera «en emploi», l’employeur aura lui aussi l’obligation d’accommoder ensuite (cette façon de voir les choses crée un malaise éthique parmi les DEAFP)</a:t>
            </a:r>
          </a:p>
          <a:p>
            <a:pPr lvl="0"/>
            <a:r>
              <a:rPr lang="fr-CA" dirty="0" smtClean="0"/>
              <a:t>Notre obligation d’accommodement n’est pas rattachée à un diagnostic, nous avons l’obligation de nous mettre en démarche même sans diagnostic</a:t>
            </a:r>
          </a:p>
          <a:p>
            <a:pPr lvl="0"/>
            <a:r>
              <a:rPr lang="fr-CA" dirty="0" smtClean="0"/>
              <a:t>Attention à la confidentialité ! il est important de faire signer une lettre concernant la confidentialité avant d’informer les enseignants ou autre personnel de la problématique d’un élève </a:t>
            </a:r>
          </a:p>
          <a:p>
            <a:pPr lvl="0"/>
            <a:r>
              <a:rPr lang="fr-CA" dirty="0" smtClean="0"/>
              <a:t>Le PI peut être considéré comme un accommodement raisonnable car lien avec des actions ou encadrements</a:t>
            </a:r>
          </a:p>
          <a:p>
            <a:pPr lvl="0"/>
            <a:r>
              <a:rPr lang="fr-CA" dirty="0" smtClean="0"/>
              <a:t>Le CDPDJ nous informe qu’un rapport va être publié cet automne au sujet des accommodements raisonnables.</a:t>
            </a:r>
          </a:p>
          <a:p>
            <a:pPr lvl="0"/>
            <a:r>
              <a:rPr lang="fr-CA" dirty="0" smtClean="0"/>
              <a:t>Divers exemples du milieu scolaire nous sont présentés …… certains sont discutés par les DEAFP .</a:t>
            </a:r>
          </a:p>
          <a:p>
            <a:pPr lvl="0"/>
            <a:r>
              <a:rPr lang="fr-CA" dirty="0" smtClean="0"/>
              <a:t>La CDPDJ nous remet un dépliant proposant des formations-informations pouvant être données dans nos milieux.</a:t>
            </a:r>
          </a:p>
          <a:p>
            <a:r>
              <a:rPr lang="fr-CA" dirty="0" smtClean="0"/>
              <a:t> </a:t>
            </a:r>
          </a:p>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50</a:t>
            </a:fld>
            <a:endParaRPr lang="fr-CA"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Comment</a:t>
            </a:r>
            <a:r>
              <a:rPr lang="fr-CA" baseline="0" dirty="0" smtClean="0"/>
              <a:t> d</a:t>
            </a:r>
            <a:r>
              <a:rPr lang="fr-CA" dirty="0" smtClean="0"/>
              <a:t>evons-nous conserver</a:t>
            </a:r>
            <a:endParaRPr lang="fr-CA" dirty="0"/>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65</a:t>
            </a:fld>
            <a:endParaRPr lang="fr-CA" dirty="0"/>
          </a:p>
        </p:txBody>
      </p:sp>
    </p:spTree>
    <p:extLst>
      <p:ext uri="{BB962C8B-B14F-4D97-AF65-F5344CB8AC3E}">
        <p14:creationId xmlns:p14="http://schemas.microsoft.com/office/powerpoint/2010/main" xmlns="" val="2679365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Avant </a:t>
            </a:r>
            <a:r>
              <a:rPr lang="fr-CA" smtClean="0"/>
              <a:t>la formation</a:t>
            </a:r>
          </a:p>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67</a:t>
            </a:fld>
            <a:endParaRPr lang="fr-CA"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71</a:t>
            </a:fld>
            <a:endParaRPr lang="fr-CA"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72</a:t>
            </a:fld>
            <a:endParaRPr lang="fr-CA"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73</a:t>
            </a:fld>
            <a:endParaRPr lang="fr-CA" dirty="0"/>
          </a:p>
        </p:txBody>
      </p:sp>
    </p:spTree>
    <p:extLst>
      <p:ext uri="{BB962C8B-B14F-4D97-AF65-F5344CB8AC3E}">
        <p14:creationId xmlns:p14="http://schemas.microsoft.com/office/powerpoint/2010/main" xmlns="" val="266930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5</a:t>
            </a:fld>
            <a:endParaRPr lang="fr-CA"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74</a:t>
            </a:fld>
            <a:endParaRPr lang="fr-CA"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75</a:t>
            </a:fld>
            <a:endParaRPr lang="fr-CA" dirty="0"/>
          </a:p>
        </p:txBody>
      </p:sp>
    </p:spTree>
    <p:extLst>
      <p:ext uri="{BB962C8B-B14F-4D97-AF65-F5344CB8AC3E}">
        <p14:creationId xmlns:p14="http://schemas.microsoft.com/office/powerpoint/2010/main" xmlns="" val="3376818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76</a:t>
            </a:fld>
            <a:endParaRPr lang="fr-CA"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77</a:t>
            </a:fld>
            <a:endParaRPr lang="fr-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78</a:t>
            </a:fld>
            <a:endParaRPr lang="fr-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79</a:t>
            </a:fld>
            <a:endParaRPr lang="fr-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80</a:t>
            </a:fld>
            <a:endParaRPr lang="fr-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81</a:t>
            </a:fld>
            <a:endParaRPr lang="fr-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Annexe 2 </a:t>
            </a:r>
            <a:r>
              <a:rPr lang="fr-CA" dirty="0" err="1" smtClean="0"/>
              <a:t>CSVdes</a:t>
            </a:r>
            <a:r>
              <a:rPr lang="fr-CA" dirty="0" smtClean="0"/>
              <a:t> C</a:t>
            </a:r>
          </a:p>
          <a:p>
            <a:r>
              <a:rPr lang="fr-CA" dirty="0" smtClean="0"/>
              <a:t> - 3 CSSH</a:t>
            </a:r>
          </a:p>
          <a:p>
            <a:r>
              <a:rPr lang="fr-CA" baseline="0" dirty="0" smtClean="0"/>
              <a:t> </a:t>
            </a:r>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82</a:t>
            </a:fld>
            <a:endParaRPr lang="fr-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83</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lgn="just"/>
            <a:r>
              <a:rPr lang="fr-CA" sz="1400" dirty="0"/>
              <a:t>Le Guide de gestion de la sanction des études et des épreuves ministérielles présente l'ensemble des règles administratives que doivent suivre les organismes scolaires en ce qui a trait à la gestion de l'évaluation et de la sanction des études. </a:t>
            </a:r>
          </a:p>
          <a:p>
            <a:pPr algn="just"/>
            <a:r>
              <a:rPr lang="fr-CA" sz="1400" dirty="0"/>
              <a:t>Les règles de la sanction des études en formation générale des jeunes, en formation générale des adultes et en formation professionnelle sont regroupées en un seul recueil. Cette présentation intégrée des règles de la sanction des études des trois secteurs de formation du secondaire est apparue essentielle pour offrir un soutien adéquat au personnel des organismes scolaires ayant des responsabilités en la matière. </a:t>
            </a:r>
          </a:p>
          <a:p>
            <a:pPr algn="just"/>
            <a:endParaRPr lang="fr-CA" sz="1400" dirty="0"/>
          </a:p>
          <a:p>
            <a:pPr algn="just"/>
            <a:r>
              <a:rPr lang="fr-CA" sz="1400" dirty="0"/>
              <a:t>Durant l’année, les bulletins Info/Sanction, qui traitent de questions ponctuelles, servent de complément au guide. </a:t>
            </a:r>
          </a:p>
          <a:p>
            <a:pPr algn="just"/>
            <a:endParaRPr lang="fr-CA" sz="1400" dirty="0"/>
          </a:p>
          <a:p>
            <a:pPr algn="just"/>
            <a:r>
              <a:rPr lang="fr-CA" sz="1400" dirty="0"/>
              <a:t>Les citoyennes et les citoyens ayant suivi des cours de la 4e ou de la 5e secondaire, de la formation générale des adultes ou de la formation professionnelle ont un dossier scolaire unique. De plus, les résultats transmis sont sanctionnés quotidiennement en fonction de la plus récente déclaration de fréquentation.</a:t>
            </a:r>
          </a:p>
          <a:p>
            <a:pPr algn="just"/>
            <a:endParaRPr lang="fr-CA" sz="1400"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6</a:t>
            </a:fld>
            <a:endParaRPr lang="fr-CA"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84</a:t>
            </a:fld>
            <a:endParaRPr lang="fr-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85</a:t>
            </a:fld>
            <a:endParaRPr lang="fr-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86</a:t>
            </a:fld>
            <a:endParaRPr lang="fr-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87</a:t>
            </a:fld>
            <a:endParaRPr lang="fr-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88</a:t>
            </a:fld>
            <a:endParaRPr lang="fr-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89</a:t>
            </a:fld>
            <a:endParaRPr lang="fr-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90</a:t>
            </a:fld>
            <a:endParaRPr lang="fr-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91</a:t>
            </a:fld>
            <a:endParaRPr lang="fr-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92</a:t>
            </a:fld>
            <a:endParaRPr lang="fr-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93</a:t>
            </a:fld>
            <a:endParaRPr lang="fr-CA" dirty="0"/>
          </a:p>
        </p:txBody>
      </p:sp>
    </p:spTree>
    <p:extLst>
      <p:ext uri="{BB962C8B-B14F-4D97-AF65-F5344CB8AC3E}">
        <p14:creationId xmlns:p14="http://schemas.microsoft.com/office/powerpoint/2010/main" xmlns="" val="97042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7</a:t>
            </a:fld>
            <a:endParaRPr lang="fr-CA" dirty="0"/>
          </a:p>
        </p:txBody>
      </p:sp>
    </p:spTree>
    <p:extLst>
      <p:ext uri="{BB962C8B-B14F-4D97-AF65-F5344CB8AC3E}">
        <p14:creationId xmlns:p14="http://schemas.microsoft.com/office/powerpoint/2010/main" xmlns="" val="3855684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94</a:t>
            </a:fld>
            <a:endParaRPr lang="fr-CA" dirty="0"/>
          </a:p>
        </p:txBody>
      </p:sp>
    </p:spTree>
    <p:extLst>
      <p:ext uri="{BB962C8B-B14F-4D97-AF65-F5344CB8AC3E}">
        <p14:creationId xmlns:p14="http://schemas.microsoft.com/office/powerpoint/2010/main" xmlns="" val="28608420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95</a:t>
            </a:fld>
            <a:endParaRPr lang="fr-CA" dirty="0"/>
          </a:p>
        </p:txBody>
      </p:sp>
    </p:spTree>
    <p:extLst>
      <p:ext uri="{BB962C8B-B14F-4D97-AF65-F5344CB8AC3E}">
        <p14:creationId xmlns:p14="http://schemas.microsoft.com/office/powerpoint/2010/main" xmlns="" val="1381561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96</a:t>
            </a:fld>
            <a:endParaRPr lang="fr-CA" dirty="0"/>
          </a:p>
        </p:txBody>
      </p:sp>
    </p:spTree>
    <p:extLst>
      <p:ext uri="{BB962C8B-B14F-4D97-AF65-F5344CB8AC3E}">
        <p14:creationId xmlns:p14="http://schemas.microsoft.com/office/powerpoint/2010/main" xmlns="" val="31685681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97</a:t>
            </a:fld>
            <a:endParaRPr lang="fr-CA" dirty="0"/>
          </a:p>
        </p:txBody>
      </p:sp>
    </p:spTree>
    <p:extLst>
      <p:ext uri="{BB962C8B-B14F-4D97-AF65-F5344CB8AC3E}">
        <p14:creationId xmlns:p14="http://schemas.microsoft.com/office/powerpoint/2010/main" xmlns="" val="4107040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98</a:t>
            </a:fld>
            <a:endParaRPr lang="fr-CA" dirty="0"/>
          </a:p>
        </p:txBody>
      </p:sp>
    </p:spTree>
    <p:extLst>
      <p:ext uri="{BB962C8B-B14F-4D97-AF65-F5344CB8AC3E}">
        <p14:creationId xmlns:p14="http://schemas.microsoft.com/office/powerpoint/2010/main" xmlns="" val="2220179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99</a:t>
            </a:fld>
            <a:endParaRPr lang="fr-CA" dirty="0"/>
          </a:p>
        </p:txBody>
      </p:sp>
    </p:spTree>
    <p:extLst>
      <p:ext uri="{BB962C8B-B14F-4D97-AF65-F5344CB8AC3E}">
        <p14:creationId xmlns:p14="http://schemas.microsoft.com/office/powerpoint/2010/main" xmlns="" val="33971079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100</a:t>
            </a:fld>
            <a:endParaRPr lang="fr-CA" dirty="0"/>
          </a:p>
        </p:txBody>
      </p:sp>
    </p:spTree>
    <p:extLst>
      <p:ext uri="{BB962C8B-B14F-4D97-AF65-F5344CB8AC3E}">
        <p14:creationId xmlns:p14="http://schemas.microsoft.com/office/powerpoint/2010/main" xmlns="" val="23384534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107</a:t>
            </a:fld>
            <a:endParaRPr lang="fr-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110</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4A0CFC-7795-4ADF-B3F9-DED36F0D8708}" type="slidenum">
              <a:rPr lang="fr-CA" smtClean="0"/>
              <a:pPr/>
              <a:t>8</a:t>
            </a:fld>
            <a:endParaRPr lang="fr-CA" dirty="0"/>
          </a:p>
        </p:txBody>
      </p:sp>
    </p:spTree>
    <p:extLst>
      <p:ext uri="{BB962C8B-B14F-4D97-AF65-F5344CB8AC3E}">
        <p14:creationId xmlns:p14="http://schemas.microsoft.com/office/powerpoint/2010/main" xmlns="" val="316380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Voir Annexe 1</a:t>
            </a:r>
            <a:endParaRPr lang="fr-CA" dirty="0"/>
          </a:p>
        </p:txBody>
      </p:sp>
      <p:sp>
        <p:nvSpPr>
          <p:cNvPr id="4" name="Espace réservé du numéro de diapositive 3"/>
          <p:cNvSpPr>
            <a:spLocks noGrp="1"/>
          </p:cNvSpPr>
          <p:nvPr>
            <p:ph type="sldNum" sz="quarter" idx="10"/>
          </p:nvPr>
        </p:nvSpPr>
        <p:spPr/>
        <p:txBody>
          <a:bodyPr/>
          <a:lstStyle/>
          <a:p>
            <a:fld id="{64466582-EB9B-4FA0-A626-9EEABBF1B45E}" type="slidenum">
              <a:rPr lang="fr-CA" smtClean="0"/>
              <a:pPr/>
              <a:t>9</a:t>
            </a:fld>
            <a:endParaRPr lang="fr-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19" name="Espace réservé du pied de page 18"/>
          <p:cNvSpPr>
            <a:spLocks noGrp="1"/>
          </p:cNvSpPr>
          <p:nvPr>
            <p:ph type="ftr" sz="quarter" idx="11"/>
          </p:nvPr>
        </p:nvSpPr>
        <p:spPr/>
        <p:txBody>
          <a:bodyPr/>
          <a:lstStyle/>
          <a:p>
            <a:endParaRPr lang="fr-CA" dirty="0"/>
          </a:p>
        </p:txBody>
      </p:sp>
      <p:sp>
        <p:nvSpPr>
          <p:cNvPr id="27" name="Espace réservé du numéro de diapositive 26"/>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FE41EC69-A16E-4C3D-AA7B-774BDC4AFBDC}" type="slidenum">
              <a:rPr lang="fr-CA" smtClean="0"/>
              <a:pPr/>
              <a:t>‹N°›</a:t>
            </a:fld>
            <a:endParaRPr lang="fr-CA"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F8B09E31-3FB3-40F2-ADB3-D6005972045B}" type="datetimeFigureOut">
              <a:rPr lang="fr-CA" smtClean="0"/>
              <a:pPr/>
              <a:t>2012-04-24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E41EC69-A16E-4C3D-AA7B-774BDC4AFBDC}" type="slidenum">
              <a:rPr lang="fr-CA" smtClean="0"/>
              <a:pPr/>
              <a:t>‹N°›</a:t>
            </a:fld>
            <a:endParaRPr lang="fr-CA"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8B09E31-3FB3-40F2-ADB3-D6005972045B}" type="datetimeFigureOut">
              <a:rPr lang="fr-CA" smtClean="0"/>
              <a:pPr/>
              <a:t>2012-04-24</a:t>
            </a:fld>
            <a:endParaRPr lang="fr-CA"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A"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41EC69-A16E-4C3D-AA7B-774BDC4AFBDC}" type="slidenum">
              <a:rPr lang="fr-CA" smtClean="0"/>
              <a:pPr/>
              <a:t>‹N°›</a:t>
            </a:fld>
            <a:endParaRPr lang="fr-CA"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6.emf"/></Relationships>
</file>

<file path=ppt/slides/_rels/slide4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emf"/><Relationship Id="rId7"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5.emf"/></Relationships>
</file>

<file path=ppt/slides/_rels/slide4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emf"/><Relationship Id="rId7"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emf"/></Relationships>
</file>

<file path=ppt/slides/_rels/slide4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emf"/><Relationship Id="rId7" Type="http://schemas.openxmlformats.org/officeDocument/2006/relationships/image" Target="../media/image9.emf"/><Relationship Id="rId12" Type="http://schemas.openxmlformats.org/officeDocument/2006/relationships/image" Target="../media/image5.em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image" Target="../media/image11.emf"/><Relationship Id="rId4" Type="http://schemas.openxmlformats.org/officeDocument/2006/relationships/image" Target="../media/image6.emf"/><Relationship Id="rId9" Type="http://schemas.openxmlformats.org/officeDocument/2006/relationships/image" Target="../media/image12.emf"/></Relationships>
</file>

<file path=ppt/slides/_rels/slide4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1.emf"/><Relationship Id="rId3" Type="http://schemas.openxmlformats.org/officeDocument/2006/relationships/image" Target="../media/image3.emf"/><Relationship Id="rId7" Type="http://schemas.openxmlformats.org/officeDocument/2006/relationships/image" Target="../media/image9.emf"/><Relationship Id="rId12"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14.emf"/><Relationship Id="rId5" Type="http://schemas.openxmlformats.org/officeDocument/2006/relationships/image" Target="../media/image4.emf"/><Relationship Id="rId15" Type="http://schemas.openxmlformats.org/officeDocument/2006/relationships/image" Target="../media/image5.emf"/><Relationship Id="rId10" Type="http://schemas.openxmlformats.org/officeDocument/2006/relationships/image" Target="../media/image13.emf"/><Relationship Id="rId4" Type="http://schemas.openxmlformats.org/officeDocument/2006/relationships/image" Target="../media/image6.emf"/><Relationship Id="rId9" Type="http://schemas.openxmlformats.org/officeDocument/2006/relationships/image" Target="../media/image12.emf"/><Relationship Id="rId14" Type="http://schemas.openxmlformats.org/officeDocument/2006/relationships/image" Target="../media/image7.emf"/></Relationships>
</file>

<file path=ppt/slides/_rels/slide48.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1.emf"/><Relationship Id="rId18" Type="http://schemas.openxmlformats.org/officeDocument/2006/relationships/image" Target="../media/image5.emf"/><Relationship Id="rId3" Type="http://schemas.openxmlformats.org/officeDocument/2006/relationships/image" Target="../media/image3.emf"/><Relationship Id="rId7" Type="http://schemas.openxmlformats.org/officeDocument/2006/relationships/image" Target="../media/image9.emf"/><Relationship Id="rId12" Type="http://schemas.openxmlformats.org/officeDocument/2006/relationships/image" Target="../media/image15.emf"/><Relationship Id="rId17" Type="http://schemas.openxmlformats.org/officeDocument/2006/relationships/image" Target="../media/image7.emf"/><Relationship Id="rId2" Type="http://schemas.openxmlformats.org/officeDocument/2006/relationships/notesSlide" Target="../notesSlides/notesSlide43.xml"/><Relationship Id="rId16"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image" Target="../media/image14.emf"/><Relationship Id="rId5" Type="http://schemas.openxmlformats.org/officeDocument/2006/relationships/image" Target="../media/image4.emf"/><Relationship Id="rId15" Type="http://schemas.openxmlformats.org/officeDocument/2006/relationships/image" Target="../media/image17.emf"/><Relationship Id="rId10" Type="http://schemas.openxmlformats.org/officeDocument/2006/relationships/image" Target="../media/image13.emf"/><Relationship Id="rId4" Type="http://schemas.openxmlformats.org/officeDocument/2006/relationships/image" Target="../media/image6.emf"/><Relationship Id="rId9" Type="http://schemas.openxmlformats.org/officeDocument/2006/relationships/image" Target="../media/image12.emf"/><Relationship Id="rId14" Type="http://schemas.openxmlformats.org/officeDocument/2006/relationships/image" Target="../media/image16.emf"/></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2.publicationsduquebec.gouv.qc.ca/dynamicSearch/telecharge.php?type=2&amp;file=/I_13_3/I13_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ls.gouv.qc.ca/sections/publications/index.asp?page=fiche&amp;id=184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ls.gouv.qc.ca/ais/"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www.afe.gouv.qc.c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afe.gouv.qc.ca/CONTACT_UC/Formulaires/DSCA/FRML_1015_Certificat_medical_dfm_2011_2012.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afe.gouv.qc.ca/CONTACT_UC/Formulaires/DSCA/FRML_1089_Contrat_service_2011_2012.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optsq.org/fr/docs/colloque2011/Bloc%201%20presentation%20docteur%20Trudeau.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2.publicationsduquebec.gouv.qc.ca/dynamicSearch/telecharge.php?type=5&amp;file=2009C28F.PDF"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orientation.qc.ca/~/media/CB68F40B76AC44DF85B1F6E195F42F7D.ash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orientation.qc.ca/"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ledevoir.com/societe/education/318237/etudiants-en-difficulte-les-cegeps-deborde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ledevoir.com/societe/education/316784/soutien-aux-eleves-en-difficulte-et-aux-enseignants-precisement-une-affaire-de-ressources"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optsq.org/fr/docs/colloque2011/Bloc%201%20presentation%20docteur%20Trudeau.pdf" TargetMode="External"/><Relationship Id="rId7" Type="http://schemas.openxmlformats.org/officeDocument/2006/relationships/hyperlink" Target="http://www.ceric.ca/?q=fr/node/226"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ordrepsy.qc.ca/fr/public/projet-de-loi-21/index.sn" TargetMode="External"/><Relationship Id="rId5" Type="http://schemas.openxmlformats.org/officeDocument/2006/relationships/hyperlink" Target="http://www.orientation.qc.ca/LeConseillerOrientation.aspx?sc_lang=fr-CA" TargetMode="External"/><Relationship Id="rId4" Type="http://schemas.openxmlformats.org/officeDocument/2006/relationships/hyperlink" Target="http://vitrine.educationmonteregie.qc.ca/UserFiles/File/Mesures%20adaptation%20en%20dehors%2008-04-29.pdf"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67744" y="1772816"/>
            <a:ext cx="6172200" cy="1894362"/>
          </a:xfrm>
        </p:spPr>
        <p:txBody>
          <a:bodyPr>
            <a:noAutofit/>
          </a:bodyPr>
          <a:lstStyle/>
          <a:p>
            <a:pPr algn="ctr"/>
            <a:r>
              <a:rPr lang="fr-CA" sz="3200" dirty="0" smtClean="0"/>
              <a:t>Mesures d’adaptation pour l’évaluation </a:t>
            </a:r>
            <a:br>
              <a:rPr lang="fr-CA" sz="3200" dirty="0" smtClean="0"/>
            </a:br>
            <a:r>
              <a:rPr lang="fr-CA" sz="3200" dirty="0" smtClean="0"/>
              <a:t>des apprentissages </a:t>
            </a:r>
            <a:br>
              <a:rPr lang="fr-CA" sz="3200" dirty="0" smtClean="0"/>
            </a:br>
            <a:r>
              <a:rPr lang="fr-CA" sz="3200" dirty="0" smtClean="0"/>
              <a:t>en FGA et en FP</a:t>
            </a:r>
            <a:br>
              <a:rPr lang="fr-CA" sz="3200" dirty="0" smtClean="0"/>
            </a:br>
            <a:r>
              <a:rPr lang="fr-CA" sz="3200" dirty="0" smtClean="0"/>
              <a:t>à la découverte du guide de sanction</a:t>
            </a:r>
            <a:endParaRPr lang="fr-CA" sz="3200" dirty="0"/>
          </a:p>
        </p:txBody>
      </p:sp>
      <p:sp>
        <p:nvSpPr>
          <p:cNvPr id="3" name="Sous-titre 2"/>
          <p:cNvSpPr>
            <a:spLocks noGrp="1"/>
          </p:cNvSpPr>
          <p:nvPr>
            <p:ph type="subTitle" idx="1"/>
          </p:nvPr>
        </p:nvSpPr>
        <p:spPr>
          <a:xfrm>
            <a:off x="2286000" y="4005064"/>
            <a:ext cx="6172200" cy="2369858"/>
          </a:xfrm>
        </p:spPr>
        <p:txBody>
          <a:bodyPr>
            <a:normAutofit fontScale="62500" lnSpcReduction="20000"/>
          </a:bodyPr>
          <a:lstStyle/>
          <a:p>
            <a:pPr algn="r"/>
            <a:r>
              <a:rPr lang="fr-CA" sz="1500" dirty="0" smtClean="0"/>
              <a:t>Manon Beaudry-Roberge</a:t>
            </a:r>
          </a:p>
          <a:p>
            <a:pPr algn="r"/>
            <a:r>
              <a:rPr lang="fr-CA" sz="1500" dirty="0" err="1" smtClean="0"/>
              <a:t>Cyndie</a:t>
            </a:r>
            <a:r>
              <a:rPr lang="fr-CA" sz="1500" dirty="0" smtClean="0"/>
              <a:t> Dubé </a:t>
            </a:r>
          </a:p>
          <a:p>
            <a:pPr algn="r"/>
            <a:r>
              <a:rPr lang="fr-CA" sz="1500" dirty="0" smtClean="0"/>
              <a:t>Rachel Garret</a:t>
            </a:r>
          </a:p>
          <a:p>
            <a:pPr algn="r"/>
            <a:r>
              <a:rPr lang="fr-CA" sz="1500" dirty="0" smtClean="0"/>
              <a:t>Maryse </a:t>
            </a:r>
            <a:r>
              <a:rPr lang="fr-CA" sz="1500" dirty="0" err="1" smtClean="0"/>
              <a:t>Laplante</a:t>
            </a:r>
            <a:r>
              <a:rPr lang="fr-CA" sz="1500" dirty="0" smtClean="0"/>
              <a:t> </a:t>
            </a:r>
          </a:p>
          <a:p>
            <a:pPr algn="r"/>
            <a:r>
              <a:rPr lang="fr-CA" sz="1500" dirty="0" smtClean="0"/>
              <a:t>Louise Monast</a:t>
            </a:r>
          </a:p>
          <a:p>
            <a:pPr algn="r"/>
            <a:r>
              <a:rPr lang="fr-CA" sz="1500" dirty="0" smtClean="0"/>
              <a:t>Rolland </a:t>
            </a:r>
            <a:r>
              <a:rPr lang="fr-CA" sz="1500" dirty="0" err="1" smtClean="0"/>
              <a:t>Stébenne</a:t>
            </a:r>
            <a:r>
              <a:rPr lang="fr-CA" sz="1500" dirty="0" smtClean="0"/>
              <a:t> </a:t>
            </a:r>
          </a:p>
          <a:p>
            <a:pPr algn="r"/>
            <a:r>
              <a:rPr lang="fr-CA" dirty="0" smtClean="0"/>
              <a:t>Comité ad hoc</a:t>
            </a:r>
          </a:p>
          <a:p>
            <a:r>
              <a:rPr lang="fr-CA" dirty="0" smtClean="0"/>
              <a:t>Sous-comité de la sanction des acquis </a:t>
            </a:r>
          </a:p>
          <a:p>
            <a:r>
              <a:rPr lang="fr-CA" dirty="0" smtClean="0"/>
              <a:t>scolaires et </a:t>
            </a:r>
            <a:r>
              <a:rPr lang="fr-CA" dirty="0" err="1" smtClean="0"/>
              <a:t>extra-scolaires</a:t>
            </a:r>
            <a:endParaRPr lang="fr-CA" dirty="0" smtClean="0"/>
          </a:p>
          <a:p>
            <a:r>
              <a:rPr lang="fr-CA" dirty="0" smtClean="0"/>
              <a:t>Montérégie – Estrie                                                                                      </a:t>
            </a:r>
            <a:r>
              <a:rPr lang="fr-CA" dirty="0" smtClean="0"/>
              <a:t>Avril 2012</a:t>
            </a:r>
            <a:endParaRPr lang="fr-CA" dirty="0"/>
          </a:p>
        </p:txBody>
      </p:sp>
      <p:sp>
        <p:nvSpPr>
          <p:cNvPr id="4" name="Espace réservé du numéro de diapositive 3"/>
          <p:cNvSpPr>
            <a:spLocks noGrp="1"/>
          </p:cNvSpPr>
          <p:nvPr>
            <p:ph type="sldNum" sz="quarter" idx="12"/>
          </p:nvPr>
        </p:nvSpPr>
        <p:spPr/>
        <p:txBody>
          <a:bodyPr/>
          <a:lstStyle/>
          <a:p>
            <a:r>
              <a:rPr lang="fr-CA" dirty="0" smtClean="0"/>
              <a:t> </a:t>
            </a:r>
            <a:endParaRPr lang="fr-CA" dirty="0"/>
          </a:p>
        </p:txBody>
      </p:sp>
    </p:spTree>
    <p:extLst>
      <p:ext uri="{BB962C8B-B14F-4D97-AF65-F5344CB8AC3E}">
        <p14:creationId xmlns:p14="http://schemas.microsoft.com/office/powerpoint/2010/main" xmlns="" val="1940453668"/>
      </p:ext>
    </p:extLst>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lstStyle/>
          <a:p>
            <a:r>
              <a:rPr lang="fr-CA" dirty="0" smtClean="0"/>
              <a:t>CHAPITRE 5</a:t>
            </a:r>
            <a:endParaRPr lang="fr-CA" dirty="0"/>
          </a:p>
        </p:txBody>
      </p:sp>
      <p:sp>
        <p:nvSpPr>
          <p:cNvPr id="3" name="Espace réservé du contenu 2"/>
          <p:cNvSpPr>
            <a:spLocks noGrp="1"/>
          </p:cNvSpPr>
          <p:nvPr>
            <p:ph idx="1"/>
          </p:nvPr>
        </p:nvSpPr>
        <p:spPr>
          <a:xfrm>
            <a:off x="395536" y="1700808"/>
            <a:ext cx="8229600" cy="4785395"/>
          </a:xfrm>
        </p:spPr>
        <p:txBody>
          <a:bodyPr>
            <a:normAutofit/>
          </a:bodyPr>
          <a:lstStyle/>
          <a:p>
            <a:r>
              <a:rPr lang="fr-CA" b="1" dirty="0" smtClean="0"/>
              <a:t>5.1 RECONNAISSANCE ET VALEUR DU DIPLÔME</a:t>
            </a:r>
          </a:p>
          <a:p>
            <a:r>
              <a:rPr lang="fr-CA" b="1" dirty="0" smtClean="0"/>
              <a:t>5.2 MESURES D’ADAPTATION DES CONDITIONS DE PASSATION DES ÉPREUVES MINISTÉRIELLES</a:t>
            </a:r>
          </a:p>
          <a:p>
            <a:pPr lvl="1"/>
            <a:r>
              <a:rPr lang="fr-CA" b="1" dirty="0" smtClean="0"/>
              <a:t>5.2.1 FORMATION GÉNÉRALE DES JEUNES</a:t>
            </a:r>
          </a:p>
          <a:p>
            <a:pPr lvl="1"/>
            <a:r>
              <a:rPr lang="fr-CA" b="1" dirty="0" smtClean="0"/>
              <a:t>5.2.2 FORMATION GÉNÉRALE DES ADULTES</a:t>
            </a:r>
          </a:p>
          <a:p>
            <a:pPr lvl="1"/>
            <a:r>
              <a:rPr lang="fr-CA" b="1" dirty="0" smtClean="0"/>
              <a:t>5.2.3 FORMATION PROFESSIONNELLE</a:t>
            </a:r>
          </a:p>
          <a:p>
            <a:r>
              <a:rPr lang="fr-CA" b="1" dirty="0" smtClean="0"/>
              <a:t>5.3 DEMANDES PARTICULIÈRES D’ADAPTATION EN FORMATION GÉNÉRALE DES JEUNES</a:t>
            </a:r>
          </a:p>
          <a:p>
            <a:pPr algn="r">
              <a:buNone/>
            </a:pPr>
            <a:endParaRPr lang="fr-CA" sz="1200" dirty="0" smtClean="0"/>
          </a:p>
          <a:p>
            <a:pPr algn="r">
              <a:buNone/>
            </a:pPr>
            <a:r>
              <a:rPr lang="fr-CA" sz="1700" b="1" dirty="0" smtClean="0">
                <a:solidFill>
                  <a:srgbClr val="FF0000"/>
                </a:solidFill>
              </a:rPr>
              <a:t>Observation: </a:t>
            </a:r>
            <a:r>
              <a:rPr lang="fr-CA" sz="1400" dirty="0" smtClean="0"/>
              <a:t>Il n’y a pas de section dans le guide pour les demandes particulières d’adaptation en FGA ou en FP</a:t>
            </a:r>
          </a:p>
          <a:p>
            <a:pPr algn="r">
              <a:buNone/>
            </a:pPr>
            <a:r>
              <a:rPr lang="fr-CA" sz="1400" dirty="0" smtClean="0"/>
              <a:t>Nous pouvons nous inspirer des formulaires  en FGJ.</a:t>
            </a:r>
          </a:p>
          <a:p>
            <a:pPr algn="r">
              <a:buNone/>
            </a:pP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r>
              <a:rPr lang="fr-CA" dirty="0" smtClean="0"/>
              <a:t> </a:t>
            </a:r>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1.png"/>
          <p:cNvPicPr>
            <a:picLocks noChangeAspect="1"/>
          </p:cNvPicPr>
          <p:nvPr/>
        </p:nvPicPr>
        <p:blipFill>
          <a:blip r:embed="rId3" cstate="print"/>
          <a:stretch>
            <a:fillRect/>
          </a:stretch>
        </p:blipFill>
        <p:spPr>
          <a:xfrm>
            <a:off x="1940114" y="0"/>
            <a:ext cx="5263771" cy="6858000"/>
          </a:xfrm>
          <a:prstGeom prst="rect">
            <a:avLst/>
          </a:prstGeom>
        </p:spPr>
      </p:pic>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1.png"/>
          <p:cNvPicPr>
            <a:picLocks noChangeAspect="1"/>
          </p:cNvPicPr>
          <p:nvPr/>
        </p:nvPicPr>
        <p:blipFill>
          <a:blip r:embed="rId2" cstate="print"/>
          <a:stretch>
            <a:fillRect/>
          </a:stretch>
        </p:blipFill>
        <p:spPr>
          <a:xfrm>
            <a:off x="1403648" y="908720"/>
            <a:ext cx="6466663" cy="5949280"/>
          </a:xfrm>
          <a:prstGeom prst="rect">
            <a:avLst/>
          </a:prstGeom>
        </p:spPr>
      </p:pic>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 3.png"/>
          <p:cNvPicPr>
            <a:picLocks noChangeAspect="1"/>
          </p:cNvPicPr>
          <p:nvPr/>
        </p:nvPicPr>
        <p:blipFill>
          <a:blip r:embed="rId2" cstate="print"/>
          <a:stretch>
            <a:fillRect/>
          </a:stretch>
        </p:blipFill>
        <p:spPr>
          <a:xfrm>
            <a:off x="1187624" y="908311"/>
            <a:ext cx="7444970" cy="5545025"/>
          </a:xfrm>
          <a:prstGeom prst="rect">
            <a:avLst/>
          </a:prstGeom>
        </p:spPr>
      </p:pic>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 4.png"/>
          <p:cNvPicPr>
            <a:picLocks noChangeAspect="1"/>
          </p:cNvPicPr>
          <p:nvPr/>
        </p:nvPicPr>
        <p:blipFill>
          <a:blip r:embed="rId2" cstate="print"/>
          <a:stretch>
            <a:fillRect/>
          </a:stretch>
        </p:blipFill>
        <p:spPr>
          <a:xfrm>
            <a:off x="0" y="1124744"/>
            <a:ext cx="9144000" cy="5256584"/>
          </a:xfrm>
          <a:prstGeom prst="rect">
            <a:avLst/>
          </a:prstGeom>
        </p:spPr>
      </p:pic>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 5.png"/>
          <p:cNvPicPr>
            <a:picLocks noChangeAspect="1"/>
          </p:cNvPicPr>
          <p:nvPr/>
        </p:nvPicPr>
        <p:blipFill>
          <a:blip r:embed="rId2" cstate="print"/>
          <a:stretch>
            <a:fillRect/>
          </a:stretch>
        </p:blipFill>
        <p:spPr>
          <a:xfrm>
            <a:off x="1259632" y="908720"/>
            <a:ext cx="6452076" cy="5949280"/>
          </a:xfrm>
          <a:prstGeom prst="rect">
            <a:avLst/>
          </a:prstGeom>
        </p:spPr>
      </p:pic>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 6a.png"/>
          <p:cNvPicPr>
            <a:picLocks noChangeAspect="1"/>
          </p:cNvPicPr>
          <p:nvPr/>
        </p:nvPicPr>
        <p:blipFill>
          <a:blip r:embed="rId2" cstate="print"/>
          <a:stretch>
            <a:fillRect/>
          </a:stretch>
        </p:blipFill>
        <p:spPr>
          <a:xfrm>
            <a:off x="0" y="836712"/>
            <a:ext cx="9101123" cy="6336704"/>
          </a:xfrm>
          <a:prstGeom prst="rect">
            <a:avLst/>
          </a:prstGeom>
        </p:spPr>
      </p:pic>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triotes 6 b.png"/>
          <p:cNvPicPr>
            <a:picLocks noChangeAspect="1"/>
          </p:cNvPicPr>
          <p:nvPr/>
        </p:nvPicPr>
        <p:blipFill>
          <a:blip r:embed="rId2" cstate="print"/>
          <a:stretch>
            <a:fillRect/>
          </a:stretch>
        </p:blipFill>
        <p:spPr>
          <a:xfrm>
            <a:off x="611560" y="908720"/>
            <a:ext cx="7928275" cy="5949280"/>
          </a:xfrm>
          <a:prstGeom prst="rect">
            <a:avLst/>
          </a:prstGeom>
        </p:spPr>
      </p:pic>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5</a:t>
            </a:r>
            <a:endParaRPr lang="fr-CA" dirty="0"/>
          </a:p>
        </p:txBody>
      </p:sp>
      <p:sp>
        <p:nvSpPr>
          <p:cNvPr id="3" name="Espace réservé du contenu 2"/>
          <p:cNvSpPr>
            <a:spLocks noGrp="1"/>
          </p:cNvSpPr>
          <p:nvPr>
            <p:ph idx="1"/>
          </p:nvPr>
        </p:nvSpPr>
        <p:spPr/>
        <p:txBody>
          <a:bodyPr/>
          <a:lstStyle/>
          <a:p>
            <a:pPr>
              <a:buNone/>
            </a:pPr>
            <a:r>
              <a:rPr lang="fr-CA" dirty="0" smtClean="0"/>
              <a:t>Évaluation</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107</a:t>
            </a:fld>
            <a:endParaRPr lang="fr-CA"/>
          </a:p>
        </p:txBody>
      </p:sp>
    </p:spTree>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rocessus d'évaluation.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dèle évaluation.jpg"/>
          <p:cNvPicPr>
            <a:picLocks noChangeAspect="1"/>
          </p:cNvPicPr>
          <p:nvPr/>
        </p:nvPicPr>
        <p:blipFill>
          <a:blip r:embed="rId2" cstate="print"/>
          <a:stretch>
            <a:fillRect/>
          </a:stretch>
        </p:blipFill>
        <p:spPr>
          <a:xfrm>
            <a:off x="0" y="-315416"/>
            <a:ext cx="9144000" cy="7173416"/>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1224136"/>
          </a:xfrm>
        </p:spPr>
        <p:txBody>
          <a:bodyPr>
            <a:normAutofit fontScale="90000"/>
          </a:bodyPr>
          <a:lstStyle/>
          <a:p>
            <a:r>
              <a:rPr lang="fr-CA" b="1" dirty="0" smtClean="0"/>
              <a:t>CHAPITRE 5</a:t>
            </a:r>
            <a:br>
              <a:rPr lang="fr-CA" b="1" dirty="0" smtClean="0"/>
            </a:br>
            <a:r>
              <a:rPr lang="fr-CA" dirty="0" smtClean="0"/>
              <a:t/>
            </a:r>
            <a:br>
              <a:rPr lang="fr-CA" dirty="0" smtClean="0"/>
            </a:br>
            <a:r>
              <a:rPr lang="fr-CA" dirty="0" smtClean="0"/>
              <a:t> Mesures d’adaptation pour l’évaluation des apprentissages</a:t>
            </a:r>
            <a:endParaRPr lang="fr-CA" dirty="0"/>
          </a:p>
        </p:txBody>
      </p:sp>
      <p:sp>
        <p:nvSpPr>
          <p:cNvPr id="3" name="Espace réservé du contenu 2"/>
          <p:cNvSpPr>
            <a:spLocks noGrp="1"/>
          </p:cNvSpPr>
          <p:nvPr>
            <p:ph idx="1"/>
          </p:nvPr>
        </p:nvSpPr>
        <p:spPr>
          <a:xfrm>
            <a:off x="457200" y="2060848"/>
            <a:ext cx="8229600" cy="4464496"/>
          </a:xfrm>
        </p:spPr>
        <p:txBody>
          <a:bodyPr>
            <a:normAutofit/>
          </a:bodyPr>
          <a:lstStyle/>
          <a:p>
            <a:r>
              <a:rPr lang="fr-CA" dirty="0" smtClean="0"/>
              <a:t>5.1 Reconnaissance et valeur du diplôme</a:t>
            </a:r>
          </a:p>
          <a:p>
            <a:r>
              <a:rPr lang="fr-CA" dirty="0" smtClean="0"/>
              <a:t>5.2 Mesures d’adaptation des conditions de passation 	des épreuves ministérielles</a:t>
            </a:r>
          </a:p>
          <a:p>
            <a:r>
              <a:rPr lang="fr-CA" u="sng" dirty="0" smtClean="0"/>
              <a:t>5.3</a:t>
            </a:r>
            <a:r>
              <a:rPr lang="fr-CA" dirty="0" smtClean="0"/>
              <a:t> Demandes particulières d’adaptation en formation 	générale des jeunes</a:t>
            </a:r>
          </a:p>
          <a:p>
            <a:endParaRPr lang="fr-CA" dirty="0" smtClean="0"/>
          </a:p>
          <a:p>
            <a:r>
              <a:rPr lang="fr-CA" u="sng" dirty="0" smtClean="0"/>
              <a:t>Annexe 1</a:t>
            </a:r>
            <a:r>
              <a:rPr lang="fr-CA" dirty="0" smtClean="0"/>
              <a:t> Formulaire de demande d’adaptation de conditions de passation des épreuves ministérielles-formation générale des jeunes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6</a:t>
            </a:r>
            <a:endParaRPr lang="fr-CA" dirty="0"/>
          </a:p>
        </p:txBody>
      </p:sp>
      <p:sp>
        <p:nvSpPr>
          <p:cNvPr id="3" name="Espace réservé du contenu 2"/>
          <p:cNvSpPr>
            <a:spLocks noGrp="1"/>
          </p:cNvSpPr>
          <p:nvPr>
            <p:ph idx="1"/>
          </p:nvPr>
        </p:nvSpPr>
        <p:spPr/>
        <p:txBody>
          <a:bodyPr/>
          <a:lstStyle/>
          <a:p>
            <a:pPr>
              <a:buNone/>
            </a:pPr>
            <a:r>
              <a:rPr lang="fr-CA" dirty="0" smtClean="0"/>
              <a:t>Modèles de consentement éclairé</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110</a:t>
            </a:fld>
            <a:endParaRPr lang="fr-CA"/>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onsentement études de cas CSMV.jpg"/>
          <p:cNvPicPr>
            <a:picLocks noChangeAspect="1"/>
          </p:cNvPicPr>
          <p:nvPr/>
        </p:nvPicPr>
        <p:blipFill>
          <a:blip r:embed="rId2" cstate="print"/>
          <a:stretch>
            <a:fillRect/>
          </a:stretch>
        </p:blipFill>
        <p:spPr>
          <a:xfrm>
            <a:off x="1668440" y="0"/>
            <a:ext cx="5807120" cy="6858000"/>
          </a:xfrm>
          <a:prstGeom prst="rect">
            <a:avLst/>
          </a:prstGeom>
        </p:spPr>
      </p:pic>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ransmisson des information EPSH.bmp"/>
          <p:cNvPicPr>
            <a:picLocks noChangeAspect="1"/>
          </p:cNvPicPr>
          <p:nvPr/>
        </p:nvPicPr>
        <p:blipFill>
          <a:blip r:embed="rId2" cstate="print"/>
          <a:stretch>
            <a:fillRect/>
          </a:stretch>
        </p:blipFill>
        <p:spPr>
          <a:xfrm>
            <a:off x="1928180" y="0"/>
            <a:ext cx="5287639" cy="68580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704088"/>
            <a:ext cx="7776864" cy="1068728"/>
          </a:xfrm>
        </p:spPr>
        <p:txBody>
          <a:bodyPr>
            <a:noAutofit/>
          </a:bodyPr>
          <a:lstStyle/>
          <a:p>
            <a:r>
              <a:rPr lang="fr-CA" sz="3600" b="1" dirty="0" smtClean="0"/>
              <a:t>5.1 RECONNAISSANCE ET VALEUR DU DIPLÔME</a:t>
            </a:r>
            <a:endParaRPr lang="fr-CA" sz="3600" dirty="0"/>
          </a:p>
        </p:txBody>
      </p:sp>
      <p:sp>
        <p:nvSpPr>
          <p:cNvPr id="3" name="Espace réservé du contenu 2"/>
          <p:cNvSpPr>
            <a:spLocks noGrp="1"/>
          </p:cNvSpPr>
          <p:nvPr>
            <p:ph idx="1"/>
          </p:nvPr>
        </p:nvSpPr>
        <p:spPr>
          <a:xfrm>
            <a:off x="467544" y="2060848"/>
            <a:ext cx="8208912" cy="4464496"/>
          </a:xfrm>
        </p:spPr>
        <p:txBody>
          <a:bodyPr>
            <a:normAutofit/>
          </a:bodyPr>
          <a:lstStyle/>
          <a:p>
            <a:pPr marL="0" indent="0" algn="just">
              <a:buNone/>
            </a:pPr>
            <a:r>
              <a:rPr lang="fr-CA" sz="2000" dirty="0" smtClean="0"/>
              <a:t>Le Ministère reconnaît, dans la Politique d’évaluation des apprentissages et la Politique de l’adaptation scolaire, qu’il peut être nécessaire</a:t>
            </a:r>
            <a:r>
              <a:rPr lang="fr-CA" sz="2000" b="1" dirty="0" smtClean="0"/>
              <a:t> d’adapter certaines conditions d’évaluation</a:t>
            </a:r>
            <a:r>
              <a:rPr lang="fr-CA" sz="2000" dirty="0" smtClean="0"/>
              <a:t> pour permettre à des élèves ayant </a:t>
            </a:r>
            <a:r>
              <a:rPr lang="fr-CA" sz="2000" b="1" dirty="0" smtClean="0"/>
              <a:t>des besoins particuliers de faire la démonstration de leurs apprentissages. </a:t>
            </a:r>
            <a:r>
              <a:rPr lang="fr-CA" sz="2000" dirty="0" smtClean="0"/>
              <a:t>Cependant, les mesures d’adaptation relatives aux conditions de passation des épreuves ministérielles et des épreuves d’établissement, dont la réussite est prise en considération pour la sanction des études, </a:t>
            </a:r>
            <a:r>
              <a:rPr lang="fr-CA" sz="2000" b="1" dirty="0" smtClean="0"/>
              <a:t>ne doivent en aucune manière abaisser les exigences établies ou modifier ce qui est évalué. </a:t>
            </a:r>
            <a:r>
              <a:rPr lang="fr-CA" sz="2000" dirty="0" smtClean="0"/>
              <a:t>Elles doivent permettre de mesurer adéquatement le niveau de maîtrise des apprentissages tout en assurant les conditions de comparabilité des résultats des élèves d’une classe donnée. En tout temps, les résultats de l’évaluation des apprentissages doivent renseigné l’élève, ses parents, le personnel scolaire et la population sur l’état des acquis scolaires.</a:t>
            </a:r>
          </a:p>
          <a:p>
            <a:pPr marL="0" indent="0" algn="just">
              <a:buNone/>
            </a:pPr>
            <a:endParaRPr lang="fr-CA" sz="18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b="1" dirty="0" smtClean="0"/>
              <a:t>5.1 RECONNAISSANCE ET VALEUR DU DIPLÔME</a:t>
            </a:r>
            <a:endParaRPr lang="fr-CA" sz="3600" dirty="0"/>
          </a:p>
        </p:txBody>
      </p:sp>
      <p:sp>
        <p:nvSpPr>
          <p:cNvPr id="3" name="Espace réservé du contenu 2"/>
          <p:cNvSpPr>
            <a:spLocks noGrp="1"/>
          </p:cNvSpPr>
          <p:nvPr>
            <p:ph idx="1"/>
          </p:nvPr>
        </p:nvSpPr>
        <p:spPr/>
        <p:txBody>
          <a:bodyPr>
            <a:normAutofit fontScale="92500" lnSpcReduction="20000"/>
          </a:bodyPr>
          <a:lstStyle/>
          <a:p>
            <a:pPr>
              <a:buNone/>
            </a:pPr>
            <a:r>
              <a:rPr lang="fr-CA" dirty="0" smtClean="0"/>
              <a:t>	Par ailleurs, il faut </a:t>
            </a:r>
            <a:r>
              <a:rPr lang="fr-CA" b="1" dirty="0" smtClean="0"/>
              <a:t>demeurer vigilant pour éviter que les mesures mises en place présente un défi additionnel pour l’élève. </a:t>
            </a:r>
            <a:r>
              <a:rPr lang="fr-CA" dirty="0" smtClean="0"/>
              <a:t>Pour cette raison, </a:t>
            </a:r>
            <a:r>
              <a:rPr lang="fr-CA" b="1" dirty="0" smtClean="0"/>
              <a:t>seules les mesures de soutien appliquées en cours d’apprentissag</a:t>
            </a:r>
            <a:r>
              <a:rPr lang="fr-CA" dirty="0" smtClean="0"/>
              <a:t>e doivent être envisagées pour l’administration des épreuves ministérielles.</a:t>
            </a:r>
          </a:p>
          <a:p>
            <a:pPr>
              <a:buNone/>
            </a:pPr>
            <a:endParaRPr lang="fr-CA" dirty="0" smtClean="0"/>
          </a:p>
          <a:p>
            <a:pPr>
              <a:buNone/>
            </a:pPr>
            <a:r>
              <a:rPr lang="fr-CA" sz="2800" dirty="0" smtClean="0"/>
              <a:t>	Le diplôme obtenu par les élèves ayant des besoins particuliers est </a:t>
            </a:r>
            <a:r>
              <a:rPr lang="fr-CA" sz="2800" b="1" dirty="0" smtClean="0"/>
              <a:t>de même nature et de même valeur</a:t>
            </a:r>
            <a:r>
              <a:rPr lang="fr-CA" sz="2800" dirty="0" smtClean="0"/>
              <a:t> que celui obtenu par l’ensemble des élèves du Québec. Les épreuves et les règles concernant la note de passage et l’attribution d’unités demeurent les mêmes pour tous.</a:t>
            </a:r>
          </a:p>
          <a:p>
            <a:pPr>
              <a:buNone/>
            </a:pPr>
            <a:endParaRPr lang="fr-CA" dirty="0" smtClean="0"/>
          </a:p>
          <a:p>
            <a:pPr>
              <a:buNone/>
            </a:pPr>
            <a:endParaRPr lang="fr-CA" dirty="0" smtClean="0"/>
          </a:p>
          <a:p>
            <a:pPr>
              <a:buNone/>
            </a:pPr>
            <a:endParaRPr lang="fr-CA" dirty="0" smtClean="0"/>
          </a:p>
          <a:p>
            <a:pPr>
              <a:buNone/>
            </a:pPr>
            <a:endParaRPr lang="fr-CA"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b="1" dirty="0" smtClean="0"/>
              <a:t>5.1 RECONNAISSANCE ET VALEUR DU DIPLÔME</a:t>
            </a:r>
            <a:endParaRPr lang="fr-CA" sz="3600" dirty="0"/>
          </a:p>
        </p:txBody>
      </p:sp>
      <p:sp>
        <p:nvSpPr>
          <p:cNvPr id="3" name="Espace réservé du contenu 2"/>
          <p:cNvSpPr>
            <a:spLocks noGrp="1"/>
          </p:cNvSpPr>
          <p:nvPr>
            <p:ph idx="1"/>
          </p:nvPr>
        </p:nvSpPr>
        <p:spPr/>
        <p:txBody>
          <a:bodyPr/>
          <a:lstStyle/>
          <a:p>
            <a:pPr>
              <a:buNone/>
            </a:pPr>
            <a:r>
              <a:rPr lang="fr-CA" dirty="0" smtClean="0"/>
              <a:t>	</a:t>
            </a:r>
            <a:r>
              <a:rPr lang="fr-CA" b="1" dirty="0" smtClean="0"/>
              <a:t>Il est à noter que les mesures autorisées à la formation générale des jeunes ne le sont pas automatiquement la formation générale des adultes et à la formation professionnelle. </a:t>
            </a:r>
            <a:r>
              <a:rPr lang="fr-CA" dirty="0" smtClean="0"/>
              <a:t>On doit toujours prendre les décisions dans le meilleur intérêt de l’élève appelé à exercer son rôle de citoyen de manière autonome et responsable.</a:t>
            </a:r>
            <a:endParaRPr lang="fr-CA"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800" b="1" dirty="0" smtClean="0"/>
              <a:t>5.2.2 FORMATION GÉNÉRALE DES ADULTES</a:t>
            </a:r>
            <a:endParaRPr lang="fr-CA" sz="3800" dirty="0"/>
          </a:p>
        </p:txBody>
      </p:sp>
      <p:sp>
        <p:nvSpPr>
          <p:cNvPr id="3" name="Espace réservé du contenu 2"/>
          <p:cNvSpPr>
            <a:spLocks noGrp="1"/>
          </p:cNvSpPr>
          <p:nvPr>
            <p:ph idx="1"/>
          </p:nvPr>
        </p:nvSpPr>
        <p:spPr/>
        <p:txBody>
          <a:bodyPr>
            <a:normAutofit fontScale="40000" lnSpcReduction="20000"/>
          </a:bodyPr>
          <a:lstStyle/>
          <a:p>
            <a:pPr marL="0" indent="0" algn="just">
              <a:buNone/>
            </a:pPr>
            <a:r>
              <a:rPr lang="fr-CA" sz="4900" dirty="0" smtClean="0"/>
              <a:t>La</a:t>
            </a:r>
            <a:r>
              <a:rPr lang="fr-CA" sz="5000" dirty="0" smtClean="0"/>
              <a:t> </a:t>
            </a:r>
            <a:r>
              <a:rPr lang="fr-CA" sz="5000" b="1" dirty="0" smtClean="0"/>
              <a:t>direction du centre </a:t>
            </a:r>
            <a:r>
              <a:rPr lang="fr-CA" sz="5000" dirty="0" smtClean="0"/>
              <a:t>est autorisée à mettre en place les mesures énumérées ci-dessous pour un élève ayant des besoins particuliers. Un </a:t>
            </a:r>
            <a:r>
              <a:rPr lang="fr-CA" sz="5000" b="1" dirty="0" smtClean="0"/>
              <a:t>rapport d’analyse </a:t>
            </a:r>
            <a:r>
              <a:rPr lang="fr-CA" sz="5000" dirty="0" smtClean="0"/>
              <a:t>de la situation de l’élève doit être présent à son dossier. Le </a:t>
            </a:r>
            <a:r>
              <a:rPr lang="fr-CA" sz="5000" b="1" dirty="0" smtClean="0"/>
              <a:t>lien entre la mesure et le besoin particulier </a:t>
            </a:r>
            <a:r>
              <a:rPr lang="fr-CA" sz="5000" dirty="0" smtClean="0"/>
              <a:t>de l’élève, reconnu par le personnel scolaire, doit être </a:t>
            </a:r>
            <a:r>
              <a:rPr lang="fr-CA" sz="5000" b="1" dirty="0" smtClean="0"/>
              <a:t>documenté</a:t>
            </a:r>
            <a:r>
              <a:rPr lang="fr-CA" sz="5000" dirty="0" smtClean="0"/>
              <a:t>. </a:t>
            </a:r>
          </a:p>
          <a:p>
            <a:pPr marL="0" indent="0" algn="just">
              <a:buNone/>
            </a:pPr>
            <a:endParaRPr lang="fr-CA" sz="5000" dirty="0" smtClean="0"/>
          </a:p>
          <a:p>
            <a:pPr marL="0" indent="0" algn="just">
              <a:buNone/>
            </a:pPr>
            <a:r>
              <a:rPr lang="fr-CA" sz="5000" dirty="0" smtClean="0"/>
              <a:t>Cette mesure doit être régulièrement utilisée par l’élève </a:t>
            </a:r>
            <a:r>
              <a:rPr lang="fr-CA" sz="5000" b="1" dirty="0" smtClean="0"/>
              <a:t>en cours d’apprentissage et d’évaluation</a:t>
            </a:r>
            <a:r>
              <a:rPr lang="fr-CA" sz="5000" dirty="0" smtClean="0"/>
              <a:t> et elle doit solliciter la prise de décision de l’élève. En tout temps, </a:t>
            </a:r>
            <a:r>
              <a:rPr lang="fr-CA" sz="5000" b="1" dirty="0" smtClean="0"/>
              <a:t>la mesure ne doit pas accomplir la tâche à la place de l’élève</a:t>
            </a:r>
            <a:r>
              <a:rPr lang="fr-CA" sz="5000" dirty="0" smtClean="0"/>
              <a:t>. Les logiciels de traduction ne peuvent donc pas être utilisés pour l’administration d’une épreuve de langue seconde. Une surveillance continue doit permettre de confirmer sur la copie finale de l’élève que celui-ci a utilisé la mesure autorisée</a:t>
            </a:r>
            <a:r>
              <a:rPr lang="fr-CA" dirty="0" smtClean="0"/>
              <a:t>.</a:t>
            </a:r>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sz="3200" dirty="0" smtClean="0"/>
              <a:t>Mesures d’adaptation sans demande d’autorisation </a:t>
            </a:r>
            <a:endParaRPr lang="fr-CA" sz="3200" dirty="0"/>
          </a:p>
        </p:txBody>
      </p:sp>
      <p:sp>
        <p:nvSpPr>
          <p:cNvPr id="5" name="Espace réservé du texte 4"/>
          <p:cNvSpPr>
            <a:spLocks noGrp="1"/>
          </p:cNvSpPr>
          <p:nvPr>
            <p:ph type="body" idx="1"/>
          </p:nvPr>
        </p:nvSpPr>
        <p:spPr/>
        <p:txBody>
          <a:bodyPr>
            <a:normAutofit/>
          </a:bodyPr>
          <a:lstStyle/>
          <a:p>
            <a:r>
              <a:rPr lang="fr-CA" sz="2800" b="1" dirty="0" smtClean="0">
                <a:solidFill>
                  <a:srgbClr val="FF0000"/>
                </a:solidFill>
              </a:rPr>
              <a:t>Formation générale (FGA)</a:t>
            </a:r>
            <a:endParaRPr lang="fr-CA" sz="2800" dirty="0">
              <a:solidFill>
                <a:srgbClr val="FF0000"/>
              </a:solidFill>
            </a:endParaRPr>
          </a:p>
        </p:txBody>
      </p:sp>
    </p:spTree>
    <p:extLst>
      <p:ext uri="{BB962C8B-B14F-4D97-AF65-F5344CB8AC3E}">
        <p14:creationId xmlns:p14="http://schemas.microsoft.com/office/powerpoint/2010/main" xmlns="" val="2176135554"/>
      </p:ext>
    </p:extLst>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Les mesures possibles sans demande d’autorisation (FGA)</a:t>
            </a:r>
            <a:endParaRPr lang="fr-CA" sz="4000" dirty="0"/>
          </a:p>
        </p:txBody>
      </p:sp>
      <p:sp>
        <p:nvSpPr>
          <p:cNvPr id="3" name="Espace réservé du contenu 2"/>
          <p:cNvSpPr>
            <a:spLocks noGrp="1"/>
          </p:cNvSpPr>
          <p:nvPr>
            <p:ph idx="1"/>
          </p:nvPr>
        </p:nvSpPr>
        <p:spPr/>
        <p:txBody>
          <a:bodyPr>
            <a:normAutofit/>
          </a:bodyPr>
          <a:lstStyle/>
          <a:p>
            <a:pPr marL="0" indent="0">
              <a:buNone/>
            </a:pPr>
            <a:r>
              <a:rPr lang="fr-CA" b="1" dirty="0" smtClean="0"/>
              <a:t>Prolongation de la durée prévue </a:t>
            </a:r>
            <a:r>
              <a:rPr lang="fr-CA" dirty="0" smtClean="0"/>
              <a:t>de l’épreuve jusqu’à un maximum </a:t>
            </a:r>
            <a:r>
              <a:rPr lang="fr-CA" b="1" dirty="0" smtClean="0"/>
              <a:t>équivalant au tiers du temps normalement alloué</a:t>
            </a:r>
            <a:r>
              <a:rPr lang="fr-CA" dirty="0" smtClean="0"/>
              <a:t>.</a:t>
            </a:r>
          </a:p>
          <a:p>
            <a:pPr marL="0" indent="0">
              <a:buNone/>
            </a:pPr>
            <a:r>
              <a:rPr lang="fr-CA" dirty="0" smtClean="0"/>
              <a:t>La passation de l’épreuve doit toutefois se dérouler au cours d’une seule journée et certaines dispositions doivent être prises de façon à ce que la prolongation se fasse sans que l’élève soit en contact avec les autres élèves à l’heure du dîner ou au cours des pauses.</a:t>
            </a:r>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400" dirty="0" smtClean="0"/>
              <a:t>Les mesures possibles sans autorisation (FGA)</a:t>
            </a:r>
            <a:endParaRPr lang="fr-CA" sz="4400" dirty="0"/>
          </a:p>
        </p:txBody>
      </p:sp>
      <p:sp>
        <p:nvSpPr>
          <p:cNvPr id="3" name="Espace réservé du contenu 2"/>
          <p:cNvSpPr>
            <a:spLocks noGrp="1"/>
          </p:cNvSpPr>
          <p:nvPr>
            <p:ph idx="1"/>
          </p:nvPr>
        </p:nvSpPr>
        <p:spPr/>
        <p:txBody>
          <a:bodyPr>
            <a:normAutofit fontScale="92500"/>
          </a:bodyPr>
          <a:lstStyle/>
          <a:p>
            <a:pPr marL="0" indent="0">
              <a:buNone/>
            </a:pPr>
            <a:r>
              <a:rPr lang="fr-CA" sz="2400" b="1" dirty="0" smtClean="0"/>
              <a:t>Présence d’une accompagnatrice ou d’un accompagnateur (interprète, surveillante, surveillant, etc.) </a:t>
            </a:r>
            <a:r>
              <a:rPr lang="fr-CA" sz="2400" dirty="0" smtClean="0"/>
              <a:t>qui fournit l’aide nécessaire à l’élève en tenant compte de ses besoins particuliers déterminés à son dossier de l’élève. </a:t>
            </a:r>
          </a:p>
          <a:p>
            <a:pPr marL="0" indent="0">
              <a:buNone/>
            </a:pPr>
            <a:r>
              <a:rPr lang="fr-CA" sz="2400" b="1" dirty="0" smtClean="0"/>
              <a:t>L’accompagnatrice ou l’accompagnateur ne doit pas poser des questions indicatives, clarifier les questions en </a:t>
            </a:r>
            <a:r>
              <a:rPr lang="fr-CA" sz="2400" dirty="0" smtClean="0"/>
              <a:t>les expliquant, faire des suggestions qui orientent les réponses, corriger l’orthographe ou la grammaire ni apporter quelque changement que ce soit aux réponses de l’élève. </a:t>
            </a:r>
          </a:p>
          <a:p>
            <a:pPr marL="0" indent="0">
              <a:buNone/>
            </a:pPr>
            <a:r>
              <a:rPr lang="fr-CA" sz="2400" b="1" dirty="0" smtClean="0"/>
              <a:t>L’accompagnatrice ou l’accompagnateur peut lire des textes d’épreuves à l’élève, sauf dans les cas où la compétence à lire est évaluée, en langue d’enseignement et en langue seconde</a:t>
            </a:r>
            <a:endParaRPr lang="fr-CA"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up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upRigh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upRigh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mesures possibles sans autorisation (FGA)</a:t>
            </a:r>
            <a:endParaRPr lang="fr-CA" dirty="0"/>
          </a:p>
        </p:txBody>
      </p:sp>
      <p:sp>
        <p:nvSpPr>
          <p:cNvPr id="3" name="Espace réservé du contenu 2"/>
          <p:cNvSpPr>
            <a:spLocks noGrp="1"/>
          </p:cNvSpPr>
          <p:nvPr>
            <p:ph idx="1"/>
          </p:nvPr>
        </p:nvSpPr>
        <p:spPr/>
        <p:txBody>
          <a:bodyPr>
            <a:normAutofit/>
          </a:bodyPr>
          <a:lstStyle/>
          <a:p>
            <a:r>
              <a:rPr lang="fr-CA" b="1" dirty="0" smtClean="0"/>
              <a:t>Utilisation d’un outil d’aide à la lecture et à l’écriture </a:t>
            </a:r>
            <a:r>
              <a:rPr lang="fr-CA" dirty="0" smtClean="0"/>
              <a:t>(outil d’aide à la correction comme Word Q, Antidote) pour la passation des épreuves ministérielles (incluant les épreuves de lecture en langue l’enseignement et en langue seconde). </a:t>
            </a:r>
          </a:p>
          <a:p>
            <a:endParaRPr lang="fr-CA" dirty="0" smtClean="0"/>
          </a:p>
          <a:p>
            <a:r>
              <a:rPr lang="fr-CA" dirty="0" smtClean="0"/>
              <a:t>Toute fonction de dictée vocale </a:t>
            </a:r>
            <a:r>
              <a:rPr lang="fr-CA" b="1" dirty="0" smtClean="0"/>
              <a:t>doit être désactivée </a:t>
            </a:r>
            <a:r>
              <a:rPr lang="fr-CA" dirty="0" smtClean="0"/>
              <a:t>pendant la durée totale de l’épreuve.</a:t>
            </a:r>
            <a:endParaRPr lang="fr-CA"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Les mesures particulières</a:t>
            </a:r>
            <a:endParaRPr lang="fr-CA" dirty="0"/>
          </a:p>
        </p:txBody>
      </p:sp>
      <p:sp>
        <p:nvSpPr>
          <p:cNvPr id="3" name="Sous-titre 2"/>
          <p:cNvSpPr>
            <a:spLocks noGrp="1"/>
          </p:cNvSpPr>
          <p:nvPr>
            <p:ph type="subTitle" idx="1"/>
          </p:nvPr>
        </p:nvSpPr>
        <p:spPr/>
        <p:txBody>
          <a:bodyPr/>
          <a:lstStyle/>
          <a:p>
            <a:r>
              <a:rPr lang="fr-CA" dirty="0" smtClean="0"/>
              <a:t>Pour un enseignement adapté et efficace</a:t>
            </a:r>
            <a:endParaRPr lang="fr-CA"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mesures possibles sans autorisation (FGA)</a:t>
            </a:r>
            <a:endParaRPr lang="fr-CA" dirty="0"/>
          </a:p>
        </p:txBody>
      </p:sp>
      <p:sp>
        <p:nvSpPr>
          <p:cNvPr id="3" name="Espace réservé du contenu 2"/>
          <p:cNvSpPr>
            <a:spLocks noGrp="1"/>
          </p:cNvSpPr>
          <p:nvPr>
            <p:ph idx="1"/>
          </p:nvPr>
        </p:nvSpPr>
        <p:spPr/>
        <p:txBody>
          <a:bodyPr>
            <a:normAutofit/>
          </a:bodyPr>
          <a:lstStyle/>
          <a:p>
            <a:pPr marL="0" indent="0">
              <a:buNone/>
            </a:pPr>
            <a:r>
              <a:rPr lang="fr-CA" b="1" dirty="0" smtClean="0"/>
              <a:t>Utilisation d’un ordinateur dans le respect de certaines conditions </a:t>
            </a:r>
            <a:r>
              <a:rPr lang="fr-CA" dirty="0" smtClean="0"/>
              <a:t>: </a:t>
            </a:r>
          </a:p>
          <a:p>
            <a:r>
              <a:rPr lang="fr-CA" b="1" i="1" dirty="0" smtClean="0"/>
              <a:t>limitation de l’accès</a:t>
            </a:r>
            <a:r>
              <a:rPr lang="fr-CA" dirty="0" smtClean="0"/>
              <a:t>; </a:t>
            </a:r>
          </a:p>
          <a:p>
            <a:r>
              <a:rPr lang="fr-CA" b="1" i="1" dirty="0" smtClean="0"/>
              <a:t>présence d’un soutien technique</a:t>
            </a:r>
            <a:r>
              <a:rPr lang="fr-CA" dirty="0" smtClean="0"/>
              <a:t>,</a:t>
            </a:r>
          </a:p>
          <a:p>
            <a:r>
              <a:rPr lang="fr-CA" dirty="0" smtClean="0"/>
              <a:t> </a:t>
            </a:r>
            <a:r>
              <a:rPr lang="fr-CA" b="1" i="1" dirty="0" smtClean="0"/>
              <a:t>l’impression de la copie finale </a:t>
            </a:r>
            <a:r>
              <a:rPr lang="fr-CA" dirty="0" smtClean="0"/>
              <a:t>en caractères de 12 points;</a:t>
            </a:r>
          </a:p>
          <a:p>
            <a:r>
              <a:rPr lang="fr-CA" dirty="0" smtClean="0"/>
              <a:t> cette copie doit </a:t>
            </a:r>
            <a:r>
              <a:rPr lang="fr-CA" b="1" i="1" dirty="0" smtClean="0"/>
              <a:t>inclure un pied de page indiquant </a:t>
            </a:r>
            <a:r>
              <a:rPr lang="fr-CA" dirty="0" smtClean="0"/>
              <a:t>le nom de l’élève, son code permanent, le nom de la surveillante ou du surveillant, le code de cours des épreuves et la date d’administration.</a:t>
            </a:r>
            <a:endParaRPr lang="fr-CA"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Les mesures possibles sans autorisation (FGA)</a:t>
            </a:r>
            <a:endParaRPr lang="fr-CA" dirty="0"/>
          </a:p>
        </p:txBody>
      </p:sp>
      <p:sp>
        <p:nvSpPr>
          <p:cNvPr id="3" name="Espace réservé du contenu 2"/>
          <p:cNvSpPr>
            <a:spLocks noGrp="1"/>
          </p:cNvSpPr>
          <p:nvPr>
            <p:ph idx="1"/>
          </p:nvPr>
        </p:nvSpPr>
        <p:spPr/>
        <p:txBody>
          <a:bodyPr>
            <a:normAutofit/>
          </a:bodyPr>
          <a:lstStyle/>
          <a:p>
            <a:r>
              <a:rPr lang="fr-CA" dirty="0" smtClean="0"/>
              <a:t>Utilisation de divers appareils permettant d’écrire (Word Q, Antidote).  </a:t>
            </a:r>
            <a:r>
              <a:rPr lang="fr-CA" i="1" dirty="0" smtClean="0"/>
              <a:t>Ils doivent avoir été utilisés avant la passation de l’examen</a:t>
            </a:r>
            <a:r>
              <a:rPr lang="fr-CA" dirty="0" smtClean="0"/>
              <a:t>, durant la formation.</a:t>
            </a:r>
          </a:p>
          <a:p>
            <a:r>
              <a:rPr lang="fr-CA" dirty="0" smtClean="0"/>
              <a:t>Utilisation d’un magnétophone permettant à l’élève de donner ses réponses.</a:t>
            </a:r>
          </a:p>
          <a:p>
            <a:r>
              <a:rPr lang="fr-CA" dirty="0" smtClean="0"/>
              <a:t>Utilisation d’un appareil de lecture : </a:t>
            </a:r>
            <a:r>
              <a:rPr lang="fr-CA" dirty="0" err="1" smtClean="0"/>
              <a:t>télévisionneuse</a:t>
            </a:r>
            <a:r>
              <a:rPr lang="fr-CA" dirty="0" smtClean="0"/>
              <a:t>, loupe, support de lecture (plan incliné).</a:t>
            </a:r>
          </a:p>
          <a:p>
            <a:r>
              <a:rPr lang="fr-CA" dirty="0" smtClean="0"/>
              <a:t>Passation de l’épreuve dans un endroit isolé avec surveillance.</a:t>
            </a:r>
            <a:endParaRPr lang="fr-CA"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sz="3200" dirty="0" smtClean="0"/>
              <a:t>Mesures d’adaptation devant faire l’objet d’une demande d’autorisation </a:t>
            </a:r>
            <a:endParaRPr lang="fr-CA" sz="3200" dirty="0"/>
          </a:p>
        </p:txBody>
      </p:sp>
      <p:sp>
        <p:nvSpPr>
          <p:cNvPr id="5" name="Espace réservé du texte 4"/>
          <p:cNvSpPr>
            <a:spLocks noGrp="1"/>
          </p:cNvSpPr>
          <p:nvPr>
            <p:ph type="body" idx="1"/>
          </p:nvPr>
        </p:nvSpPr>
        <p:spPr/>
        <p:txBody>
          <a:bodyPr>
            <a:normAutofit/>
          </a:bodyPr>
          <a:lstStyle/>
          <a:p>
            <a:r>
              <a:rPr lang="fr-CA" sz="2800" b="1" dirty="0" smtClean="0">
                <a:solidFill>
                  <a:srgbClr val="FF0000"/>
                </a:solidFill>
              </a:rPr>
              <a:t>Formation générale (FGA) 5.2.2</a:t>
            </a:r>
            <a:endParaRPr lang="fr-CA" sz="2800" dirty="0">
              <a:solidFill>
                <a:srgbClr val="FF0000"/>
              </a:solidFill>
            </a:endParaRPr>
          </a:p>
        </p:txBody>
      </p:sp>
    </p:spTree>
  </p:cSld>
  <p:clrMapOvr>
    <a:masterClrMapping/>
  </p:clrMapOvr>
  <p:transition spd="med">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b="1" dirty="0" smtClean="0"/>
              <a:t>Mesures d’adaptation devant faire l’objet d’une demande d’autorisation </a:t>
            </a:r>
            <a:r>
              <a:rPr lang="fr-CA" sz="1400" b="1" dirty="0" smtClean="0"/>
              <a:t>(FGA)</a:t>
            </a:r>
            <a:endParaRPr lang="fr-CA" sz="1400" dirty="0"/>
          </a:p>
        </p:txBody>
      </p:sp>
      <p:sp>
        <p:nvSpPr>
          <p:cNvPr id="3" name="Espace réservé du contenu 2"/>
          <p:cNvSpPr>
            <a:spLocks noGrp="1"/>
          </p:cNvSpPr>
          <p:nvPr>
            <p:ph idx="1"/>
          </p:nvPr>
        </p:nvSpPr>
        <p:spPr/>
        <p:txBody>
          <a:bodyPr>
            <a:normAutofit/>
          </a:bodyPr>
          <a:lstStyle/>
          <a:p>
            <a:pPr marL="0" indent="0">
              <a:buNone/>
            </a:pPr>
            <a:r>
              <a:rPr lang="fr-CA" b="1" dirty="0" smtClean="0"/>
              <a:t>à la Direction de la sanction des études en  formation générale des adultes</a:t>
            </a:r>
          </a:p>
          <a:p>
            <a:pPr marL="0" indent="0">
              <a:buNone/>
            </a:pPr>
            <a:r>
              <a:rPr lang="fr-CA" dirty="0" smtClean="0"/>
              <a:t>Pour toute mesure d’adaptation autre que celles décrites ci-dessus, </a:t>
            </a:r>
            <a:r>
              <a:rPr lang="fr-CA" b="1" dirty="0" smtClean="0"/>
              <a:t>une demande accompagnée du dossier complet</a:t>
            </a:r>
            <a:r>
              <a:rPr lang="fr-CA" dirty="0" smtClean="0"/>
              <a:t> de l’adulte doit être adressée à la coordonnatrice de la sanction en formation générale des adultes de la Direction de la sanction des études. </a:t>
            </a:r>
          </a:p>
          <a:p>
            <a:pPr marL="0" indent="0">
              <a:buNone/>
            </a:pPr>
            <a:r>
              <a:rPr lang="fr-CA" sz="2200" dirty="0" smtClean="0"/>
              <a:t>Cette demande concerne les épreuves liées aux cours de la formation générale, les tests d’équivalence de niveau de scolarité TENS de même que les </a:t>
            </a:r>
            <a:r>
              <a:rPr lang="en-US" sz="2200" dirty="0" smtClean="0"/>
              <a:t>tests du General Educational Development Testing Service (GEDTS).</a:t>
            </a:r>
          </a:p>
          <a:p>
            <a:pPr indent="11113">
              <a:buNone/>
            </a:pPr>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dossier de demande</a:t>
            </a:r>
            <a:endParaRPr lang="fr-CA" dirty="0"/>
          </a:p>
        </p:txBody>
      </p:sp>
      <p:sp>
        <p:nvSpPr>
          <p:cNvPr id="3" name="Espace réservé du contenu 2"/>
          <p:cNvSpPr>
            <a:spLocks noGrp="1"/>
          </p:cNvSpPr>
          <p:nvPr>
            <p:ph idx="1"/>
          </p:nvPr>
        </p:nvSpPr>
        <p:spPr/>
        <p:txBody>
          <a:bodyPr>
            <a:normAutofit lnSpcReduction="10000"/>
          </a:bodyPr>
          <a:lstStyle/>
          <a:p>
            <a:pPr indent="11113">
              <a:buNone/>
            </a:pPr>
            <a:r>
              <a:rPr lang="fr-CA" b="1" dirty="0" smtClean="0"/>
              <a:t>Un dossier complet comprend</a:t>
            </a:r>
            <a:r>
              <a:rPr lang="fr-CA" dirty="0" smtClean="0"/>
              <a:t>, entre autres:</a:t>
            </a:r>
          </a:p>
          <a:p>
            <a:pPr marL="800100" indent="-457200"/>
            <a:r>
              <a:rPr lang="fr-CA" dirty="0" smtClean="0"/>
              <a:t> code permanent de l’adulte,</a:t>
            </a:r>
          </a:p>
          <a:p>
            <a:pPr marL="800100" indent="-457200"/>
            <a:r>
              <a:rPr lang="fr-CA" dirty="0" smtClean="0"/>
              <a:t> code de cours pour lequel la demande est faite, </a:t>
            </a:r>
          </a:p>
          <a:p>
            <a:pPr marL="800100" indent="-457200"/>
            <a:r>
              <a:rPr lang="fr-CA" dirty="0" smtClean="0"/>
              <a:t>copie du rapport décrivant le handicap ou la difficulté de l’adulte, </a:t>
            </a:r>
          </a:p>
          <a:p>
            <a:pPr marL="800100" indent="-457200"/>
            <a:r>
              <a:rPr lang="fr-CA" dirty="0" smtClean="0"/>
              <a:t>mesures de soutien ou adaptation mises en place pendant le cours pour aider l’adulte dans son apprentissage, </a:t>
            </a:r>
          </a:p>
          <a:p>
            <a:pPr marL="800100" indent="-457200"/>
            <a:r>
              <a:rPr lang="fr-CA" dirty="0" smtClean="0"/>
              <a:t>dossier scolaire de l‘adulte et toute pièce justifiant la demande.</a:t>
            </a:r>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5576" y="4437112"/>
            <a:ext cx="7772400" cy="1362075"/>
          </a:xfrm>
        </p:spPr>
        <p:txBody>
          <a:bodyPr>
            <a:normAutofit/>
          </a:bodyPr>
          <a:lstStyle/>
          <a:p>
            <a:r>
              <a:rPr lang="fr-CA" sz="3200" dirty="0" smtClean="0"/>
              <a:t>Mesures d’adaptation sans demande d’autorisation </a:t>
            </a:r>
            <a:endParaRPr lang="fr-CA" sz="3200" dirty="0"/>
          </a:p>
        </p:txBody>
      </p:sp>
      <p:sp>
        <p:nvSpPr>
          <p:cNvPr id="5" name="Espace réservé du texte 4"/>
          <p:cNvSpPr>
            <a:spLocks noGrp="1"/>
          </p:cNvSpPr>
          <p:nvPr>
            <p:ph type="body" idx="1"/>
          </p:nvPr>
        </p:nvSpPr>
        <p:spPr/>
        <p:txBody>
          <a:bodyPr>
            <a:normAutofit/>
          </a:bodyPr>
          <a:lstStyle/>
          <a:p>
            <a:r>
              <a:rPr lang="fr-CA" sz="3600" b="1" dirty="0" smtClean="0">
                <a:solidFill>
                  <a:srgbClr val="FF0000"/>
                </a:solidFill>
              </a:rPr>
              <a:t>Formation professionnelle (FP) 5.2.3</a:t>
            </a:r>
            <a:endParaRPr lang="fr-CA" sz="3600" b="1" dirty="0">
              <a:solidFill>
                <a:srgbClr val="FF0000"/>
              </a:solidFill>
            </a:endParaRPr>
          </a:p>
        </p:txBody>
      </p:sp>
    </p:spTree>
  </p:cSld>
  <p:clrMapOvr>
    <a:masterClrMapping/>
  </p:clrMapOvr>
  <p:transition spd="med">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CA" dirty="0" smtClean="0"/>
              <a:t>Les mesures possibles sans autorisation (FP)</a:t>
            </a:r>
            <a:endParaRPr lang="fr-CA" dirty="0"/>
          </a:p>
        </p:txBody>
      </p:sp>
      <p:sp>
        <p:nvSpPr>
          <p:cNvPr id="5" name="Espace réservé du contenu 4"/>
          <p:cNvSpPr>
            <a:spLocks noGrp="1"/>
          </p:cNvSpPr>
          <p:nvPr>
            <p:ph idx="1"/>
          </p:nvPr>
        </p:nvSpPr>
        <p:spPr/>
        <p:txBody>
          <a:bodyPr>
            <a:normAutofit fontScale="85000" lnSpcReduction="20000"/>
          </a:bodyPr>
          <a:lstStyle/>
          <a:p>
            <a:pPr algn="just">
              <a:buNone/>
            </a:pPr>
            <a:r>
              <a:rPr lang="fr-CA" dirty="0" smtClean="0"/>
              <a:t>	Un élève ayant bénéficié de mesures de soutien inscrites à son plan d’intervention au secteur des jeunes ou consignées à son dossier de la formation des adultes durant sa formation générale </a:t>
            </a:r>
            <a:r>
              <a:rPr lang="fr-CA" b="1" dirty="0" smtClean="0"/>
              <a:t>peut,</a:t>
            </a:r>
            <a:r>
              <a:rPr lang="fr-CA" dirty="0" smtClean="0"/>
              <a:t> durant sa formation professionnelle, </a:t>
            </a:r>
            <a:r>
              <a:rPr lang="fr-CA" b="1" dirty="0" smtClean="0"/>
              <a:t>bénéficier de certaines d’entre elles. </a:t>
            </a:r>
          </a:p>
          <a:p>
            <a:pPr algn="just">
              <a:buNone/>
            </a:pPr>
            <a:r>
              <a:rPr lang="fr-CA" dirty="0" smtClean="0"/>
              <a:t>	</a:t>
            </a:r>
          </a:p>
          <a:p>
            <a:pPr algn="just">
              <a:buNone/>
            </a:pPr>
            <a:r>
              <a:rPr lang="fr-CA" dirty="0" smtClean="0"/>
              <a:t>	</a:t>
            </a:r>
            <a:r>
              <a:rPr lang="fr-CA" b="1" dirty="0" smtClean="0"/>
              <a:t>La direction du centre doit, </a:t>
            </a:r>
            <a:r>
              <a:rPr lang="fr-CA" dirty="0" smtClean="0"/>
              <a:t>avant d’autoriser l’application de ces mesures,</a:t>
            </a:r>
            <a:r>
              <a:rPr lang="fr-CA" b="1" dirty="0" smtClean="0"/>
              <a:t> s’assurer que celles-ci n’abaissent en rien les exigences établies ou ne modifient d’aucune façon ce qui est évalué.</a:t>
            </a:r>
            <a:r>
              <a:rPr lang="fr-CA" dirty="0" smtClean="0"/>
              <a:t> Les mesures de soutien devront avoir été mises en place pendant le cours pour aider l’élève dans son apprentissage et </a:t>
            </a:r>
            <a:r>
              <a:rPr lang="fr-CA" b="1" dirty="0" smtClean="0"/>
              <a:t>ne devront d’aucune manière nuire à l’exercice du métier.</a:t>
            </a:r>
          </a:p>
          <a:p>
            <a:pPr algn="just">
              <a:buNone/>
            </a:pPr>
            <a:r>
              <a:rPr lang="fr-CA" sz="2800" b="1" dirty="0" smtClean="0">
                <a:solidFill>
                  <a:srgbClr val="FF0000"/>
                </a:solidFill>
              </a:rPr>
              <a:t>Changement dans le guide de sanction avec l’édition 2012. Aucune mention </a:t>
            </a:r>
            <a:endParaRPr lang="fr-CA" sz="2800" b="1" dirty="0">
              <a:solidFill>
                <a:srgbClr val="FF0000"/>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5576" y="4437112"/>
            <a:ext cx="7772400" cy="1362075"/>
          </a:xfrm>
        </p:spPr>
        <p:txBody>
          <a:bodyPr>
            <a:normAutofit/>
          </a:bodyPr>
          <a:lstStyle/>
          <a:p>
            <a:r>
              <a:rPr lang="fr-CA" sz="3200" dirty="0" smtClean="0"/>
              <a:t>Mesures d’adaptation devant faire l’objet d’une demande d’autorisation </a:t>
            </a:r>
            <a:endParaRPr lang="fr-CA" sz="3200" dirty="0"/>
          </a:p>
        </p:txBody>
      </p:sp>
      <p:sp>
        <p:nvSpPr>
          <p:cNvPr id="5" name="Espace réservé du texte 4"/>
          <p:cNvSpPr>
            <a:spLocks noGrp="1"/>
          </p:cNvSpPr>
          <p:nvPr>
            <p:ph type="body" idx="1"/>
          </p:nvPr>
        </p:nvSpPr>
        <p:spPr/>
        <p:txBody>
          <a:bodyPr>
            <a:normAutofit/>
          </a:bodyPr>
          <a:lstStyle/>
          <a:p>
            <a:r>
              <a:rPr lang="fr-CA" sz="3600" b="1" dirty="0" smtClean="0">
                <a:solidFill>
                  <a:srgbClr val="FF0000"/>
                </a:solidFill>
              </a:rPr>
              <a:t>Formation professionnelle (FP) 5.2.3</a:t>
            </a:r>
            <a:endParaRPr lang="fr-CA" sz="3600" b="1" dirty="0">
              <a:solidFill>
                <a:srgbClr val="FF0000"/>
              </a:solidFill>
            </a:endParaRPr>
          </a:p>
        </p:txBody>
      </p:sp>
    </p:spTree>
  </p:cSld>
  <p:clrMapOvr>
    <a:masterClrMapping/>
  </p:clrMapOvr>
  <p:transition spd="med">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Mesures d’adaptation devant faire l’objet d’une demande d’autorisation </a:t>
            </a:r>
            <a:endParaRPr lang="fr-CA" sz="4000" dirty="0"/>
          </a:p>
        </p:txBody>
      </p:sp>
      <p:sp>
        <p:nvSpPr>
          <p:cNvPr id="3" name="Espace réservé du contenu 2"/>
          <p:cNvSpPr>
            <a:spLocks noGrp="1"/>
          </p:cNvSpPr>
          <p:nvPr>
            <p:ph idx="1"/>
          </p:nvPr>
        </p:nvSpPr>
        <p:spPr/>
        <p:txBody>
          <a:bodyPr>
            <a:normAutofit fontScale="92500" lnSpcReduction="10000"/>
          </a:bodyPr>
          <a:lstStyle/>
          <a:p>
            <a:r>
              <a:rPr lang="fr-CA" b="1" dirty="0" smtClean="0"/>
              <a:t>5.2.3 FORMATION PROFESSIONNELLE </a:t>
            </a:r>
          </a:p>
          <a:p>
            <a:r>
              <a:rPr lang="fr-CA" dirty="0" smtClean="0"/>
              <a:t>Les programmes de formation professionnelle visent à former les personnes à exercer un métier impliquant l’exécution d’activités précises. Toutes les compétences du programme doivent être évaluées étant donné qu’elles sont considérées, par les autorités ministérielles et les partenaires du marché du travail, comme indispensables à l’exercice du métier. Pour démontrer l’acquisition de la compétence</a:t>
            </a:r>
            <a:r>
              <a:rPr lang="fr-CA" b="1" dirty="0" smtClean="0"/>
              <a:t>, l’élève doit satisfaire aux critères de performance ou de participation déterminés dans le programme d’études et selon les conditions d’évaluation qui y sont précisées </a:t>
            </a:r>
            <a:endParaRPr lang="fr-CA" b="1"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Mesures d’adaptation devant faire l’objet d’une demande d’autorisation </a:t>
            </a:r>
            <a:endParaRPr lang="fr-CA" sz="4000" dirty="0"/>
          </a:p>
        </p:txBody>
      </p:sp>
      <p:sp>
        <p:nvSpPr>
          <p:cNvPr id="3" name="Espace réservé du contenu 2"/>
          <p:cNvSpPr>
            <a:spLocks noGrp="1"/>
          </p:cNvSpPr>
          <p:nvPr>
            <p:ph idx="1"/>
          </p:nvPr>
        </p:nvSpPr>
        <p:spPr/>
        <p:txBody>
          <a:bodyPr>
            <a:normAutofit fontScale="92500" lnSpcReduction="10000"/>
          </a:bodyPr>
          <a:lstStyle/>
          <a:p>
            <a:r>
              <a:rPr lang="fr-CA" dirty="0" smtClean="0"/>
              <a:t>La formation professionnelle est accessible aux personnes présentant des limitations. Cependant, l’élève désirant s’inscrire dans un programme d’études professionnelles doit être bien informé de la nature des compétences à maîtriser pour exercer le métier et des contraintes liées à l’exercice de celui-ci. Il doit être également informé qu’il sera soumis aux mêmes dispositions que l’ensemble des élèves pour l’obtention du diplôme. </a:t>
            </a:r>
            <a:r>
              <a:rPr lang="fr-CA" b="1" dirty="0" smtClean="0"/>
              <a:t>Le personnel du centre doit donc analyser les possibilités de cet élève d’intégrer le marché du travail avant de l’admettre dans le programme faisant l’objet de la demande d’admission.</a:t>
            </a:r>
            <a:endParaRPr lang="fr-CA" b="1"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Plan de la présentation</a:t>
            </a:r>
            <a:endParaRPr lang="fr-CA" dirty="0"/>
          </a:p>
        </p:txBody>
      </p:sp>
      <p:sp>
        <p:nvSpPr>
          <p:cNvPr id="3" name="Espace réservé du contenu 2"/>
          <p:cNvSpPr>
            <a:spLocks noGrp="1"/>
          </p:cNvSpPr>
          <p:nvPr>
            <p:ph idx="1"/>
          </p:nvPr>
        </p:nvSpPr>
        <p:spPr/>
        <p:txBody>
          <a:bodyPr>
            <a:normAutofit fontScale="70000" lnSpcReduction="20000"/>
          </a:bodyPr>
          <a:lstStyle/>
          <a:p>
            <a:r>
              <a:rPr lang="fr-CA" dirty="0" smtClean="0"/>
              <a:t>Introduction</a:t>
            </a:r>
          </a:p>
          <a:p>
            <a:pPr lvl="1"/>
            <a:r>
              <a:rPr lang="fr-CA" dirty="0" smtClean="0"/>
              <a:t>LIP et Sanction</a:t>
            </a:r>
          </a:p>
          <a:p>
            <a:pPr lvl="1"/>
            <a:r>
              <a:rPr lang="fr-CA" dirty="0" smtClean="0"/>
              <a:t>Guide intégré de la sanction et les changements au Guide 2009</a:t>
            </a:r>
          </a:p>
          <a:p>
            <a:pPr lvl="1"/>
            <a:r>
              <a:rPr lang="fr-CA" dirty="0" smtClean="0"/>
              <a:t>Sous-comité de la sanction des acquis scolaires et extrascolaires – Montérégie </a:t>
            </a:r>
          </a:p>
          <a:p>
            <a:pPr lvl="1"/>
            <a:r>
              <a:rPr lang="fr-CA" dirty="0" smtClean="0"/>
              <a:t>Rôle du responsable de sanction</a:t>
            </a:r>
          </a:p>
          <a:p>
            <a:endParaRPr lang="fr-CA" dirty="0" smtClean="0"/>
          </a:p>
          <a:p>
            <a:r>
              <a:rPr lang="fr-CA" dirty="0" smtClean="0"/>
              <a:t>Du nouveau en 2011?</a:t>
            </a:r>
          </a:p>
          <a:p>
            <a:pPr lvl="1"/>
            <a:r>
              <a:rPr lang="fr-CA" dirty="0" smtClean="0"/>
              <a:t>Présentation générale du guide</a:t>
            </a:r>
          </a:p>
          <a:p>
            <a:pPr lvl="1"/>
            <a:r>
              <a:rPr lang="fr-CA" dirty="0" smtClean="0"/>
              <a:t>Chapitre 5 du guide de sanction</a:t>
            </a:r>
          </a:p>
          <a:p>
            <a:pPr lvl="1"/>
            <a:r>
              <a:rPr lang="fr-CA" dirty="0" smtClean="0"/>
              <a:t>Conclusion de la DSE</a:t>
            </a:r>
          </a:p>
          <a:p>
            <a:endParaRPr lang="fr-CA" dirty="0" smtClean="0"/>
          </a:p>
          <a:p>
            <a:r>
              <a:rPr lang="fr-CA" dirty="0" smtClean="0"/>
              <a:t>Concepts reliés aux mesures</a:t>
            </a:r>
          </a:p>
          <a:p>
            <a:pPr lvl="1"/>
            <a:r>
              <a:rPr lang="fr-CA" dirty="0" smtClean="0"/>
              <a:t>soutien </a:t>
            </a:r>
          </a:p>
          <a:p>
            <a:pPr lvl="1"/>
            <a:r>
              <a:rPr lang="fr-CA" dirty="0" smtClean="0"/>
              <a:t>adaptation</a:t>
            </a:r>
          </a:p>
          <a:p>
            <a:pPr lvl="1"/>
            <a:r>
              <a:rPr lang="fr-CA" dirty="0" smtClean="0"/>
              <a:t>exemptions  </a:t>
            </a:r>
            <a:r>
              <a:rPr lang="fr-CA" sz="2000" dirty="0" smtClean="0"/>
              <a:t>(CHAPITRE </a:t>
            </a:r>
            <a:r>
              <a:rPr lang="fr-CA" sz="2900" dirty="0" smtClean="0"/>
              <a:t>2 </a:t>
            </a:r>
            <a:r>
              <a:rPr lang="fr-CA" sz="2000" dirty="0" smtClean="0"/>
              <a:t>DU GUIDE DE SANCTION)</a:t>
            </a:r>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3</a:t>
            </a:fld>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1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up)">
                                      <p:cBhvr>
                                        <p:cTn id="52" dur="1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up)">
                                      <p:cBhvr>
                                        <p:cTn id="57" dur="10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up)">
                                      <p:cBhvr>
                                        <p:cTn id="62" dur="10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up)">
                                      <p:cBhvr>
                                        <p:cTn id="67"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Mesures d’adaptation devant faire l’objet d’une demande d’autorisation </a:t>
            </a:r>
            <a:endParaRPr lang="fr-CA" sz="4000" dirty="0"/>
          </a:p>
        </p:txBody>
      </p:sp>
      <p:sp>
        <p:nvSpPr>
          <p:cNvPr id="3" name="Espace réservé du contenu 2"/>
          <p:cNvSpPr>
            <a:spLocks noGrp="1"/>
          </p:cNvSpPr>
          <p:nvPr>
            <p:ph idx="1"/>
          </p:nvPr>
        </p:nvSpPr>
        <p:spPr/>
        <p:txBody>
          <a:bodyPr>
            <a:normAutofit fontScale="62500" lnSpcReduction="20000"/>
          </a:bodyPr>
          <a:lstStyle/>
          <a:p>
            <a:pPr marL="0" indent="0" algn="just">
              <a:buNone/>
            </a:pPr>
            <a:r>
              <a:rPr lang="fr-CA" b="1" dirty="0" smtClean="0"/>
              <a:t>Avant de mettre en place des mesures, des conditions d’administration des épreuves, la direction du centre devra faire parvenir une demande au coordonnateur de la sanction en formation professionnelle </a:t>
            </a:r>
            <a:r>
              <a:rPr lang="fr-CA" dirty="0" smtClean="0"/>
              <a:t>de la Direction de la sanction des études </a:t>
            </a:r>
            <a:r>
              <a:rPr lang="fr-CA" b="1" dirty="0" smtClean="0">
                <a:solidFill>
                  <a:srgbClr val="FF0000"/>
                </a:solidFill>
              </a:rPr>
              <a:t>pour l’élève qui n’a pas déjà bénéficié </a:t>
            </a:r>
            <a:r>
              <a:rPr lang="fr-CA" dirty="0" smtClean="0">
                <a:solidFill>
                  <a:srgbClr val="FF0000"/>
                </a:solidFill>
              </a:rPr>
              <a:t>de ce genre de mesures pendant sa formation générale et qui, à la suite d’un rapport d’évaluation réalisé par </a:t>
            </a:r>
            <a:r>
              <a:rPr lang="fr-CA" b="1" dirty="0" smtClean="0">
                <a:solidFill>
                  <a:srgbClr val="FF0000"/>
                </a:solidFill>
              </a:rPr>
              <a:t>un professionnel reconnu par l’établissement scolaire</a:t>
            </a:r>
            <a:r>
              <a:rPr lang="fr-CA" dirty="0" smtClean="0">
                <a:solidFill>
                  <a:srgbClr val="FF0000"/>
                </a:solidFill>
              </a:rPr>
              <a:t>, a besoin de mesures de soutien. (pas de mention sur ce sujet)</a:t>
            </a:r>
          </a:p>
          <a:p>
            <a:endParaRPr lang="fr-CA" dirty="0" smtClean="0"/>
          </a:p>
          <a:p>
            <a:pPr marL="0" indent="0">
              <a:buNone/>
            </a:pPr>
            <a:r>
              <a:rPr lang="fr-CA" b="1" i="1" dirty="0" smtClean="0"/>
              <a:t>Les documents à joindre à cette demande sont </a:t>
            </a:r>
            <a:r>
              <a:rPr lang="fr-CA" dirty="0" smtClean="0"/>
              <a:t>: </a:t>
            </a:r>
          </a:p>
          <a:p>
            <a:r>
              <a:rPr lang="fr-CA" dirty="0" smtClean="0"/>
              <a:t>copie du rapport décrivant l’handicap (</a:t>
            </a:r>
            <a:r>
              <a:rPr lang="fr-CA" dirty="0" smtClean="0">
                <a:solidFill>
                  <a:srgbClr val="FF0000"/>
                </a:solidFill>
              </a:rPr>
              <a:t>l’évaluation </a:t>
            </a:r>
            <a:r>
              <a:rPr lang="fr-CA" smtClean="0">
                <a:solidFill>
                  <a:srgbClr val="FF0000"/>
                </a:solidFill>
              </a:rPr>
              <a:t>du spécialiste</a:t>
            </a:r>
            <a:r>
              <a:rPr lang="fr-CA" smtClean="0"/>
              <a:t>), </a:t>
            </a:r>
            <a:endParaRPr lang="fr-CA" dirty="0" smtClean="0"/>
          </a:p>
          <a:p>
            <a:r>
              <a:rPr lang="fr-CA" dirty="0" smtClean="0"/>
              <a:t>détail des mesures </a:t>
            </a:r>
            <a:r>
              <a:rPr lang="fr-CA" b="1" dirty="0" smtClean="0"/>
              <a:t>qui seraient appliquées </a:t>
            </a:r>
            <a:r>
              <a:rPr lang="fr-CA" dirty="0" smtClean="0"/>
              <a:t>pendant le cours pour soutenir l’apprentissage de l’élève, </a:t>
            </a:r>
          </a:p>
          <a:p>
            <a:r>
              <a:rPr lang="fr-CA" dirty="0" smtClean="0"/>
              <a:t>Les codes de cours et le nom du programme</a:t>
            </a:r>
          </a:p>
          <a:p>
            <a:r>
              <a:rPr lang="fr-CA" dirty="0" smtClean="0"/>
              <a:t>Description des mesures mise en place  pour soutenir l’apprentissage de l’élève</a:t>
            </a:r>
          </a:p>
          <a:p>
            <a:r>
              <a:rPr lang="fr-CA" dirty="0" smtClean="0"/>
              <a:t>dossier scolaire, </a:t>
            </a:r>
          </a:p>
          <a:p>
            <a:r>
              <a:rPr lang="fr-CA" dirty="0" smtClean="0"/>
              <a:t>et toute pièce justifiant la demande. </a:t>
            </a:r>
          </a:p>
          <a:p>
            <a:endParaRPr lang="fr-CA" dirty="0" smtClean="0"/>
          </a:p>
          <a:p>
            <a:pPr marL="0" indent="0">
              <a:buNone/>
            </a:pPr>
            <a:r>
              <a:rPr lang="fr-CA" b="1" dirty="0" smtClean="0"/>
              <a:t>De plus, on devra démontrer que l’exercice du métier n’est pas remis en cause.</a:t>
            </a:r>
            <a:endParaRPr lang="fr-CA"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Notre questionnement en FP</a:t>
            </a:r>
            <a:endParaRPr lang="fr-CA" dirty="0"/>
          </a:p>
        </p:txBody>
      </p:sp>
      <p:sp>
        <p:nvSpPr>
          <p:cNvPr id="3" name="Espace réservé du contenu 2"/>
          <p:cNvSpPr>
            <a:spLocks noGrp="1"/>
          </p:cNvSpPr>
          <p:nvPr>
            <p:ph idx="1"/>
          </p:nvPr>
        </p:nvSpPr>
        <p:spPr/>
        <p:txBody>
          <a:bodyPr>
            <a:normAutofit lnSpcReduction="10000"/>
          </a:bodyPr>
          <a:lstStyle/>
          <a:p>
            <a:r>
              <a:rPr lang="fr-CA" dirty="0" smtClean="0"/>
              <a:t>Quels liens peuvent être faits entre les mesures en formation générale et les mesures en formation professionnelle ? « Certaines d’entre elles ne s’appliqueront pas en Formation professionnelle  et la direction devra autoriser ou non l’application des mesures consignées au dossier FGJ/FGA».</a:t>
            </a:r>
          </a:p>
          <a:p>
            <a:r>
              <a:rPr lang="fr-CA" dirty="0" smtClean="0"/>
              <a:t>Qui fait l’évaluation ?</a:t>
            </a:r>
          </a:p>
          <a:p>
            <a:r>
              <a:rPr lang="fr-CA" dirty="0" smtClean="0"/>
              <a:t>Qui est le spécialiste dans le centre  ou l’école ?</a:t>
            </a:r>
          </a:p>
          <a:p>
            <a:r>
              <a:rPr lang="fr-CA" dirty="0" smtClean="0"/>
              <a:t>La demande doit être pour chaque module et non pour tout le programme à cause des spécificités de chacun des modules en lien avec les normes et modalités.</a:t>
            </a:r>
            <a:endParaRPr lang="fr-CA"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Particularité</a:t>
            </a:r>
            <a:endParaRPr lang="fr-CA" dirty="0"/>
          </a:p>
        </p:txBody>
      </p:sp>
      <p:sp>
        <p:nvSpPr>
          <p:cNvPr id="3" name="Espace réservé du contenu 2"/>
          <p:cNvSpPr>
            <a:spLocks noGrp="1"/>
          </p:cNvSpPr>
          <p:nvPr>
            <p:ph idx="1"/>
          </p:nvPr>
        </p:nvSpPr>
        <p:spPr/>
        <p:txBody>
          <a:bodyPr/>
          <a:lstStyle/>
          <a:p>
            <a:pPr marL="0" indent="0">
              <a:buNone/>
            </a:pPr>
            <a:r>
              <a:rPr lang="fr-CA" dirty="0" smtClean="0"/>
              <a:t>Il est à noter qu’aucune mesure de soutien ne peut être autorisée pour la passation du test de développement général (TDG).</a:t>
            </a:r>
            <a:endParaRPr lang="fr-CA"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CONCLUSION DE LA DSE</a:t>
            </a:r>
            <a:endParaRPr lang="fr-CA" dirty="0"/>
          </a:p>
        </p:txBody>
      </p:sp>
      <p:sp>
        <p:nvSpPr>
          <p:cNvPr id="3" name="Espace réservé du contenu 2"/>
          <p:cNvSpPr>
            <a:spLocks noGrp="1"/>
          </p:cNvSpPr>
          <p:nvPr>
            <p:ph idx="1"/>
          </p:nvPr>
        </p:nvSpPr>
        <p:spPr/>
        <p:txBody>
          <a:bodyPr>
            <a:normAutofit/>
          </a:bodyPr>
          <a:lstStyle/>
          <a:p>
            <a:pPr marL="0" indent="0" algn="just">
              <a:buNone/>
            </a:pPr>
            <a:r>
              <a:rPr lang="fr-CA" dirty="0" smtClean="0"/>
              <a:t>Régulièrement, on nous demande une liste des mesures d’adaptation autorisées pour des catégories de troubles d’apprentissage.</a:t>
            </a:r>
          </a:p>
          <a:p>
            <a:pPr marL="0" indent="0" algn="just">
              <a:buNone/>
            </a:pPr>
            <a:endParaRPr lang="fr-CA" dirty="0" smtClean="0"/>
          </a:p>
          <a:p>
            <a:pPr marL="0" indent="0" algn="just">
              <a:buNone/>
            </a:pPr>
            <a:r>
              <a:rPr lang="fr-CA" dirty="0" smtClean="0"/>
              <a:t>Il nous est </a:t>
            </a:r>
            <a:r>
              <a:rPr lang="fr-CA" b="1" dirty="0" smtClean="0"/>
              <a:t>impossible de répondre à ces demandes</a:t>
            </a:r>
            <a:r>
              <a:rPr lang="fr-CA" dirty="0" smtClean="0"/>
              <a:t> pour les raisons qui suivent:</a:t>
            </a:r>
          </a:p>
          <a:p>
            <a:pPr marL="0" indent="0" algn="just">
              <a:buNone/>
            </a:pP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33</a:t>
            </a:fld>
            <a:endParaRPr lang="fr-CA" dirty="0"/>
          </a:p>
        </p:txBody>
      </p:sp>
    </p:spTree>
    <p:extLst>
      <p:ext uri="{BB962C8B-B14F-4D97-AF65-F5344CB8AC3E}">
        <p14:creationId xmlns:p14="http://schemas.microsoft.com/office/powerpoint/2010/main" xmlns="" val="403916806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CONCLUSION DE LA DSE (suite)</a:t>
            </a:r>
            <a:endParaRPr lang="fr-CA" dirty="0"/>
          </a:p>
        </p:txBody>
      </p:sp>
      <p:sp>
        <p:nvSpPr>
          <p:cNvPr id="3" name="Espace réservé du contenu 2"/>
          <p:cNvSpPr>
            <a:spLocks noGrp="1"/>
          </p:cNvSpPr>
          <p:nvPr>
            <p:ph idx="1"/>
          </p:nvPr>
        </p:nvSpPr>
        <p:spPr/>
        <p:txBody>
          <a:bodyPr>
            <a:normAutofit fontScale="85000" lnSpcReduction="20000"/>
          </a:bodyPr>
          <a:lstStyle/>
          <a:p>
            <a:pPr algn="just"/>
            <a:r>
              <a:rPr lang="fr-CA" dirty="0" smtClean="0"/>
              <a:t>Conformément à la Politique en adaptation scolaire, l’approche privilégiée pour répondre aux besoins des élèves n’est pas une approche catégorielle, mais une </a:t>
            </a:r>
            <a:r>
              <a:rPr lang="fr-CA" b="1" i="1" dirty="0" smtClean="0"/>
              <a:t>approche individualisée</a:t>
            </a:r>
            <a:r>
              <a:rPr lang="fr-CA" dirty="0" smtClean="0"/>
              <a:t>. L’équipe multisectorielle, accompagnée des parents et animée par la direction de l’école doit analyser les besoins réels de l’élève et mettre en place des mesures de soutien appropriées pour répondre au besoin particulier de celui-ci.</a:t>
            </a:r>
          </a:p>
          <a:p>
            <a:pPr algn="just"/>
            <a:endParaRPr lang="fr-CA" dirty="0" smtClean="0"/>
          </a:p>
          <a:p>
            <a:pPr algn="just"/>
            <a:r>
              <a:rPr lang="fr-CA" dirty="0" smtClean="0"/>
              <a:t>La démarche de mise à jour du plan d’intervention nous semble tout indiquée pour </a:t>
            </a:r>
            <a:r>
              <a:rPr lang="fr-CA" b="1" dirty="0" smtClean="0"/>
              <a:t>établir si l’élève a besoin de mesures d’adaptation des conditions de passation des épreuves ministérielles</a:t>
            </a:r>
            <a:r>
              <a:rPr lang="fr-CA" dirty="0" smtClean="0"/>
              <a:t> et pour </a:t>
            </a:r>
            <a:r>
              <a:rPr lang="fr-CA" b="1" i="1" dirty="0" smtClean="0"/>
              <a:t>préciser les mesures </a:t>
            </a:r>
            <a:r>
              <a:rPr lang="fr-CA" dirty="0" smtClean="0"/>
              <a:t>qui doivent être mises en place afin de permettre à l’élève de </a:t>
            </a:r>
            <a:r>
              <a:rPr lang="fr-CA" b="1" dirty="0" smtClean="0"/>
              <a:t>faire la démonstration de ses apprentissages dans des conditions respectueuses de sa situation particulière</a:t>
            </a:r>
            <a:r>
              <a:rPr lang="fr-CA" dirty="0" smtClean="0"/>
              <a:t>.</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34</a:t>
            </a:fld>
            <a:endParaRPr lang="fr-CA"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Concepts reliés aux mesures</a:t>
            </a:r>
            <a:endParaRPr lang="fr-CA" dirty="0"/>
          </a:p>
        </p:txBody>
      </p:sp>
      <p:sp>
        <p:nvSpPr>
          <p:cNvPr id="3" name="Espace réservé du contenu 2"/>
          <p:cNvSpPr>
            <a:spLocks noGrp="1"/>
          </p:cNvSpPr>
          <p:nvPr>
            <p:ph idx="1"/>
          </p:nvPr>
        </p:nvSpPr>
        <p:spPr/>
        <p:txBody>
          <a:bodyPr>
            <a:normAutofit/>
          </a:bodyPr>
          <a:lstStyle/>
          <a:p>
            <a:r>
              <a:rPr lang="fr-CA" dirty="0" smtClean="0"/>
              <a:t>Mesures d’accompagnement: mesures ou  outils mis en appui à l’élève durant son apprentissage</a:t>
            </a:r>
          </a:p>
          <a:p>
            <a:pPr lvl="1"/>
            <a:endParaRPr lang="fr-CA" dirty="0" smtClean="0"/>
          </a:p>
          <a:p>
            <a:pPr lvl="1"/>
            <a:r>
              <a:rPr lang="fr-CA" dirty="0" smtClean="0"/>
              <a:t>Appui,</a:t>
            </a:r>
          </a:p>
          <a:p>
            <a:pPr lvl="1"/>
            <a:r>
              <a:rPr lang="fr-CA" dirty="0" smtClean="0"/>
              <a:t>Encouragement,</a:t>
            </a:r>
          </a:p>
          <a:p>
            <a:pPr lvl="1"/>
            <a:r>
              <a:rPr lang="fr-CA" dirty="0" smtClean="0"/>
              <a:t>Récupération, … </a:t>
            </a:r>
          </a:p>
          <a:p>
            <a:pPr marL="91440" indent="0">
              <a:buNone/>
            </a:pPr>
            <a:endParaRPr lang="fr-CA" dirty="0" smtClean="0"/>
          </a:p>
          <a:p>
            <a:pPr marL="91440" indent="0">
              <a:buNone/>
            </a:pPr>
            <a:r>
              <a:rPr lang="fr-CA" sz="2400" dirty="0" smtClean="0"/>
              <a:t>Il s’agit de développer une </a:t>
            </a:r>
            <a:r>
              <a:rPr lang="fr-CA" sz="2400" b="1" dirty="0" smtClean="0"/>
              <a:t>stratégie de différenciation</a:t>
            </a:r>
            <a:r>
              <a:rPr lang="fr-CA" sz="2400" dirty="0" smtClean="0"/>
              <a:t>. </a:t>
            </a:r>
          </a:p>
          <a:p>
            <a:pPr marL="91440" indent="0">
              <a:buNone/>
            </a:pPr>
            <a:r>
              <a:rPr lang="fr-CA" dirty="0" smtClean="0"/>
              <a:t>Ces mesures peuvent s’adresser à tous les élèves.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Concepts reliés aux mesures</a:t>
            </a:r>
            <a:endParaRPr lang="fr-CA" dirty="0"/>
          </a:p>
        </p:txBody>
      </p:sp>
      <p:sp>
        <p:nvSpPr>
          <p:cNvPr id="3" name="Espace réservé du contenu 2"/>
          <p:cNvSpPr>
            <a:spLocks noGrp="1"/>
          </p:cNvSpPr>
          <p:nvPr>
            <p:ph idx="1"/>
          </p:nvPr>
        </p:nvSpPr>
        <p:spPr/>
        <p:txBody>
          <a:bodyPr>
            <a:normAutofit/>
          </a:bodyPr>
          <a:lstStyle/>
          <a:p>
            <a:r>
              <a:rPr lang="fr-CA" dirty="0" smtClean="0"/>
              <a:t>Mesures d’adaptation :</a:t>
            </a:r>
          </a:p>
          <a:p>
            <a:pPr lvl="1"/>
            <a:r>
              <a:rPr lang="fr-CA" dirty="0" smtClean="0"/>
              <a:t>Référence au 5.2.1 du guide,</a:t>
            </a:r>
          </a:p>
          <a:p>
            <a:pPr lvl="1"/>
            <a:r>
              <a:rPr lang="fr-CA" dirty="0" smtClean="0"/>
              <a:t>Permet à l’élève ayant des besoins particuliers de faire la </a:t>
            </a:r>
            <a:r>
              <a:rPr lang="fr-CA" b="1" dirty="0" smtClean="0"/>
              <a:t>démonstration de ses apprentissages</a:t>
            </a:r>
            <a:r>
              <a:rPr lang="fr-CA" dirty="0" smtClean="0"/>
              <a:t>.</a:t>
            </a:r>
          </a:p>
          <a:p>
            <a:pPr marL="457200" lvl="1" indent="0">
              <a:buNone/>
            </a:pPr>
            <a:endParaRPr lang="fr-CA" dirty="0" smtClean="0"/>
          </a:p>
          <a:p>
            <a:r>
              <a:rPr lang="fr-CA" dirty="0" smtClean="0"/>
              <a:t>Critères pour l’utilisation :</a:t>
            </a:r>
          </a:p>
          <a:p>
            <a:pPr lvl="1"/>
            <a:r>
              <a:rPr lang="fr-CA" dirty="0" smtClean="0"/>
              <a:t>Elle ne doit pas abaisser l’exigence établie,</a:t>
            </a:r>
          </a:p>
          <a:p>
            <a:pPr lvl="1"/>
            <a:r>
              <a:rPr lang="fr-CA" dirty="0" smtClean="0"/>
              <a:t>Ni modifier d’aucune façon ce qui est évalué.</a:t>
            </a:r>
            <a:endParaRPr lang="fr-CA"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EXEMPTION FGA</a:t>
            </a:r>
            <a:endParaRPr lang="fr-CA" dirty="0"/>
          </a:p>
        </p:txBody>
      </p:sp>
      <p:sp>
        <p:nvSpPr>
          <p:cNvPr id="3" name="Espace réservé du contenu 2"/>
          <p:cNvSpPr>
            <a:spLocks noGrp="1"/>
          </p:cNvSpPr>
          <p:nvPr>
            <p:ph idx="1"/>
          </p:nvPr>
        </p:nvSpPr>
        <p:spPr/>
        <p:txBody>
          <a:bodyPr>
            <a:normAutofit fontScale="62500" lnSpcReduction="20000"/>
          </a:bodyPr>
          <a:lstStyle/>
          <a:p>
            <a:pPr marL="0" indent="0">
              <a:buNone/>
            </a:pPr>
            <a:r>
              <a:rPr lang="fr-CA" b="1" dirty="0" smtClean="0"/>
              <a:t>2.5 EXEMPTION DE L’APPLICATION DE RÈGLES DE SANCTION</a:t>
            </a:r>
          </a:p>
          <a:p>
            <a:pPr marL="0" indent="0">
              <a:buNone/>
            </a:pPr>
            <a:endParaRPr lang="fr-CA" b="1" dirty="0" smtClean="0"/>
          </a:p>
          <a:p>
            <a:pPr marL="0" indent="0" algn="just">
              <a:buNone/>
            </a:pPr>
            <a:r>
              <a:rPr lang="fr-CA" b="1" dirty="0" smtClean="0"/>
              <a:t>FGA La note obtenue par l’adulte exempté d’une partie d’une épreuve de langue </a:t>
            </a:r>
            <a:r>
              <a:rPr lang="fr-CA" dirty="0" smtClean="0"/>
              <a:t>d’enseignement ou de la langue seconde doit être affectée de la pondération associée à cette partie. </a:t>
            </a:r>
          </a:p>
          <a:p>
            <a:pPr marL="0" indent="0" algn="just">
              <a:buNone/>
            </a:pPr>
            <a:r>
              <a:rPr lang="fr-CA" dirty="0" smtClean="0"/>
              <a:t>Par exemple, si la pondération de la partie orale est établie à 40% de la note finale, on devra attribuer 60% de 40 à cette partie, soit 24 points. La note finale sera la somme des résultats obtenus par l’adulte et la note qui correspond à 60% de la pondération de la partie visée par l’exemption.</a:t>
            </a:r>
          </a:p>
          <a:p>
            <a:pPr algn="just"/>
            <a:endParaRPr lang="fr-CA" dirty="0" smtClean="0"/>
          </a:p>
          <a:p>
            <a:pPr marL="0" indent="0" algn="just">
              <a:buNone/>
            </a:pPr>
            <a:r>
              <a:rPr lang="fr-CA" b="1" dirty="0" smtClean="0"/>
              <a:t>Aucune exemption ne peut être émise pour:</a:t>
            </a:r>
          </a:p>
          <a:p>
            <a:pPr algn="just"/>
            <a:r>
              <a:rPr lang="fr-CA" dirty="0" smtClean="0"/>
              <a:t>TENS, </a:t>
            </a:r>
          </a:p>
          <a:p>
            <a:pPr algn="just"/>
            <a:r>
              <a:rPr lang="fr-CA" dirty="0" smtClean="0"/>
              <a:t>GEDTS, </a:t>
            </a:r>
          </a:p>
          <a:p>
            <a:pPr algn="just"/>
            <a:r>
              <a:rPr lang="fr-CA" dirty="0" smtClean="0"/>
              <a:t>P</a:t>
            </a:r>
            <a:r>
              <a:rPr lang="fr-CA" i="1" dirty="0" smtClean="0"/>
              <a:t>LE, </a:t>
            </a:r>
          </a:p>
          <a:p>
            <a:pPr algn="just"/>
            <a:r>
              <a:rPr lang="fr-CA" i="1" dirty="0" smtClean="0"/>
              <a:t>l’épreuve de synthèse des </a:t>
            </a:r>
            <a:r>
              <a:rPr lang="fr-CA" dirty="0" smtClean="0"/>
              <a:t>acquis extrascolaires en français, langue seconde, </a:t>
            </a:r>
          </a:p>
          <a:p>
            <a:pPr algn="just"/>
            <a:r>
              <a:rPr lang="fr-CA" dirty="0" smtClean="0"/>
              <a:t>Les épreuves des univers de compétences génériques </a:t>
            </a:r>
            <a:endParaRPr lang="fr-CA" dirty="0"/>
          </a:p>
          <a:p>
            <a:pPr algn="just"/>
            <a:r>
              <a:rPr lang="fr-CA" dirty="0" smtClean="0"/>
              <a:t>TDG.</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37</a:t>
            </a:fld>
            <a:endParaRPr lang="fr-CA"/>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400" dirty="0" smtClean="0"/>
              <a:t>EXEMPTION FP</a:t>
            </a:r>
            <a:endParaRPr lang="fr-CA" sz="4400"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CA" b="1" dirty="0" smtClean="0"/>
              <a:t>2.5.2.2 FORMATION PROFESSIONNELLE</a:t>
            </a:r>
          </a:p>
          <a:p>
            <a:pPr marL="0" indent="0" algn="just">
              <a:buNone/>
            </a:pPr>
            <a:r>
              <a:rPr lang="fr-CA" dirty="0" smtClean="0"/>
              <a:t>Le ministre de l’Éducation, du Loisir et du Sport peut accorder aux élèves qui ont une déficience une </a:t>
            </a:r>
            <a:r>
              <a:rPr lang="fr-CA" b="1" dirty="0" smtClean="0"/>
              <a:t>exemption de l’obligation de maîtriser une compétence</a:t>
            </a:r>
            <a:r>
              <a:rPr lang="fr-CA" dirty="0" smtClean="0"/>
              <a:t> d’un programme d’études professionnelles.</a:t>
            </a:r>
          </a:p>
          <a:p>
            <a:pPr marL="0" indent="0" algn="just">
              <a:buNone/>
            </a:pPr>
            <a:endParaRPr lang="fr-CA" dirty="0" smtClean="0"/>
          </a:p>
          <a:p>
            <a:pPr marL="0" indent="0" algn="just">
              <a:buNone/>
            </a:pPr>
            <a:r>
              <a:rPr lang="fr-CA" dirty="0" smtClean="0"/>
              <a:t>Avant d’adresser à la Direction de la sanction des études une demande d’exemption de réussite par rapport à l’épreuve préparée pour mesurer l’atteinte de la compétence, </a:t>
            </a:r>
            <a:r>
              <a:rPr lang="fr-CA" b="1" i="1" u="sng" dirty="0" smtClean="0"/>
              <a:t>l’organisme scolaire doit avoir constaté une incapacité majeure à l’aide d’une évaluation reconnue</a:t>
            </a:r>
            <a:r>
              <a:rPr lang="fr-CA" dirty="0" smtClean="0"/>
              <a:t>. </a:t>
            </a:r>
          </a:p>
          <a:p>
            <a:pPr marL="0" indent="0" algn="just">
              <a:buNone/>
            </a:pPr>
            <a:endParaRPr lang="fr-CA" dirty="0" smtClean="0"/>
          </a:p>
          <a:p>
            <a:pPr marL="0" indent="0" algn="just">
              <a:buNone/>
            </a:pPr>
            <a:r>
              <a:rPr lang="fr-CA" dirty="0" smtClean="0"/>
              <a:t>De plus, elle doit démontrer que l’élève a poursuivi sa formation et que, </a:t>
            </a:r>
            <a:r>
              <a:rPr lang="fr-CA" b="1" dirty="0" smtClean="0"/>
              <a:t>malgré des mesures de soutien appropriées</a:t>
            </a:r>
            <a:r>
              <a:rPr lang="fr-CA" dirty="0" smtClean="0"/>
              <a:t>, l’élève demeure incapable de réussir l’épreuve préparée aux fins de la sanction officielle.</a:t>
            </a:r>
          </a:p>
          <a:p>
            <a:pPr marL="0" indent="0" algn="just">
              <a:buNone/>
            </a:pPr>
            <a:endParaRPr lang="fr-CA" dirty="0" smtClean="0"/>
          </a:p>
          <a:p>
            <a:pPr marL="0" indent="0" algn="just">
              <a:buNone/>
            </a:pPr>
            <a:r>
              <a:rPr lang="fr-CA" dirty="0" smtClean="0"/>
              <a:t>L’organisme doit transmettre un rapport détaillé ainsi que les pièces justificatives démontrant la nécessité d’obtenir cette exemption de réussite. </a:t>
            </a:r>
            <a:endParaRPr lang="fr-CA" dirty="0"/>
          </a:p>
        </p:txBody>
      </p:sp>
      <p:sp>
        <p:nvSpPr>
          <p:cNvPr id="4" name="Espace réservé du numéro de diapositive 3"/>
          <p:cNvSpPr>
            <a:spLocks noGrp="1"/>
          </p:cNvSpPr>
          <p:nvPr>
            <p:ph type="sldNum" sz="quarter" idx="12"/>
          </p:nvPr>
        </p:nvSpPr>
        <p:spPr>
          <a:prstGeom prst="rect">
            <a:avLst/>
          </a:prstGeom>
        </p:spPr>
        <p:txBody>
          <a:bodyPr/>
          <a:lstStyle/>
          <a:p>
            <a:fld id="{DF44EC02-E8E1-42B3-B602-90994E36C026}" type="slidenum">
              <a:rPr lang="fr-CA" smtClean="0"/>
              <a:pPr/>
              <a:t>38</a:t>
            </a:fld>
            <a:endParaRPr lang="fr-CA"/>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Dossier à préparer par le responsable de la sanction</a:t>
            </a:r>
            <a:endParaRPr lang="fr-CA" sz="4000" dirty="0"/>
          </a:p>
        </p:txBody>
      </p:sp>
      <p:sp>
        <p:nvSpPr>
          <p:cNvPr id="3" name="Espace réservé du contenu 2"/>
          <p:cNvSpPr>
            <a:spLocks noGrp="1"/>
          </p:cNvSpPr>
          <p:nvPr>
            <p:ph idx="1"/>
          </p:nvPr>
        </p:nvSpPr>
        <p:spPr/>
        <p:txBody>
          <a:bodyPr>
            <a:normAutofit fontScale="70000" lnSpcReduction="20000"/>
          </a:bodyPr>
          <a:lstStyle/>
          <a:p>
            <a:pPr lvl="1" algn="just">
              <a:buFont typeface="Wingdings" pitchFamily="2" charset="2"/>
              <a:buChar char="§"/>
            </a:pPr>
            <a:r>
              <a:rPr lang="fr-CA" dirty="0" smtClean="0"/>
              <a:t>Une copie </a:t>
            </a:r>
            <a:r>
              <a:rPr lang="fr-CA" b="1" dirty="0" smtClean="0"/>
              <a:t>d’un rapport récent du spécialiste</a:t>
            </a:r>
            <a:r>
              <a:rPr lang="fr-CA" dirty="0" smtClean="0"/>
              <a:t>;</a:t>
            </a:r>
          </a:p>
          <a:p>
            <a:pPr lvl="1" algn="just">
              <a:buFont typeface="Wingdings" pitchFamily="2" charset="2"/>
              <a:buChar char="§"/>
            </a:pPr>
            <a:r>
              <a:rPr lang="fr-CA" dirty="0" smtClean="0"/>
              <a:t>Une copie du dossier scolaire (bulletins, relevés);</a:t>
            </a:r>
          </a:p>
          <a:p>
            <a:pPr lvl="1" algn="just">
              <a:buFont typeface="Wingdings" pitchFamily="2" charset="2"/>
              <a:buChar char="§"/>
            </a:pPr>
            <a:r>
              <a:rPr lang="fr-CA" dirty="0" smtClean="0"/>
              <a:t>Une </a:t>
            </a:r>
            <a:r>
              <a:rPr lang="fr-CA" b="1" dirty="0" smtClean="0"/>
              <a:t>description détaillée des mesures de soutien</a:t>
            </a:r>
            <a:r>
              <a:rPr lang="fr-CA" dirty="0" smtClean="0"/>
              <a:t> mises en place pendant la formation (faire preuve de créativité);</a:t>
            </a:r>
          </a:p>
          <a:p>
            <a:pPr lvl="1" algn="just">
              <a:buFont typeface="Wingdings" pitchFamily="2" charset="2"/>
              <a:buChar char="§"/>
            </a:pPr>
            <a:r>
              <a:rPr lang="fr-CA" dirty="0" smtClean="0"/>
              <a:t>La démonstration que l’exercice du métier n’est pas remis en cause (stage);</a:t>
            </a:r>
          </a:p>
          <a:p>
            <a:r>
              <a:rPr lang="fr-CA" dirty="0" smtClean="0"/>
              <a:t>Toute autre pièce justifiant la demande d’exemption (plan d’intervention, lettres,  les reprises d’examen avec les fiches de verdict, etc..)</a:t>
            </a:r>
          </a:p>
          <a:p>
            <a:pPr>
              <a:buNone/>
            </a:pPr>
            <a:endParaRPr lang="fr-CA" dirty="0" smtClean="0"/>
          </a:p>
          <a:p>
            <a:r>
              <a:rPr lang="fr-CA" sz="2900" i="1" dirty="0" smtClean="0"/>
              <a:t>La transmission du résultat </a:t>
            </a:r>
            <a:r>
              <a:rPr lang="fr-CA" sz="2900" b="1" i="1" dirty="0" smtClean="0"/>
              <a:t>exemption </a:t>
            </a:r>
            <a:r>
              <a:rPr lang="fr-CA" sz="2900" i="1" dirty="0" smtClean="0"/>
              <a:t>se fait à la toute fin de la formation, lorsqu’il s’agit de la dernière compétence qui permettrait l’obtention du DEP ou ASP.</a:t>
            </a:r>
            <a:r>
              <a:rPr lang="fr-CA" sz="2900" dirty="0" smtClean="0"/>
              <a:t> </a:t>
            </a:r>
          </a:p>
          <a:p>
            <a:pPr>
              <a:buNone/>
            </a:pPr>
            <a:endParaRPr lang="fr-CA" sz="2500" dirty="0" smtClean="0"/>
          </a:p>
          <a:p>
            <a:r>
              <a:rPr lang="fr-CA" sz="2500" dirty="0" smtClean="0"/>
              <a:t> Afin de permettre l’inscription de l’exemption sur le relevé des apprentissages, l’organisme scolaire avisera la coordonnatrice de la sanction en formation professionnelle de la fin du programme de l’élève.</a:t>
            </a:r>
          </a:p>
          <a:p>
            <a:pPr lvl="1">
              <a:buNone/>
            </a:pPr>
            <a:r>
              <a:rPr lang="fr-CA" sz="2500" dirty="0" smtClean="0"/>
              <a:t>					</a:t>
            </a:r>
            <a:r>
              <a:rPr lang="fr-CA" sz="2500" smtClean="0"/>
              <a:t>	</a:t>
            </a:r>
            <a:endParaRPr lang="fr-CA" sz="2000" dirty="0" smtClean="0"/>
          </a:p>
          <a:p>
            <a:endParaRPr lang="fr-CA" sz="2800" dirty="0" smtClean="0"/>
          </a:p>
          <a:p>
            <a:pPr lvl="1" algn="just">
              <a:buNone/>
            </a:pPr>
            <a:endParaRPr lang="fr-CA" sz="2000" i="1" dirty="0" smtClean="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39</a:t>
            </a:fld>
            <a:endParaRPr lang="fr-CA"/>
          </a:p>
        </p:txBody>
      </p:sp>
    </p:spTree>
    <p:extLst>
      <p:ext uri="{BB962C8B-B14F-4D97-AF65-F5344CB8AC3E}">
        <p14:creationId xmlns:p14="http://schemas.microsoft.com/office/powerpoint/2010/main" xmlns="" val="157255547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Plan de la présentation</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Schéma : cheminement pour les mesures d’adaptation pour l’évaluation des apprentissages </a:t>
            </a:r>
          </a:p>
          <a:p>
            <a:pPr lvl="1"/>
            <a:r>
              <a:rPr lang="fr-CA" dirty="0" smtClean="0"/>
              <a:t>Étape 1 Identification des difficultés</a:t>
            </a:r>
          </a:p>
          <a:p>
            <a:pPr lvl="1"/>
            <a:r>
              <a:rPr lang="fr-CA" dirty="0" smtClean="0"/>
              <a:t>Étape 2 Études de cas</a:t>
            </a:r>
          </a:p>
          <a:p>
            <a:pPr lvl="1"/>
            <a:r>
              <a:rPr lang="fr-CA" dirty="0" smtClean="0"/>
              <a:t>Étape 3 Plan d’action</a:t>
            </a:r>
          </a:p>
          <a:p>
            <a:pPr lvl="1"/>
            <a:r>
              <a:rPr lang="fr-CA" dirty="0" smtClean="0"/>
              <a:t>Étape 4 Suivi</a:t>
            </a:r>
          </a:p>
          <a:p>
            <a:pPr lvl="1"/>
            <a:r>
              <a:rPr lang="fr-CA" dirty="0" smtClean="0"/>
              <a:t>Étape 5 Décisions possibles</a:t>
            </a:r>
          </a:p>
          <a:p>
            <a:endParaRPr lang="fr-CA" dirty="0" smtClean="0"/>
          </a:p>
          <a:p>
            <a:r>
              <a:rPr lang="fr-CA" dirty="0" smtClean="0"/>
              <a:t>Questionnement</a:t>
            </a:r>
          </a:p>
          <a:p>
            <a:pPr lvl="1"/>
            <a:r>
              <a:rPr lang="fr-CA" dirty="0" smtClean="0"/>
              <a:t>Les questions légales et éthiques (Charte et le code civil et la loi de l’instruction publique</a:t>
            </a:r>
          </a:p>
          <a:p>
            <a:pPr lvl="1"/>
            <a:r>
              <a:rPr lang="fr-CA" dirty="0" smtClean="0"/>
              <a:t>Quelles devraient nos priorités en Montérégie?</a:t>
            </a:r>
          </a:p>
          <a:p>
            <a:endParaRPr lang="fr-CA" dirty="0"/>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eminement pour les mesures particulières pour les adultes 9 mars 2012.jpg"/>
          <p:cNvPicPr>
            <a:picLocks noChangeAspect="1"/>
          </p:cNvPicPr>
          <p:nvPr/>
        </p:nvPicPr>
        <p:blipFill>
          <a:blip r:embed="rId2" cstate="print"/>
          <a:stretch>
            <a:fillRect/>
          </a:stretch>
        </p:blipFill>
        <p:spPr>
          <a:xfrm>
            <a:off x="1704038" y="0"/>
            <a:ext cx="5735924" cy="6858000"/>
          </a:xfrm>
          <a:prstGeom prst="rect">
            <a:avLst/>
          </a:prstGeo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Identification des difficultés</a:t>
            </a:r>
            <a:br>
              <a:rPr lang="fr-CA" dirty="0" smtClean="0"/>
            </a:br>
            <a:endParaRPr lang="fr-CA" dirty="0"/>
          </a:p>
        </p:txBody>
      </p:sp>
      <p:sp>
        <p:nvSpPr>
          <p:cNvPr id="5" name="Espace réservé du texte 4"/>
          <p:cNvSpPr>
            <a:spLocks noGrp="1"/>
          </p:cNvSpPr>
          <p:nvPr>
            <p:ph type="body" idx="1"/>
          </p:nvPr>
        </p:nvSpPr>
        <p:spPr/>
        <p:txBody>
          <a:bodyPr/>
          <a:lstStyle/>
          <a:p>
            <a:r>
              <a:rPr lang="fr-CA" dirty="0" smtClean="0"/>
              <a:t>ÉTAPE </a:t>
            </a:r>
            <a:r>
              <a:rPr lang="fr-CA" sz="3200" dirty="0" smtClean="0"/>
              <a:t>1</a:t>
            </a:r>
            <a:endParaRPr lang="fr-CA" sz="3200" dirty="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971600" y="1412776"/>
            <a:ext cx="1224135" cy="648071"/>
          </a:xfrm>
          <a:prstGeom prst="rect">
            <a:avLst/>
          </a:prstGeom>
          <a:noFill/>
          <a:ln w="9525">
            <a:noFill/>
            <a:miter lim="800000"/>
            <a:headEnd/>
            <a:tailEnd/>
          </a:ln>
          <a:effectLst/>
        </p:spPr>
      </p:pic>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3528" y="2420888"/>
            <a:ext cx="2699792" cy="13681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71600" y="1412776"/>
            <a:ext cx="1224135" cy="648071"/>
          </a:xfrm>
          <a:prstGeom prst="rect">
            <a:avLst/>
          </a:prstGeom>
          <a:noFill/>
          <a:ln w="9525">
            <a:noFill/>
            <a:miter lim="800000"/>
            <a:headEnd/>
            <a:tailEnd/>
          </a:ln>
          <a:effectLst/>
        </p:spPr>
      </p:pic>
      <p:cxnSp>
        <p:nvCxnSpPr>
          <p:cNvPr id="26" name="Connecteur droit avec flèche 25"/>
          <p:cNvCxnSpPr/>
          <p:nvPr/>
        </p:nvCxnSpPr>
        <p:spPr>
          <a:xfrm>
            <a:off x="3131840" y="3068960"/>
            <a:ext cx="432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6" cstate="print"/>
          <a:srcRect/>
          <a:stretch>
            <a:fillRect/>
          </a:stretch>
        </p:blipFill>
        <p:spPr bwMode="auto">
          <a:xfrm>
            <a:off x="3635896" y="2204864"/>
            <a:ext cx="2376264" cy="1514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3528" y="2420888"/>
            <a:ext cx="2699792" cy="13681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71600" y="1412776"/>
            <a:ext cx="1224135" cy="648071"/>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971600" y="4005064"/>
            <a:ext cx="1080120" cy="3600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4355976" y="3861048"/>
            <a:ext cx="1008112" cy="539223"/>
          </a:xfrm>
          <a:prstGeom prst="rect">
            <a:avLst/>
          </a:prstGeom>
          <a:noFill/>
          <a:ln w="9525">
            <a:noFill/>
            <a:miter lim="800000"/>
            <a:headEnd/>
            <a:tailEnd/>
          </a:ln>
          <a:effectLst/>
        </p:spPr>
      </p:pic>
      <p:cxnSp>
        <p:nvCxnSpPr>
          <p:cNvPr id="24" name="Connecteur droit avec flèche 23"/>
          <p:cNvCxnSpPr/>
          <p:nvPr/>
        </p:nvCxnSpPr>
        <p:spPr>
          <a:xfrm>
            <a:off x="2411760" y="4149080"/>
            <a:ext cx="158417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131840" y="3068960"/>
            <a:ext cx="432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endCxn id="1033" idx="0"/>
          </p:cNvCxnSpPr>
          <p:nvPr/>
        </p:nvCxnSpPr>
        <p:spPr>
          <a:xfrm>
            <a:off x="4860032"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8" cstate="print"/>
          <a:srcRect/>
          <a:stretch>
            <a:fillRect/>
          </a:stretch>
        </p:blipFill>
        <p:spPr bwMode="auto">
          <a:xfrm>
            <a:off x="3635896" y="2204864"/>
            <a:ext cx="2376264" cy="1514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9"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3528" y="2420888"/>
            <a:ext cx="2699792" cy="13681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71600" y="1412776"/>
            <a:ext cx="1224135" cy="648071"/>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971600" y="4005064"/>
            <a:ext cx="1080120" cy="3600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4355976" y="3861048"/>
            <a:ext cx="1008112" cy="53922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4427984" y="4509120"/>
            <a:ext cx="936104" cy="500707"/>
          </a:xfrm>
          <a:prstGeom prst="rect">
            <a:avLst/>
          </a:prstGeom>
          <a:noFill/>
          <a:ln w="9525">
            <a:noFill/>
            <a:miter lim="800000"/>
            <a:headEnd/>
            <a:tailEnd/>
          </a:ln>
          <a:effectLst/>
        </p:spPr>
      </p:pic>
      <p:cxnSp>
        <p:nvCxnSpPr>
          <p:cNvPr id="24" name="Connecteur droit avec flèche 23"/>
          <p:cNvCxnSpPr/>
          <p:nvPr/>
        </p:nvCxnSpPr>
        <p:spPr>
          <a:xfrm>
            <a:off x="2411760" y="4149080"/>
            <a:ext cx="158417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131840" y="3068960"/>
            <a:ext cx="432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42" name="Picture 18"/>
          <p:cNvPicPr>
            <a:picLocks noChangeAspect="1" noChangeArrowheads="1"/>
          </p:cNvPicPr>
          <p:nvPr/>
        </p:nvPicPr>
        <p:blipFill>
          <a:blip r:embed="rId9" cstate="print"/>
          <a:srcRect/>
          <a:stretch>
            <a:fillRect/>
          </a:stretch>
        </p:blipFill>
        <p:spPr bwMode="auto">
          <a:xfrm>
            <a:off x="1043608" y="4509120"/>
            <a:ext cx="1064766" cy="594800"/>
          </a:xfrm>
          <a:prstGeom prst="rect">
            <a:avLst/>
          </a:prstGeom>
          <a:noFill/>
          <a:ln w="9525">
            <a:noFill/>
            <a:miter lim="800000"/>
            <a:headEnd/>
            <a:tailEnd/>
          </a:ln>
          <a:effectLst/>
        </p:spPr>
      </p:pic>
      <p:cxnSp>
        <p:nvCxnSpPr>
          <p:cNvPr id="36" name="Connecteur droit avec flèche 35"/>
          <p:cNvCxnSpPr/>
          <p:nvPr/>
        </p:nvCxnSpPr>
        <p:spPr>
          <a:xfrm>
            <a:off x="2123728" y="4797152"/>
            <a:ext cx="22322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endCxn id="1033" idx="0"/>
          </p:cNvCxnSpPr>
          <p:nvPr/>
        </p:nvCxnSpPr>
        <p:spPr>
          <a:xfrm>
            <a:off x="4860032"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1140000">
            <a:off x="4860032" y="4400271"/>
            <a:ext cx="36004" cy="108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10" cstate="print"/>
          <a:srcRect/>
          <a:stretch>
            <a:fillRect/>
          </a:stretch>
        </p:blipFill>
        <p:spPr bwMode="auto">
          <a:xfrm>
            <a:off x="3635896" y="2204864"/>
            <a:ext cx="2376264" cy="1514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11"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3528" y="2420888"/>
            <a:ext cx="2699792" cy="13681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71600" y="1412776"/>
            <a:ext cx="1224135" cy="648071"/>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971600" y="4005064"/>
            <a:ext cx="1080120" cy="3600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4355976" y="3861048"/>
            <a:ext cx="1008112" cy="53922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4427984" y="4509120"/>
            <a:ext cx="936104" cy="50070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cstate="print"/>
          <a:srcRect/>
          <a:stretch>
            <a:fillRect/>
          </a:stretch>
        </p:blipFill>
        <p:spPr bwMode="auto">
          <a:xfrm>
            <a:off x="3923928" y="5157192"/>
            <a:ext cx="1800199" cy="360039"/>
          </a:xfrm>
          <a:prstGeom prst="rect">
            <a:avLst/>
          </a:prstGeom>
          <a:noFill/>
          <a:ln w="9525">
            <a:noFill/>
            <a:miter lim="800000"/>
            <a:headEnd/>
            <a:tailEnd/>
          </a:ln>
          <a:effectLst/>
        </p:spPr>
      </p:pic>
      <p:cxnSp>
        <p:nvCxnSpPr>
          <p:cNvPr id="24" name="Connecteur droit avec flèche 23"/>
          <p:cNvCxnSpPr/>
          <p:nvPr/>
        </p:nvCxnSpPr>
        <p:spPr>
          <a:xfrm>
            <a:off x="2411760" y="4149080"/>
            <a:ext cx="158417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131840" y="3068960"/>
            <a:ext cx="432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42" name="Picture 18"/>
          <p:cNvPicPr>
            <a:picLocks noChangeAspect="1" noChangeArrowheads="1"/>
          </p:cNvPicPr>
          <p:nvPr/>
        </p:nvPicPr>
        <p:blipFill>
          <a:blip r:embed="rId10" cstate="print"/>
          <a:srcRect/>
          <a:stretch>
            <a:fillRect/>
          </a:stretch>
        </p:blipFill>
        <p:spPr bwMode="auto">
          <a:xfrm>
            <a:off x="1043608" y="4509120"/>
            <a:ext cx="1064766" cy="594800"/>
          </a:xfrm>
          <a:prstGeom prst="rect">
            <a:avLst/>
          </a:prstGeom>
          <a:noFill/>
          <a:ln w="9525">
            <a:noFill/>
            <a:miter lim="800000"/>
            <a:headEnd/>
            <a:tailEnd/>
          </a:ln>
          <a:effectLst/>
        </p:spPr>
      </p:pic>
      <p:cxnSp>
        <p:nvCxnSpPr>
          <p:cNvPr id="36" name="Connecteur droit avec flèche 35"/>
          <p:cNvCxnSpPr/>
          <p:nvPr/>
        </p:nvCxnSpPr>
        <p:spPr>
          <a:xfrm>
            <a:off x="2123728" y="4797152"/>
            <a:ext cx="22322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endCxn id="1033" idx="0"/>
          </p:cNvCxnSpPr>
          <p:nvPr/>
        </p:nvCxnSpPr>
        <p:spPr>
          <a:xfrm>
            <a:off x="4860032"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1140000">
            <a:off x="4860032" y="4400271"/>
            <a:ext cx="36004" cy="108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rot="-1560000" flipH="1">
            <a:off x="4824028" y="5009827"/>
            <a:ext cx="72008" cy="147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11" cstate="print"/>
          <a:srcRect/>
          <a:stretch>
            <a:fillRect/>
          </a:stretch>
        </p:blipFill>
        <p:spPr bwMode="auto">
          <a:xfrm>
            <a:off x="3635896" y="2204864"/>
            <a:ext cx="2376264" cy="1514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12"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3528" y="2420888"/>
            <a:ext cx="2699792" cy="13681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71600" y="1412776"/>
            <a:ext cx="1224135" cy="648071"/>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971600" y="4005064"/>
            <a:ext cx="1080120" cy="3600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4355976" y="3861048"/>
            <a:ext cx="1008112" cy="53922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4427984" y="4509120"/>
            <a:ext cx="936104" cy="50070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cstate="print"/>
          <a:srcRect/>
          <a:stretch>
            <a:fillRect/>
          </a:stretch>
        </p:blipFill>
        <p:spPr bwMode="auto">
          <a:xfrm>
            <a:off x="3923928" y="5157192"/>
            <a:ext cx="1800199" cy="360039"/>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0" cstate="print"/>
          <a:srcRect/>
          <a:stretch>
            <a:fillRect/>
          </a:stretch>
        </p:blipFill>
        <p:spPr bwMode="auto">
          <a:xfrm>
            <a:off x="2267744" y="5661248"/>
            <a:ext cx="1141413" cy="479425"/>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1" cstate="print"/>
          <a:srcRect/>
          <a:stretch>
            <a:fillRect/>
          </a:stretch>
        </p:blipFill>
        <p:spPr bwMode="auto">
          <a:xfrm>
            <a:off x="4355976" y="5661248"/>
            <a:ext cx="1006475" cy="51435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2" cstate="print"/>
          <a:srcRect/>
          <a:stretch>
            <a:fillRect/>
          </a:stretch>
        </p:blipFill>
        <p:spPr bwMode="auto">
          <a:xfrm>
            <a:off x="6084168" y="5661248"/>
            <a:ext cx="1012825" cy="485775"/>
          </a:xfrm>
          <a:prstGeom prst="rect">
            <a:avLst/>
          </a:prstGeom>
          <a:noFill/>
          <a:ln w="9525">
            <a:noFill/>
            <a:miter lim="800000"/>
            <a:headEnd/>
            <a:tailEnd/>
          </a:ln>
          <a:effectLst/>
        </p:spPr>
      </p:pic>
      <p:cxnSp>
        <p:nvCxnSpPr>
          <p:cNvPr id="24" name="Connecteur droit avec flèche 23"/>
          <p:cNvCxnSpPr/>
          <p:nvPr/>
        </p:nvCxnSpPr>
        <p:spPr>
          <a:xfrm>
            <a:off x="2411760" y="4149080"/>
            <a:ext cx="158417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131840" y="3068960"/>
            <a:ext cx="432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42" name="Picture 18"/>
          <p:cNvPicPr>
            <a:picLocks noChangeAspect="1" noChangeArrowheads="1"/>
          </p:cNvPicPr>
          <p:nvPr/>
        </p:nvPicPr>
        <p:blipFill>
          <a:blip r:embed="rId13" cstate="print"/>
          <a:srcRect/>
          <a:stretch>
            <a:fillRect/>
          </a:stretch>
        </p:blipFill>
        <p:spPr bwMode="auto">
          <a:xfrm>
            <a:off x="1043608" y="4509120"/>
            <a:ext cx="1064766" cy="594800"/>
          </a:xfrm>
          <a:prstGeom prst="rect">
            <a:avLst/>
          </a:prstGeom>
          <a:noFill/>
          <a:ln w="9525">
            <a:noFill/>
            <a:miter lim="800000"/>
            <a:headEnd/>
            <a:tailEnd/>
          </a:ln>
          <a:effectLst/>
        </p:spPr>
      </p:pic>
      <p:cxnSp>
        <p:nvCxnSpPr>
          <p:cNvPr id="36" name="Connecteur droit avec flèche 35"/>
          <p:cNvCxnSpPr/>
          <p:nvPr/>
        </p:nvCxnSpPr>
        <p:spPr>
          <a:xfrm>
            <a:off x="2123728" y="4797152"/>
            <a:ext cx="22322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stCxn id="1035" idx="1"/>
            <a:endCxn id="1036" idx="0"/>
          </p:cNvCxnSpPr>
          <p:nvPr/>
        </p:nvCxnSpPr>
        <p:spPr>
          <a:xfrm flipH="1">
            <a:off x="2838451" y="5337212"/>
            <a:ext cx="1085477"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rot="540000">
            <a:off x="4824028" y="5517231"/>
            <a:ext cx="36003"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stCxn id="1035" idx="3"/>
            <a:endCxn id="1038" idx="0"/>
          </p:cNvCxnSpPr>
          <p:nvPr/>
        </p:nvCxnSpPr>
        <p:spPr>
          <a:xfrm>
            <a:off x="5724127" y="5337212"/>
            <a:ext cx="866454"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endCxn id="1033" idx="0"/>
          </p:cNvCxnSpPr>
          <p:nvPr/>
        </p:nvCxnSpPr>
        <p:spPr>
          <a:xfrm>
            <a:off x="4860032"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1140000">
            <a:off x="4860032" y="4400271"/>
            <a:ext cx="36004" cy="108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rot="-1560000" flipH="1">
            <a:off x="4824028" y="5009827"/>
            <a:ext cx="72008" cy="147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14" cstate="print"/>
          <a:srcRect/>
          <a:stretch>
            <a:fillRect/>
          </a:stretch>
        </p:blipFill>
        <p:spPr bwMode="auto">
          <a:xfrm>
            <a:off x="3635896" y="2204864"/>
            <a:ext cx="2376264" cy="1514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15"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051720" y="188640"/>
            <a:ext cx="5216525" cy="6223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23528" y="2420888"/>
            <a:ext cx="2699792" cy="13681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971600" y="1412776"/>
            <a:ext cx="1224135" cy="648071"/>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971600" y="4005064"/>
            <a:ext cx="1080120" cy="3600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4355976" y="3861048"/>
            <a:ext cx="1008112" cy="53922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4427984" y="4509120"/>
            <a:ext cx="936104" cy="500707"/>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cstate="print"/>
          <a:srcRect/>
          <a:stretch>
            <a:fillRect/>
          </a:stretch>
        </p:blipFill>
        <p:spPr bwMode="auto">
          <a:xfrm>
            <a:off x="3923928" y="5157192"/>
            <a:ext cx="1800199" cy="360039"/>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0" cstate="print"/>
          <a:srcRect/>
          <a:stretch>
            <a:fillRect/>
          </a:stretch>
        </p:blipFill>
        <p:spPr bwMode="auto">
          <a:xfrm>
            <a:off x="2267744" y="5661248"/>
            <a:ext cx="1141413" cy="479425"/>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1" cstate="print"/>
          <a:srcRect/>
          <a:stretch>
            <a:fillRect/>
          </a:stretch>
        </p:blipFill>
        <p:spPr bwMode="auto">
          <a:xfrm>
            <a:off x="4355976" y="5661248"/>
            <a:ext cx="1006475" cy="514350"/>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2" cstate="print"/>
          <a:srcRect/>
          <a:stretch>
            <a:fillRect/>
          </a:stretch>
        </p:blipFill>
        <p:spPr bwMode="auto">
          <a:xfrm>
            <a:off x="6084168" y="5661248"/>
            <a:ext cx="1012825" cy="485775"/>
          </a:xfrm>
          <a:prstGeom prst="rect">
            <a:avLst/>
          </a:prstGeom>
          <a:noFill/>
          <a:ln w="9525">
            <a:noFill/>
            <a:miter lim="800000"/>
            <a:headEnd/>
            <a:tailEnd/>
          </a:ln>
          <a:effectLst/>
        </p:spPr>
      </p:pic>
      <p:cxnSp>
        <p:nvCxnSpPr>
          <p:cNvPr id="24" name="Connecteur droit avec flèche 23"/>
          <p:cNvCxnSpPr/>
          <p:nvPr/>
        </p:nvCxnSpPr>
        <p:spPr>
          <a:xfrm>
            <a:off x="2411760" y="4149080"/>
            <a:ext cx="158417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131840" y="3068960"/>
            <a:ext cx="432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267744" y="1700808"/>
            <a:ext cx="115212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42" name="Picture 18"/>
          <p:cNvPicPr>
            <a:picLocks noChangeAspect="1" noChangeArrowheads="1"/>
          </p:cNvPicPr>
          <p:nvPr/>
        </p:nvPicPr>
        <p:blipFill>
          <a:blip r:embed="rId13" cstate="print"/>
          <a:srcRect/>
          <a:stretch>
            <a:fillRect/>
          </a:stretch>
        </p:blipFill>
        <p:spPr bwMode="auto">
          <a:xfrm>
            <a:off x="1043608" y="4509120"/>
            <a:ext cx="1064766" cy="594800"/>
          </a:xfrm>
          <a:prstGeom prst="rect">
            <a:avLst/>
          </a:prstGeom>
          <a:noFill/>
          <a:ln w="9525">
            <a:noFill/>
            <a:miter lim="800000"/>
            <a:headEnd/>
            <a:tailEnd/>
          </a:ln>
          <a:effectLst/>
        </p:spPr>
      </p:pic>
      <p:cxnSp>
        <p:nvCxnSpPr>
          <p:cNvPr id="36" name="Connecteur droit avec flèche 35"/>
          <p:cNvCxnSpPr/>
          <p:nvPr/>
        </p:nvCxnSpPr>
        <p:spPr>
          <a:xfrm>
            <a:off x="2123728" y="4797152"/>
            <a:ext cx="22322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rot="1440000">
            <a:off x="4749510" y="1995701"/>
            <a:ext cx="72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stCxn id="1035" idx="1"/>
            <a:endCxn id="1036" idx="0"/>
          </p:cNvCxnSpPr>
          <p:nvPr/>
        </p:nvCxnSpPr>
        <p:spPr>
          <a:xfrm flipH="1">
            <a:off x="2838451" y="5337212"/>
            <a:ext cx="1085477"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rot="540000">
            <a:off x="4824028" y="5517231"/>
            <a:ext cx="36003"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stCxn id="1035" idx="3"/>
            <a:endCxn id="1038" idx="0"/>
          </p:cNvCxnSpPr>
          <p:nvPr/>
        </p:nvCxnSpPr>
        <p:spPr>
          <a:xfrm>
            <a:off x="5724127" y="5337212"/>
            <a:ext cx="866454"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endCxn id="1033" idx="0"/>
          </p:cNvCxnSpPr>
          <p:nvPr/>
        </p:nvCxnSpPr>
        <p:spPr>
          <a:xfrm>
            <a:off x="4860032" y="357301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rot="1140000">
            <a:off x="4860032" y="4400271"/>
            <a:ext cx="36004" cy="108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rot="-1560000" flipH="1">
            <a:off x="4824028" y="5009827"/>
            <a:ext cx="72008" cy="147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3" name="Picture 15"/>
          <p:cNvPicPr>
            <a:picLocks noChangeAspect="1" noChangeArrowheads="1"/>
          </p:cNvPicPr>
          <p:nvPr/>
        </p:nvPicPr>
        <p:blipFill>
          <a:blip r:embed="rId14" cstate="print"/>
          <a:srcRect/>
          <a:stretch>
            <a:fillRect/>
          </a:stretch>
        </p:blipFill>
        <p:spPr bwMode="auto">
          <a:xfrm>
            <a:off x="2555776" y="6381328"/>
            <a:ext cx="614363" cy="476672"/>
          </a:xfrm>
          <a:prstGeom prst="rect">
            <a:avLst/>
          </a:prstGeom>
          <a:noFill/>
          <a:ln w="9525">
            <a:noFill/>
            <a:miter lim="800000"/>
            <a:headEnd/>
            <a:tailEnd/>
          </a:ln>
          <a:effectLst/>
        </p:spPr>
      </p:pic>
      <p:pic>
        <p:nvPicPr>
          <p:cNvPr id="34" name="Picture 16"/>
          <p:cNvPicPr>
            <a:picLocks noChangeAspect="1" noChangeArrowheads="1"/>
          </p:cNvPicPr>
          <p:nvPr/>
        </p:nvPicPr>
        <p:blipFill>
          <a:blip r:embed="rId15" cstate="print"/>
          <a:srcRect/>
          <a:stretch>
            <a:fillRect/>
          </a:stretch>
        </p:blipFill>
        <p:spPr bwMode="auto">
          <a:xfrm>
            <a:off x="4572000" y="6321425"/>
            <a:ext cx="614363" cy="536575"/>
          </a:xfrm>
          <a:prstGeom prst="rect">
            <a:avLst/>
          </a:prstGeom>
          <a:noFill/>
          <a:ln w="9525">
            <a:noFill/>
            <a:miter lim="800000"/>
            <a:headEnd/>
            <a:tailEnd/>
          </a:ln>
          <a:effectLst/>
        </p:spPr>
      </p:pic>
      <p:pic>
        <p:nvPicPr>
          <p:cNvPr id="35" name="Picture 17"/>
          <p:cNvPicPr>
            <a:picLocks noChangeAspect="1" noChangeArrowheads="1"/>
          </p:cNvPicPr>
          <p:nvPr/>
        </p:nvPicPr>
        <p:blipFill>
          <a:blip r:embed="rId16" cstate="print"/>
          <a:srcRect/>
          <a:stretch>
            <a:fillRect/>
          </a:stretch>
        </p:blipFill>
        <p:spPr bwMode="auto">
          <a:xfrm>
            <a:off x="6228184" y="6343650"/>
            <a:ext cx="898525" cy="514350"/>
          </a:xfrm>
          <a:prstGeom prst="rect">
            <a:avLst/>
          </a:prstGeom>
          <a:noFill/>
          <a:ln w="9525">
            <a:noFill/>
            <a:miter lim="800000"/>
            <a:headEnd/>
            <a:tailEnd/>
          </a:ln>
          <a:effectLst/>
        </p:spPr>
      </p:pic>
      <p:cxnSp>
        <p:nvCxnSpPr>
          <p:cNvPr id="37" name="Connecteur droit avec flèche 36"/>
          <p:cNvCxnSpPr/>
          <p:nvPr/>
        </p:nvCxnSpPr>
        <p:spPr>
          <a:xfrm rot="-2640000" flipH="1">
            <a:off x="4819036" y="6187836"/>
            <a:ext cx="124048" cy="145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rot="960000">
            <a:off x="2859996" y="6138784"/>
            <a:ext cx="66546"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780000">
            <a:off x="6549656" y="6097586"/>
            <a:ext cx="66546"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17" cstate="print"/>
          <a:srcRect/>
          <a:stretch>
            <a:fillRect/>
          </a:stretch>
        </p:blipFill>
        <p:spPr bwMode="auto">
          <a:xfrm>
            <a:off x="3635896" y="2204864"/>
            <a:ext cx="2376264" cy="1514355"/>
          </a:xfrm>
          <a:prstGeom prst="rect">
            <a:avLst/>
          </a:prstGeom>
          <a:noFill/>
          <a:ln w="9525">
            <a:noFill/>
            <a:miter lim="800000"/>
            <a:headEnd/>
            <a:tailEnd/>
          </a:ln>
          <a:effectLst/>
        </p:spPr>
      </p:pic>
      <p:pic>
        <p:nvPicPr>
          <p:cNvPr id="3075" name="Picture 3"/>
          <p:cNvPicPr>
            <a:picLocks noChangeAspect="1" noChangeArrowheads="1"/>
          </p:cNvPicPr>
          <p:nvPr/>
        </p:nvPicPr>
        <p:blipFill>
          <a:blip r:embed="rId18" cstate="print"/>
          <a:srcRect/>
          <a:stretch>
            <a:fillRect/>
          </a:stretch>
        </p:blipFill>
        <p:spPr bwMode="auto">
          <a:xfrm>
            <a:off x="3635896" y="836712"/>
            <a:ext cx="2376264" cy="1194051"/>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eminement pour les mesures particulières pour les adultes 12 AVRIL2012.jpg"/>
          <p:cNvPicPr>
            <a:picLocks noChangeAspect="1"/>
          </p:cNvPicPr>
          <p:nvPr/>
        </p:nvPicPr>
        <p:blipFill>
          <a:blip r:embed="rId2" cstate="print"/>
          <a:stretch>
            <a:fillRect/>
          </a:stretch>
        </p:blipFill>
        <p:spPr>
          <a:xfrm>
            <a:off x="251520" y="0"/>
            <a:ext cx="8712967" cy="6858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Introduction</a:t>
            </a:r>
            <a:endParaRPr lang="fr-CA" dirty="0"/>
          </a:p>
        </p:txBody>
      </p:sp>
      <p:sp>
        <p:nvSpPr>
          <p:cNvPr id="3" name="Espace réservé du contenu 2"/>
          <p:cNvSpPr>
            <a:spLocks noGrp="1"/>
          </p:cNvSpPr>
          <p:nvPr>
            <p:ph idx="1"/>
          </p:nvPr>
        </p:nvSpPr>
        <p:spPr>
          <a:xfrm>
            <a:off x="467544" y="1844824"/>
            <a:ext cx="7457256" cy="3960440"/>
          </a:xfrm>
        </p:spPr>
        <p:txBody>
          <a:bodyPr>
            <a:normAutofit fontScale="62500" lnSpcReduction="20000"/>
          </a:bodyPr>
          <a:lstStyle/>
          <a:p>
            <a:pPr algn="just"/>
            <a:r>
              <a:rPr lang="fr-CA" dirty="0" smtClean="0"/>
              <a:t>La Loi sur l’instruction publique reconnaît à chaque élève le droit de recevoir des services éducatifs qui lui sont adaptés. Dès qu’une difficulté ou qu’un handicap l’empêche, ou bien de poursuivre ses apprentissages tels que visés par le programme de formation ou de progresser dans son insertion sociale, les directeurs et les directrices d’école établissent un plan d’intervention qui leur permet de lui fournir les services éducatifs adaptés à ses besoins.</a:t>
            </a:r>
          </a:p>
          <a:p>
            <a:pPr algn="just"/>
            <a:endParaRPr lang="fr-CA" dirty="0" smtClean="0"/>
          </a:p>
          <a:p>
            <a:pPr algn="just"/>
            <a:r>
              <a:rPr lang="fr-CA" dirty="0" smtClean="0"/>
              <a:t>Disponible sous:</a:t>
            </a:r>
          </a:p>
          <a:p>
            <a:pPr algn="just"/>
            <a:endParaRPr lang="fr-CA" dirty="0" smtClean="0"/>
          </a:p>
          <a:p>
            <a:pPr algn="just"/>
            <a:r>
              <a:rPr lang="fr-CA" dirty="0" smtClean="0"/>
              <a:t>Voir aussi article </a:t>
            </a:r>
            <a:r>
              <a:rPr lang="fr-CA" sz="2900" dirty="0" smtClean="0"/>
              <a:t>5.5</a:t>
            </a:r>
          </a:p>
          <a:p>
            <a:pPr algn="just"/>
            <a:r>
              <a:rPr lang="fr-CA" sz="2900" dirty="0" smtClean="0"/>
              <a:t>Voir en FP LIP art.110.11</a:t>
            </a:r>
          </a:p>
          <a:p>
            <a:pPr algn="just">
              <a:buNone/>
            </a:pPr>
            <a:endParaRPr lang="fr-CA" dirty="0" smtClean="0"/>
          </a:p>
          <a:p>
            <a:pPr algn="r">
              <a:buNone/>
            </a:pPr>
            <a:r>
              <a:rPr lang="fr-CA" dirty="0" smtClean="0">
                <a:hlinkClick r:id="rId3"/>
              </a:rPr>
              <a:t>http://www2.publicationsduquebec.gouv.qc.ca/dynamicSearch/telecharge.php?type=2&amp;file=/I_13_3/I13_3.html</a:t>
            </a:r>
            <a:endParaRPr lang="fr-CA" dirty="0" smtClean="0"/>
          </a:p>
          <a:p>
            <a:pPr algn="r">
              <a:buNone/>
            </a:pPr>
            <a:r>
              <a:rPr lang="fr-CA" dirty="0" smtClean="0"/>
              <a:t/>
            </a:r>
            <a:br>
              <a:rPr lang="fr-CA" dirty="0" smtClean="0"/>
            </a:br>
            <a:r>
              <a:rPr lang="fr-CA" dirty="0" smtClean="0"/>
              <a:t/>
            </a:r>
            <a:br>
              <a:rPr lang="fr-CA" dirty="0" smtClean="0"/>
            </a:b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5</a:t>
            </a:fld>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Commission des droits de la personne et des droits de la jeunesse</a:t>
            </a:r>
            <a:endParaRPr lang="fr-CA" sz="4000" dirty="0"/>
          </a:p>
        </p:txBody>
      </p:sp>
      <p:sp>
        <p:nvSpPr>
          <p:cNvPr id="3" name="Espace réservé du contenu 2"/>
          <p:cNvSpPr>
            <a:spLocks noGrp="1"/>
          </p:cNvSpPr>
          <p:nvPr>
            <p:ph idx="1"/>
          </p:nvPr>
        </p:nvSpPr>
        <p:spPr>
          <a:xfrm>
            <a:off x="395536" y="1988840"/>
            <a:ext cx="8229600" cy="5040560"/>
          </a:xfrm>
        </p:spPr>
        <p:txBody>
          <a:bodyPr>
            <a:normAutofit/>
          </a:bodyPr>
          <a:lstStyle/>
          <a:p>
            <a:pPr algn="just"/>
            <a:r>
              <a:rPr lang="fr-CA" dirty="0" smtClean="0"/>
              <a:t>Balises pour les accommodements raisonnables – Charte des droits et libertés (articles 4, 9.1 et 10)</a:t>
            </a:r>
          </a:p>
          <a:p>
            <a:pPr algn="just"/>
            <a:r>
              <a:rPr lang="fr-CA" dirty="0" smtClean="0"/>
              <a:t>Obligation juridique d’accommoder avec des balises sur demande individuelle (du cas par cas)</a:t>
            </a:r>
          </a:p>
          <a:p>
            <a:pPr algn="just"/>
            <a:r>
              <a:rPr lang="fr-CA" dirty="0" smtClean="0"/>
              <a:t>Mise en action, en processus de recherche de solution MAIS nous n’avons pas d’obligation de résultat</a:t>
            </a:r>
          </a:p>
          <a:p>
            <a:pPr algn="just"/>
            <a:r>
              <a:rPr lang="fr-CA" dirty="0" smtClean="0"/>
              <a:t>Faire signer une lettre concernant la confidentialité avant d’informer les enseignants ou autre personnel de la problématique d’un élève </a:t>
            </a:r>
          </a:p>
          <a:p>
            <a:pPr algn="r">
              <a:buNone/>
            </a:pPr>
            <a:r>
              <a:rPr lang="fr-CA" dirty="0" smtClean="0"/>
              <a:t>Source: La CDPDJ</a:t>
            </a:r>
          </a:p>
          <a:p>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50</a:t>
            </a:fld>
            <a:endParaRPr lang="fr-CA"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692696"/>
            <a:ext cx="8229600" cy="1143000"/>
          </a:xfrm>
        </p:spPr>
        <p:txBody>
          <a:bodyPr>
            <a:normAutofit fontScale="90000"/>
          </a:bodyPr>
          <a:lstStyle/>
          <a:p>
            <a:r>
              <a:rPr lang="fr-CA" dirty="0" smtClean="0"/>
              <a:t>Lois de la protection de le jeunesse</a:t>
            </a:r>
            <a:endParaRPr lang="fr-CA" dirty="0"/>
          </a:p>
        </p:txBody>
      </p:sp>
      <p:sp>
        <p:nvSpPr>
          <p:cNvPr id="4" name="Espace réservé du contenu 3"/>
          <p:cNvSpPr>
            <a:spLocks noGrp="1"/>
          </p:cNvSpPr>
          <p:nvPr>
            <p:ph idx="1"/>
          </p:nvPr>
        </p:nvSpPr>
        <p:spPr/>
        <p:txBody>
          <a:bodyPr>
            <a:normAutofit/>
          </a:bodyPr>
          <a:lstStyle/>
          <a:p>
            <a:r>
              <a:rPr lang="fr-CA" dirty="0" smtClean="0"/>
              <a:t>2.2. La responsabilité d'assumer le soin, l'entretien et l'éducation d'un enfant et d'en assurer la surveillance incombe en premier lieu à ses parents.</a:t>
            </a:r>
          </a:p>
          <a:p>
            <a:r>
              <a:rPr lang="fr-CA" dirty="0" smtClean="0"/>
              <a:t/>
            </a:r>
            <a:br>
              <a:rPr lang="fr-CA" dirty="0" smtClean="0"/>
            </a:br>
            <a:r>
              <a:rPr lang="fr-CA" dirty="0" smtClean="0"/>
              <a:t>1984, c. 4, a. 4; 1994, c. 35, a. 2.</a:t>
            </a:r>
          </a:p>
          <a:p>
            <a:r>
              <a:rPr lang="fr-CA" dirty="0" smtClean="0"/>
              <a:t/>
            </a:r>
            <a:br>
              <a:rPr lang="fr-CA" dirty="0" smtClean="0"/>
            </a:br>
            <a:endParaRPr lang="fr-CA" dirty="0" smtClean="0"/>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Lois de la protection de le jeunesse</a:t>
            </a:r>
            <a:endParaRPr lang="fr-CA" dirty="0"/>
          </a:p>
        </p:txBody>
      </p:sp>
      <p:sp>
        <p:nvSpPr>
          <p:cNvPr id="3" name="Espace réservé du contenu 2"/>
          <p:cNvSpPr>
            <a:spLocks noGrp="1"/>
          </p:cNvSpPr>
          <p:nvPr>
            <p:ph idx="1"/>
          </p:nvPr>
        </p:nvSpPr>
        <p:spPr/>
        <p:txBody>
          <a:bodyPr>
            <a:normAutofit fontScale="55000" lnSpcReduction="20000"/>
          </a:bodyPr>
          <a:lstStyle/>
          <a:p>
            <a:r>
              <a:rPr lang="fr-CA" dirty="0" smtClean="0"/>
              <a:t>.</a:t>
            </a:r>
          </a:p>
          <a:p>
            <a:r>
              <a:rPr lang="fr-CA" dirty="0" smtClean="0"/>
              <a:t>2.3. Toute intervention auprès d'un enfant et de ses parents en vertu de la présente loi doit:</a:t>
            </a:r>
          </a:p>
          <a:p>
            <a:r>
              <a:rPr lang="fr-CA" dirty="0" smtClean="0"/>
              <a:t/>
            </a:r>
            <a:br>
              <a:rPr lang="fr-CA" dirty="0" smtClean="0"/>
            </a:br>
            <a:r>
              <a:rPr lang="fr-CA" i="1" dirty="0" smtClean="0"/>
              <a:t>a)</a:t>
            </a:r>
            <a:r>
              <a:rPr lang="fr-CA" dirty="0" smtClean="0"/>
              <a:t> viser à mettre fin à la situation qui compromet la sécurité ou le développement de l'enfant et à éviter qu'elle ne se reproduise;</a:t>
            </a:r>
          </a:p>
          <a:p>
            <a:r>
              <a:rPr lang="fr-CA" dirty="0" smtClean="0"/>
              <a:t/>
            </a:r>
            <a:br>
              <a:rPr lang="fr-CA" dirty="0" smtClean="0"/>
            </a:br>
            <a:r>
              <a:rPr lang="fr-CA" i="1" dirty="0" smtClean="0"/>
              <a:t>b)</a:t>
            </a:r>
            <a:r>
              <a:rPr lang="fr-CA" dirty="0" smtClean="0"/>
              <a:t> privilégier, lorsque les circonstances sont appropriées, les moyens qui permettent à l'enfant et à ses parents de participer activement à la prise de décision et au choix des mesures qui les concernent.</a:t>
            </a:r>
          </a:p>
          <a:p>
            <a:r>
              <a:rPr lang="fr-CA" dirty="0" smtClean="0"/>
              <a:t/>
            </a:r>
            <a:br>
              <a:rPr lang="fr-CA" dirty="0" smtClean="0"/>
            </a:br>
            <a:r>
              <a:rPr lang="fr-CA" dirty="0" smtClean="0"/>
              <a:t>Participation de l'enfant.</a:t>
            </a:r>
          </a:p>
          <a:p>
            <a:r>
              <a:rPr lang="fr-CA" dirty="0" smtClean="0"/>
              <a:t>Une personne, un organisme ou un établissement à qui la présente loi confie des responsabilités envers l'enfant et ses parents doit favoriser la participation de l'enfant et de ses parents ainsi que l'implication de la communauté.</a:t>
            </a:r>
          </a:p>
          <a:p>
            <a:r>
              <a:rPr lang="fr-CA" dirty="0" smtClean="0"/>
              <a:t/>
            </a:r>
            <a:br>
              <a:rPr lang="fr-CA" dirty="0" smtClean="0"/>
            </a:br>
            <a:r>
              <a:rPr lang="fr-CA" dirty="0" smtClean="0"/>
              <a:t>Implication des parents.</a:t>
            </a:r>
          </a:p>
          <a:p>
            <a:r>
              <a:rPr lang="fr-CA" dirty="0" smtClean="0"/>
              <a:t>Les parents doivent, dans la mesure du possible, participer activement à l'application des mesures pour mettre fin à la situation qui compromet la sécurité ou le développement de leur enfant et pour éviter qu'elle ne se reproduise.</a:t>
            </a:r>
          </a:p>
          <a:p>
            <a:r>
              <a:rPr lang="fr-CA" dirty="0" smtClean="0"/>
              <a:t/>
            </a:r>
            <a:br>
              <a:rPr lang="fr-CA" dirty="0" smtClean="0"/>
            </a:br>
            <a:endParaRPr lang="fr-CA" dirty="0"/>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Lois de la protection de le jeunesse</a:t>
            </a:r>
            <a:endParaRPr lang="fr-CA" dirty="0"/>
          </a:p>
        </p:txBody>
      </p:sp>
      <p:sp>
        <p:nvSpPr>
          <p:cNvPr id="3" name="Espace réservé du contenu 2"/>
          <p:cNvSpPr>
            <a:spLocks noGrp="1"/>
          </p:cNvSpPr>
          <p:nvPr>
            <p:ph idx="1"/>
          </p:nvPr>
        </p:nvSpPr>
        <p:spPr/>
        <p:txBody>
          <a:bodyPr>
            <a:normAutofit fontScale="40000" lnSpcReduction="20000"/>
          </a:bodyPr>
          <a:lstStyle/>
          <a:p>
            <a:pPr>
              <a:buNone/>
            </a:pPr>
            <a:r>
              <a:rPr lang="fr-CA" dirty="0" smtClean="0"/>
              <a:t>Personnes en autorité.</a:t>
            </a:r>
          </a:p>
          <a:p>
            <a:pPr>
              <a:buNone/>
            </a:pPr>
            <a:r>
              <a:rPr lang="fr-CA" dirty="0" smtClean="0"/>
              <a:t>2.4. Les personnes à qui la présente loi confie des responsabilités envers l'enfant ainsi que celles appelées à prendre des décisions à son sujet </a:t>
            </a:r>
            <a:r>
              <a:rPr lang="fr-CA" sz="3000" dirty="0" smtClean="0"/>
              <a:t>en vertu de cette loi tiennent compte, lors de leurs interventions, de la nécessité:</a:t>
            </a:r>
          </a:p>
          <a:p>
            <a:pPr>
              <a:buNone/>
            </a:pPr>
            <a:r>
              <a:rPr lang="fr-CA" sz="3000" dirty="0" smtClean="0"/>
              <a:t/>
            </a:r>
            <a:br>
              <a:rPr lang="fr-CA" sz="3000" dirty="0" smtClean="0"/>
            </a:br>
            <a:r>
              <a:rPr lang="fr-CA" sz="3000" dirty="0" smtClean="0"/>
              <a:t>1° de traiter l'enfant et ses parents avec courtoisie, équité et compréhension, dans le respect de leur dignité et de leur autonomie;</a:t>
            </a:r>
          </a:p>
          <a:p>
            <a:pPr>
              <a:buNone/>
            </a:pPr>
            <a:r>
              <a:rPr lang="fr-CA" sz="3000" dirty="0" smtClean="0"/>
              <a:t/>
            </a:r>
            <a:br>
              <a:rPr lang="fr-CA" sz="3000" dirty="0" smtClean="0"/>
            </a:br>
            <a:r>
              <a:rPr lang="fr-CA" sz="3000" dirty="0" smtClean="0"/>
              <a:t>2° de s'assurer que les informations et les explications qui doivent être données à l'enfant dans le cadre de la présente loi doivent l'être en des termes adaptés à son âge et à sa compréhension;</a:t>
            </a:r>
          </a:p>
          <a:p>
            <a:pPr>
              <a:buNone/>
            </a:pPr>
            <a:r>
              <a:rPr lang="fr-CA" sz="3000" dirty="0" smtClean="0"/>
              <a:t/>
            </a:r>
            <a:br>
              <a:rPr lang="fr-CA" sz="3000" dirty="0" smtClean="0"/>
            </a:br>
            <a:r>
              <a:rPr lang="fr-CA" sz="3000" dirty="0" smtClean="0"/>
              <a:t>3° de s'assurer que les parents ont compris les informations et les explications qui doivent leur être données dans le cadre de la présente loi;</a:t>
            </a:r>
          </a:p>
          <a:p>
            <a:pPr>
              <a:buNone/>
            </a:pPr>
            <a:r>
              <a:rPr lang="fr-CA" sz="3000" dirty="0" smtClean="0"/>
              <a:t/>
            </a:r>
            <a:br>
              <a:rPr lang="fr-CA" sz="3000" dirty="0" smtClean="0"/>
            </a:br>
            <a:r>
              <a:rPr lang="fr-CA" sz="3000" dirty="0" smtClean="0"/>
              <a:t>4° de permettre à l'enfant et à ses parents de faire entendre leurs points de vue, d'exprimer leurs préoccupations et d'être écoutés au moment approprié de l'intervention;</a:t>
            </a:r>
          </a:p>
          <a:p>
            <a:pPr>
              <a:buNone/>
            </a:pPr>
            <a:r>
              <a:rPr lang="fr-CA" sz="3000" dirty="0" smtClean="0"/>
              <a:t/>
            </a:r>
            <a:br>
              <a:rPr lang="fr-CA" sz="3000" dirty="0" smtClean="0"/>
            </a:br>
            <a:r>
              <a:rPr lang="fr-CA" sz="3000" dirty="0" smtClean="0"/>
              <a:t>5° de favoriser des mesures auprès de l'enfant et de ses parents en prenant en considération qu'il faut agir avec diligence pour assurer la protection de l'enfant, compte tenu que la notion de temps chez l'enfant est différente de celle des adultes, ainsi qu'en prenant en considération les facteurs suivants:</a:t>
            </a:r>
          </a:p>
          <a:p>
            <a:pPr>
              <a:buNone/>
            </a:pPr>
            <a:r>
              <a:rPr lang="fr-CA" sz="3000" dirty="0" smtClean="0"/>
              <a:t/>
            </a:r>
            <a:br>
              <a:rPr lang="fr-CA" sz="3000" dirty="0" smtClean="0"/>
            </a:br>
            <a:r>
              <a:rPr lang="fr-CA" sz="3000" dirty="0" smtClean="0"/>
              <a:t>a) la proximité de la ressource choisie;</a:t>
            </a:r>
          </a:p>
          <a:p>
            <a:pPr>
              <a:buNone/>
            </a:pPr>
            <a:r>
              <a:rPr lang="fr-CA" sz="3000" dirty="0" smtClean="0"/>
              <a:t/>
            </a:r>
            <a:br>
              <a:rPr lang="fr-CA" sz="3000" dirty="0" smtClean="0"/>
            </a:br>
            <a:r>
              <a:rPr lang="fr-CA" sz="3000" dirty="0" smtClean="0"/>
              <a:t>b) les caractéristiques des communautés culturelles;</a:t>
            </a:r>
          </a:p>
          <a:p>
            <a:pPr>
              <a:buNone/>
            </a:pPr>
            <a:r>
              <a:rPr lang="fr-CA" sz="3000" dirty="0" smtClean="0"/>
              <a:t/>
            </a:r>
            <a:br>
              <a:rPr lang="fr-CA" sz="3000" dirty="0" smtClean="0"/>
            </a:br>
            <a:r>
              <a:rPr lang="fr-CA" sz="3000" dirty="0" smtClean="0"/>
              <a:t>c) les caractéristiques des communautés autochtones.</a:t>
            </a:r>
          </a:p>
          <a:p>
            <a:pPr>
              <a:buNone/>
            </a:pPr>
            <a:r>
              <a:rPr lang="fr-CA" sz="3000" dirty="0" smtClean="0"/>
              <a:t/>
            </a:r>
            <a:br>
              <a:rPr lang="fr-CA" sz="3000" dirty="0" smtClean="0"/>
            </a:br>
            <a:r>
              <a:rPr lang="fr-CA" sz="3000" dirty="0" smtClean="0"/>
              <a:t>1994, c. 35, a. 3.</a:t>
            </a:r>
          </a:p>
          <a:p>
            <a:endParaRPr lang="fr-CA" dirty="0"/>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Lois de la protection de le jeunesse</a:t>
            </a:r>
            <a:endParaRPr lang="fr-CA" dirty="0"/>
          </a:p>
        </p:txBody>
      </p:sp>
      <p:sp>
        <p:nvSpPr>
          <p:cNvPr id="3" name="Espace réservé du contenu 2"/>
          <p:cNvSpPr>
            <a:spLocks noGrp="1"/>
          </p:cNvSpPr>
          <p:nvPr>
            <p:ph idx="1"/>
          </p:nvPr>
        </p:nvSpPr>
        <p:spPr/>
        <p:txBody>
          <a:bodyPr>
            <a:normAutofit fontScale="92500" lnSpcReduction="20000"/>
          </a:bodyPr>
          <a:lstStyle/>
          <a:p>
            <a:pPr>
              <a:buNone/>
            </a:pPr>
            <a:r>
              <a:rPr lang="fr-CA" dirty="0" smtClean="0"/>
              <a:t/>
            </a:r>
            <a:br>
              <a:rPr lang="fr-CA" dirty="0" smtClean="0"/>
            </a:br>
            <a:r>
              <a:rPr lang="fr-CA" dirty="0" smtClean="0"/>
              <a:t>Intérêt de l'enfant.</a:t>
            </a:r>
          </a:p>
          <a:p>
            <a:pPr>
              <a:buNone/>
            </a:pPr>
            <a:r>
              <a:rPr lang="fr-CA" dirty="0" smtClean="0"/>
              <a:t>3. Les décisions prises en vertu de la présente loi doivent l'être dans l'intérêt de l'enfant et dans le respect de ses droits.</a:t>
            </a:r>
          </a:p>
          <a:p>
            <a:pPr>
              <a:buNone/>
            </a:pPr>
            <a:r>
              <a:rPr lang="fr-CA" dirty="0" smtClean="0"/>
              <a:t/>
            </a:r>
            <a:br>
              <a:rPr lang="fr-CA" dirty="0" smtClean="0"/>
            </a:br>
            <a:r>
              <a:rPr lang="fr-CA" dirty="0" smtClean="0"/>
              <a:t>Éléments importants.</a:t>
            </a:r>
          </a:p>
          <a:p>
            <a:pPr>
              <a:buNone/>
            </a:pPr>
            <a:r>
              <a:rPr lang="fr-CA" dirty="0" smtClean="0"/>
              <a:t>Sont pris en considération, outre les besoins moraux, intellectuels, affectifs et physiques de l'enfant, son âge, sa santé, son caractère, son milieu familial et les autres aspects de sa situation.</a:t>
            </a:r>
          </a:p>
          <a:p>
            <a:pPr>
              <a:buNone/>
            </a:pPr>
            <a:r>
              <a:rPr lang="fr-CA" dirty="0" smtClean="0"/>
              <a:t/>
            </a:r>
            <a:br>
              <a:rPr lang="fr-CA" dirty="0" smtClean="0"/>
            </a:br>
            <a:r>
              <a:rPr lang="fr-CA" dirty="0" smtClean="0"/>
              <a:t>1977, c. 20, a. 3; 1984, c. 4, a. 5; 1994, c. 35, a. 4.</a:t>
            </a:r>
          </a:p>
          <a:p>
            <a:endParaRPr lang="fr-CA" dirty="0"/>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Notre obligation : la mise en action</a:t>
            </a:r>
            <a:endParaRPr lang="fr-CA" dirty="0"/>
          </a:p>
        </p:txBody>
      </p:sp>
      <p:sp>
        <p:nvSpPr>
          <p:cNvPr id="3" name="Espace réservé du contenu 2"/>
          <p:cNvSpPr>
            <a:spLocks noGrp="1"/>
          </p:cNvSpPr>
          <p:nvPr>
            <p:ph idx="1"/>
          </p:nvPr>
        </p:nvSpPr>
        <p:spPr/>
        <p:txBody>
          <a:bodyPr/>
          <a:lstStyle/>
          <a:p>
            <a:r>
              <a:rPr lang="fr-CA" dirty="0" smtClean="0"/>
              <a:t>Nous devons être en processus de recherche de solution</a:t>
            </a:r>
          </a:p>
          <a:p>
            <a:r>
              <a:rPr lang="fr-CA" dirty="0" smtClean="0"/>
              <a:t>Démarche proposée par la CPDJ</a:t>
            </a:r>
          </a:p>
          <a:p>
            <a:pPr marL="850392" lvl="1" indent="-457200">
              <a:buFont typeface="+mj-lt"/>
              <a:buAutoNum type="arabicPeriod"/>
            </a:pPr>
            <a:r>
              <a:rPr lang="fr-CA" dirty="0" smtClean="0"/>
              <a:t>Évaluation des besoins</a:t>
            </a:r>
          </a:p>
          <a:p>
            <a:pPr marL="850392" lvl="1" indent="-457200">
              <a:buFont typeface="+mj-lt"/>
              <a:buAutoNum type="arabicPeriod"/>
            </a:pPr>
            <a:r>
              <a:rPr lang="fr-CA" dirty="0" smtClean="0"/>
              <a:t>Analyse des possibilités</a:t>
            </a:r>
          </a:p>
          <a:p>
            <a:pPr marL="850392" lvl="1" indent="-457200">
              <a:buFont typeface="+mj-lt"/>
              <a:buAutoNum type="arabicPeriod"/>
            </a:pPr>
            <a:r>
              <a:rPr lang="fr-CA" dirty="0" smtClean="0"/>
              <a:t>Preuve de créativité</a:t>
            </a:r>
          </a:p>
          <a:p>
            <a:pPr marL="850392" lvl="1" indent="-457200">
              <a:buFont typeface="+mj-lt"/>
              <a:buAutoNum type="arabicPeriod"/>
            </a:pPr>
            <a:r>
              <a:rPr lang="fr-CA" dirty="0" smtClean="0"/>
              <a:t>Mise en place ou abandon</a:t>
            </a:r>
          </a:p>
          <a:p>
            <a:pPr lvl="1"/>
            <a:endParaRPr lang="fr-CA" dirty="0"/>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pPr lvl="0"/>
            <a:r>
              <a:rPr lang="fr-CA" dirty="0" smtClean="0"/>
              <a:t>Accommodement raisonnable et contrainte excessive</a:t>
            </a:r>
          </a:p>
        </p:txBody>
      </p:sp>
      <p:sp>
        <p:nvSpPr>
          <p:cNvPr id="5" name="Espace réservé du contenu 4"/>
          <p:cNvSpPr>
            <a:spLocks noGrp="1"/>
          </p:cNvSpPr>
          <p:nvPr>
            <p:ph idx="1"/>
          </p:nvPr>
        </p:nvSpPr>
        <p:spPr/>
        <p:txBody>
          <a:bodyPr>
            <a:normAutofit lnSpcReduction="10000"/>
          </a:bodyPr>
          <a:lstStyle/>
          <a:p>
            <a:pPr lvl="0"/>
            <a:r>
              <a:rPr lang="fr-CA" dirty="0" smtClean="0"/>
              <a:t>Quand tout a été analysé et pensé et essayé et que rien n’est possible, nous pouvons alors utiliser la contrainte excessive pour justifier notre refus (abandon)</a:t>
            </a:r>
          </a:p>
          <a:p>
            <a:pPr lvl="0"/>
            <a:r>
              <a:rPr lang="fr-CA" dirty="0" smtClean="0"/>
              <a:t>Les contraintes excessives peuvent être retenues quand :</a:t>
            </a:r>
          </a:p>
          <a:p>
            <a:pPr lvl="1"/>
            <a:r>
              <a:rPr lang="fr-CA" dirty="0" smtClean="0"/>
              <a:t>Coût excessif de l’accommodement</a:t>
            </a:r>
          </a:p>
          <a:p>
            <a:pPr lvl="1"/>
            <a:r>
              <a:rPr lang="fr-CA" dirty="0" smtClean="0"/>
              <a:t>Impact réel et important sur le bon fonctionnement de l’organisation</a:t>
            </a:r>
          </a:p>
          <a:p>
            <a:pPr lvl="1"/>
            <a:r>
              <a:rPr lang="fr-CA" dirty="0" smtClean="0"/>
              <a:t>Impact sur le droit d’autrui</a:t>
            </a:r>
          </a:p>
          <a:p>
            <a:pPr lvl="1"/>
            <a:r>
              <a:rPr lang="fr-CA" dirty="0" smtClean="0"/>
              <a:t>Problèmes de sécurité</a:t>
            </a:r>
          </a:p>
          <a:p>
            <a:pPr lvl="0">
              <a:buNone/>
            </a:pPr>
            <a:r>
              <a:rPr lang="fr-CA" i="1" dirty="0" smtClean="0"/>
              <a:t>Les contraintes excessives doivent être documentées.</a:t>
            </a:r>
            <a:endParaRPr lang="fr-CA" i="1" dirty="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Charte des droits et des libertés</a:t>
            </a:r>
            <a:endParaRPr lang="fr-CA" dirty="0"/>
          </a:p>
        </p:txBody>
      </p:sp>
      <p:sp>
        <p:nvSpPr>
          <p:cNvPr id="3" name="Espace réservé du contenu 2"/>
          <p:cNvSpPr>
            <a:spLocks noGrp="1"/>
          </p:cNvSpPr>
          <p:nvPr>
            <p:ph idx="1"/>
          </p:nvPr>
        </p:nvSpPr>
        <p:spPr/>
        <p:txBody>
          <a:bodyPr>
            <a:normAutofit fontScale="85000" lnSpcReduction="20000"/>
          </a:bodyPr>
          <a:lstStyle/>
          <a:p>
            <a:pPr>
              <a:buNone/>
            </a:pPr>
            <a:r>
              <a:rPr lang="fr-CA" dirty="0" smtClean="0"/>
              <a:t>Art. 4. Toute personne a droit à la sauvegarde de sa dignité, de son honneur et de sa réputation.</a:t>
            </a:r>
          </a:p>
          <a:p>
            <a:pPr>
              <a:buNone/>
            </a:pPr>
            <a:endParaRPr lang="fr-CA" dirty="0" smtClean="0"/>
          </a:p>
          <a:p>
            <a:pPr>
              <a:buNone/>
            </a:pPr>
            <a:r>
              <a:rPr lang="fr-CA" dirty="0" smtClean="0"/>
              <a:t>Art. 10. Toute personne a droit à la reconnaissance et à l'exercice, en pleine égalité, des droits et libertés de la personne, sans distinction, exclusion ou préférence fondée sur la race, la couleur, le sexe, la grossesse, l'orientation sexuelle, l'état civil, l'âge sauf dans la mesure prévue par la loi, la religion, les convictions politiques, la langue, l'origine ethnique ou nationale, la condition sociale, le handicap ou l'utilisation d'un moyen pour pallier ce handicap.</a:t>
            </a:r>
          </a:p>
          <a:p>
            <a:pPr>
              <a:buNone/>
            </a:pPr>
            <a:r>
              <a:rPr lang="fr-CA" dirty="0" smtClean="0"/>
              <a:t/>
            </a:r>
            <a:br>
              <a:rPr lang="fr-CA" dirty="0" smtClean="0"/>
            </a:br>
            <a:r>
              <a:rPr lang="fr-CA" dirty="0" smtClean="0"/>
              <a:t>Motif de discrimination.</a:t>
            </a:r>
          </a:p>
          <a:p>
            <a:pPr>
              <a:buNone/>
            </a:pPr>
            <a:r>
              <a:rPr lang="fr-CA" dirty="0" smtClean="0"/>
              <a:t>Il y a discrimination lorsqu'une telle distinction, exclusion ou préférence a pour effet de détruire ou de compromettre ce droit.</a:t>
            </a:r>
          </a:p>
          <a:p>
            <a:endParaRPr lang="fr-CA" dirty="0"/>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eaLnBrk="1" fontAlgn="auto" hangingPunct="1">
              <a:spcAft>
                <a:spcPts val="0"/>
              </a:spcAft>
              <a:defRPr/>
            </a:pPr>
            <a:r>
              <a:rPr lang="fr-CA" sz="3200" dirty="0" smtClean="0"/>
              <a:t>Loi 21:</a:t>
            </a:r>
            <a:br>
              <a:rPr lang="fr-CA" sz="3200" dirty="0" smtClean="0"/>
            </a:br>
            <a:r>
              <a:rPr lang="fr-CA" sz="3200" dirty="0" smtClean="0"/>
              <a:t>Champ d’exercice en orientation</a:t>
            </a:r>
            <a:endParaRPr lang="fr-FR" dirty="0"/>
          </a:p>
        </p:txBody>
      </p:sp>
      <p:sp>
        <p:nvSpPr>
          <p:cNvPr id="44035" name="Espace réservé du contenu 2"/>
          <p:cNvSpPr>
            <a:spLocks noGrp="1"/>
          </p:cNvSpPr>
          <p:nvPr>
            <p:ph sz="quarter" idx="1"/>
          </p:nvPr>
        </p:nvSpPr>
        <p:spPr>
          <a:xfrm>
            <a:off x="457200" y="1600200"/>
            <a:ext cx="7467600" cy="4873625"/>
          </a:xfrm>
        </p:spPr>
        <p:txBody>
          <a:bodyPr/>
          <a:lstStyle/>
          <a:p>
            <a:pPr marL="273050" lvl="1" eaLnBrk="1" hangingPunct="1">
              <a:spcBef>
                <a:spcPts val="600"/>
              </a:spcBef>
              <a:buSzPct val="70000"/>
              <a:buNone/>
            </a:pPr>
            <a:endParaRPr lang="fr-CA" dirty="0" smtClean="0"/>
          </a:p>
          <a:p>
            <a:pPr marL="273050" lvl="1" eaLnBrk="1" hangingPunct="1">
              <a:spcBef>
                <a:spcPts val="600"/>
              </a:spcBef>
              <a:buSzPct val="70000"/>
              <a:buFont typeface="Wingdings" pitchFamily="2" charset="2"/>
              <a:buChar char=""/>
            </a:pPr>
            <a:r>
              <a:rPr lang="fr-CA" dirty="0" smtClean="0"/>
              <a:t>Évaluer le fonctionnement psychologique, les ressources personnelles et les conditions du milieu, intervenir sur l’identité ainsi que développer et maintenir des stratégies actives d’adaptation dans le but de permettre des choix personnels et professionnels tout au long de la vie, de rétablir l’autonomie socioprofessionnelle et de réaliser des projets de carrière chez l’être humain en interaction avec son environnement.</a:t>
            </a:r>
          </a:p>
          <a:p>
            <a:pPr eaLnBrk="1" hangingPunct="1"/>
            <a:endParaRPr lang="fr-FR" dirty="0" smtClean="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CA" sz="3200" dirty="0" smtClean="0"/>
              <a:t>Loi 21:</a:t>
            </a:r>
            <a:br>
              <a:rPr lang="fr-CA" sz="3200" dirty="0" smtClean="0"/>
            </a:br>
            <a:r>
              <a:rPr lang="fr-CA" sz="3200" dirty="0" smtClean="0"/>
              <a:t>Activités réservées</a:t>
            </a:r>
            <a:endParaRPr lang="fr-FR" dirty="0"/>
          </a:p>
        </p:txBody>
      </p:sp>
      <p:sp>
        <p:nvSpPr>
          <p:cNvPr id="45059" name="Espace réservé du contenu 2"/>
          <p:cNvSpPr>
            <a:spLocks noGrp="1"/>
          </p:cNvSpPr>
          <p:nvPr>
            <p:ph sz="quarter" idx="1"/>
          </p:nvPr>
        </p:nvSpPr>
        <p:spPr>
          <a:xfrm>
            <a:off x="457200" y="1600200"/>
            <a:ext cx="7467600" cy="4873625"/>
          </a:xfrm>
        </p:spPr>
        <p:txBody>
          <a:bodyPr/>
          <a:lstStyle/>
          <a:p>
            <a:pPr eaLnBrk="1" hangingPunct="1">
              <a:lnSpc>
                <a:spcPct val="90000"/>
              </a:lnSpc>
            </a:pPr>
            <a:endParaRPr lang="fr-CA" dirty="0" smtClean="0"/>
          </a:p>
          <a:p>
            <a:pPr eaLnBrk="1" hangingPunct="1">
              <a:lnSpc>
                <a:spcPct val="90000"/>
              </a:lnSpc>
            </a:pPr>
            <a:r>
              <a:rPr lang="fr-CA" dirty="0" smtClean="0"/>
              <a:t>Évaluer les troubles mentaux, lorsqu’une attestation de formation lui est délivrée par l’Ordre dans le cadre d’un règlement pris en application du paragraphe </a:t>
            </a:r>
            <a:r>
              <a:rPr lang="fr-CA" i="1" dirty="0" smtClean="0"/>
              <a:t>o</a:t>
            </a:r>
            <a:r>
              <a:rPr lang="fr-CA" dirty="0" smtClean="0"/>
              <a:t> de l’article 94</a:t>
            </a:r>
          </a:p>
          <a:p>
            <a:pPr eaLnBrk="1" hangingPunct="1">
              <a:lnSpc>
                <a:spcPct val="90000"/>
              </a:lnSpc>
            </a:pPr>
            <a:endParaRPr lang="fr-CA" dirty="0" smtClean="0"/>
          </a:p>
          <a:p>
            <a:pPr eaLnBrk="1" hangingPunct="1">
              <a:lnSpc>
                <a:spcPct val="90000"/>
              </a:lnSpc>
            </a:pPr>
            <a:r>
              <a:rPr lang="fr-CA" dirty="0" smtClean="0"/>
              <a:t>Évaluer le retard mental</a:t>
            </a:r>
          </a:p>
          <a:p>
            <a:pPr eaLnBrk="1" hangingPunct="1">
              <a:lnSpc>
                <a:spcPct val="90000"/>
              </a:lnSpc>
            </a:pPr>
            <a:endParaRPr lang="fr-CA" dirty="0" smtClean="0"/>
          </a:p>
          <a:p>
            <a:pPr eaLnBrk="1" hangingPunct="1">
              <a:lnSpc>
                <a:spcPct val="90000"/>
              </a:lnSpc>
            </a:pPr>
            <a:r>
              <a:rPr lang="fr-CA" dirty="0" smtClean="0"/>
              <a:t>Évaluer une personne atteinte d’un trouble mental ou neuropsychologique attesté par un diagnostic ou par une évaluation effectuée par un professionnel habilité.</a:t>
            </a:r>
          </a:p>
          <a:p>
            <a:pPr eaLnBrk="1" hangingPunct="1"/>
            <a:endParaRPr lang="fr-FR" dirty="0"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 guide intégré</a:t>
            </a:r>
            <a:endParaRPr lang="fr-CA" dirty="0"/>
          </a:p>
        </p:txBody>
      </p:sp>
      <p:sp>
        <p:nvSpPr>
          <p:cNvPr id="3" name="Espace réservé du contenu 2"/>
          <p:cNvSpPr>
            <a:spLocks noGrp="1"/>
          </p:cNvSpPr>
          <p:nvPr>
            <p:ph idx="1"/>
          </p:nvPr>
        </p:nvSpPr>
        <p:spPr/>
        <p:txBody>
          <a:bodyPr>
            <a:normAutofit lnSpcReduction="10000"/>
          </a:bodyPr>
          <a:lstStyle/>
          <a:p>
            <a:pPr algn="just"/>
            <a:r>
              <a:rPr lang="fr-CA" dirty="0" smtClean="0"/>
              <a:t>Guide de gestion de la sanction des études et des épreuves ministérielles : formation générale des jeunes, formation générale des adultes et formation professionnelle. Édition 2011</a:t>
            </a:r>
          </a:p>
          <a:p>
            <a:pPr algn="just"/>
            <a:r>
              <a:rPr lang="fr-CA" dirty="0" smtClean="0"/>
              <a:t>Guide intégré FGJ – FGA – FP depuis 2009 – en lien avec Charlemagne – dossier scolaire unique </a:t>
            </a:r>
          </a:p>
          <a:p>
            <a:r>
              <a:rPr lang="fr-CA" dirty="0" smtClean="0"/>
              <a:t>Guide disponible sous</a:t>
            </a:r>
          </a:p>
          <a:p>
            <a:pPr lvl="1"/>
            <a:r>
              <a:rPr lang="fr-CA" dirty="0" smtClean="0">
                <a:hlinkClick r:id="rId3"/>
              </a:rPr>
              <a:t>http://www.mels.gouv.qc.ca/sections/publications/index.asp?page=fiche&amp;id=1848</a:t>
            </a:r>
            <a:endParaRPr lang="fr-CA" dirty="0" smtClean="0"/>
          </a:p>
          <a:p>
            <a:r>
              <a:rPr lang="fr-CA" dirty="0" smtClean="0"/>
              <a:t>Info/sanction disponibles</a:t>
            </a:r>
          </a:p>
          <a:p>
            <a:pPr lvl="1"/>
            <a:r>
              <a:rPr lang="fr-CA" dirty="0" smtClean="0">
                <a:hlinkClick r:id="rId4"/>
              </a:rPr>
              <a:t>http://www.mels.gouv.qc.ca/ais/</a:t>
            </a:r>
            <a:endParaRPr lang="fr-CA" dirty="0" smtClean="0"/>
          </a:p>
          <a:p>
            <a:pPr lvl="1">
              <a:buNone/>
            </a:pPr>
            <a:endParaRPr lang="fr-CA" dirty="0" smtClean="0"/>
          </a:p>
          <a:p>
            <a:endParaRPr lang="fr-CA" dirty="0" smtClean="0"/>
          </a:p>
          <a:p>
            <a:endParaRPr lang="fr-CA" dirty="0" smtClean="0"/>
          </a:p>
          <a:p>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6</a:t>
            </a:fld>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Aide financière aux études</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En FGA</a:t>
            </a:r>
          </a:p>
          <a:p>
            <a:pPr lvl="1" algn="just"/>
            <a:r>
              <a:rPr lang="fr-CA" b="1" dirty="0" smtClean="0"/>
              <a:t>Demande d'allocation pour des besoins particuliers ― Adultes</a:t>
            </a:r>
            <a:r>
              <a:rPr lang="fr-CA" dirty="0" smtClean="0"/>
              <a:t/>
            </a:r>
            <a:br>
              <a:rPr lang="fr-CA" dirty="0" smtClean="0"/>
            </a:br>
            <a:r>
              <a:rPr lang="fr-CA" dirty="0" smtClean="0"/>
              <a:t>Ce formulaire Demande d'allocation pour des besoins particuliers - volet Adultes doit être rempli en ligne exclusivement. À partir du menu </a:t>
            </a:r>
            <a:r>
              <a:rPr lang="fr-CA" i="1" dirty="0" smtClean="0"/>
              <a:t>Vos services en ligne</a:t>
            </a:r>
            <a:r>
              <a:rPr lang="fr-CA" dirty="0" smtClean="0"/>
              <a:t>, cliquez sur </a:t>
            </a:r>
            <a:r>
              <a:rPr lang="fr-CA" i="1" dirty="0" smtClean="0"/>
              <a:t>Votre dossier en direct!</a:t>
            </a:r>
            <a:r>
              <a:rPr lang="fr-CA" dirty="0" smtClean="0"/>
              <a:t> ou sélectionnez la rubrique qui correspond à votre catégorie d'utilisateur. Après avoir donné votre identité, cliquez sur l'onglet </a:t>
            </a:r>
            <a:r>
              <a:rPr lang="fr-CA" i="1" dirty="0" smtClean="0"/>
              <a:t>Formulaires Besoins particuliers</a:t>
            </a:r>
            <a:r>
              <a:rPr lang="fr-CA" dirty="0" smtClean="0"/>
              <a:t>.</a:t>
            </a:r>
          </a:p>
          <a:p>
            <a:pPr lvl="1">
              <a:buNone/>
            </a:pPr>
            <a:r>
              <a:rPr lang="fr-CA" dirty="0" smtClean="0">
                <a:hlinkClick r:id="rId2"/>
              </a:rPr>
              <a:t>www.afe.gouv.qc.ca</a:t>
            </a:r>
            <a:endParaRPr lang="fr-CA" dirty="0" smtClean="0"/>
          </a:p>
          <a:p>
            <a:pPr lvl="1">
              <a:buNone/>
            </a:pPr>
            <a:r>
              <a:rPr lang="fr-CA" dirty="0" smtClean="0"/>
              <a:t/>
            </a:r>
            <a:br>
              <a:rPr lang="fr-CA" dirty="0" smtClean="0"/>
            </a:br>
            <a:endParaRPr lang="fr-CA" dirty="0" smtClean="0"/>
          </a:p>
          <a:p>
            <a:pPr>
              <a:buNone/>
            </a:pPr>
            <a:endParaRPr lang="fr-CA"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Aide financière aux études</a:t>
            </a:r>
            <a:endParaRPr lang="fr-CA" dirty="0"/>
          </a:p>
        </p:txBody>
      </p:sp>
      <p:sp>
        <p:nvSpPr>
          <p:cNvPr id="3" name="Espace réservé du contenu 2"/>
          <p:cNvSpPr>
            <a:spLocks noGrp="1"/>
          </p:cNvSpPr>
          <p:nvPr>
            <p:ph idx="1"/>
          </p:nvPr>
        </p:nvSpPr>
        <p:spPr/>
        <p:txBody>
          <a:bodyPr/>
          <a:lstStyle/>
          <a:p>
            <a:r>
              <a:rPr lang="fr-CA" dirty="0" smtClean="0"/>
              <a:t>FP</a:t>
            </a:r>
          </a:p>
          <a:p>
            <a:pPr lvl="1"/>
            <a:r>
              <a:rPr lang="fr-CA" b="1" dirty="0" smtClean="0"/>
              <a:t>Demande en ligne</a:t>
            </a:r>
          </a:p>
          <a:p>
            <a:pPr lvl="1"/>
            <a:r>
              <a:rPr lang="fr-CA" b="1" dirty="0" smtClean="0"/>
              <a:t>Certificat médical ― Déficiences fonctionnelles majeures et autres déficiences reconnues (1015)</a:t>
            </a:r>
            <a:r>
              <a:rPr lang="fr-CA" dirty="0" smtClean="0"/>
              <a:t/>
            </a:r>
            <a:br>
              <a:rPr lang="fr-CA" dirty="0" smtClean="0"/>
            </a:br>
            <a:r>
              <a:rPr lang="fr-CA" dirty="0" smtClean="0"/>
              <a:t>Formulaire destiné aux adultes (éducation des adultes, formation professionnelle, collégial ou université)</a:t>
            </a:r>
            <a:br>
              <a:rPr lang="fr-CA" dirty="0" smtClean="0"/>
            </a:br>
            <a:r>
              <a:rPr lang="fr-CA" dirty="0" smtClean="0"/>
              <a:t/>
            </a:r>
            <a:br>
              <a:rPr lang="fr-CA" dirty="0" smtClean="0"/>
            </a:br>
            <a:r>
              <a:rPr lang="fr-CA" dirty="0" smtClean="0">
                <a:hlinkClick r:id="rId2" action="ppaction://hlinkfile"/>
              </a:rPr>
              <a:t>2011-2012</a:t>
            </a:r>
            <a:r>
              <a:rPr lang="fr-CA" dirty="0" smtClean="0"/>
              <a:t> (35 ko)</a:t>
            </a:r>
            <a:br>
              <a:rPr lang="fr-CA" dirty="0" smtClean="0"/>
            </a:br>
            <a:endParaRPr lang="fr-CA" dirty="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smtClean="0"/>
              <a:t/>
            </a:r>
            <a:br>
              <a:rPr lang="fr-CA" b="1" dirty="0" smtClean="0"/>
            </a:br>
            <a:r>
              <a:rPr lang="fr-CA" b="1" dirty="0" smtClean="0"/>
              <a:t>Déficience fonctionnelle majeure</a:t>
            </a:r>
            <a:br>
              <a:rPr lang="fr-CA" b="1" dirty="0" smtClean="0"/>
            </a:br>
            <a:endParaRPr lang="fr-CA" dirty="0"/>
          </a:p>
        </p:txBody>
      </p:sp>
      <p:sp>
        <p:nvSpPr>
          <p:cNvPr id="3" name="Espace réservé du contenu 2"/>
          <p:cNvSpPr>
            <a:spLocks noGrp="1"/>
          </p:cNvSpPr>
          <p:nvPr>
            <p:ph idx="1"/>
          </p:nvPr>
        </p:nvSpPr>
        <p:spPr/>
        <p:txBody>
          <a:bodyPr>
            <a:normAutofit/>
          </a:bodyPr>
          <a:lstStyle/>
          <a:p>
            <a:pPr>
              <a:buNone/>
            </a:pPr>
            <a:r>
              <a:rPr lang="fr-CA" sz="2400" dirty="0" smtClean="0"/>
              <a:t>Une déficience fonctionnelle majeure est un handicap physique qui empêche la personne atteinte d’accomplir avec aisance ses activités quotidiennes et restreint ses possibilités d’étudier et de travailler.</a:t>
            </a:r>
          </a:p>
          <a:p>
            <a:pPr>
              <a:buNone/>
            </a:pPr>
            <a:endParaRPr lang="fr-CA" sz="1900" dirty="0" smtClean="0"/>
          </a:p>
          <a:p>
            <a:pPr>
              <a:buNone/>
            </a:pPr>
            <a:r>
              <a:rPr lang="fr-CA" sz="1900" dirty="0" smtClean="0"/>
              <a:t>Les déficiences reconnues sont décrites dans le formulaire</a:t>
            </a:r>
          </a:p>
          <a:p>
            <a:pPr>
              <a:buNone/>
            </a:pPr>
            <a:r>
              <a:rPr lang="fr-CA" sz="1400" i="1" dirty="0" smtClean="0"/>
              <a:t>Certificat médical – Déficiences fonctionnelles majeures et autres déficiences reconnues, </a:t>
            </a:r>
          </a:p>
          <a:p>
            <a:pPr>
              <a:buNone/>
            </a:pPr>
            <a:endParaRPr lang="fr-CA" sz="1400" i="1" dirty="0" smtClean="0"/>
          </a:p>
          <a:p>
            <a:pPr>
              <a:buNone/>
            </a:pPr>
            <a:r>
              <a:rPr lang="fr-CA" sz="1800" dirty="0" smtClean="0"/>
              <a:t>Pour avoir recours à des ressources matérielles adaptées, à des services spécialisés ou au transport</a:t>
            </a:r>
          </a:p>
          <a:p>
            <a:pPr>
              <a:buNone/>
            </a:pPr>
            <a:r>
              <a:rPr lang="fr-CA" sz="1800" dirty="0" smtClean="0"/>
              <a:t>Adapté</a:t>
            </a:r>
          </a:p>
          <a:p>
            <a:pPr>
              <a:buNone/>
            </a:pPr>
            <a:r>
              <a:rPr lang="fr-CA" sz="1400" i="1" dirty="0" smtClean="0"/>
              <a:t>Programme d’allocation pour des besoins particuliers.</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Déficiences fonctionnelles majeures</a:t>
            </a:r>
            <a:endParaRPr lang="fr-CA" dirty="0"/>
          </a:p>
        </p:txBody>
      </p:sp>
      <p:sp>
        <p:nvSpPr>
          <p:cNvPr id="3" name="Espace réservé du contenu 2"/>
          <p:cNvSpPr>
            <a:spLocks noGrp="1"/>
          </p:cNvSpPr>
          <p:nvPr>
            <p:ph idx="1"/>
          </p:nvPr>
        </p:nvSpPr>
        <p:spPr/>
        <p:txBody>
          <a:bodyPr>
            <a:normAutofit fontScale="92500" lnSpcReduction="20000"/>
          </a:bodyPr>
          <a:lstStyle/>
          <a:p>
            <a:pPr>
              <a:buNone/>
            </a:pPr>
            <a:r>
              <a:rPr lang="fr-CA" dirty="0" smtClean="0"/>
              <a:t>■ </a:t>
            </a:r>
            <a:r>
              <a:rPr lang="fr-CA" b="1" dirty="0" smtClean="0"/>
              <a:t>Déficience visuelle grave : l'acuité visuelle de chaque œil, après correction au moyen de lentilles ophtalmiques appropriées, à l'exclusion des</a:t>
            </a:r>
          </a:p>
          <a:p>
            <a:pPr>
              <a:buNone/>
            </a:pPr>
            <a:r>
              <a:rPr lang="fr-CA" dirty="0" smtClean="0"/>
              <a:t>■ </a:t>
            </a:r>
            <a:r>
              <a:rPr lang="fr-CA" b="1" dirty="0" smtClean="0"/>
              <a:t>Déficience auditive grave : l'oreille qui a la capacité auditive la plus grande est affectée d'une déficience auditive évaluée, selon la norme S3.21 de</a:t>
            </a:r>
          </a:p>
          <a:p>
            <a:pPr>
              <a:buNone/>
            </a:pPr>
            <a:r>
              <a:rPr lang="fr-CA" dirty="0" smtClean="0"/>
              <a:t>■ </a:t>
            </a:r>
            <a:r>
              <a:rPr lang="fr-CA" b="1" dirty="0" smtClean="0"/>
              <a:t>Déficience motrice : perte, malformation ou anomalie des systèmes squelettique, musculaire ou neurologique responsable de la motricité du corps.</a:t>
            </a:r>
          </a:p>
          <a:p>
            <a:pPr>
              <a:buNone/>
            </a:pPr>
            <a:r>
              <a:rPr lang="fr-CA" dirty="0" smtClean="0"/>
              <a:t>■ </a:t>
            </a:r>
            <a:r>
              <a:rPr lang="fr-CA" b="1" dirty="0" smtClean="0"/>
              <a:t>Déficience organique : trouble ou anomalie des organes internes faisant partie des systèmes cardiorespiratoire, gastro-intestinal et endocrinien.</a:t>
            </a:r>
          </a:p>
          <a:p>
            <a:pPr algn="r">
              <a:buNone/>
            </a:pPr>
            <a:r>
              <a:rPr lang="fr-CA" sz="1900" b="1" dirty="0" smtClean="0"/>
              <a:t>Formulaire 1015 – voir en annexe</a:t>
            </a:r>
          </a:p>
          <a:p>
            <a:pPr algn="r">
              <a:buNone/>
            </a:pPr>
            <a:endParaRPr lang="fr-CA" b="1" dirty="0" smtClean="0"/>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AFE – programme allocation</a:t>
            </a:r>
            <a:endParaRPr lang="fr-CA" dirty="0"/>
          </a:p>
        </p:txBody>
      </p:sp>
      <p:sp>
        <p:nvSpPr>
          <p:cNvPr id="3" name="Espace réservé du contenu 2"/>
          <p:cNvSpPr>
            <a:spLocks noGrp="1"/>
          </p:cNvSpPr>
          <p:nvPr>
            <p:ph idx="1"/>
          </p:nvPr>
        </p:nvSpPr>
        <p:spPr/>
        <p:txBody>
          <a:bodyPr/>
          <a:lstStyle/>
          <a:p>
            <a:pPr>
              <a:buNone/>
            </a:pPr>
            <a:r>
              <a:rPr lang="fr-CA" b="1" dirty="0" smtClean="0"/>
              <a:t>Contrat de service ― Programme d'allocation pour des besoins particuliers (1089)</a:t>
            </a:r>
            <a:r>
              <a:rPr lang="fr-CA" dirty="0" smtClean="0"/>
              <a:t/>
            </a:r>
            <a:br>
              <a:rPr lang="fr-CA" dirty="0" smtClean="0"/>
            </a:br>
            <a:r>
              <a:rPr lang="fr-CA" dirty="0" smtClean="0"/>
              <a:t>Formulaire destiné aux adultes (éducation des adultes, formation professionnelle, collégial ou université)</a:t>
            </a:r>
            <a:br>
              <a:rPr lang="fr-CA" dirty="0" smtClean="0"/>
            </a:br>
            <a:r>
              <a:rPr lang="fr-CA" dirty="0" smtClean="0"/>
              <a:t/>
            </a:r>
            <a:br>
              <a:rPr lang="fr-CA" dirty="0" smtClean="0"/>
            </a:br>
            <a:r>
              <a:rPr lang="fr-CA" dirty="0" smtClean="0">
                <a:hlinkClick r:id="rId2" action="ppaction://hlinkfile"/>
              </a:rPr>
              <a:t>2011-2012</a:t>
            </a:r>
            <a:r>
              <a:rPr lang="fr-CA" dirty="0" smtClean="0"/>
              <a:t> (29 ko)</a:t>
            </a:r>
            <a:br>
              <a:rPr lang="fr-CA" dirty="0" smtClean="0"/>
            </a:br>
            <a:endParaRPr lang="fr-CA" dirty="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a:bodyPr>
          <a:lstStyle/>
          <a:p>
            <a:r>
              <a:rPr lang="fr-CA" dirty="0" smtClean="0"/>
              <a:t>Questionnement</a:t>
            </a:r>
            <a:endParaRPr lang="fr-CA" dirty="0"/>
          </a:p>
        </p:txBody>
      </p:sp>
      <p:sp>
        <p:nvSpPr>
          <p:cNvPr id="3" name="Espace réservé du contenu 2"/>
          <p:cNvSpPr>
            <a:spLocks noGrp="1"/>
          </p:cNvSpPr>
          <p:nvPr>
            <p:ph idx="1"/>
          </p:nvPr>
        </p:nvSpPr>
        <p:spPr>
          <a:xfrm>
            <a:off x="467544" y="1772816"/>
            <a:ext cx="8229600" cy="4389120"/>
          </a:xfrm>
        </p:spPr>
        <p:txBody>
          <a:bodyPr>
            <a:normAutofit fontScale="85000" lnSpcReduction="20000"/>
          </a:bodyPr>
          <a:lstStyle/>
          <a:p>
            <a:pPr lvl="1"/>
            <a:r>
              <a:rPr lang="fr-CA" dirty="0" smtClean="0"/>
              <a:t>Les questions légales et éthiques (Charte, le code civil et la loi de l’instruction publique). Comment appliquer les règles d’éthique  professionnelle et de l’organisation? </a:t>
            </a:r>
          </a:p>
          <a:p>
            <a:pPr lvl="1"/>
            <a:endParaRPr lang="fr-CA" dirty="0" smtClean="0"/>
          </a:p>
          <a:p>
            <a:pPr lvl="1"/>
            <a:r>
              <a:rPr lang="fr-CA" dirty="0" smtClean="0"/>
              <a:t>Quelles devraient être nos priorités? </a:t>
            </a:r>
          </a:p>
          <a:p>
            <a:pPr lvl="1">
              <a:buNone/>
            </a:pPr>
            <a:endParaRPr lang="fr-CA" dirty="0" smtClean="0"/>
          </a:p>
          <a:p>
            <a:pPr lvl="1"/>
            <a:r>
              <a:rPr lang="fr-CA" dirty="0" smtClean="0"/>
              <a:t>Comment aider à intégrer en formation professionnelle et au marché du travail ? Utilisation ou implication des SEMO</a:t>
            </a:r>
          </a:p>
          <a:p>
            <a:pPr lvl="1"/>
            <a:endParaRPr lang="fr-CA" dirty="0" smtClean="0"/>
          </a:p>
          <a:p>
            <a:pPr lvl="1"/>
            <a:r>
              <a:rPr lang="fr-CA" dirty="0" smtClean="0"/>
              <a:t>Quels seront les mesures de vérification ou de contrôle du MELS, impact ou problématique sur la déclaration?</a:t>
            </a:r>
          </a:p>
          <a:p>
            <a:pPr lvl="1">
              <a:buNone/>
            </a:pPr>
            <a:endParaRPr lang="fr-CA" dirty="0" smtClean="0"/>
          </a:p>
          <a:p>
            <a:pPr lvl="1"/>
            <a:r>
              <a:rPr lang="fr-CA" dirty="0" smtClean="0"/>
              <a:t>Quelles sont nos ressources en l’absence de diagnostic?</a:t>
            </a:r>
          </a:p>
          <a:p>
            <a:pPr lvl="1"/>
            <a:endParaRPr lang="fr-CA" dirty="0" smtClean="0"/>
          </a:p>
          <a:p>
            <a:pPr lvl="1"/>
            <a:r>
              <a:rPr lang="fr-CA" dirty="0" smtClean="0"/>
              <a:t>Coût de mise en </a:t>
            </a:r>
            <a:r>
              <a:rPr lang="fr-CA" dirty="0" smtClean="0"/>
              <a:t>œuvre </a:t>
            </a:r>
            <a:r>
              <a:rPr lang="fr-CA" dirty="0" smtClean="0"/>
              <a:t>versus financement  </a:t>
            </a:r>
          </a:p>
          <a:p>
            <a:endParaRPr lang="fr-CA" dirty="0"/>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200" dirty="0" smtClean="0"/>
              <a:t>Comment appliquer les règles d’éthique  professionnelle et de l’organisation?</a:t>
            </a:r>
            <a:endParaRPr lang="fr-CA" sz="3200" dirty="0"/>
          </a:p>
        </p:txBody>
      </p:sp>
      <p:sp>
        <p:nvSpPr>
          <p:cNvPr id="3" name="Espace réservé du contenu 2"/>
          <p:cNvSpPr>
            <a:spLocks noGrp="1"/>
          </p:cNvSpPr>
          <p:nvPr>
            <p:ph idx="1"/>
          </p:nvPr>
        </p:nvSpPr>
        <p:spPr/>
        <p:txBody>
          <a:bodyPr>
            <a:normAutofit lnSpcReduction="10000"/>
          </a:bodyPr>
          <a:lstStyle/>
          <a:p>
            <a:r>
              <a:rPr lang="fr-CA" dirty="0" smtClean="0"/>
              <a:t>Se doter d’une procédure concernant la gestion des données confidentielles</a:t>
            </a:r>
          </a:p>
          <a:p>
            <a:r>
              <a:rPr lang="fr-CA" dirty="0" smtClean="0"/>
              <a:t>Nos suggestions:</a:t>
            </a:r>
          </a:p>
          <a:p>
            <a:pPr lvl="1"/>
            <a:r>
              <a:rPr lang="fr-CA" dirty="0" smtClean="0"/>
              <a:t>Une note au dossier administratif</a:t>
            </a:r>
          </a:p>
          <a:p>
            <a:pPr lvl="1"/>
            <a:r>
              <a:rPr lang="fr-CA" dirty="0" smtClean="0"/>
              <a:t>Dépôt au dossier d’aide particulière ou au dossier professionnel selon les caractéristiques des informations</a:t>
            </a:r>
          </a:p>
          <a:p>
            <a:pPr lvl="1"/>
            <a:r>
              <a:rPr lang="fr-CA" dirty="0" smtClean="0"/>
              <a:t>Formulaire de consentement de l’élève: Autorisation à communiquer les informations (Diagnostic et plan d’intervention)</a:t>
            </a:r>
          </a:p>
          <a:p>
            <a:pPr lvl="1"/>
            <a:r>
              <a:rPr lang="fr-CA" dirty="0" smtClean="0"/>
              <a:t>Information et signature d’un protocole de confidentialité du personnel concerné</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fr-CA" sz="3200" dirty="0" smtClean="0"/>
              <a:t>Quelles devraient être nos priorités? </a:t>
            </a:r>
            <a:r>
              <a:rPr lang="fr-CA" dirty="0" smtClean="0"/>
              <a:t/>
            </a:r>
            <a:br>
              <a:rPr lang="fr-CA" dirty="0" smtClean="0"/>
            </a:b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Information et formation du personnel au Guide de sanction (incluant le personnel de soutien)</a:t>
            </a:r>
          </a:p>
          <a:p>
            <a:r>
              <a:rPr lang="fr-CA" dirty="0" smtClean="0"/>
              <a:t>Sensibilisation aux règles d’éthique et aux aspects légaux reliés à la confidentialité des dossiers</a:t>
            </a:r>
          </a:p>
          <a:p>
            <a:r>
              <a:rPr lang="fr-CA" dirty="0" smtClean="0"/>
              <a:t>Se doter d’une procédure pour le traitement d’une étude de cas</a:t>
            </a:r>
          </a:p>
          <a:p>
            <a:pPr lvl="1"/>
            <a:r>
              <a:rPr lang="fr-CA" dirty="0" smtClean="0"/>
              <a:t>Quand l’information nous arrive</a:t>
            </a:r>
          </a:p>
          <a:p>
            <a:pPr lvl="2"/>
            <a:r>
              <a:rPr lang="fr-CA" dirty="0" smtClean="0"/>
              <a:t>Avant la formation (temps/ressources investis  - risque de ne pas suivre la formation)</a:t>
            </a:r>
          </a:p>
          <a:p>
            <a:pPr lvl="2"/>
            <a:r>
              <a:rPr lang="fr-CA" dirty="0" smtClean="0"/>
              <a:t>Pendant la formation (urgence)</a:t>
            </a:r>
          </a:p>
          <a:p>
            <a:r>
              <a:rPr lang="fr-CA" dirty="0" smtClean="0"/>
              <a:t>Rencontrer l’élève pour évaluation du besoin et le responsabiliser dans sa démarche de formation (SARCA)</a:t>
            </a:r>
          </a:p>
          <a:p>
            <a:endParaRPr lang="fr-CA" dirty="0"/>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r>
              <a:rPr lang="fr-CA" sz="2800" dirty="0" smtClean="0"/>
              <a:t>Comment aider à intégrer en formation professionnelle et au marché du travail ? Utilisation ou implication des SEMO</a:t>
            </a:r>
          </a:p>
        </p:txBody>
      </p:sp>
      <p:sp>
        <p:nvSpPr>
          <p:cNvPr id="3" name="Espace réservé du contenu 2"/>
          <p:cNvSpPr>
            <a:spLocks noGrp="1"/>
          </p:cNvSpPr>
          <p:nvPr>
            <p:ph idx="1"/>
          </p:nvPr>
        </p:nvSpPr>
        <p:spPr/>
        <p:txBody>
          <a:bodyPr/>
          <a:lstStyle/>
          <a:p>
            <a:r>
              <a:rPr lang="fr-CA" dirty="0" smtClean="0"/>
              <a:t>Ajout ou utilisation des ressources à l’interne</a:t>
            </a:r>
          </a:p>
          <a:p>
            <a:r>
              <a:rPr lang="fr-CA" dirty="0" smtClean="0"/>
              <a:t>Formation  continue</a:t>
            </a:r>
          </a:p>
          <a:p>
            <a:r>
              <a:rPr lang="fr-CA" dirty="0" smtClean="0"/>
              <a:t>Formation entourant la Loi 21 pour faciliter</a:t>
            </a:r>
          </a:p>
          <a:p>
            <a:r>
              <a:rPr lang="fr-CA" dirty="0" smtClean="0"/>
              <a:t>Développement du partenariat avec la FGA – poursuite de formation</a:t>
            </a:r>
            <a:endParaRPr lang="fr-CA" dirty="0"/>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r>
              <a:rPr lang="fr-CA" sz="2400" dirty="0" smtClean="0"/>
              <a:t>Q</a:t>
            </a:r>
            <a:r>
              <a:rPr lang="fr-CA" sz="2800" dirty="0" smtClean="0"/>
              <a:t>uelles sont nos ressources en l’absence de diagnostic?</a:t>
            </a:r>
          </a:p>
        </p:txBody>
      </p:sp>
      <p:sp>
        <p:nvSpPr>
          <p:cNvPr id="3" name="Espace réservé du contenu 2"/>
          <p:cNvSpPr>
            <a:spLocks noGrp="1"/>
          </p:cNvSpPr>
          <p:nvPr>
            <p:ph idx="1"/>
          </p:nvPr>
        </p:nvSpPr>
        <p:spPr/>
        <p:txBody>
          <a:bodyPr/>
          <a:lstStyle/>
          <a:p>
            <a:r>
              <a:rPr lang="fr-CA" dirty="0" smtClean="0"/>
              <a:t>En lien avec la loi 21 (psychologues et conseillers d’orientation  accrédités) - évaluation</a:t>
            </a:r>
          </a:p>
          <a:p>
            <a:r>
              <a:rPr lang="fr-CA" dirty="0" smtClean="0"/>
              <a:t>Expertise du milieu</a:t>
            </a:r>
          </a:p>
          <a:p>
            <a:r>
              <a:rPr lang="fr-CA" dirty="0" smtClean="0"/>
              <a:t>Application de la mesure – enseignants - PNE</a:t>
            </a:r>
            <a:endParaRPr lang="fr-CA"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a:r>
              <a:rPr lang="fr-CA" sz="2400" dirty="0" smtClean="0"/>
              <a:t>Sous-comité de la sanction des</a:t>
            </a:r>
            <a:br>
              <a:rPr lang="fr-CA" sz="2400" dirty="0" smtClean="0"/>
            </a:br>
            <a:r>
              <a:rPr lang="fr-CA" sz="2400" dirty="0" smtClean="0"/>
              <a:t> acquis scolaires et extrascolaires – Montérégie </a:t>
            </a:r>
          </a:p>
        </p:txBody>
      </p:sp>
      <p:sp>
        <p:nvSpPr>
          <p:cNvPr id="3" name="Espace réservé du contenu 2"/>
          <p:cNvSpPr>
            <a:spLocks noGrp="1"/>
          </p:cNvSpPr>
          <p:nvPr>
            <p:ph idx="1"/>
          </p:nvPr>
        </p:nvSpPr>
        <p:spPr/>
        <p:txBody>
          <a:bodyPr>
            <a:normAutofit/>
          </a:bodyPr>
          <a:lstStyle/>
          <a:p>
            <a:r>
              <a:rPr lang="fr-CA" dirty="0" smtClean="0"/>
              <a:t>Notre implication dans ce dossier</a:t>
            </a:r>
          </a:p>
          <a:p>
            <a:pPr lvl="1"/>
            <a:r>
              <a:rPr lang="fr-CA" dirty="0" smtClean="0"/>
              <a:t>Changement dans le guide</a:t>
            </a:r>
          </a:p>
          <a:p>
            <a:pPr lvl="1"/>
            <a:r>
              <a:rPr lang="fr-CA" dirty="0" smtClean="0"/>
              <a:t>L’augmentation des demandes de mesures d’adaptation dans les centres FGA et FP</a:t>
            </a:r>
          </a:p>
          <a:p>
            <a:pPr lvl="1"/>
            <a:r>
              <a:rPr lang="fr-CA" dirty="0" smtClean="0"/>
              <a:t>Demande des directions</a:t>
            </a:r>
          </a:p>
          <a:p>
            <a:pPr lvl="1"/>
            <a:r>
              <a:rPr lang="fr-CA" dirty="0" smtClean="0"/>
              <a:t>La planification présentée aux DEAFP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Salle de tests – ou en atelier</a:t>
            </a:r>
            <a:endParaRPr lang="fr-CA" dirty="0"/>
          </a:p>
        </p:txBody>
      </p:sp>
      <p:sp>
        <p:nvSpPr>
          <p:cNvPr id="3" name="Espace réservé du contenu 2"/>
          <p:cNvSpPr>
            <a:spLocks noGrp="1"/>
          </p:cNvSpPr>
          <p:nvPr>
            <p:ph idx="1"/>
          </p:nvPr>
        </p:nvSpPr>
        <p:spPr/>
        <p:txBody>
          <a:bodyPr/>
          <a:lstStyle/>
          <a:p>
            <a:r>
              <a:rPr lang="fr-CA" dirty="0" smtClean="0"/>
              <a:t>Information - modalités</a:t>
            </a:r>
          </a:p>
          <a:p>
            <a:r>
              <a:rPr lang="fr-CA" dirty="0" smtClean="0"/>
              <a:t>Formation de la personne responsable à la salle de tests</a:t>
            </a:r>
          </a:p>
          <a:p>
            <a:r>
              <a:rPr lang="fr-CA" dirty="0" smtClean="0"/>
              <a:t>Au-delà du rôle d’exécutante, la personne doit savoir pourquoi – donner un sens</a:t>
            </a:r>
          </a:p>
          <a:p>
            <a:r>
              <a:rPr lang="fr-CA" dirty="0" smtClean="0"/>
              <a:t>Personnel requis en lien avec la mesure</a:t>
            </a:r>
          </a:p>
          <a:p>
            <a:r>
              <a:rPr lang="fr-CA" dirty="0" smtClean="0"/>
              <a:t>Respect de la confidentialité en lien avec la durée de l’épreuve</a:t>
            </a:r>
            <a:endParaRPr lang="fr-CA" dirty="0"/>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a:bodyPr>
          <a:lstStyle/>
          <a:p>
            <a:r>
              <a:rPr lang="fr-CA" sz="4400" dirty="0" smtClean="0"/>
              <a:t>Quelques pistes à considérer</a:t>
            </a:r>
            <a:endParaRPr lang="fr-CA" sz="4400" dirty="0"/>
          </a:p>
        </p:txBody>
      </p:sp>
      <p:sp>
        <p:nvSpPr>
          <p:cNvPr id="3" name="Espace réservé du contenu 2"/>
          <p:cNvSpPr>
            <a:spLocks noGrp="1"/>
          </p:cNvSpPr>
          <p:nvPr>
            <p:ph idx="1"/>
          </p:nvPr>
        </p:nvSpPr>
        <p:spPr>
          <a:xfrm>
            <a:off x="467544" y="1484784"/>
            <a:ext cx="8301608" cy="5544616"/>
          </a:xfrm>
        </p:spPr>
        <p:txBody>
          <a:bodyPr>
            <a:normAutofit/>
          </a:bodyPr>
          <a:lstStyle/>
          <a:p>
            <a:r>
              <a:rPr lang="fr-CA" dirty="0" smtClean="0"/>
              <a:t>Quel est le besoin? </a:t>
            </a:r>
            <a:r>
              <a:rPr lang="fr-CA" sz="2600" b="1" i="1" dirty="0" smtClean="0">
                <a:solidFill>
                  <a:srgbClr val="FF0000"/>
                </a:solidFill>
              </a:rPr>
              <a:t>Partir de la réalité de l’élève plutôt que de nos perceptions</a:t>
            </a:r>
            <a:r>
              <a:rPr lang="fr-CA" sz="2600" dirty="0" smtClean="0"/>
              <a:t>.</a:t>
            </a:r>
          </a:p>
          <a:p>
            <a:endParaRPr lang="fr-CA" sz="2000" dirty="0" smtClean="0"/>
          </a:p>
          <a:p>
            <a:r>
              <a:rPr lang="fr-CA" dirty="0" smtClean="0"/>
              <a:t>Quelle compréhension l’élève a-t-il de son besoin? </a:t>
            </a:r>
            <a:r>
              <a:rPr lang="fr-CA" dirty="0"/>
              <a:t>d</a:t>
            </a:r>
            <a:r>
              <a:rPr lang="fr-CA" dirty="0" smtClean="0"/>
              <a:t>e sa situation? De la dimension professionnelle?</a:t>
            </a:r>
          </a:p>
          <a:p>
            <a:endParaRPr lang="fr-CA" sz="2000" dirty="0" smtClean="0"/>
          </a:p>
          <a:p>
            <a:r>
              <a:rPr lang="fr-CA" dirty="0" smtClean="0"/>
              <a:t>Quelles sont les limites raisonnables? </a:t>
            </a:r>
          </a:p>
          <a:p>
            <a:endParaRPr lang="fr-CA" sz="2000" dirty="0" smtClean="0"/>
          </a:p>
          <a:p>
            <a:r>
              <a:rPr lang="fr-CA" dirty="0" smtClean="0"/>
              <a:t>Mesure d’accompagnement, de soutien ou d’adaptation?</a:t>
            </a:r>
          </a:p>
          <a:p>
            <a:endParaRPr lang="fr-CA" sz="2000" dirty="0" smtClean="0"/>
          </a:p>
          <a:p>
            <a:r>
              <a:rPr lang="fr-CA" dirty="0" smtClean="0"/>
              <a:t>Aspects légaux?</a:t>
            </a:r>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71</a:t>
            </a:fld>
            <a:endParaRPr lang="fr-CA" dirty="0"/>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a:bodyPr>
          <a:lstStyle/>
          <a:p>
            <a:r>
              <a:rPr lang="fr-CA" sz="4400" dirty="0" smtClean="0"/>
              <a:t>Quelques pistes à considérer</a:t>
            </a:r>
            <a:endParaRPr lang="fr-CA" sz="4400" dirty="0"/>
          </a:p>
        </p:txBody>
      </p:sp>
      <p:sp>
        <p:nvSpPr>
          <p:cNvPr id="3" name="Espace réservé du contenu 2"/>
          <p:cNvSpPr>
            <a:spLocks noGrp="1"/>
          </p:cNvSpPr>
          <p:nvPr>
            <p:ph idx="1"/>
          </p:nvPr>
        </p:nvSpPr>
        <p:spPr>
          <a:xfrm>
            <a:off x="467544" y="1484784"/>
            <a:ext cx="8301608" cy="5373216"/>
          </a:xfrm>
        </p:spPr>
        <p:txBody>
          <a:bodyPr>
            <a:normAutofit/>
          </a:bodyPr>
          <a:lstStyle/>
          <a:p>
            <a:r>
              <a:rPr lang="fr-CA" dirty="0" smtClean="0"/>
              <a:t>Implications économiques de la mesure retenue? (exemples)</a:t>
            </a:r>
          </a:p>
          <a:p>
            <a:pPr lvl="1"/>
            <a:r>
              <a:rPr lang="fr-CA" dirty="0" smtClean="0"/>
              <a:t>Pouvoir souligner sur le questionnaire? (NE PAS ÉCRIRE surligner)</a:t>
            </a:r>
          </a:p>
          <a:p>
            <a:pPr lvl="1"/>
            <a:r>
              <a:rPr lang="fr-CA" dirty="0" smtClean="0"/>
              <a:t>Avoir plus de temps</a:t>
            </a:r>
          </a:p>
          <a:p>
            <a:pPr lvl="1"/>
            <a:r>
              <a:rPr lang="fr-CA" dirty="0" smtClean="0"/>
              <a:t>Augmenter police de caractère  ou le format du document</a:t>
            </a:r>
            <a:endParaRPr lang="fr-CA" dirty="0"/>
          </a:p>
          <a:p>
            <a:endParaRPr lang="fr-CA" sz="2000" dirty="0" smtClean="0"/>
          </a:p>
          <a:p>
            <a:r>
              <a:rPr lang="fr-CA" dirty="0" smtClean="0"/>
              <a:t>Lien avec le PI?  (anciennement PIA)</a:t>
            </a:r>
          </a:p>
          <a:p>
            <a:endParaRPr lang="fr-CA" sz="2000" dirty="0" smtClean="0"/>
          </a:p>
          <a:p>
            <a:r>
              <a:rPr lang="fr-CA" dirty="0" smtClean="0"/>
              <a:t>Mise à jour du PI en lien avec la FGA, la FP en fonction du programme de formation</a:t>
            </a:r>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72</a:t>
            </a:fld>
            <a:endParaRPr lang="fr-CA" dirty="0"/>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80728"/>
            <a:ext cx="8229600" cy="1143000"/>
          </a:xfrm>
        </p:spPr>
        <p:txBody>
          <a:bodyPr>
            <a:noAutofit/>
          </a:bodyPr>
          <a:lstStyle/>
          <a:p>
            <a:r>
              <a:rPr lang="fr-CA" sz="4400" dirty="0" smtClean="0"/>
              <a:t>L’ÉLÈVE AU CŒUR DE SON APPRENTISSAGE</a:t>
            </a:r>
            <a:endParaRPr lang="fr-CA" sz="4400" dirty="0"/>
          </a:p>
        </p:txBody>
      </p:sp>
      <p:sp>
        <p:nvSpPr>
          <p:cNvPr id="3" name="Espace réservé du contenu 2"/>
          <p:cNvSpPr>
            <a:spLocks noGrp="1"/>
          </p:cNvSpPr>
          <p:nvPr>
            <p:ph idx="1"/>
          </p:nvPr>
        </p:nvSpPr>
        <p:spPr>
          <a:xfrm>
            <a:off x="467544" y="2132856"/>
            <a:ext cx="8229600" cy="4389120"/>
          </a:xfrm>
        </p:spPr>
        <p:txBody>
          <a:bodyPr>
            <a:normAutofit/>
          </a:bodyPr>
          <a:lstStyle/>
          <a:p>
            <a:pPr marL="0" indent="0" algn="ctr">
              <a:buNone/>
            </a:pPr>
            <a:endParaRPr lang="fr-CA" sz="900" dirty="0" smtClean="0"/>
          </a:p>
          <a:p>
            <a:pPr marL="0" indent="0" algn="ctr">
              <a:buNone/>
            </a:pPr>
            <a:r>
              <a:rPr lang="fr-CA" sz="5000" dirty="0" smtClean="0"/>
              <a:t>Responsabiliser l’adulte avant, durant sa formation en lien avec son objectif professionnel</a:t>
            </a:r>
            <a:endParaRPr lang="fr-CA" sz="5000" dirty="0"/>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1</a:t>
            </a:r>
            <a:endParaRPr lang="fr-CA" dirty="0"/>
          </a:p>
        </p:txBody>
      </p:sp>
      <p:sp>
        <p:nvSpPr>
          <p:cNvPr id="3" name="Espace réservé du contenu 2"/>
          <p:cNvSpPr>
            <a:spLocks noGrp="1"/>
          </p:cNvSpPr>
          <p:nvPr>
            <p:ph idx="1"/>
          </p:nvPr>
        </p:nvSpPr>
        <p:spPr/>
        <p:txBody>
          <a:bodyPr/>
          <a:lstStyle/>
          <a:p>
            <a:pPr>
              <a:buNone/>
            </a:pPr>
            <a:r>
              <a:rPr lang="fr-CA" dirty="0" smtClean="0"/>
              <a:t>	Table des matières du Guide de gestion de la sanction des études et des épreuves ministérielles : formation générale des jeunes, formation générale des adultes et formation professionnelle. </a:t>
            </a:r>
            <a:r>
              <a:rPr lang="fr-CA" smtClean="0"/>
              <a:t>Édition 2011</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74</a:t>
            </a:fld>
            <a:endParaRPr lang="fr-CA" dirty="0"/>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400" dirty="0" smtClean="0"/>
              <a:t>Les annexes ou documents à joindre</a:t>
            </a:r>
            <a:endParaRPr lang="fr-CA" sz="4400" dirty="0"/>
          </a:p>
        </p:txBody>
      </p:sp>
      <p:sp>
        <p:nvSpPr>
          <p:cNvPr id="3" name="Espace réservé du contenu 2"/>
          <p:cNvSpPr>
            <a:spLocks noGrp="1"/>
          </p:cNvSpPr>
          <p:nvPr>
            <p:ph idx="1"/>
          </p:nvPr>
        </p:nvSpPr>
        <p:spPr/>
        <p:txBody>
          <a:bodyPr>
            <a:normAutofit/>
          </a:bodyPr>
          <a:lstStyle/>
          <a:p>
            <a:r>
              <a:rPr lang="fr-CA" dirty="0" smtClean="0"/>
              <a:t>Formulaires de demande d’admission FGA</a:t>
            </a:r>
          </a:p>
          <a:p>
            <a:r>
              <a:rPr lang="fr-CA" dirty="0" smtClean="0"/>
              <a:t>Fiches d’inscription</a:t>
            </a:r>
          </a:p>
          <a:p>
            <a:r>
              <a:rPr lang="fr-CA" dirty="0" smtClean="0"/>
              <a:t>Chapitre 5 du Guide de la Sanction</a:t>
            </a:r>
          </a:p>
          <a:p>
            <a:r>
              <a:rPr lang="fr-CA" dirty="0" smtClean="0"/>
              <a:t>Consentement libre et éclairé</a:t>
            </a:r>
          </a:p>
          <a:p>
            <a:r>
              <a:rPr lang="fr-CA" dirty="0" smtClean="0"/>
              <a:t>Lois et règles d’éthique</a:t>
            </a:r>
          </a:p>
          <a:p>
            <a:r>
              <a:rPr lang="fr-CA" dirty="0" smtClean="0"/>
              <a:t>Document sur les décisions du MELS</a:t>
            </a:r>
          </a:p>
          <a:p>
            <a:r>
              <a:rPr lang="fr-CA" dirty="0" smtClean="0"/>
              <a:t>Extrait des normes et modalités</a:t>
            </a:r>
          </a:p>
          <a:p>
            <a:r>
              <a:rPr lang="fr-CA" dirty="0" smtClean="0"/>
              <a:t>Document de Manon </a:t>
            </a:r>
            <a:r>
              <a:rPr lang="fr-CA" dirty="0" err="1" smtClean="0"/>
              <a:t>Roberge</a:t>
            </a:r>
            <a:r>
              <a:rPr lang="fr-CA" dirty="0" smtClean="0"/>
              <a:t> processus</a:t>
            </a:r>
          </a:p>
          <a:p>
            <a:endParaRPr lang="fr-CA" dirty="0"/>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plan d’intervention</a:t>
            </a:r>
            <a:endParaRPr lang="fr-CA" dirty="0"/>
          </a:p>
        </p:txBody>
      </p:sp>
      <p:sp>
        <p:nvSpPr>
          <p:cNvPr id="3" name="Espace réservé du contenu 2"/>
          <p:cNvSpPr>
            <a:spLocks noGrp="1"/>
          </p:cNvSpPr>
          <p:nvPr>
            <p:ph idx="1"/>
          </p:nvPr>
        </p:nvSpPr>
        <p:spPr/>
        <p:txBody>
          <a:bodyPr>
            <a:normAutofit fontScale="77500" lnSpcReduction="20000"/>
          </a:bodyPr>
          <a:lstStyle/>
          <a:p>
            <a:pPr algn="just"/>
            <a:r>
              <a:rPr lang="fr-CA" dirty="0" smtClean="0"/>
              <a:t>C’est un outil de planification servant à trouver les moyens adaptés pour aider un EHDAA (élève avec code en FGJ) ou un élève à risque (sans code FGJ)</a:t>
            </a:r>
          </a:p>
          <a:p>
            <a:pPr algn="just"/>
            <a:r>
              <a:rPr lang="fr-CA" dirty="0" smtClean="0"/>
              <a:t>Il met en lumière les forces et les difficultés de l’élève aux plans personnel, social et académique grâce à une collecte de données réalisées auprès de différents intervenants (parents, professionnels, enseignants, membres de la direction et l’élève lui-même)</a:t>
            </a:r>
          </a:p>
          <a:p>
            <a:pPr algn="just"/>
            <a:r>
              <a:rPr lang="fr-CA" dirty="0" smtClean="0"/>
              <a:t>Il définit les objectifs d’apprentissage et d’insertion sociale, détermine des critères d’évaluation et décrit les ressources nécessaires pour les appuyer</a:t>
            </a:r>
          </a:p>
          <a:p>
            <a:pPr algn="just"/>
            <a:r>
              <a:rPr lang="fr-CA" dirty="0" smtClean="0"/>
              <a:t>La direction de l’école établit le PI, voit à sa réalisation et à l’évaluation périodique et en informe les parents (article 96.14 LIP)</a:t>
            </a:r>
          </a:p>
          <a:p>
            <a:pPr algn="just"/>
            <a:r>
              <a:rPr lang="fr-CA" i="1" dirty="0" smtClean="0"/>
              <a:t>En FGA et en FP, on pourrait parler d’un PIPSP Plan d’Intervention de Parcours Scolaire et Professionnel</a:t>
            </a:r>
            <a:endParaRPr lang="fr-CA" i="1"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76</a:t>
            </a:fld>
            <a:endParaRPr lang="fr-CA" dirty="0"/>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Évaluation de l’élève</a:t>
            </a:r>
            <a:endParaRPr lang="fr-CA" dirty="0"/>
          </a:p>
        </p:txBody>
      </p:sp>
      <p:sp>
        <p:nvSpPr>
          <p:cNvPr id="3" name="Espace réservé du contenu 2"/>
          <p:cNvSpPr>
            <a:spLocks noGrp="1"/>
          </p:cNvSpPr>
          <p:nvPr>
            <p:ph idx="1"/>
          </p:nvPr>
        </p:nvSpPr>
        <p:spPr/>
        <p:txBody>
          <a:bodyPr>
            <a:normAutofit fontScale="77500" lnSpcReduction="20000"/>
          </a:bodyPr>
          <a:lstStyle/>
          <a:p>
            <a:pPr algn="just"/>
            <a:r>
              <a:rPr lang="fr-CA" sz="2900" dirty="0" smtClean="0"/>
              <a:t>Les différents professionnels contribuent, chacun d’eux, à l’évaluation de l’élève selon leur champ de compétence respectif. </a:t>
            </a:r>
          </a:p>
          <a:p>
            <a:pPr algn="just"/>
            <a:r>
              <a:rPr lang="fr-CA" sz="2900" dirty="0" smtClean="0"/>
              <a:t>Ainsi, le conseiller d’orientation peut être mis à contribution, notamment, pour tout ce qui touche la </a:t>
            </a:r>
            <a:r>
              <a:rPr lang="fr-CA" sz="2900" b="1" dirty="0" smtClean="0"/>
              <a:t>spécification d’un projet professionnel ou d’études</a:t>
            </a:r>
            <a:r>
              <a:rPr lang="fr-CA" sz="2900" dirty="0" smtClean="0"/>
              <a:t>, la détermination du cheminement scolaire et l’encadrement favorisant l’insertion socioprofessionnelle ou la transition école – vie active.</a:t>
            </a:r>
          </a:p>
          <a:p>
            <a:pPr algn="just"/>
            <a:r>
              <a:rPr lang="fr-CA" sz="2900" dirty="0" smtClean="0"/>
              <a:t>Nécessite un </a:t>
            </a:r>
            <a:r>
              <a:rPr lang="fr-CA" sz="2900" b="1" dirty="0" smtClean="0"/>
              <a:t>consentement éclairé </a:t>
            </a:r>
            <a:r>
              <a:rPr lang="fr-CA" sz="2900" dirty="0" smtClean="0"/>
              <a:t>sur la nature du service.</a:t>
            </a:r>
          </a:p>
          <a:p>
            <a:pPr algn="just"/>
            <a:r>
              <a:rPr lang="fr-CA" sz="2900" dirty="0" smtClean="0"/>
              <a:t>Collecte de données qui permettront de valider, de clarifier, ou d’approfondir des informations qui seront par la suite décodées, analysées ou communiquées.</a:t>
            </a:r>
          </a:p>
          <a:p>
            <a:pPr algn="just"/>
            <a:r>
              <a:rPr lang="fr-CA" sz="2900" dirty="0" smtClean="0"/>
              <a:t>Objectif: évaluation de la situation de la personne tout en cherchant à soutenir son développement personnel et professionnel.</a:t>
            </a:r>
          </a:p>
          <a:p>
            <a:pPr algn="r">
              <a:buNone/>
            </a:pPr>
            <a:r>
              <a:rPr lang="fr-CA" sz="1800" dirty="0" smtClean="0"/>
              <a:t>Voir pages 11 à 17 du Guide d’évaluation en orientation</a:t>
            </a:r>
          </a:p>
          <a:p>
            <a:pPr algn="just">
              <a:buNone/>
            </a:pPr>
            <a:endParaRPr lang="fr-CA" sz="1800" dirty="0" smtClean="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77</a:t>
            </a:fld>
            <a:endParaRPr lang="fr-CA"/>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Documents de référence</a:t>
            </a:r>
            <a:endParaRPr lang="fr-CA" dirty="0"/>
          </a:p>
        </p:txBody>
      </p:sp>
      <p:sp>
        <p:nvSpPr>
          <p:cNvPr id="3" name="Espace réservé du contenu 2"/>
          <p:cNvSpPr>
            <a:spLocks noGrp="1"/>
          </p:cNvSpPr>
          <p:nvPr>
            <p:ph idx="1"/>
          </p:nvPr>
        </p:nvSpPr>
        <p:spPr/>
        <p:txBody>
          <a:bodyPr>
            <a:normAutofit fontScale="92500" lnSpcReduction="20000"/>
          </a:bodyPr>
          <a:lstStyle/>
          <a:p>
            <a:pPr lvl="1"/>
            <a:r>
              <a:rPr lang="fr-CA" dirty="0" smtClean="0"/>
              <a:t>Le Rapport Trudeau</a:t>
            </a:r>
          </a:p>
          <a:p>
            <a:pPr lvl="2"/>
            <a:r>
              <a:rPr lang="fr-CA" dirty="0" smtClean="0"/>
              <a:t>l’importance de maintenir l’accès aux services et la collaboration avec tous les intervenants de tous les milieux</a:t>
            </a:r>
          </a:p>
          <a:p>
            <a:pPr lvl="2"/>
            <a:r>
              <a:rPr lang="fr-CA" dirty="0" smtClean="0">
                <a:hlinkClick r:id="rId3"/>
              </a:rPr>
              <a:t>http://www.optsq.org/fr/docs/colloque2011/Bloc%201%20presentation%20docteur%20Trudeau.pdf</a:t>
            </a:r>
            <a:endParaRPr lang="fr-CA" dirty="0" smtClean="0"/>
          </a:p>
          <a:p>
            <a:pPr lvl="2">
              <a:buNone/>
            </a:pPr>
            <a:endParaRPr lang="fr-CA" dirty="0" smtClean="0"/>
          </a:p>
          <a:p>
            <a:pPr lvl="1"/>
            <a:r>
              <a:rPr lang="fr-CA" dirty="0" smtClean="0"/>
              <a:t>Le projet de loi 21</a:t>
            </a:r>
          </a:p>
          <a:p>
            <a:pPr lvl="1">
              <a:buNone/>
            </a:pPr>
            <a:r>
              <a:rPr lang="fr-CA" b="1" dirty="0" smtClean="0"/>
              <a:t>	</a:t>
            </a:r>
            <a:r>
              <a:rPr lang="fr-CA" i="1" dirty="0" smtClean="0"/>
              <a:t>LOI MODIFIANT LE CODE DES PROFESSIONS ET D’AUTRES DISPOSITIONS LÉGISLATIVES DANS LE DOMAINE DE LA SANTÉ MENTALE ET DES RELATIONS HUMAINES</a:t>
            </a:r>
          </a:p>
          <a:p>
            <a:pPr lvl="2"/>
            <a:endParaRPr lang="fr-CA" dirty="0" smtClean="0"/>
          </a:p>
          <a:p>
            <a:pPr lvl="2"/>
            <a:r>
              <a:rPr lang="fr-CA" dirty="0" smtClean="0">
                <a:hlinkClick r:id="rId4"/>
              </a:rPr>
              <a:t>http://www2.publicationsduquebec.gouv.qc.ca/dynamicSearch/telecharge.php?type=5&amp;file=2009C28F.PDF</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78</a:t>
            </a:fld>
            <a:endParaRPr lang="fr-CA"/>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Priorités et ressources</a:t>
            </a:r>
            <a:endParaRPr lang="fr-CA" dirty="0"/>
          </a:p>
        </p:txBody>
      </p:sp>
      <p:sp>
        <p:nvSpPr>
          <p:cNvPr id="3" name="Espace réservé du contenu 2"/>
          <p:cNvSpPr>
            <a:spLocks noGrp="1"/>
          </p:cNvSpPr>
          <p:nvPr>
            <p:ph idx="1"/>
          </p:nvPr>
        </p:nvSpPr>
        <p:spPr/>
        <p:txBody>
          <a:bodyPr>
            <a:normAutofit fontScale="92500" lnSpcReduction="20000"/>
          </a:bodyPr>
          <a:lstStyle/>
          <a:p>
            <a:pPr algn="just"/>
            <a:r>
              <a:rPr lang="fr-CA" dirty="0" smtClean="0"/>
              <a:t>Accueil de la clientèle – de quelle façon ? – procédures locales sur une base individuelle ? FGA?  FP ? Implication SARCA  - spécification du projet professionnel en lien avec les études</a:t>
            </a:r>
          </a:p>
          <a:p>
            <a:pPr algn="just"/>
            <a:r>
              <a:rPr lang="fr-CA" dirty="0" smtClean="0"/>
              <a:t>Problématique non identifiée avant l’entrée de la formation – surtout FP – demande d’admission par le srafp.com</a:t>
            </a:r>
          </a:p>
          <a:p>
            <a:pPr algn="just"/>
            <a:r>
              <a:rPr lang="fr-CA" dirty="0" smtClean="0"/>
              <a:t>On attend que la demande vienne de l’élève ? Procédures FGA - FP?</a:t>
            </a:r>
          </a:p>
          <a:p>
            <a:pPr algn="just"/>
            <a:r>
              <a:rPr lang="fr-CA" dirty="0" smtClean="0"/>
              <a:t>Importance de se donner un temps d’observation pour être capable de bien évaluer le besoin d’appuyer la mesure de soutien</a:t>
            </a:r>
          </a:p>
          <a:p>
            <a:pPr algn="just"/>
            <a:r>
              <a:rPr lang="fr-CA" dirty="0" smtClean="0"/>
              <a:t>Solliciter la participation de l’élève - élaboration d’une grille d’observation</a:t>
            </a:r>
          </a:p>
          <a:p>
            <a:pPr lvl="1"/>
            <a:endParaRPr lang="fr-CA" dirty="0" smtClean="0"/>
          </a:p>
          <a:p>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79</a:t>
            </a:fld>
            <a:endParaRPr lang="fr-CA"/>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Rôle du responsable de sanction </a:t>
            </a:r>
            <a:endParaRPr lang="fr-CA" dirty="0"/>
          </a:p>
        </p:txBody>
      </p:sp>
      <p:sp>
        <p:nvSpPr>
          <p:cNvPr id="3" name="Espace réservé du contenu 2"/>
          <p:cNvSpPr>
            <a:spLocks noGrp="1"/>
          </p:cNvSpPr>
          <p:nvPr>
            <p:ph idx="1"/>
          </p:nvPr>
        </p:nvSpPr>
        <p:spPr/>
        <p:txBody>
          <a:bodyPr>
            <a:noAutofit/>
          </a:bodyPr>
          <a:lstStyle/>
          <a:p>
            <a:pPr>
              <a:buNone/>
            </a:pPr>
            <a:r>
              <a:rPr lang="fr-CA" sz="1600" b="1" dirty="0" smtClean="0"/>
              <a:t>Rôle du responsable de la sanction</a:t>
            </a:r>
            <a:endParaRPr lang="fr-CA" sz="1600" dirty="0" smtClean="0"/>
          </a:p>
          <a:p>
            <a:r>
              <a:rPr lang="fr-CA" sz="1600" dirty="0" smtClean="0"/>
              <a:t>4.1.1.2 Guide sanction</a:t>
            </a:r>
          </a:p>
          <a:p>
            <a:pPr lvl="1"/>
            <a:r>
              <a:rPr lang="fr-CA" sz="1600" dirty="0" smtClean="0"/>
              <a:t>application des règles de la sanction</a:t>
            </a:r>
          </a:p>
          <a:p>
            <a:pPr lvl="1"/>
            <a:r>
              <a:rPr lang="fr-CA" sz="1600" dirty="0" smtClean="0"/>
              <a:t>les communications avec la Direction de la sanction des études</a:t>
            </a:r>
          </a:p>
          <a:p>
            <a:pPr lvl="1"/>
            <a:r>
              <a:rPr lang="fr-CA" sz="1600" dirty="0" smtClean="0"/>
              <a:t>la confidentialité des épreuves</a:t>
            </a:r>
          </a:p>
          <a:p>
            <a:pPr lvl="1"/>
            <a:r>
              <a:rPr lang="fr-CA" sz="1600" dirty="0" smtClean="0"/>
              <a:t>la délivrance des lettres d’attestation provisoires</a:t>
            </a:r>
          </a:p>
          <a:p>
            <a:pPr lvl="1"/>
            <a:r>
              <a:rPr lang="fr-CA" sz="1600" dirty="0" smtClean="0"/>
              <a:t>la délivrance des lettres d’attestation de réussite adressées au responsable de l’admission aux études collégiales </a:t>
            </a:r>
          </a:p>
          <a:p>
            <a:pPr>
              <a:buNone/>
            </a:pPr>
            <a:r>
              <a:rPr lang="fr-CA" sz="1600" dirty="0" smtClean="0"/>
              <a:t>  </a:t>
            </a:r>
            <a:r>
              <a:rPr lang="fr-CA" sz="1600" b="1" dirty="0" smtClean="0"/>
              <a:t>Rôle de la sanction en regard des mesures d’adaptation et de soutien</a:t>
            </a:r>
            <a:endParaRPr lang="fr-CA" sz="1600" dirty="0" smtClean="0"/>
          </a:p>
          <a:p>
            <a:pPr>
              <a:buNone/>
            </a:pPr>
            <a:r>
              <a:rPr lang="fr-CA" sz="1600" dirty="0" smtClean="0"/>
              <a:t>	D’abord, nous voulons faire la distinction entre:</a:t>
            </a:r>
          </a:p>
          <a:p>
            <a:pPr lvl="1"/>
            <a:r>
              <a:rPr lang="fr-CA" sz="1400" dirty="0" smtClean="0"/>
              <a:t>Les mesures d’accompagnement,</a:t>
            </a:r>
          </a:p>
          <a:p>
            <a:pPr lvl="1"/>
            <a:r>
              <a:rPr lang="fr-CA" sz="1400" dirty="0" smtClean="0"/>
              <a:t>Les mesures de soutien à l’apprentissage,</a:t>
            </a:r>
          </a:p>
          <a:p>
            <a:pPr lvl="1"/>
            <a:r>
              <a:rPr lang="fr-CA" sz="1400" dirty="0" smtClean="0"/>
              <a:t>les mesures d’adaptation au moment de l’évaluation</a:t>
            </a:r>
          </a:p>
          <a:p>
            <a:pPr lvl="1"/>
            <a:r>
              <a:rPr lang="fr-CA" sz="1400" dirty="0" smtClean="0"/>
              <a:t>Demande d’exemption </a:t>
            </a:r>
          </a:p>
          <a:p>
            <a:pPr lvl="1"/>
            <a:r>
              <a:rPr lang="fr-CA" sz="1400" dirty="0" smtClean="0"/>
              <a:t>Accompagnement /validation</a:t>
            </a:r>
          </a:p>
          <a:p>
            <a:pPr>
              <a:buNone/>
            </a:pPr>
            <a:endParaRPr lang="fr-CA"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ox(in)">
                                      <p:cBhvr>
                                        <p:cTn id="26" dur="500"/>
                                        <p:tgtEl>
                                          <p:spTgt spid="3">
                                            <p:txEl>
                                              <p:pRg st="4" end="4"/>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ox(in)">
                                      <p:cBhvr>
                                        <p:cTn id="29" dur="500"/>
                                        <p:tgtEl>
                                          <p:spTgt spid="3">
                                            <p:txEl>
                                              <p:pRg st="5" end="5"/>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box(in)">
                                      <p:cBhvr>
                                        <p:cTn id="45" dur="500"/>
                                        <p:tgtEl>
                                          <p:spTgt spid="3">
                                            <p:txEl>
                                              <p:pRg st="9" end="9"/>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box(in)">
                                      <p:cBhvr>
                                        <p:cTn id="48" dur="500"/>
                                        <p:tgtEl>
                                          <p:spTgt spid="3">
                                            <p:txEl>
                                              <p:pRg st="10" end="10"/>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ox(in)">
                                      <p:cBhvr>
                                        <p:cTn id="51" dur="500"/>
                                        <p:tgtEl>
                                          <p:spTgt spid="3">
                                            <p:txEl>
                                              <p:pRg st="11" end="11"/>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box(in)">
                                      <p:cBhvr>
                                        <p:cTn id="54" dur="500"/>
                                        <p:tgtEl>
                                          <p:spTgt spid="3">
                                            <p:txEl>
                                              <p:pRg st="12" end="12"/>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box(i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Priorités et ressources (suite)</a:t>
            </a:r>
            <a:endParaRPr lang="fr-CA" dirty="0"/>
          </a:p>
        </p:txBody>
      </p:sp>
      <p:sp>
        <p:nvSpPr>
          <p:cNvPr id="3" name="Espace réservé du contenu 2"/>
          <p:cNvSpPr>
            <a:spLocks noGrp="1"/>
          </p:cNvSpPr>
          <p:nvPr>
            <p:ph idx="1"/>
          </p:nvPr>
        </p:nvSpPr>
        <p:spPr/>
        <p:txBody>
          <a:bodyPr>
            <a:normAutofit fontScale="92500"/>
          </a:bodyPr>
          <a:lstStyle/>
          <a:p>
            <a:pPr algn="just"/>
            <a:r>
              <a:rPr lang="fr-CA" dirty="0" smtClean="0"/>
              <a:t>Comment outiller les enseignants ( CP ?) – équipe multi</a:t>
            </a:r>
          </a:p>
          <a:p>
            <a:pPr algn="just"/>
            <a:r>
              <a:rPr lang="fr-CA" dirty="0" smtClean="0"/>
              <a:t>Qui monte le dossier? Mise à jour? Suivi?</a:t>
            </a:r>
          </a:p>
          <a:p>
            <a:pPr lvl="1" algn="just"/>
            <a:r>
              <a:rPr lang="fr-CA" dirty="0" smtClean="0"/>
              <a:t>Établir une procédure</a:t>
            </a:r>
          </a:p>
          <a:p>
            <a:pPr lvl="1" algn="just"/>
            <a:r>
              <a:rPr lang="fr-CA" dirty="0" smtClean="0"/>
              <a:t>Développer un outil dynamique</a:t>
            </a:r>
          </a:p>
          <a:p>
            <a:pPr algn="just"/>
            <a:r>
              <a:rPr lang="fr-CA" dirty="0" smtClean="0"/>
              <a:t>Ressources ? Professionnels en lien avec la loi 21</a:t>
            </a:r>
          </a:p>
          <a:p>
            <a:pPr algn="just"/>
            <a:r>
              <a:rPr lang="fr-CA" dirty="0" smtClean="0"/>
              <a:t>Groupe ad hoc FGA  (besoin) – mesures complémentaires (qui? quand?)</a:t>
            </a:r>
          </a:p>
          <a:p>
            <a:pPr algn="just"/>
            <a:r>
              <a:rPr lang="fr-CA" dirty="0" smtClean="0"/>
              <a:t>Avant la sanction, il y a aussi la formation - soutien</a:t>
            </a:r>
          </a:p>
          <a:p>
            <a:pPr algn="just"/>
            <a:r>
              <a:rPr lang="fr-CA" dirty="0" smtClean="0"/>
              <a:t>Au collégial l’élève doit faire une demande en ce sens</a:t>
            </a:r>
          </a:p>
          <a:p>
            <a:pPr lvl="1" algn="just"/>
            <a:r>
              <a:rPr lang="fr-CA" dirty="0" smtClean="0"/>
              <a:t>Diagnostique et plan d’intervention</a:t>
            </a:r>
          </a:p>
          <a:p>
            <a:pPr>
              <a:buNone/>
            </a:pP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80</a:t>
            </a:fld>
            <a:endParaRPr lang="fr-CA"/>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Exemples d’actions entreprises ou à entreprendre</a:t>
            </a:r>
            <a:endParaRPr lang="fr-CA" dirty="0"/>
          </a:p>
        </p:txBody>
      </p:sp>
      <p:sp>
        <p:nvSpPr>
          <p:cNvPr id="3" name="Espace réservé du contenu 2"/>
          <p:cNvSpPr>
            <a:spLocks noGrp="1"/>
          </p:cNvSpPr>
          <p:nvPr>
            <p:ph idx="1"/>
          </p:nvPr>
        </p:nvSpPr>
        <p:spPr/>
        <p:txBody>
          <a:bodyPr>
            <a:normAutofit fontScale="92500" lnSpcReduction="10000"/>
          </a:bodyPr>
          <a:lstStyle/>
          <a:p>
            <a:pPr algn="just"/>
            <a:r>
              <a:rPr lang="fr-CA" dirty="0" smtClean="0"/>
              <a:t>Une compréhension commune du chapitre 5 du guide de la sanction</a:t>
            </a:r>
          </a:p>
          <a:p>
            <a:pPr algn="just"/>
            <a:r>
              <a:rPr lang="fr-CA" dirty="0" smtClean="0"/>
              <a:t>Information – connaître la situation – démarche claire</a:t>
            </a:r>
          </a:p>
          <a:p>
            <a:pPr lvl="1" algn="just"/>
            <a:r>
              <a:rPr lang="fr-CA" dirty="0" smtClean="0"/>
              <a:t>Accueil du candidat</a:t>
            </a:r>
          </a:p>
          <a:p>
            <a:pPr lvl="1" algn="just"/>
            <a:r>
              <a:rPr lang="fr-CA" dirty="0" smtClean="0"/>
              <a:t>Évaluation du besoin - respect</a:t>
            </a:r>
          </a:p>
          <a:p>
            <a:pPr lvl="1" algn="just"/>
            <a:r>
              <a:rPr lang="fr-CA" dirty="0" smtClean="0"/>
              <a:t>Équipe multi – partage de l’information et des mesures suggérées</a:t>
            </a:r>
          </a:p>
          <a:p>
            <a:pPr lvl="1" algn="just"/>
            <a:r>
              <a:rPr lang="fr-CA" dirty="0" smtClean="0"/>
              <a:t>Plan d’intervention évolutif en fonction des compétences visées – activité continue et non linéaire</a:t>
            </a:r>
          </a:p>
          <a:p>
            <a:pPr lvl="1" algn="just"/>
            <a:r>
              <a:rPr lang="fr-CA" dirty="0" smtClean="0"/>
              <a:t>Nécessité d’une mesure d’adaptation lors de l’évaluation </a:t>
            </a:r>
          </a:p>
          <a:p>
            <a:pPr lvl="1" algn="just"/>
            <a:r>
              <a:rPr lang="fr-CA" dirty="0" smtClean="0"/>
              <a:t>Présentation à la personne responsable de la salle d’examen</a:t>
            </a:r>
          </a:p>
          <a:p>
            <a:pPr algn="just"/>
            <a:r>
              <a:rPr lang="fr-CA" dirty="0" smtClean="0"/>
              <a:t>Démarche de réflexion en équipe de multi  (annexe 2)</a:t>
            </a:r>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81</a:t>
            </a:fld>
            <a:endParaRPr lang="fr-CA"/>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Exemples d’actions entreprises ou à entreprendre (suite)</a:t>
            </a:r>
            <a:endParaRPr lang="fr-CA" dirty="0"/>
          </a:p>
        </p:txBody>
      </p:sp>
      <p:sp>
        <p:nvSpPr>
          <p:cNvPr id="3" name="Espace réservé du contenu 2"/>
          <p:cNvSpPr>
            <a:spLocks noGrp="1"/>
          </p:cNvSpPr>
          <p:nvPr>
            <p:ph idx="1"/>
          </p:nvPr>
        </p:nvSpPr>
        <p:spPr/>
        <p:txBody>
          <a:bodyPr>
            <a:normAutofit fontScale="92500" lnSpcReduction="10000"/>
          </a:bodyPr>
          <a:lstStyle/>
          <a:p>
            <a:pPr algn="just"/>
            <a:r>
              <a:rPr lang="fr-CA" dirty="0" smtClean="0"/>
              <a:t>Procédure exceptionnelle pour la passation d’examen</a:t>
            </a:r>
          </a:p>
          <a:p>
            <a:pPr lvl="1" algn="just"/>
            <a:r>
              <a:rPr lang="fr-CA" dirty="0" smtClean="0"/>
              <a:t>Développer un outil pour le personnel de surveillance d’examen – voir annexe 3</a:t>
            </a:r>
          </a:p>
          <a:p>
            <a:pPr algn="just"/>
            <a:r>
              <a:rPr lang="fr-CA" dirty="0" smtClean="0"/>
              <a:t>Processus d’identification mesures de soutien FGA</a:t>
            </a:r>
          </a:p>
          <a:p>
            <a:pPr lvl="1" algn="just"/>
            <a:r>
              <a:rPr lang="fr-CA" dirty="0" smtClean="0"/>
              <a:t>Développer un outil de suivi voir exemple en annexe 4</a:t>
            </a:r>
          </a:p>
          <a:p>
            <a:pPr algn="just"/>
            <a:r>
              <a:rPr lang="fr-CA" dirty="0" smtClean="0"/>
              <a:t>Cahier des normes et modalités </a:t>
            </a:r>
          </a:p>
          <a:p>
            <a:pPr lvl="1" algn="just"/>
            <a:r>
              <a:rPr lang="fr-CA" dirty="0" smtClean="0"/>
              <a:t>Développer une section </a:t>
            </a:r>
          </a:p>
          <a:p>
            <a:pPr lvl="2" algn="just"/>
            <a:r>
              <a:rPr lang="fr-CA" dirty="0" smtClean="0"/>
              <a:t>Mesures de soutien pendant la formation et </a:t>
            </a:r>
          </a:p>
          <a:p>
            <a:pPr lvl="2" algn="just"/>
            <a:r>
              <a:rPr lang="fr-CA" dirty="0" smtClean="0"/>
              <a:t>Mesures d’adaptation des conditions d’évaluation</a:t>
            </a:r>
          </a:p>
          <a:p>
            <a:pPr algn="just"/>
            <a:r>
              <a:rPr lang="fr-CA" dirty="0" smtClean="0"/>
              <a:t>Développer un « registre » des cas documentés</a:t>
            </a:r>
          </a:p>
          <a:p>
            <a:pPr algn="just"/>
            <a:r>
              <a:rPr lang="fr-CA" dirty="0" smtClean="0"/>
              <a:t>Développer réseau SEMO </a:t>
            </a:r>
          </a:p>
          <a:p>
            <a:pPr>
              <a:buNone/>
            </a:pP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82</a:t>
            </a:fld>
            <a:endParaRPr lang="fr-CA"/>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Il importe donc </a:t>
            </a:r>
            <a:endParaRPr lang="fr-CA" dirty="0"/>
          </a:p>
        </p:txBody>
      </p:sp>
      <p:sp>
        <p:nvSpPr>
          <p:cNvPr id="3" name="Espace réservé du contenu 2"/>
          <p:cNvSpPr>
            <a:spLocks noGrp="1"/>
          </p:cNvSpPr>
          <p:nvPr>
            <p:ph idx="1"/>
          </p:nvPr>
        </p:nvSpPr>
        <p:spPr/>
        <p:txBody>
          <a:bodyPr>
            <a:normAutofit fontScale="85000" lnSpcReduction="20000"/>
          </a:bodyPr>
          <a:lstStyle/>
          <a:p>
            <a:pPr algn="just"/>
            <a:r>
              <a:rPr lang="fr-CA" dirty="0" smtClean="0"/>
              <a:t>D’évaluer constamment les effets de ses interventions tout en cherchant à évaluer les objectifs d’intervention et les tâches à réaliser</a:t>
            </a:r>
          </a:p>
          <a:p>
            <a:pPr algn="just"/>
            <a:r>
              <a:rPr lang="fr-CA" dirty="0" smtClean="0"/>
              <a:t>Plutôt que de se limiter à une évaluation restrictive fondée sur un passé composé d’embûches, il devient intéressant de </a:t>
            </a:r>
            <a:r>
              <a:rPr lang="fr-CA" b="1" dirty="0" smtClean="0"/>
              <a:t>s’interroger sur le potentiel de la personne </a:t>
            </a:r>
            <a:r>
              <a:rPr lang="fr-CA" dirty="0" smtClean="0"/>
              <a:t>afin de ne pas s’enfermer dans ses stéréotypes et préjugés, laisser place à la </a:t>
            </a:r>
            <a:r>
              <a:rPr lang="fr-CA" b="1" dirty="0" smtClean="0"/>
              <a:t>créativité</a:t>
            </a:r>
          </a:p>
          <a:p>
            <a:pPr algn="just"/>
            <a:r>
              <a:rPr lang="fr-CA" dirty="0" smtClean="0"/>
              <a:t>Prévoir l’accompagnement et la mise en place du </a:t>
            </a:r>
            <a:r>
              <a:rPr lang="fr-CA" b="1" dirty="0" smtClean="0"/>
              <a:t>suivi</a:t>
            </a:r>
            <a:r>
              <a:rPr lang="fr-CA" dirty="0" smtClean="0"/>
              <a:t> des mesures de soutien en lien avec les mesures d’adaptation pour l’évaluation des apprentissages (passage FGJ – FGA ou FP)</a:t>
            </a:r>
          </a:p>
          <a:p>
            <a:pPr algn="just"/>
            <a:r>
              <a:rPr lang="fr-CA" dirty="0" smtClean="0"/>
              <a:t>De s’assurer qu’en tout temps la </a:t>
            </a:r>
            <a:r>
              <a:rPr lang="fr-CA" b="1" dirty="0" smtClean="0"/>
              <a:t>sécurité</a:t>
            </a:r>
            <a:r>
              <a:rPr lang="fr-CA" dirty="0" smtClean="0"/>
              <a:t> de l’élève, des élèves, du personnel n’est pas compromise par une mesure de soutien ou d’adaptation</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83</a:t>
            </a:fld>
            <a:endParaRPr lang="fr-CA"/>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Pistes d’action</a:t>
            </a:r>
            <a:endParaRPr lang="fr-CA" dirty="0"/>
          </a:p>
        </p:txBody>
      </p:sp>
      <p:sp>
        <p:nvSpPr>
          <p:cNvPr id="3" name="Espace réservé du contenu 2"/>
          <p:cNvSpPr>
            <a:spLocks noGrp="1"/>
          </p:cNvSpPr>
          <p:nvPr>
            <p:ph idx="1"/>
          </p:nvPr>
        </p:nvSpPr>
        <p:spPr/>
        <p:txBody>
          <a:bodyPr>
            <a:normAutofit lnSpcReduction="10000"/>
          </a:bodyPr>
          <a:lstStyle/>
          <a:p>
            <a:pPr algn="just"/>
            <a:r>
              <a:rPr lang="fr-CA" dirty="0" smtClean="0"/>
              <a:t>Offrir un accompagnement professionnel aux personnes en formation, en sus du suivi pédagogique, pour permettre de revitaliser leur propre motivation et faire face aux obstacles</a:t>
            </a:r>
          </a:p>
          <a:p>
            <a:pPr algn="just"/>
            <a:endParaRPr lang="fr-CA" dirty="0" smtClean="0"/>
          </a:p>
          <a:p>
            <a:pPr algn="just"/>
            <a:r>
              <a:rPr lang="fr-CA" dirty="0" smtClean="0"/>
              <a:t>Il serait judicieux de réduire le risque sur l’investissement en formation par des démarches de validation de choix professionnels tenant compte d’éléments plus fondamentaux comme la dynamique motivationnelle, les compétences de base et les aptitudes requises</a:t>
            </a:r>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84</a:t>
            </a:fld>
            <a:endParaRPr lang="fr-CA"/>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Au cœur de l’adéquation </a:t>
            </a:r>
            <a:br>
              <a:rPr lang="fr-CA" dirty="0" smtClean="0"/>
            </a:br>
            <a:r>
              <a:rPr lang="fr-CA" dirty="0" smtClean="0"/>
              <a:t>formation-emploi: la personne</a:t>
            </a:r>
            <a:endParaRPr lang="fr-CA" dirty="0"/>
          </a:p>
        </p:txBody>
      </p:sp>
      <p:sp>
        <p:nvSpPr>
          <p:cNvPr id="3" name="Espace réservé du contenu 2"/>
          <p:cNvSpPr>
            <a:spLocks noGrp="1"/>
          </p:cNvSpPr>
          <p:nvPr>
            <p:ph idx="1"/>
          </p:nvPr>
        </p:nvSpPr>
        <p:spPr/>
        <p:txBody>
          <a:bodyPr>
            <a:normAutofit fontScale="92500" lnSpcReduction="20000"/>
          </a:bodyPr>
          <a:lstStyle/>
          <a:p>
            <a:pPr algn="just"/>
            <a:r>
              <a:rPr lang="fr-CA" dirty="0" smtClean="0"/>
              <a:t>Mémoire de l'Ordre des conseillers et conseillères d’orientation du Québec réalisé dans le cadre de la consultation gouvernementale portant sur l'amélioration de l'adéquation entre la formation et les besoins du marché du travail.</a:t>
            </a:r>
          </a:p>
          <a:p>
            <a:pPr algn="just"/>
            <a:r>
              <a:rPr lang="fr-CA" dirty="0" smtClean="0"/>
              <a:t>Collaboration à la mise en œuvre de pistes de solutions pour faire en sorte qu’en conciliant les besoins des personnes et celles du marché du travail, nous puissions contribuer à la prospérité et au bien-être de toute la population du Québec.</a:t>
            </a:r>
          </a:p>
          <a:p>
            <a:r>
              <a:rPr lang="fr-CA" dirty="0" smtClean="0">
                <a:hlinkClick r:id="rId3"/>
              </a:rPr>
              <a:t>http://www.orientation.qc.ca/~/media/CB68F40B76AC44DF85B1F6E195F42F7D.ashx</a:t>
            </a:r>
            <a:endParaRPr lang="fr-CA" dirty="0" smtClean="0"/>
          </a:p>
          <a:p>
            <a:r>
              <a:rPr lang="fr-CA" dirty="0" smtClean="0">
                <a:hlinkClick r:id="rId4"/>
              </a:rPr>
              <a:t>http://www.orientation.qc.ca/</a:t>
            </a:r>
            <a:endParaRPr lang="fr-CA" dirty="0" smtClean="0"/>
          </a:p>
          <a:p>
            <a:pPr>
              <a:buNone/>
            </a:pPr>
            <a:endParaRPr lang="fr-CA" dirty="0" smtClean="0"/>
          </a:p>
          <a:p>
            <a:endParaRPr lang="fr-CA" dirty="0" smtClean="0"/>
          </a:p>
          <a:p>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85</a:t>
            </a:fld>
            <a:endParaRPr lang="fr-CA"/>
          </a:p>
        </p:txBody>
      </p:sp>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Quelques lectures…</a:t>
            </a:r>
            <a:endParaRPr lang="fr-CA" dirty="0"/>
          </a:p>
        </p:txBody>
      </p:sp>
      <p:sp>
        <p:nvSpPr>
          <p:cNvPr id="3" name="Espace réservé du contenu 2"/>
          <p:cNvSpPr>
            <a:spLocks noGrp="1"/>
          </p:cNvSpPr>
          <p:nvPr>
            <p:ph idx="1"/>
          </p:nvPr>
        </p:nvSpPr>
        <p:spPr/>
        <p:txBody>
          <a:bodyPr/>
          <a:lstStyle/>
          <a:p>
            <a:r>
              <a:rPr lang="fr-CA" dirty="0" smtClean="0">
                <a:hlinkClick r:id="rId3"/>
              </a:rPr>
              <a:t>http://www.ledevoir.com/societe/education/318237/etudiants-en-difficulte-les-cegeps-debordes</a:t>
            </a:r>
            <a:endParaRPr lang="fr-CA" dirty="0" smtClean="0"/>
          </a:p>
          <a:p>
            <a:r>
              <a:rPr lang="fr-CA" dirty="0" smtClean="0">
                <a:hlinkClick r:id="rId4"/>
              </a:rPr>
              <a:t>http://www.ledevoir.com/societe/education/316784/soutien-aux-eleves-en-difficulte-et-aux-enseignants-precisement-une-affaire-de-ressources</a:t>
            </a:r>
            <a:endParaRPr lang="fr-CA" dirty="0" smtClean="0"/>
          </a:p>
          <a:p>
            <a:endParaRPr lang="fr-CA" dirty="0" smtClean="0"/>
          </a:p>
          <a:p>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86</a:t>
            </a:fld>
            <a:endParaRPr lang="fr-CA"/>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Références:</a:t>
            </a:r>
            <a:endParaRPr lang="fr-CA" dirty="0"/>
          </a:p>
        </p:txBody>
      </p:sp>
      <p:sp>
        <p:nvSpPr>
          <p:cNvPr id="3" name="Espace réservé du contenu 2"/>
          <p:cNvSpPr>
            <a:spLocks noGrp="1"/>
          </p:cNvSpPr>
          <p:nvPr>
            <p:ph idx="1"/>
          </p:nvPr>
        </p:nvSpPr>
        <p:spPr/>
        <p:txBody>
          <a:bodyPr>
            <a:normAutofit fontScale="32500" lnSpcReduction="20000"/>
          </a:bodyPr>
          <a:lstStyle/>
          <a:p>
            <a:pPr>
              <a:buNone/>
            </a:pPr>
            <a:endParaRPr lang="fr-CA" sz="4800" dirty="0" smtClean="0"/>
          </a:p>
          <a:p>
            <a:r>
              <a:rPr lang="fr-CA" sz="5000" dirty="0" smtClean="0"/>
              <a:t>Rapport Trudeau et loi 21</a:t>
            </a:r>
          </a:p>
          <a:p>
            <a:pPr lvl="1"/>
            <a:r>
              <a:rPr lang="fr-CA" sz="5000" dirty="0" smtClean="0">
                <a:hlinkClick r:id="rId3"/>
              </a:rPr>
              <a:t>http://www.optsq.org/fr/docs/colloque2011/Bloc%201%20presentation%20docteur%20Trudeau.pdf</a:t>
            </a:r>
            <a:endParaRPr lang="fr-CA" sz="5000" dirty="0" smtClean="0"/>
          </a:p>
          <a:p>
            <a:pPr lvl="1"/>
            <a:r>
              <a:rPr lang="fr-CA" sz="5000" dirty="0" smtClean="0">
                <a:hlinkClick r:id="rId4"/>
              </a:rPr>
              <a:t>http://vitrine.educationmonteregie.qc.ca/UserFiles/File/Mesures%20adaptation%20en%20dehors%2008-04-29.pdf</a:t>
            </a:r>
            <a:endParaRPr lang="fr-CA" sz="5000" dirty="0" smtClean="0">
              <a:hlinkClick r:id="rId5"/>
            </a:endParaRPr>
          </a:p>
          <a:p>
            <a:r>
              <a:rPr lang="fr-CA" sz="5000" dirty="0" smtClean="0">
                <a:hlinkClick r:id="rId5"/>
              </a:rPr>
              <a:t>http://www.orientation.qc.ca/LeConseillerOrientation.aspx?sc_lang=fr-CA</a:t>
            </a:r>
            <a:endParaRPr lang="fr-CA" sz="5000" dirty="0" smtClean="0"/>
          </a:p>
          <a:p>
            <a:r>
              <a:rPr lang="fr-CA" sz="5000" dirty="0" smtClean="0">
                <a:hlinkClick r:id="rId6"/>
              </a:rPr>
              <a:t>http://www.ordrepsy.qc.ca/fr/public/projet-de-loi-21/index.sn</a:t>
            </a:r>
            <a:endParaRPr lang="fr-CA" sz="5000" dirty="0" smtClean="0"/>
          </a:p>
          <a:p>
            <a:endParaRPr lang="fr-CA" sz="5000" dirty="0" smtClean="0"/>
          </a:p>
          <a:p>
            <a:r>
              <a:rPr lang="fr-CA" sz="5000" dirty="0" smtClean="0"/>
              <a:t>guide d'évaluation en orientation</a:t>
            </a:r>
          </a:p>
          <a:p>
            <a:pPr lvl="1"/>
            <a:r>
              <a:rPr lang="fr-CA" sz="5000" dirty="0" smtClean="0">
                <a:hlinkClick r:id="rId7"/>
              </a:rPr>
              <a:t>http://www.ceric.ca/?q=fr/node/226</a:t>
            </a:r>
            <a:endParaRPr lang="fr-CA" sz="5000" dirty="0" smtClean="0"/>
          </a:p>
          <a:p>
            <a:pPr>
              <a:buNone/>
            </a:pPr>
            <a:endParaRPr lang="fr-CA" sz="5000" dirty="0" smtClean="0"/>
          </a:p>
          <a:p>
            <a:r>
              <a:rPr lang="fr-CA" sz="5000" dirty="0" smtClean="0"/>
              <a:t>Info-sanction </a:t>
            </a:r>
          </a:p>
          <a:p>
            <a:pPr lvl="1"/>
            <a:r>
              <a:rPr lang="fr-CA" sz="4700" dirty="0" smtClean="0"/>
              <a:t>480 et 554</a:t>
            </a:r>
          </a:p>
          <a:p>
            <a:pPr lvl="1"/>
            <a:r>
              <a:rPr lang="fr-CA" sz="4700" dirty="0" smtClean="0"/>
              <a:t>10-11-025 et 09-10-044</a:t>
            </a:r>
          </a:p>
          <a:p>
            <a:pPr>
              <a:buNone/>
            </a:pPr>
            <a:endParaRPr lang="fr-CA" sz="5000" dirty="0" smtClean="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87</a:t>
            </a:fld>
            <a:endParaRPr lang="fr-CA"/>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1</a:t>
            </a:r>
            <a:endParaRPr lang="fr-CA" dirty="0"/>
          </a:p>
        </p:txBody>
      </p:sp>
      <p:sp>
        <p:nvSpPr>
          <p:cNvPr id="3" name="Espace réservé du contenu 2"/>
          <p:cNvSpPr>
            <a:spLocks noGrp="1"/>
          </p:cNvSpPr>
          <p:nvPr>
            <p:ph idx="1"/>
          </p:nvPr>
        </p:nvSpPr>
        <p:spPr/>
        <p:txBody>
          <a:bodyPr/>
          <a:lstStyle/>
          <a:p>
            <a:pPr>
              <a:buNone/>
            </a:pPr>
            <a:r>
              <a:rPr lang="fr-CA" dirty="0" smtClean="0"/>
              <a:t>	Table des matières du Guide de gestion de la sanction des études et des épreuves ministérielles : formation générale des jeunes, formation générale des adultes et formation professionnelle. Édition 2011</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88</a:t>
            </a:fld>
            <a:endParaRPr lang="fr-CA"/>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Autofit/>
          </a:bodyPr>
          <a:lstStyle/>
          <a:p>
            <a:r>
              <a:rPr lang="fr-CA" sz="4400" dirty="0" smtClean="0"/>
              <a:t>ANNEXE 2 (</a:t>
            </a:r>
            <a:r>
              <a:rPr lang="fr-CA" sz="4000" dirty="0" smtClean="0"/>
              <a:t>Comité de travail – CSVT)</a:t>
            </a:r>
            <a:endParaRPr lang="fr-CA" sz="4000" dirty="0"/>
          </a:p>
        </p:txBody>
      </p:sp>
      <p:sp>
        <p:nvSpPr>
          <p:cNvPr id="3" name="Espace réservé du contenu 2"/>
          <p:cNvSpPr>
            <a:spLocks noGrp="1"/>
          </p:cNvSpPr>
          <p:nvPr>
            <p:ph idx="1"/>
          </p:nvPr>
        </p:nvSpPr>
        <p:spPr/>
        <p:txBody>
          <a:bodyPr>
            <a:normAutofit lnSpcReduction="10000"/>
          </a:bodyPr>
          <a:lstStyle/>
          <a:p>
            <a:pPr>
              <a:lnSpc>
                <a:spcPct val="90000"/>
              </a:lnSpc>
            </a:pPr>
            <a:r>
              <a:rPr lang="fr-CA" dirty="0" smtClean="0">
                <a:latin typeface="Calibri" pitchFamily="34" charset="0"/>
              </a:rPr>
              <a:t>Création d’un comité de travail</a:t>
            </a:r>
          </a:p>
          <a:p>
            <a:pPr lvl="1">
              <a:lnSpc>
                <a:spcPct val="90000"/>
              </a:lnSpc>
            </a:pPr>
            <a:r>
              <a:rPr lang="fr-CA" sz="1900" dirty="0" smtClean="0">
                <a:latin typeface="Calibri" pitchFamily="34" charset="0"/>
              </a:rPr>
              <a:t>Coordonnatrice des SEAFP, directrice-adjointe en </a:t>
            </a:r>
            <a:r>
              <a:rPr lang="fr-CA" sz="1900" dirty="0" err="1" smtClean="0">
                <a:latin typeface="Calibri" pitchFamily="34" charset="0"/>
              </a:rPr>
              <a:t>FGA,directeur</a:t>
            </a:r>
            <a:r>
              <a:rPr lang="fr-CA" sz="1900" dirty="0" smtClean="0">
                <a:latin typeface="Calibri" pitchFamily="34" charset="0"/>
              </a:rPr>
              <a:t> adjoint en FP, conseillère pédagogique, conseiller en information scolaire, conseillère d’orientation et travailleuse sociale	</a:t>
            </a:r>
          </a:p>
          <a:p>
            <a:pPr lvl="1">
              <a:lnSpc>
                <a:spcPct val="90000"/>
              </a:lnSpc>
            </a:pPr>
            <a:endParaRPr lang="fr-CA" sz="1900" dirty="0" smtClean="0">
              <a:latin typeface="Calibri" pitchFamily="34" charset="0"/>
            </a:endParaRPr>
          </a:p>
          <a:p>
            <a:pPr>
              <a:lnSpc>
                <a:spcPct val="90000"/>
              </a:lnSpc>
            </a:pPr>
            <a:r>
              <a:rPr lang="fr-CA" dirty="0" smtClean="0">
                <a:latin typeface="Calibri" pitchFamily="34" charset="0"/>
              </a:rPr>
              <a:t>Objectifs du comité</a:t>
            </a:r>
            <a:r>
              <a:rPr lang="fr-CA" sz="2000" dirty="0" smtClean="0">
                <a:latin typeface="Calibri" pitchFamily="34" charset="0"/>
              </a:rPr>
              <a:t> 	</a:t>
            </a:r>
          </a:p>
          <a:p>
            <a:pPr lvl="1">
              <a:lnSpc>
                <a:spcPct val="90000"/>
              </a:lnSpc>
            </a:pPr>
            <a:r>
              <a:rPr lang="fr-CA" sz="1900" dirty="0" smtClean="0">
                <a:latin typeface="Calibri" pitchFamily="34" charset="0"/>
              </a:rPr>
              <a:t>Se doter d’une vision commune des considérations légales et organisationnelles</a:t>
            </a:r>
          </a:p>
          <a:p>
            <a:pPr lvl="1">
              <a:lnSpc>
                <a:spcPct val="90000"/>
              </a:lnSpc>
            </a:pPr>
            <a:r>
              <a:rPr lang="fr-CA" sz="1900" dirty="0" smtClean="0">
                <a:latin typeface="Calibri" pitchFamily="34" charset="0"/>
              </a:rPr>
              <a:t>Structurer le processus  visant la détermination et la mise en place des mesures de soutien et d’adaptation</a:t>
            </a:r>
          </a:p>
          <a:p>
            <a:pPr lvl="1">
              <a:lnSpc>
                <a:spcPct val="90000"/>
              </a:lnSpc>
            </a:pPr>
            <a:r>
              <a:rPr lang="fr-CA" sz="1900" dirty="0" smtClean="0">
                <a:latin typeface="Calibri" pitchFamily="34" charset="0"/>
              </a:rPr>
              <a:t>Définir les rôles et les responsabilités (qui fait quoi) des acteurs concernés</a:t>
            </a:r>
          </a:p>
          <a:p>
            <a:pPr lvl="1">
              <a:lnSpc>
                <a:spcPct val="90000"/>
              </a:lnSpc>
            </a:pPr>
            <a:r>
              <a:rPr lang="fr-CA" sz="1900" dirty="0" smtClean="0">
                <a:latin typeface="Calibri" pitchFamily="34" charset="0"/>
              </a:rPr>
              <a:t>Outiller les intervenants concernés (personnels enseignants et non enseignants) </a:t>
            </a:r>
          </a:p>
          <a:p>
            <a:pPr lvl="1">
              <a:lnSpc>
                <a:spcPct val="90000"/>
              </a:lnSpc>
            </a:pPr>
            <a:r>
              <a:rPr lang="fr-CA" sz="1900" dirty="0" smtClean="0">
                <a:latin typeface="Calibri" pitchFamily="34" charset="0"/>
              </a:rPr>
              <a:t>Émettre des recommandations </a:t>
            </a:r>
          </a:p>
          <a:p>
            <a:pPr>
              <a:buNone/>
            </a:pP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89</a:t>
            </a:fld>
            <a:endParaRPr lang="fr-CA"/>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4000" dirty="0" smtClean="0"/>
              <a:t>Présentation générale du guide de sanction</a:t>
            </a:r>
            <a:endParaRPr lang="fr-CA" sz="4000" dirty="0"/>
          </a:p>
        </p:txBody>
      </p:sp>
      <p:sp>
        <p:nvSpPr>
          <p:cNvPr id="3" name="Espace réservé du contenu 2"/>
          <p:cNvSpPr>
            <a:spLocks noGrp="1"/>
          </p:cNvSpPr>
          <p:nvPr>
            <p:ph idx="1"/>
          </p:nvPr>
        </p:nvSpPr>
        <p:spPr>
          <a:ln w="12700"/>
        </p:spPr>
        <p:style>
          <a:lnRef idx="1">
            <a:schemeClr val="accent3"/>
          </a:lnRef>
          <a:fillRef idx="2">
            <a:schemeClr val="accent3"/>
          </a:fillRef>
          <a:effectRef idx="1">
            <a:schemeClr val="accent3"/>
          </a:effectRef>
          <a:fontRef idx="minor">
            <a:schemeClr val="dk1"/>
          </a:fontRef>
        </p:style>
        <p:txBody>
          <a:bodyPr>
            <a:normAutofit fontScale="92500"/>
          </a:bodyPr>
          <a:lstStyle/>
          <a:p>
            <a:r>
              <a:rPr lang="fr-CA" b="1" dirty="0" smtClean="0"/>
              <a:t>CHAPITRE 1 - </a:t>
            </a:r>
            <a:r>
              <a:rPr lang="fr-CA" dirty="0" smtClean="0"/>
              <a:t>Références aux dispositions législatives et réglementaires</a:t>
            </a:r>
          </a:p>
          <a:p>
            <a:r>
              <a:rPr lang="fr-CA" b="1" dirty="0" smtClean="0"/>
              <a:t>CHAPITRE 2 - </a:t>
            </a:r>
            <a:r>
              <a:rPr lang="fr-CA" dirty="0" smtClean="0"/>
              <a:t>Régimes de sanction</a:t>
            </a:r>
          </a:p>
          <a:p>
            <a:r>
              <a:rPr lang="fr-CA" b="1" dirty="0" smtClean="0"/>
              <a:t>CHAPITRE 3 - </a:t>
            </a:r>
            <a:r>
              <a:rPr lang="fr-CA" dirty="0" smtClean="0"/>
              <a:t>Règles particulières de sanction</a:t>
            </a:r>
          </a:p>
          <a:p>
            <a:r>
              <a:rPr lang="fr-CA" b="1" dirty="0" smtClean="0"/>
              <a:t>CHAPITRE 4</a:t>
            </a:r>
            <a:r>
              <a:rPr lang="fr-CA" dirty="0" smtClean="0"/>
              <a:t> - Épreuves et tests</a:t>
            </a:r>
          </a:p>
          <a:p>
            <a:r>
              <a:rPr lang="fr-CA" b="1" dirty="0" smtClean="0">
                <a:solidFill>
                  <a:srgbClr val="FF0000"/>
                </a:solidFill>
              </a:rPr>
              <a:t>CHAPITRE 5 - Mesures d’adaptation pour l’évaluation des apprentissages</a:t>
            </a:r>
          </a:p>
          <a:p>
            <a:r>
              <a:rPr lang="fr-CA" b="1" dirty="0" smtClean="0"/>
              <a:t>CHAPITRE 6</a:t>
            </a:r>
            <a:r>
              <a:rPr lang="fr-CA" dirty="0" smtClean="0"/>
              <a:t> - Reconnaissance des acquis et compétences</a:t>
            </a:r>
          </a:p>
          <a:p>
            <a:r>
              <a:rPr lang="fr-CA" b="1" dirty="0" smtClean="0"/>
              <a:t>CHAPITRE 7 - </a:t>
            </a:r>
            <a:r>
              <a:rPr lang="fr-CA" dirty="0" smtClean="0"/>
              <a:t>Traitement des résultats</a:t>
            </a:r>
          </a:p>
          <a:p>
            <a:r>
              <a:rPr lang="fr-CA" b="1" dirty="0" smtClean="0"/>
              <a:t>CHAPITRE 8 - </a:t>
            </a:r>
            <a:r>
              <a:rPr lang="fr-CA" dirty="0" smtClean="0"/>
              <a:t>Documents officiels de sanction</a:t>
            </a:r>
          </a:p>
          <a:p>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9</a:t>
            </a:fld>
            <a:endParaRPr lang="fr-CA"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up)">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up)">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up)">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2 (la démarche)</a:t>
            </a:r>
            <a:endParaRPr lang="fr-CA" dirty="0"/>
          </a:p>
        </p:txBody>
      </p:sp>
      <p:sp>
        <p:nvSpPr>
          <p:cNvPr id="3" name="Espace réservé du contenu 2"/>
          <p:cNvSpPr>
            <a:spLocks noGrp="1"/>
          </p:cNvSpPr>
          <p:nvPr>
            <p:ph idx="1"/>
          </p:nvPr>
        </p:nvSpPr>
        <p:spPr/>
        <p:txBody>
          <a:bodyPr>
            <a:normAutofit lnSpcReduction="10000"/>
          </a:bodyPr>
          <a:lstStyle/>
          <a:p>
            <a:pPr algn="just"/>
            <a:r>
              <a:rPr lang="fr-CA" sz="2200" dirty="0" smtClean="0">
                <a:latin typeface="Calibri" pitchFamily="34" charset="0"/>
              </a:rPr>
              <a:t>L’adulte en formation doit toujours rester au centre de nos interventions. Il doit être présent à chaque étape, consentir et participer à l’élaboration de son plan d’intervention</a:t>
            </a:r>
          </a:p>
          <a:p>
            <a:pPr algn="just">
              <a:buNone/>
            </a:pPr>
            <a:endParaRPr lang="fr-CA" sz="800" dirty="0" smtClean="0">
              <a:latin typeface="Calibri" pitchFamily="34" charset="0"/>
            </a:endParaRPr>
          </a:p>
          <a:p>
            <a:pPr algn="just"/>
            <a:r>
              <a:rPr lang="fr-CA" sz="2200" dirty="0" smtClean="0">
                <a:latin typeface="Calibri" pitchFamily="34" charset="0"/>
              </a:rPr>
              <a:t>Établir les étapes du processus</a:t>
            </a:r>
          </a:p>
          <a:p>
            <a:pPr lvl="1" algn="just"/>
            <a:r>
              <a:rPr lang="fr-CA" sz="1800" dirty="0" smtClean="0">
                <a:latin typeface="Calibri" pitchFamily="34" charset="0"/>
              </a:rPr>
              <a:t>Demande de services à partir du formulaire d’identification des besoins particuliers à l’apprentissage (inspiré du Collège de Valleyfield)</a:t>
            </a:r>
          </a:p>
          <a:p>
            <a:pPr lvl="1" algn="just"/>
            <a:r>
              <a:rPr lang="fr-CA" sz="1800" dirty="0" smtClean="0">
                <a:latin typeface="Calibri" pitchFamily="34" charset="0"/>
              </a:rPr>
              <a:t>Signalement de la demande à la direction</a:t>
            </a:r>
          </a:p>
          <a:p>
            <a:pPr lvl="1" algn="just"/>
            <a:r>
              <a:rPr lang="fr-CA" sz="1800" dirty="0" smtClean="0">
                <a:latin typeface="Calibri" pitchFamily="34" charset="0"/>
              </a:rPr>
              <a:t>Étude du dossier (cueillette d’informations, plan d’intervention, rapport de spécialiste, dossier d’aide, observations des enseignants…)</a:t>
            </a:r>
          </a:p>
          <a:p>
            <a:pPr lvl="1" algn="just"/>
            <a:r>
              <a:rPr lang="fr-CA" sz="1800" dirty="0" smtClean="0">
                <a:latin typeface="Calibri" pitchFamily="34" charset="0"/>
              </a:rPr>
              <a:t>Plan d’intervention et détermination des mesures de soutien à l’apprentissage</a:t>
            </a:r>
          </a:p>
          <a:p>
            <a:pPr lvl="1" algn="just"/>
            <a:r>
              <a:rPr lang="fr-CA" sz="1800" dirty="0" smtClean="0">
                <a:latin typeface="Calibri" pitchFamily="34" charset="0"/>
              </a:rPr>
              <a:t>Mise en place des mesures de soutien et d’adaptation à l’apprentissage et procédures pour la passation des examens </a:t>
            </a:r>
          </a:p>
          <a:p>
            <a:pPr lvl="1" algn="just"/>
            <a:r>
              <a:rPr lang="fr-CA" sz="1800" dirty="0" smtClean="0">
                <a:latin typeface="Calibri" pitchFamily="34" charset="0"/>
              </a:rPr>
              <a:t>Réévaluation du plan d’intervention</a:t>
            </a:r>
          </a:p>
          <a:p>
            <a:pPr>
              <a:buNone/>
            </a:pP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90</a:t>
            </a:fld>
            <a:endParaRPr lang="fr-CA"/>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3</a:t>
            </a:r>
            <a:endParaRPr lang="fr-CA" dirty="0"/>
          </a:p>
        </p:txBody>
      </p:sp>
      <p:sp>
        <p:nvSpPr>
          <p:cNvPr id="3" name="Espace réservé du contenu 2"/>
          <p:cNvSpPr>
            <a:spLocks noGrp="1"/>
          </p:cNvSpPr>
          <p:nvPr>
            <p:ph idx="1"/>
          </p:nvPr>
        </p:nvSpPr>
        <p:spPr/>
        <p:txBody>
          <a:bodyPr/>
          <a:lstStyle/>
          <a:p>
            <a:pPr>
              <a:buNone/>
            </a:pPr>
            <a:r>
              <a:rPr lang="fr-CA" dirty="0" smtClean="0"/>
              <a:t>Outil pour le personnel de surveillance d’examen</a:t>
            </a:r>
          </a:p>
          <a:p>
            <a:pPr>
              <a:buNone/>
            </a:pPr>
            <a:r>
              <a:rPr lang="fr-CA" dirty="0" smtClean="0"/>
              <a:t>CSVDC</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91</a:t>
            </a:fld>
            <a:endParaRPr lang="fr-CA"/>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4</a:t>
            </a:r>
            <a:endParaRPr lang="fr-CA" dirty="0"/>
          </a:p>
        </p:txBody>
      </p:sp>
      <p:sp>
        <p:nvSpPr>
          <p:cNvPr id="3" name="Espace réservé du contenu 2"/>
          <p:cNvSpPr>
            <a:spLocks noGrp="1"/>
          </p:cNvSpPr>
          <p:nvPr>
            <p:ph idx="1"/>
          </p:nvPr>
        </p:nvSpPr>
        <p:spPr/>
        <p:txBody>
          <a:bodyPr/>
          <a:lstStyle/>
          <a:p>
            <a:pPr>
              <a:buNone/>
            </a:pPr>
            <a:r>
              <a:rPr lang="fr-CA" dirty="0" smtClean="0"/>
              <a:t>Outil de suivi FGA </a:t>
            </a:r>
          </a:p>
          <a:p>
            <a:pPr>
              <a:buNone/>
            </a:pPr>
            <a:r>
              <a:rPr lang="fr-CA" dirty="0" smtClean="0"/>
              <a:t>CSSH</a:t>
            </a:r>
            <a:endParaRPr lang="fr-CA" dirty="0"/>
          </a:p>
        </p:txBody>
      </p:sp>
      <p:sp>
        <p:nvSpPr>
          <p:cNvPr id="4" name="Espace réservé du numéro de diapositive 3"/>
          <p:cNvSpPr>
            <a:spLocks noGrp="1"/>
          </p:cNvSpPr>
          <p:nvPr>
            <p:ph type="sldNum" sz="quarter" idx="12"/>
          </p:nvPr>
        </p:nvSpPr>
        <p:spPr>
          <a:xfrm>
            <a:off x="8129016" y="5734050"/>
            <a:ext cx="609600" cy="521208"/>
          </a:xfrm>
          <a:prstGeom prst="rect">
            <a:avLst/>
          </a:prstGeom>
        </p:spPr>
        <p:txBody>
          <a:bodyPr/>
          <a:lstStyle/>
          <a:p>
            <a:fld id="{DF44EC02-E8E1-42B3-B602-90994E36C026}" type="slidenum">
              <a:rPr lang="fr-CA" smtClean="0"/>
              <a:pPr/>
              <a:t>92</a:t>
            </a:fld>
            <a:endParaRPr lang="fr-CA"/>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héma Maskooutain.jpg"/>
          <p:cNvPicPr>
            <a:picLocks noChangeAspect="1"/>
          </p:cNvPicPr>
          <p:nvPr/>
        </p:nvPicPr>
        <p:blipFill>
          <a:blip r:embed="rId3" cstate="print"/>
          <a:stretch>
            <a:fillRect/>
          </a:stretch>
        </p:blipFill>
        <p:spPr>
          <a:xfrm rot="-5400000">
            <a:off x="2151304" y="-1026560"/>
            <a:ext cx="5112568" cy="9415176"/>
          </a:xfrm>
          <a:prstGeom prst="rect">
            <a:avLst/>
          </a:prstGeom>
        </p:spPr>
      </p:pic>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estionnaire page 1.jpg"/>
          <p:cNvPicPr>
            <a:picLocks noChangeAspect="1"/>
          </p:cNvPicPr>
          <p:nvPr/>
        </p:nvPicPr>
        <p:blipFill>
          <a:blip r:embed="rId3" cstate="print"/>
          <a:stretch>
            <a:fillRect/>
          </a:stretch>
        </p:blipFill>
        <p:spPr>
          <a:xfrm rot="-5400000">
            <a:off x="2497703" y="-1213167"/>
            <a:ext cx="4795444" cy="9286360"/>
          </a:xfrm>
          <a:prstGeom prst="rect">
            <a:avLst/>
          </a:prstGeom>
        </p:spPr>
      </p:pic>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estionnaire page 2.jpg"/>
          <p:cNvPicPr>
            <a:picLocks noChangeAspect="1"/>
          </p:cNvPicPr>
          <p:nvPr/>
        </p:nvPicPr>
        <p:blipFill>
          <a:blip r:embed="rId3" cstate="print"/>
          <a:stretch>
            <a:fillRect/>
          </a:stretch>
        </p:blipFill>
        <p:spPr>
          <a:xfrm rot="-5400000">
            <a:off x="2283851" y="0"/>
            <a:ext cx="4576297" cy="6858000"/>
          </a:xfrm>
          <a:prstGeom prst="rect">
            <a:avLst/>
          </a:prstGeom>
        </p:spPr>
      </p:pic>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estionnaire page 3.jpg"/>
          <p:cNvPicPr>
            <a:picLocks noChangeAspect="1"/>
          </p:cNvPicPr>
          <p:nvPr/>
        </p:nvPicPr>
        <p:blipFill>
          <a:blip r:embed="rId3" cstate="print"/>
          <a:stretch>
            <a:fillRect/>
          </a:stretch>
        </p:blipFill>
        <p:spPr>
          <a:xfrm rot="-5460000">
            <a:off x="2104869" y="0"/>
            <a:ext cx="4915403" cy="6858000"/>
          </a:xfrm>
          <a:prstGeom prst="rect">
            <a:avLst/>
          </a:prstGeom>
        </p:spPr>
      </p:pic>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estionnaire page 4.jpg"/>
          <p:cNvPicPr>
            <a:picLocks noChangeAspect="1"/>
          </p:cNvPicPr>
          <p:nvPr/>
        </p:nvPicPr>
        <p:blipFill>
          <a:blip r:embed="rId3" cstate="print"/>
          <a:stretch>
            <a:fillRect/>
          </a:stretch>
        </p:blipFill>
        <p:spPr>
          <a:xfrm>
            <a:off x="1906437" y="0"/>
            <a:ext cx="5331125" cy="6858000"/>
          </a:xfrm>
          <a:prstGeom prst="rect">
            <a:avLst/>
          </a:prstGeom>
        </p:spPr>
      </p:pic>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estionnaire page 5.jpg"/>
          <p:cNvPicPr>
            <a:picLocks noChangeAspect="1"/>
          </p:cNvPicPr>
          <p:nvPr/>
        </p:nvPicPr>
        <p:blipFill>
          <a:blip r:embed="rId3" cstate="print"/>
          <a:stretch>
            <a:fillRect/>
          </a:stretch>
        </p:blipFill>
        <p:spPr>
          <a:xfrm>
            <a:off x="1619672" y="836712"/>
            <a:ext cx="5320748" cy="6858000"/>
          </a:xfrm>
          <a:prstGeom prst="rect">
            <a:avLst/>
          </a:prstGeom>
        </p:spPr>
      </p:pic>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Questionnaire page 6.jpg"/>
          <p:cNvPicPr>
            <a:picLocks noChangeAspect="1"/>
          </p:cNvPicPr>
          <p:nvPr/>
        </p:nvPicPr>
        <p:blipFill>
          <a:blip r:embed="rId3" cstate="print"/>
          <a:stretch>
            <a:fillRect/>
          </a:stretch>
        </p:blipFill>
        <p:spPr>
          <a:xfrm>
            <a:off x="1971245" y="0"/>
            <a:ext cx="5201509" cy="6858000"/>
          </a:xfrm>
          <a:prstGeom prst="rect">
            <a:avLst/>
          </a:prstGeom>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2782</TotalTime>
  <Words>6302</Words>
  <Application>Microsoft Office PowerPoint</Application>
  <PresentationFormat>Affichage à l'écran (4:3)</PresentationFormat>
  <Paragraphs>910</Paragraphs>
  <Slides>112</Slides>
  <Notes>78</Notes>
  <HiddenSlides>0</HiddenSlides>
  <MMClips>0</MMClips>
  <ScaleCrop>false</ScaleCrop>
  <HeadingPairs>
    <vt:vector size="4" baseType="variant">
      <vt:variant>
        <vt:lpstr>Thème</vt:lpstr>
      </vt:variant>
      <vt:variant>
        <vt:i4>1</vt:i4>
      </vt:variant>
      <vt:variant>
        <vt:lpstr>Titres des diapositives</vt:lpstr>
      </vt:variant>
      <vt:variant>
        <vt:i4>112</vt:i4>
      </vt:variant>
    </vt:vector>
  </HeadingPairs>
  <TitlesOfParts>
    <vt:vector size="113" baseType="lpstr">
      <vt:lpstr>Débit</vt:lpstr>
      <vt:lpstr>Mesures d’adaptation pour l’évaluation  des apprentissages  en FGA et en FP à la découverte du guide de sanction</vt:lpstr>
      <vt:lpstr>Les mesures particulières</vt:lpstr>
      <vt:lpstr>Plan de la présentation</vt:lpstr>
      <vt:lpstr>Plan de la présentation</vt:lpstr>
      <vt:lpstr>Introduction</vt:lpstr>
      <vt:lpstr>Un guide intégré</vt:lpstr>
      <vt:lpstr>Sous-comité de la sanction des  acquis scolaires et extrascolaires – Montérégie </vt:lpstr>
      <vt:lpstr>Rôle du responsable de sanction </vt:lpstr>
      <vt:lpstr>Présentation générale du guide de sanction</vt:lpstr>
      <vt:lpstr>CHAPITRE 5</vt:lpstr>
      <vt:lpstr>CHAPITRE 5   Mesures d’adaptation pour l’évaluation des apprentissages</vt:lpstr>
      <vt:lpstr>5.1 RECONNAISSANCE ET VALEUR DU DIPLÔME</vt:lpstr>
      <vt:lpstr>5.1 RECONNAISSANCE ET VALEUR DU DIPLÔME</vt:lpstr>
      <vt:lpstr>5.1 RECONNAISSANCE ET VALEUR DU DIPLÔME</vt:lpstr>
      <vt:lpstr>5.2.2 FORMATION GÉNÉRALE DES ADULTES</vt:lpstr>
      <vt:lpstr>Mesures d’adaptation sans demande d’autorisation </vt:lpstr>
      <vt:lpstr>Les mesures possibles sans demande d’autorisation (FGA)</vt:lpstr>
      <vt:lpstr>Les mesures possibles sans autorisation (FGA)</vt:lpstr>
      <vt:lpstr>Les mesures possibles sans autorisation (FGA)</vt:lpstr>
      <vt:lpstr>Les mesures possibles sans autorisation (FGA)</vt:lpstr>
      <vt:lpstr>Les mesures possibles sans autorisation (FGA)</vt:lpstr>
      <vt:lpstr>Mesures d’adaptation devant faire l’objet d’une demande d’autorisation </vt:lpstr>
      <vt:lpstr>Mesures d’adaptation devant faire l’objet d’une demande d’autorisation (FGA)</vt:lpstr>
      <vt:lpstr>Le dossier de demande</vt:lpstr>
      <vt:lpstr>Mesures d’adaptation sans demande d’autorisation </vt:lpstr>
      <vt:lpstr>Les mesures possibles sans autorisation (FP)</vt:lpstr>
      <vt:lpstr>Mesures d’adaptation devant faire l’objet d’une demande d’autorisation </vt:lpstr>
      <vt:lpstr>Mesures d’adaptation devant faire l’objet d’une demande d’autorisation </vt:lpstr>
      <vt:lpstr>Mesures d’adaptation devant faire l’objet d’une demande d’autorisation </vt:lpstr>
      <vt:lpstr>Mesures d’adaptation devant faire l’objet d’une demande d’autorisation </vt:lpstr>
      <vt:lpstr>Notre questionnement en FP</vt:lpstr>
      <vt:lpstr>Particularité</vt:lpstr>
      <vt:lpstr>CONCLUSION DE LA DSE</vt:lpstr>
      <vt:lpstr>CONCLUSION DE LA DSE (suite)</vt:lpstr>
      <vt:lpstr>Concepts reliés aux mesures</vt:lpstr>
      <vt:lpstr>Concepts reliés aux mesures</vt:lpstr>
      <vt:lpstr>EXEMPTION FGA</vt:lpstr>
      <vt:lpstr>EXEMPTION FP</vt:lpstr>
      <vt:lpstr>Dossier à préparer par le responsable de la sanction</vt:lpstr>
      <vt:lpstr>Diapositive 40</vt:lpstr>
      <vt:lpstr>Identification des difficultés </vt:lpstr>
      <vt:lpstr>Diapositive 42</vt:lpstr>
      <vt:lpstr>Diapositive 43</vt:lpstr>
      <vt:lpstr>Diapositive 44</vt:lpstr>
      <vt:lpstr>Diapositive 45</vt:lpstr>
      <vt:lpstr>Diapositive 46</vt:lpstr>
      <vt:lpstr>Diapositive 47</vt:lpstr>
      <vt:lpstr>Diapositive 48</vt:lpstr>
      <vt:lpstr>Diapositive 49</vt:lpstr>
      <vt:lpstr>Commission des droits de la personne et des droits de la jeunesse</vt:lpstr>
      <vt:lpstr>Lois de la protection de le jeunesse</vt:lpstr>
      <vt:lpstr>Lois de la protection de le jeunesse</vt:lpstr>
      <vt:lpstr>Lois de la protection de le jeunesse</vt:lpstr>
      <vt:lpstr>Lois de la protection de le jeunesse</vt:lpstr>
      <vt:lpstr>Notre obligation : la mise en action</vt:lpstr>
      <vt:lpstr>Accommodement raisonnable et contrainte excessive</vt:lpstr>
      <vt:lpstr>Charte des droits et des libertés</vt:lpstr>
      <vt:lpstr>Loi 21: Champ d’exercice en orientation</vt:lpstr>
      <vt:lpstr>Loi 21: Activités réservées</vt:lpstr>
      <vt:lpstr>Aide financière aux études</vt:lpstr>
      <vt:lpstr>Aide financière aux études</vt:lpstr>
      <vt:lpstr> Déficience fonctionnelle majeure </vt:lpstr>
      <vt:lpstr>Déficiences fonctionnelles majeures</vt:lpstr>
      <vt:lpstr>AFE – programme allocation</vt:lpstr>
      <vt:lpstr>Questionnement</vt:lpstr>
      <vt:lpstr>Comment appliquer les règles d’éthique  professionnelle et de l’organisation?</vt:lpstr>
      <vt:lpstr>Quelles devraient être nos priorités?  </vt:lpstr>
      <vt:lpstr>Comment aider à intégrer en formation professionnelle et au marché du travail ? Utilisation ou implication des SEMO</vt:lpstr>
      <vt:lpstr>Quelles sont nos ressources en l’absence de diagnostic?</vt:lpstr>
      <vt:lpstr>Salle de tests – ou en atelier</vt:lpstr>
      <vt:lpstr>Quelques pistes à considérer</vt:lpstr>
      <vt:lpstr>Quelques pistes à considérer</vt:lpstr>
      <vt:lpstr>L’ÉLÈVE AU CŒUR DE SON APPRENTISSAGE</vt:lpstr>
      <vt:lpstr>Annexe 1</vt:lpstr>
      <vt:lpstr>Les annexes ou documents à joindre</vt:lpstr>
      <vt:lpstr>Le plan d’intervention</vt:lpstr>
      <vt:lpstr>Évaluation de l’élève</vt:lpstr>
      <vt:lpstr>Documents de référence</vt:lpstr>
      <vt:lpstr>Priorités et ressources</vt:lpstr>
      <vt:lpstr>Priorités et ressources (suite)</vt:lpstr>
      <vt:lpstr>Exemples d’actions entreprises ou à entreprendre</vt:lpstr>
      <vt:lpstr>Exemples d’actions entreprises ou à entreprendre (suite)</vt:lpstr>
      <vt:lpstr>Il importe donc </vt:lpstr>
      <vt:lpstr>Pistes d’action</vt:lpstr>
      <vt:lpstr>Au cœur de l’adéquation  formation-emploi: la personne</vt:lpstr>
      <vt:lpstr>Quelques lectures…</vt:lpstr>
      <vt:lpstr>Références:</vt:lpstr>
      <vt:lpstr>Annexe 1</vt:lpstr>
      <vt:lpstr>ANNEXE 2 (Comité de travail – CSVT)</vt:lpstr>
      <vt:lpstr>Annexe 2 (la démarche)</vt:lpstr>
      <vt:lpstr>Annexe 3</vt:lpstr>
      <vt:lpstr>Annexe 4</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Annexe 5</vt:lpstr>
      <vt:lpstr>Diapositive 108</vt:lpstr>
      <vt:lpstr>Diapositive 109</vt:lpstr>
      <vt:lpstr>Annexe 6</vt:lpstr>
      <vt:lpstr>Diapositive 111</vt:lpstr>
      <vt:lpstr>Diapositive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Rolland Stebenne</dc:creator>
  <cp:lastModifiedBy>Rolland Stebenne</cp:lastModifiedBy>
  <cp:revision>197</cp:revision>
  <dcterms:created xsi:type="dcterms:W3CDTF">2012-01-31T03:02:55Z</dcterms:created>
  <dcterms:modified xsi:type="dcterms:W3CDTF">2012-04-24T11:33:45Z</dcterms:modified>
</cp:coreProperties>
</file>