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79" r:id="rId2"/>
    <p:sldId id="301" r:id="rId3"/>
    <p:sldId id="259" r:id="rId4"/>
    <p:sldId id="298" r:id="rId5"/>
    <p:sldId id="293" r:id="rId6"/>
    <p:sldId id="258" r:id="rId7"/>
    <p:sldId id="292" r:id="rId8"/>
    <p:sldId id="274" r:id="rId9"/>
    <p:sldId id="277" r:id="rId10"/>
    <p:sldId id="305" r:id="rId11"/>
    <p:sldId id="299" r:id="rId12"/>
    <p:sldId id="304" r:id="rId13"/>
    <p:sldId id="297" r:id="rId14"/>
    <p:sldId id="303" r:id="rId15"/>
  </p:sldIdLst>
  <p:sldSz cx="9144000" cy="5143500" type="screen16x9"/>
  <p:notesSz cx="6858000" cy="9144000"/>
  <p:embeddedFontLst>
    <p:embeddedFont>
      <p:font typeface="Century Gothic" pitchFamily="34" charset="0"/>
      <p:regular r:id="rId17"/>
      <p:bold r:id="rId18"/>
      <p:italic r:id="rId19"/>
      <p:boldItalic r:id="rId20"/>
    </p:embeddedFont>
    <p:embeddedFont>
      <p:font typeface="Questrial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9">
          <p15:clr>
            <a:srgbClr val="000000"/>
          </p15:clr>
        </p15:guide>
        <p15:guide id="2" pos="2886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eviève Leblanc DRD" initials="GLD" lastIdx="4" clrIdx="0">
    <p:extLst>
      <p:ext uri="{19B8F6BF-5375-455C-9EA6-DF929625EA0E}">
        <p15:presenceInfo xmlns="" xmlns:p15="http://schemas.microsoft.com/office/powerpoint/2012/main" userId="S-1-5-21-401356761-871046531-3594972795-280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91" autoAdjust="0"/>
  </p:normalViewPr>
  <p:slideViewPr>
    <p:cSldViewPr snapToGrid="0">
      <p:cViewPr>
        <p:scale>
          <a:sx n="127" d="100"/>
          <a:sy n="127" d="100"/>
        </p:scale>
        <p:origin x="307" y="408"/>
      </p:cViewPr>
      <p:guideLst>
        <p:guide orient="horz" pos="1649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5T15:06:40.451" idx="1">
    <p:pos x="4112" y="234"/>
    <p:text>Prévoir les cas spéciaux comme les enseignants suppléants (qui vont dans plusieurs écoles). Y a t-il des contraintes?</p:text>
    <p:extLst mod="1">
      <p:ext uri="{C676402C-5697-4E1C-873F-D02D1690AC5C}">
        <p15:threadingInfo xmlns="" xmlns:p15="http://schemas.microsoft.com/office/powerpoint/2012/main" timeZoneBias="240"/>
      </p:ext>
    </p:extLst>
  </p:cm>
  <p:cm authorId="1" dt="2019-03-18T09:42:55.419" idx="3">
    <p:pos x="5413" y="2701"/>
    <p:text>Le logo gène la lecture du point numéro 4.</p:text>
    <p:extLst>
      <p:ext uri="{C676402C-5697-4E1C-873F-D02D1690AC5C}">
        <p15:threadingInfo xmlns=""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20818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5986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/>
              <a:t>Qu’est ce que c’est ? À quoi ca sert ?</a:t>
            </a:r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509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63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639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smtClean="0"/>
              <a:t>Quand les élèves sont à l’école, ils ont accès sans passer par</a:t>
            </a:r>
            <a:r>
              <a:rPr lang="fr-CA" baseline="0" dirty="0" smtClean="0"/>
              <a:t> leur compte.</a:t>
            </a:r>
            <a:endParaRPr dirty="0"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030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743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743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smtClean="0"/>
              <a:t>Insister sur les avantages et la faciliter d’utilisation</a:t>
            </a:r>
            <a:endParaRPr dirty="0"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8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smtClean="0"/>
              <a:t>Curio.ca</a:t>
            </a:r>
            <a:r>
              <a:rPr lang="fr-CA" baseline="0" dirty="0" smtClean="0"/>
              <a:t> peut fonctionner sur tous les environnements: PC, Mac, tablette, cellulaire.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/>
              <a:t>Il est donc possible pour les enseignants de l’utiliser en classe, mais aussi de donner des vidéos à écouter à la maison en préparation d’un cours. Le repérage des vidéos est facilité par les listes de lecture</a:t>
            </a:r>
            <a:r>
              <a:rPr lang="fr-CA" baseline="0" dirty="0" smtClean="0"/>
              <a:t>.</a:t>
            </a:r>
            <a:endParaRPr lang="fr-CA" baseline="0" dirty="0" smtClean="0"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234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smtClean="0"/>
              <a:t>Plan d’action numérique</a:t>
            </a:r>
            <a:r>
              <a:rPr lang="fr-CA" baseline="0" dirty="0" smtClean="0"/>
              <a:t> lancé en mai 2018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/>
              <a:t>Mesure 15 qui vise à assurer l’accessibilité, la qualité et le développement continu des ressources éducatives numériques</a:t>
            </a:r>
            <a:endParaRPr dirty="0"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650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smtClean="0"/>
              <a:t>1</a:t>
            </a:r>
            <a:r>
              <a:rPr lang="fr-CA" baseline="30000" dirty="0" smtClean="0"/>
              <a:t>e</a:t>
            </a:r>
            <a:r>
              <a:rPr lang="fr-CA" baseline="0" dirty="0" smtClean="0"/>
              <a:t> rangée, d</a:t>
            </a:r>
            <a:r>
              <a:rPr lang="fr-CA" dirty="0" smtClean="0"/>
              <a:t>e gauche</a:t>
            </a:r>
            <a:r>
              <a:rPr lang="fr-CA" baseline="0" dirty="0" smtClean="0"/>
              <a:t> à droite: Le monde des petits / Les aventures du </a:t>
            </a:r>
            <a:r>
              <a:rPr lang="fr-CA" baseline="0" dirty="0" err="1" smtClean="0"/>
              <a:t>Pharmachien</a:t>
            </a:r>
            <a:r>
              <a:rPr lang="fr-CA" baseline="0" dirty="0" smtClean="0"/>
              <a:t> / Découverte / Le Canada, une histoire populaire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aseline="0" dirty="0" smtClean="0"/>
              <a:t>2</a:t>
            </a:r>
            <a:r>
              <a:rPr lang="fr-CA" baseline="30000" dirty="0" smtClean="0"/>
              <a:t>e</a:t>
            </a:r>
            <a:r>
              <a:rPr lang="fr-CA" baseline="0" dirty="0" smtClean="0"/>
              <a:t> rangée, de gauche à droite: Les monstres maths / David Saint Jacques dans l’espace / N’ajustez pas votre cerveau / National </a:t>
            </a:r>
            <a:r>
              <a:rPr lang="fr-CA" baseline="0" dirty="0" err="1" smtClean="0"/>
              <a:t>Geographic</a:t>
            </a:r>
            <a:r>
              <a:rPr lang="fr-CA" baseline="0" dirty="0" smtClean="0"/>
              <a:t> Channel</a:t>
            </a:r>
            <a:endParaRPr dirty="0"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1147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baseline="0" dirty="0" smtClean="0"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509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CA" dirty="0" smtClean="0"/>
              <a:t>Insister</a:t>
            </a:r>
            <a:r>
              <a:rPr lang="fr-CA" baseline="0" dirty="0" smtClean="0"/>
              <a:t> sur la première étape, qui est cruciale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CA" baseline="0" dirty="0" smtClean="0"/>
              <a:t>Indiquer le chemin d’accès, le reste est assez habituel/simple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CA" baseline="0" dirty="0" smtClean="0"/>
              <a:t>Bien indiquer de consulter SA PROPRE boite de courriels et de cliquer sur le lien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CA" baseline="0" dirty="0" smtClean="0"/>
              <a:t>Se connecter ensuite avec ses identifiants</a:t>
            </a:r>
            <a:endParaRPr dirty="0"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671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fr-CA" dirty="0" smtClean="0"/>
              <a:t>Cliquer sur l’image pour ouvrir une page internet sur la Recherche par Programmes d’études</a:t>
            </a:r>
            <a:endParaRPr dirty="0"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9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CBC TRAININ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642367" y="2979776"/>
            <a:ext cx="5859266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/>
          <a:lstStyle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407103" y="3474765"/>
            <a:ext cx="432979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Questrial"/>
              <a:buNone/>
              <a:defRPr sz="11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Questrial"/>
              <a:buNone/>
              <a:defRPr sz="11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Questrial"/>
              <a:buNone/>
              <a:defRPr sz="11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Questrial"/>
              <a:buNone/>
              <a:defRPr sz="11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1616603" y="1716472"/>
            <a:ext cx="5927195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ctr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cap="none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cap="none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cap="none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cap="none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cap="none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 and info">
  <p:cSld name="4 pic and inf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683330" y="1198959"/>
            <a:ext cx="1372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>
            <a:spLocks noGrp="1"/>
          </p:cNvSpPr>
          <p:nvPr>
            <p:ph type="pic" idx="3"/>
          </p:nvPr>
        </p:nvSpPr>
        <p:spPr>
          <a:xfrm>
            <a:off x="2114550" y="1198959"/>
            <a:ext cx="1372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>
            <a:spLocks noGrp="1"/>
          </p:cNvSpPr>
          <p:nvPr>
            <p:ph type="pic" idx="4"/>
          </p:nvPr>
        </p:nvSpPr>
        <p:spPr>
          <a:xfrm>
            <a:off x="683330" y="2648876"/>
            <a:ext cx="1372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>
            <a:spLocks noGrp="1"/>
          </p:cNvSpPr>
          <p:nvPr>
            <p:ph type="pic" idx="5"/>
          </p:nvPr>
        </p:nvSpPr>
        <p:spPr>
          <a:xfrm>
            <a:off x="2114550" y="2648876"/>
            <a:ext cx="1372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944938" y="1499816"/>
            <a:ext cx="4132262" cy="190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37150" rIns="182875" bIns="137150" anchor="ctr" anchorCtr="0"/>
          <a:lstStyle>
            <a:lvl1pPr marL="457200" lvl="0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36418" y="604288"/>
            <a:ext cx="82557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entury Gothic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 and info A">
  <p:cSld name="1_Pic and info 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1" y="-1"/>
            <a:ext cx="3310466" cy="425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776132" y="1724663"/>
            <a:ext cx="5059447" cy="22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Century Gothic"/>
              <a:buNone/>
              <a:defRPr sz="1100">
                <a:solidFill>
                  <a:schemeClr val="accent5"/>
                </a:solidFill>
              </a:defRPr>
            </a:lvl1pPr>
            <a:lvl2pPr marL="914400" lvl="1" indent="-3429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22315" y="695260"/>
            <a:ext cx="439035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entury Gothic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 and info B">
  <p:cSld name="1_Pic and info B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21737" y="1724663"/>
            <a:ext cx="5059447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Century Gothic"/>
              <a:buNone/>
              <a:defRPr sz="1100">
                <a:solidFill>
                  <a:schemeClr val="accent5"/>
                </a:solidFill>
              </a:defRPr>
            </a:lvl1pPr>
            <a:lvl2pPr marL="914400" lvl="1" indent="-3429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985986" y="695260"/>
            <a:ext cx="439035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entury Gothic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5833534" y="-1"/>
            <a:ext cx="3310466" cy="425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 and content">
  <p:cSld name="4 pic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>
            <a:spLocks noGrp="1"/>
          </p:cNvSpPr>
          <p:nvPr>
            <p:ph type="pic" idx="2"/>
          </p:nvPr>
        </p:nvSpPr>
        <p:spPr>
          <a:xfrm>
            <a:off x="766325" y="1282905"/>
            <a:ext cx="180866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>
            <a:spLocks noGrp="1"/>
          </p:cNvSpPr>
          <p:nvPr>
            <p:ph type="pic" idx="3"/>
          </p:nvPr>
        </p:nvSpPr>
        <p:spPr>
          <a:xfrm>
            <a:off x="2716070" y="1282905"/>
            <a:ext cx="180866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>
            <a:spLocks noGrp="1"/>
          </p:cNvSpPr>
          <p:nvPr>
            <p:ph type="pic" idx="4"/>
          </p:nvPr>
        </p:nvSpPr>
        <p:spPr>
          <a:xfrm>
            <a:off x="4668489" y="1282905"/>
            <a:ext cx="180866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>
            <a:spLocks noGrp="1"/>
          </p:cNvSpPr>
          <p:nvPr>
            <p:ph type="pic" idx="5"/>
          </p:nvPr>
        </p:nvSpPr>
        <p:spPr>
          <a:xfrm>
            <a:off x="6618234" y="1282905"/>
            <a:ext cx="180866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ctrTitle"/>
          </p:nvPr>
        </p:nvSpPr>
        <p:spPr>
          <a:xfrm>
            <a:off x="364718" y="477822"/>
            <a:ext cx="84145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entury Gothic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917575" y="2780443"/>
            <a:ext cx="7431088" cy="91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1pPr>
            <a:lvl2pPr marL="914400" lvl="1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2pPr>
            <a:lvl3pPr marL="1371600" lvl="2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3pPr>
            <a:lvl4pPr marL="1828800" lvl="3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4pPr>
            <a:lvl5pPr marL="2286000" lvl="4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 and info 1">
  <p:cSld name="Pic and info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>
            <a:spLocks noGrp="1"/>
          </p:cNvSpPr>
          <p:nvPr>
            <p:ph type="pic" idx="2"/>
          </p:nvPr>
        </p:nvSpPr>
        <p:spPr>
          <a:xfrm>
            <a:off x="1" y="0"/>
            <a:ext cx="9144000" cy="333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1447800" y="3519598"/>
            <a:ext cx="6248400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Century Gothic"/>
              <a:buNone/>
              <a:defRPr sz="1100">
                <a:solidFill>
                  <a:schemeClr val="accent5"/>
                </a:solidFill>
              </a:defRPr>
            </a:lvl1pPr>
            <a:lvl2pPr marL="914400" lvl="1" indent="-3429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 logo">
  <p:cSld name="no log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64718" y="477822"/>
            <a:ext cx="84145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entury Gothic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917575" y="1323406"/>
            <a:ext cx="7431088" cy="136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1pPr>
            <a:lvl2pPr marL="914400" lvl="1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2pPr>
            <a:lvl3pPr marL="1371600" lvl="2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3pPr>
            <a:lvl4pPr marL="1828800" lvl="3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4pPr>
            <a:lvl5pPr marL="2286000" lvl="4" indent="-29845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>
                <a:solidFill>
                  <a:schemeClr val="accent5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0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4115" y="596591"/>
            <a:ext cx="82557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8248073" cy="162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115455" y="4087091"/>
            <a:ext cx="1854969" cy="969818"/>
          </a:xfrm>
          <a:prstGeom prst="ellipse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18482" y="4481746"/>
            <a:ext cx="1426662" cy="5916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59" r:id="rId7"/>
    <p:sldLayoutId id="2147483660" r:id="rId8"/>
    <p:sldLayoutId id="2147483662" r:id="rId9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omments" Target="../comments/commen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s://curio.ca/fr/curriculum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1670670" y="2315996"/>
            <a:ext cx="5706404" cy="1565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None/>
            </a:pPr>
            <a:r>
              <a:rPr lang="fr-CA" sz="3200" dirty="0" smtClean="0">
                <a:solidFill>
                  <a:schemeClr val="bg1"/>
                </a:solidFill>
                <a:latin typeface="Rubrik" pitchFamily="50" charset="0"/>
              </a:rPr>
              <a:t>L’utilisation en classe</a:t>
            </a:r>
            <a:br>
              <a:rPr lang="fr-CA" sz="3200" dirty="0" smtClean="0">
                <a:solidFill>
                  <a:schemeClr val="bg1"/>
                </a:solidFill>
                <a:latin typeface="Rubrik" pitchFamily="50" charset="0"/>
              </a:rPr>
            </a:br>
            <a:r>
              <a:rPr lang="fr-CA" sz="3200" dirty="0" smtClean="0">
                <a:solidFill>
                  <a:schemeClr val="bg1"/>
                </a:solidFill>
                <a:latin typeface="Rubrik" pitchFamily="50" charset="0"/>
              </a:rPr>
              <a:t>Mains sur les touches</a:t>
            </a:r>
            <a:endParaRPr lang="fr-CA" sz="3200" dirty="0">
              <a:solidFill>
                <a:schemeClr val="bg1"/>
              </a:solidFill>
              <a:latin typeface="Rubrik" pitchFamily="50" charset="0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323921" y="4361665"/>
            <a:ext cx="4329794" cy="560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/>
            <a:r>
              <a:rPr lang="en-US" dirty="0" smtClean="0"/>
              <a:t>Veronica </a:t>
            </a:r>
            <a:r>
              <a:rPr lang="en-US" dirty="0"/>
              <a:t>Barton </a:t>
            </a:r>
            <a:endParaRPr lang="en-US" dirty="0" smtClean="0"/>
          </a:p>
          <a:p>
            <a:pPr marL="0" lvl="0" indent="0" algn="l"/>
            <a:r>
              <a:rPr lang="fr-CA" dirty="0" smtClean="0"/>
              <a:t>Michaël </a:t>
            </a:r>
            <a:r>
              <a:rPr lang="fr-CA" dirty="0" err="1" smtClean="0"/>
              <a:t>Elbaz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51" y="1363398"/>
            <a:ext cx="3412242" cy="9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 descr="cbc logo on red 3_000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 descr="quote-1.png"/>
          <p:cNvPicPr preferRelativeResize="0"/>
          <p:nvPr/>
        </p:nvPicPr>
        <p:blipFill rotWithShape="1">
          <a:blip r:embed="rId4">
            <a:alphaModFix amt="42000"/>
          </a:blip>
          <a:srcRect/>
          <a:stretch/>
        </p:blipFill>
        <p:spPr>
          <a:xfrm>
            <a:off x="1255120" y="1314276"/>
            <a:ext cx="1840294" cy="142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 descr="quote-1.png"/>
          <p:cNvPicPr preferRelativeResize="0"/>
          <p:nvPr/>
        </p:nvPicPr>
        <p:blipFill rotWithShape="1">
          <a:blip r:embed="rId4">
            <a:alphaModFix amt="42000"/>
          </a:blip>
          <a:srcRect/>
          <a:stretch/>
        </p:blipFill>
        <p:spPr>
          <a:xfrm rot="10800000">
            <a:off x="5963433" y="1314276"/>
            <a:ext cx="1840294" cy="142204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0" y="1596188"/>
            <a:ext cx="9144000" cy="19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None/>
            </a:pPr>
            <a:r>
              <a:rPr lang="fr-CA" sz="4400" b="0" i="0" u="none" strike="noStrike" cap="none" dirty="0" smtClean="0">
                <a:solidFill>
                  <a:schemeClr val="lt1"/>
                </a:solidFill>
                <a:latin typeface="Rubrik" pitchFamily="50" charset="0"/>
                <a:ea typeface="Century Gothic"/>
                <a:cs typeface="Century Gothic"/>
                <a:sym typeface="Century Gothic"/>
              </a:rPr>
              <a:t>Fonctionnalité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None/>
            </a:pPr>
            <a:r>
              <a:rPr lang="fr-CA" sz="5400" dirty="0" smtClean="0">
                <a:solidFill>
                  <a:schemeClr val="lt1"/>
                </a:solidFill>
                <a:latin typeface="Rubrik" pitchFamily="50" charset="0"/>
                <a:ea typeface="Century Gothic"/>
                <a:cs typeface="Century Gothic"/>
                <a:sym typeface="Century Gothic"/>
              </a:rPr>
              <a:t>préférée</a:t>
            </a:r>
            <a:endParaRPr lang="fr-CA" sz="5400" b="0" i="0" u="none" strike="noStrike" cap="none" dirty="0" smtClean="0">
              <a:solidFill>
                <a:schemeClr val="lt1"/>
              </a:solidFill>
              <a:latin typeface="Rubrik" pitchFamily="50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17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descr="cbc logo on red 3_00037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249" r="26249"/>
          <a:stretch/>
        </p:blipFill>
        <p:spPr>
          <a:xfrm>
            <a:off x="1" y="-1"/>
            <a:ext cx="3310466" cy="42587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1;p18"/>
          <p:cNvSpPr txBox="1">
            <a:spLocks/>
          </p:cNvSpPr>
          <p:nvPr/>
        </p:nvSpPr>
        <p:spPr>
          <a:xfrm>
            <a:off x="-72189" y="1427747"/>
            <a:ext cx="3296653" cy="153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2562" indent="0" algn="ctr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fr-CA" sz="2400" dirty="0" smtClean="0">
                <a:solidFill>
                  <a:schemeClr val="bg1"/>
                </a:solidFill>
                <a:latin typeface="Rubrik" pitchFamily="50" charset="0"/>
              </a:rPr>
              <a:t>Cherchez le bouton</a:t>
            </a:r>
          </a:p>
          <a:p>
            <a:pPr marL="182562" indent="0" algn="ctr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fr-CA" sz="1600" dirty="0" smtClean="0">
                <a:solidFill>
                  <a:schemeClr val="bg1"/>
                </a:solidFill>
                <a:latin typeface="Rubrik" pitchFamily="50" charset="0"/>
              </a:rPr>
              <a:t>« Ajouter à la liste de lecture »</a:t>
            </a:r>
            <a:endParaRPr lang="fr-CA" sz="1600" dirty="0">
              <a:solidFill>
                <a:schemeClr val="bg1"/>
              </a:solidFill>
              <a:latin typeface="Rubrik" pitchFamily="50" charset="0"/>
            </a:endParaRPr>
          </a:p>
        </p:txBody>
      </p:sp>
      <p:sp>
        <p:nvSpPr>
          <p:cNvPr id="9" name="Google Shape;65;p15"/>
          <p:cNvSpPr txBox="1">
            <a:spLocks/>
          </p:cNvSpPr>
          <p:nvPr/>
        </p:nvSpPr>
        <p:spPr>
          <a:xfrm>
            <a:off x="3375660" y="457200"/>
            <a:ext cx="5699760" cy="57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fr-CA" sz="2800" dirty="0" smtClean="0">
              <a:solidFill>
                <a:srgbClr val="FF0000"/>
              </a:solidFill>
              <a:latin typeface="Rubrik" pitchFamily="50" charset="0"/>
            </a:endParaRPr>
          </a:p>
          <a:p>
            <a:pPr algn="ctr"/>
            <a:r>
              <a:rPr lang="fr-CA" sz="2800" dirty="0" smtClean="0">
                <a:solidFill>
                  <a:srgbClr val="FF0000"/>
                </a:solidFill>
                <a:latin typeface="Rubrik" pitchFamily="50" charset="0"/>
              </a:rPr>
              <a:t>Créer une liste de lecture</a:t>
            </a:r>
            <a:endParaRPr lang="fr-CA" sz="2800" dirty="0">
              <a:solidFill>
                <a:srgbClr val="FF0000"/>
              </a:solidFill>
              <a:latin typeface="Rubrik" pitchFamily="50" charset="0"/>
            </a:endParaRPr>
          </a:p>
          <a:p>
            <a:pPr algn="ctr"/>
            <a:endParaRPr lang="fr-CA" sz="2800" dirty="0" smtClean="0">
              <a:latin typeface="Rubrik" pitchFamily="50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32" y="1522637"/>
            <a:ext cx="5474954" cy="162115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 rot="12665616">
            <a:off x="7198360" y="3149771"/>
            <a:ext cx="796613" cy="290945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20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descr="cbc logo on red 3_00037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249" r="26249"/>
          <a:stretch/>
        </p:blipFill>
        <p:spPr>
          <a:xfrm>
            <a:off x="1" y="-1"/>
            <a:ext cx="3310466" cy="42587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65;p15"/>
          <p:cNvSpPr txBox="1">
            <a:spLocks/>
          </p:cNvSpPr>
          <p:nvPr/>
        </p:nvSpPr>
        <p:spPr>
          <a:xfrm>
            <a:off x="3375660" y="288759"/>
            <a:ext cx="5699760" cy="57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fr-CA" sz="2800" dirty="0" smtClean="0">
              <a:solidFill>
                <a:srgbClr val="FF0000"/>
              </a:solidFill>
              <a:latin typeface="Rubrik" pitchFamily="50" charset="0"/>
            </a:endParaRPr>
          </a:p>
          <a:p>
            <a:pPr algn="ctr"/>
            <a:r>
              <a:rPr lang="fr-CA" sz="2800" dirty="0" smtClean="0">
                <a:solidFill>
                  <a:srgbClr val="FF0000"/>
                </a:solidFill>
                <a:latin typeface="Rubrik" pitchFamily="50" charset="0"/>
              </a:rPr>
              <a:t>Consulter une liste de lecture</a:t>
            </a:r>
            <a:endParaRPr lang="fr-CA" sz="2800" dirty="0">
              <a:solidFill>
                <a:srgbClr val="FF0000"/>
              </a:solidFill>
              <a:latin typeface="Rubrik" pitchFamily="50" charset="0"/>
            </a:endParaRPr>
          </a:p>
          <a:p>
            <a:pPr algn="ctr"/>
            <a:endParaRPr lang="fr-CA" sz="2800" dirty="0" smtClean="0">
              <a:latin typeface="Rubrik" pitchFamily="50" charset="0"/>
            </a:endParaRPr>
          </a:p>
        </p:txBody>
      </p:sp>
      <p:sp>
        <p:nvSpPr>
          <p:cNvPr id="12" name="Google Shape;91;p18"/>
          <p:cNvSpPr txBox="1">
            <a:spLocks/>
          </p:cNvSpPr>
          <p:nvPr/>
        </p:nvSpPr>
        <p:spPr>
          <a:xfrm>
            <a:off x="0" y="1347537"/>
            <a:ext cx="3288632" cy="193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2562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fr-CA" sz="1400" dirty="0" smtClean="0">
                <a:solidFill>
                  <a:schemeClr val="bg1"/>
                </a:solidFill>
                <a:latin typeface="Rubrik" pitchFamily="50" charset="0"/>
              </a:rPr>
              <a:t>1. Allez dans « compte »</a:t>
            </a:r>
          </a:p>
          <a:p>
            <a:pPr marL="811213" indent="-185738" defTabSz="714375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fr-CA" sz="1400" dirty="0" smtClean="0">
                <a:solidFill>
                  <a:schemeClr val="bg1"/>
                </a:solidFill>
                <a:latin typeface="Rubrik" pitchFamily="50" charset="0"/>
              </a:rPr>
              <a:t>En haut à droite de l’écran</a:t>
            </a:r>
          </a:p>
          <a:p>
            <a:pPr marL="641350" lvl="1" indent="0" algn="l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endParaRPr lang="fr-CA" sz="1400" dirty="0" smtClean="0">
              <a:solidFill>
                <a:schemeClr val="bg1"/>
              </a:solidFill>
              <a:latin typeface="Rubrik" pitchFamily="50" charset="0"/>
            </a:endParaRPr>
          </a:p>
          <a:p>
            <a:pPr marL="182562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fr-CA" sz="1400" dirty="0" smtClean="0">
                <a:solidFill>
                  <a:schemeClr val="bg1"/>
                </a:solidFill>
                <a:latin typeface="Rubrik" pitchFamily="50" charset="0"/>
              </a:rPr>
              <a:t>2. Cliquez sur « listes de lecture »</a:t>
            </a:r>
          </a:p>
          <a:p>
            <a:pPr marL="811213" indent="-185738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fr-CA" sz="1400" dirty="0" smtClean="0">
                <a:solidFill>
                  <a:schemeClr val="bg1"/>
                </a:solidFill>
                <a:latin typeface="Rubrik" pitchFamily="50" charset="0"/>
              </a:rPr>
              <a:t>Dans </a:t>
            </a:r>
            <a:r>
              <a:rPr lang="fr-CA" sz="1400" dirty="0">
                <a:solidFill>
                  <a:schemeClr val="bg1"/>
                </a:solidFill>
                <a:latin typeface="Rubrik" pitchFamily="50" charset="0"/>
              </a:rPr>
              <a:t>les menus de gauche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96" y="1040410"/>
            <a:ext cx="4728688" cy="336081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3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descr="cbc logo on red 3_00037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249" r="26249"/>
          <a:stretch/>
        </p:blipFill>
        <p:spPr>
          <a:xfrm>
            <a:off x="1" y="-1"/>
            <a:ext cx="3310466" cy="4258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810000" y="1486376"/>
            <a:ext cx="487679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176213" indent="-176213" algn="just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Partager le lien pour que les élèves visionnent une vidéo de l’école ou de la maison</a:t>
            </a:r>
          </a:p>
          <a:p>
            <a:pPr marL="176213" indent="-176213" algn="just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6213" indent="-176213" algn="just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Partager une liste de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lecture</a:t>
            </a:r>
          </a:p>
          <a:p>
            <a:pPr marL="176213" indent="-176213" algn="just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6213" indent="-176213" algn="just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</a:pP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Peuvent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être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placés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 un site Web ou un </a:t>
            </a:r>
            <a:r>
              <a:rPr lang="fr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blogue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65" y="3376697"/>
            <a:ext cx="2757150" cy="374473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65;p15"/>
          <p:cNvSpPr txBox="1">
            <a:spLocks/>
          </p:cNvSpPr>
          <p:nvPr/>
        </p:nvSpPr>
        <p:spPr>
          <a:xfrm>
            <a:off x="3375660" y="457200"/>
            <a:ext cx="5699760" cy="57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fr-CA" sz="2800" dirty="0" smtClean="0">
              <a:solidFill>
                <a:srgbClr val="FF0000"/>
              </a:solidFill>
              <a:latin typeface="Rubrik" pitchFamily="50" charset="0"/>
            </a:endParaRPr>
          </a:p>
          <a:p>
            <a:pPr algn="ctr"/>
            <a:r>
              <a:rPr lang="fr-CA" sz="2800" dirty="0" smtClean="0">
                <a:solidFill>
                  <a:srgbClr val="FF0000"/>
                </a:solidFill>
                <a:latin typeface="Rubrik" pitchFamily="50" charset="0"/>
              </a:rPr>
              <a:t>Le partage de vidéos</a:t>
            </a:r>
            <a:endParaRPr lang="fr-CA" sz="2800" dirty="0">
              <a:solidFill>
                <a:srgbClr val="FF0000"/>
              </a:solidFill>
              <a:latin typeface="Rubrik" pitchFamily="50" charset="0"/>
            </a:endParaRPr>
          </a:p>
          <a:p>
            <a:pPr algn="ctr"/>
            <a:endParaRPr lang="fr-CA" sz="2800" dirty="0" smtClean="0">
              <a:latin typeface="Rubrik" pitchFamily="50" charset="0"/>
            </a:endParaRPr>
          </a:p>
        </p:txBody>
      </p:sp>
      <p:sp>
        <p:nvSpPr>
          <p:cNvPr id="11" name="Google Shape;91;p18"/>
          <p:cNvSpPr txBox="1">
            <a:spLocks/>
          </p:cNvSpPr>
          <p:nvPr/>
        </p:nvSpPr>
        <p:spPr>
          <a:xfrm>
            <a:off x="-72189" y="1427747"/>
            <a:ext cx="3296653" cy="153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2562" indent="0" algn="ctr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fr-CA" sz="2400" dirty="0" smtClean="0">
                <a:solidFill>
                  <a:schemeClr val="bg1"/>
                </a:solidFill>
                <a:latin typeface="Rubrik" pitchFamily="50" charset="0"/>
              </a:rPr>
              <a:t>Cherchez le bouton</a:t>
            </a:r>
          </a:p>
          <a:p>
            <a:pPr marL="182562" indent="0" algn="ctr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fr-CA" sz="2000" dirty="0" smtClean="0">
                <a:solidFill>
                  <a:schemeClr val="bg1"/>
                </a:solidFill>
                <a:latin typeface="Rubrik" pitchFamily="50" charset="0"/>
              </a:rPr>
              <a:t>« Partager »</a:t>
            </a:r>
            <a:endParaRPr lang="fr-CA" sz="2000" dirty="0">
              <a:solidFill>
                <a:schemeClr val="bg1"/>
              </a:solidFill>
              <a:latin typeface="Rubri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0" y="2654968"/>
            <a:ext cx="9144000" cy="86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fr-CA" sz="3200" dirty="0" smtClean="0">
                <a:solidFill>
                  <a:schemeClr val="bg1"/>
                </a:solidFill>
                <a:latin typeface="Rubrik" pitchFamily="50" charset="0"/>
              </a:rPr>
              <a:t>Suivez-nous !</a:t>
            </a:r>
            <a:endParaRPr lang="fr-CA" sz="3200" dirty="0">
              <a:solidFill>
                <a:schemeClr val="bg1"/>
              </a:solidFill>
              <a:latin typeface="Rubrik" pitchFamily="50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51" y="1363398"/>
            <a:ext cx="3412242" cy="952598"/>
          </a:xfrm>
          <a:prstGeom prst="rect">
            <a:avLst/>
          </a:prstGeom>
        </p:spPr>
      </p:pic>
      <p:pic>
        <p:nvPicPr>
          <p:cNvPr id="3076" name="Picture 4" descr="https://ci6.googleusercontent.com/proxy/vgbC5skiPmrMVEkJiwN9uG6emiiGQmc1p8x6jbT0yBAn3WTSscxmvaTTr2JmJ1KV3tsd2usvK5oMi8TCTmLuO9FlcOU7VHjdimcDrSbCrBRALeylhw9IDJMAnw=s0-d-e1-ft#https://cbcrcmockup.s3.amazonaws.com/static/sites/emails/curio/ic_f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172" y="3555166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i5.googleusercontent.com/proxy/p5sRMRh-z93ye0kiG-rgoJmbwm8krDFGb5lS-AdYUAL5Axqq1tVLwKRxl8CFcXczeUZSjBiH5IWvvtZqMUkeJ2YRdkOEmj70j6uSkYZBChAktic-ZF0o22XTZw=s0-d-e1-ft#https://cbcrcmockup.s3.amazonaws.com/static/sites/emails/curio/ic_tw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72" y="3555166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i6.googleusercontent.com/proxy/V6a9h4LnUl5s1qWy0wjk1oBXfvfPtMe9bF3cnmnbBSArnUaQ5giiGuaTjvZLV7ZVP3TYPLBy_WTMen0JvMd-xwgVxq7yuUlqfPQc3rJ4FBvvoJMWzDFPCjDn64JZ=s0-d-e1-ft#https://cbcrcmockup.s3.amazonaws.com/static/sites/emails/curio/ic_mai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61" y="3555166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1670670" y="2654968"/>
            <a:ext cx="5706404" cy="170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fr-CA" sz="3200" dirty="0">
                <a:solidFill>
                  <a:schemeClr val="bg1"/>
                </a:solidFill>
                <a:latin typeface="Rubrik" pitchFamily="50" charset="0"/>
              </a:rPr>
              <a:t>Vos </a:t>
            </a:r>
            <a:r>
              <a:rPr lang="fr-CA" sz="3200" dirty="0" smtClean="0">
                <a:solidFill>
                  <a:schemeClr val="bg1"/>
                </a:solidFill>
                <a:latin typeface="Rubrik" pitchFamily="50" charset="0"/>
              </a:rPr>
              <a:t>animateurs</a:t>
            </a:r>
            <a:br>
              <a:rPr lang="fr-CA" sz="3200" dirty="0" smtClean="0">
                <a:solidFill>
                  <a:schemeClr val="bg1"/>
                </a:solidFill>
                <a:latin typeface="Rubrik" pitchFamily="50" charset="0"/>
              </a:rPr>
            </a:br>
            <a:r>
              <a:rPr lang="fr-CA" sz="1000" dirty="0">
                <a:solidFill>
                  <a:schemeClr val="bg1"/>
                </a:solidFill>
                <a:latin typeface="Rubrik" pitchFamily="50" charset="0"/>
              </a:rPr>
              <a:t/>
            </a:r>
            <a:br>
              <a:rPr lang="fr-CA" sz="1000" dirty="0">
                <a:solidFill>
                  <a:schemeClr val="bg1"/>
                </a:solidFill>
                <a:latin typeface="Rubrik" pitchFamily="50" charset="0"/>
              </a:rPr>
            </a:br>
            <a:r>
              <a:rPr lang="fr-CA" sz="2800" dirty="0">
                <a:solidFill>
                  <a:schemeClr val="bg1"/>
                </a:solidFill>
                <a:latin typeface="Rubrik" pitchFamily="50" charset="0"/>
              </a:rPr>
              <a:t>Veronica Barton </a:t>
            </a:r>
            <a:br>
              <a:rPr lang="fr-CA" sz="2800" dirty="0">
                <a:solidFill>
                  <a:schemeClr val="bg1"/>
                </a:solidFill>
                <a:latin typeface="Rubrik" pitchFamily="50" charset="0"/>
              </a:rPr>
            </a:br>
            <a:r>
              <a:rPr lang="fr-CA" sz="2800" dirty="0" smtClean="0">
                <a:solidFill>
                  <a:schemeClr val="bg1"/>
                </a:solidFill>
                <a:latin typeface="Rubrik" pitchFamily="50" charset="0"/>
              </a:rPr>
              <a:t>Michaël </a:t>
            </a:r>
            <a:r>
              <a:rPr lang="fr-CA" sz="2800" dirty="0" err="1" smtClean="0">
                <a:solidFill>
                  <a:schemeClr val="bg1"/>
                </a:solidFill>
                <a:latin typeface="Rubrik" pitchFamily="50" charset="0"/>
              </a:rPr>
              <a:t>Elbaz</a:t>
            </a:r>
            <a:endParaRPr lang="fr-CA" sz="3200" dirty="0">
              <a:solidFill>
                <a:schemeClr val="bg1"/>
              </a:solidFill>
              <a:latin typeface="Rubrik" pitchFamily="50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51" y="1363398"/>
            <a:ext cx="3412242" cy="9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descr="cbc logo on red 3_00037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249" r="26249"/>
          <a:stretch/>
        </p:blipFill>
        <p:spPr>
          <a:xfrm>
            <a:off x="1" y="-1"/>
            <a:ext cx="3310466" cy="425873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" y="1074821"/>
            <a:ext cx="3241963" cy="244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2562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r>
              <a:rPr lang="fr-CA" sz="1200" dirty="0" smtClean="0">
                <a:solidFill>
                  <a:schemeClr val="bg1"/>
                </a:solidFill>
                <a:latin typeface="Rubrik" pitchFamily="50" charset="0"/>
              </a:rPr>
              <a:t>Près de 9000 contenus éducatifs</a:t>
            </a:r>
          </a:p>
          <a:p>
            <a:pPr marL="182562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r>
              <a:rPr lang="fr-CA" sz="1200" dirty="0" smtClean="0">
                <a:solidFill>
                  <a:schemeClr val="bg1"/>
                </a:solidFill>
                <a:latin typeface="Rubrik" pitchFamily="50" charset="0"/>
              </a:rPr>
              <a:t>1000 guides pédagogiques</a:t>
            </a:r>
          </a:p>
          <a:p>
            <a:pPr marL="182562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r>
              <a:rPr lang="fr-CA" sz="1200" dirty="0" smtClean="0">
                <a:solidFill>
                  <a:schemeClr val="bg1"/>
                </a:solidFill>
                <a:latin typeface="Rubrik" pitchFamily="50" charset="0"/>
              </a:rPr>
              <a:t>250 collections</a:t>
            </a:r>
          </a:p>
          <a:p>
            <a:pPr marL="182562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r>
              <a:rPr lang="fr-CA" sz="1200" dirty="0" smtClean="0">
                <a:solidFill>
                  <a:schemeClr val="bg1"/>
                </a:solidFill>
                <a:latin typeface="Rubrik" pitchFamily="50" charset="0"/>
              </a:rPr>
              <a:t>Classé par programmes d’études</a:t>
            </a:r>
          </a:p>
          <a:p>
            <a:pPr marL="182562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r>
              <a:rPr lang="fr-CA" sz="1200" dirty="0" smtClean="0">
                <a:solidFill>
                  <a:schemeClr val="bg1"/>
                </a:solidFill>
                <a:latin typeface="Rubrik" pitchFamily="50" charset="0"/>
              </a:rPr>
              <a:t>Du nouveau contenu tous les jours</a:t>
            </a:r>
            <a:endParaRPr lang="fr-CA" dirty="0" smtClean="0">
              <a:solidFill>
                <a:schemeClr val="bg1"/>
              </a:solidFill>
              <a:latin typeface="Rubrik" pitchFamily="50" charset="0"/>
            </a:endParaRPr>
          </a:p>
        </p:txBody>
      </p:sp>
      <p:sp>
        <p:nvSpPr>
          <p:cNvPr id="5" name="Google Shape;65;p15"/>
          <p:cNvSpPr txBox="1">
            <a:spLocks/>
          </p:cNvSpPr>
          <p:nvPr/>
        </p:nvSpPr>
        <p:spPr>
          <a:xfrm>
            <a:off x="3375660" y="671945"/>
            <a:ext cx="5699760" cy="93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2800" i="1" dirty="0" smtClean="0">
                <a:latin typeface="Rubrik" pitchFamily="50" charset="0"/>
              </a:rPr>
              <a:t>Intégrez </a:t>
            </a:r>
            <a:r>
              <a:rPr lang="fr-CA" sz="2800" i="1" dirty="0">
                <a:latin typeface="Rubrik" pitchFamily="50" charset="0"/>
              </a:rPr>
              <a:t>la vidéo dans vos cours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-1"/>
          <a:stretch/>
        </p:blipFill>
        <p:spPr bwMode="auto">
          <a:xfrm>
            <a:off x="4656338" y="1726969"/>
            <a:ext cx="3196028" cy="211351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descr="cbc logo on red 3_00037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249" r="26249"/>
          <a:stretch/>
        </p:blipFill>
        <p:spPr>
          <a:xfrm>
            <a:off x="1" y="-1"/>
            <a:ext cx="3310466" cy="425873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" y="1411705"/>
            <a:ext cx="3284220" cy="210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2562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r>
              <a:rPr lang="fr-CA" sz="1600" dirty="0" smtClean="0">
                <a:solidFill>
                  <a:schemeClr val="bg1"/>
                </a:solidFill>
                <a:latin typeface="Rubrik" pitchFamily="50" charset="0"/>
              </a:rPr>
              <a:t>PC</a:t>
            </a:r>
          </a:p>
          <a:p>
            <a:pPr marL="182562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r>
              <a:rPr lang="fr-CA" sz="1600" dirty="0" smtClean="0">
                <a:solidFill>
                  <a:schemeClr val="bg1"/>
                </a:solidFill>
                <a:latin typeface="Rubrik" pitchFamily="50" charset="0"/>
              </a:rPr>
              <a:t> tablettes</a:t>
            </a:r>
          </a:p>
          <a:p>
            <a:pPr marL="182562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r>
              <a:rPr lang="fr-CA" sz="1600" dirty="0" smtClean="0">
                <a:solidFill>
                  <a:schemeClr val="bg1"/>
                </a:solidFill>
                <a:latin typeface="Rubrik" pitchFamily="50" charset="0"/>
              </a:rPr>
              <a:t>cellulaires</a:t>
            </a:r>
          </a:p>
          <a:p>
            <a:pPr marL="182562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endParaRPr lang="fr-CA" sz="1200" dirty="0" smtClean="0">
              <a:solidFill>
                <a:schemeClr val="bg1"/>
              </a:solidFill>
              <a:latin typeface="Rubrik" pitchFamily="50" charset="0"/>
            </a:endParaRPr>
          </a:p>
          <a:p>
            <a:pPr marL="182562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endParaRPr lang="fr-CA" sz="1200" dirty="0">
              <a:solidFill>
                <a:schemeClr val="bg1"/>
              </a:solidFill>
              <a:latin typeface="Rubrik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7569" y="1443790"/>
            <a:ext cx="3790312" cy="251700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65;p15"/>
          <p:cNvSpPr txBox="1">
            <a:spLocks/>
          </p:cNvSpPr>
          <p:nvPr/>
        </p:nvSpPr>
        <p:spPr>
          <a:xfrm>
            <a:off x="3296653" y="304801"/>
            <a:ext cx="5847347" cy="101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2400" i="1" dirty="0">
                <a:latin typeface="Rubrik" pitchFamily="50" charset="0"/>
              </a:rPr>
              <a:t>Fonctionne sur </a:t>
            </a:r>
            <a:r>
              <a:rPr lang="fr-CA" sz="2400" i="1" dirty="0" smtClean="0">
                <a:latin typeface="Rubrik" pitchFamily="50" charset="0"/>
              </a:rPr>
              <a:t>toutes </a:t>
            </a:r>
            <a:r>
              <a:rPr lang="fr-CA" sz="2400" i="1" dirty="0">
                <a:latin typeface="Rubrik" pitchFamily="50" charset="0"/>
              </a:rPr>
              <a:t>les plateformes</a:t>
            </a:r>
          </a:p>
        </p:txBody>
      </p:sp>
    </p:spTree>
    <p:extLst>
      <p:ext uri="{BB962C8B-B14F-4D97-AF65-F5344CB8AC3E}">
        <p14:creationId xmlns:p14="http://schemas.microsoft.com/office/powerpoint/2010/main" val="3900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descr="cbc logo on red 3_00037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249" r="26249"/>
          <a:stretch/>
        </p:blipFill>
        <p:spPr>
          <a:xfrm>
            <a:off x="1" y="-1"/>
            <a:ext cx="3310466" cy="425873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" y="1435769"/>
            <a:ext cx="3284220" cy="208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4012" lvl="0" indent="-1714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fr-CA" sz="1400" dirty="0" smtClean="0">
                <a:solidFill>
                  <a:schemeClr val="bg1"/>
                </a:solidFill>
                <a:latin typeface="Rubrik" pitchFamily="50" charset="0"/>
              </a:rPr>
              <a:t>Licence payée par le Ministère</a:t>
            </a:r>
          </a:p>
          <a:p>
            <a:pPr marL="354012" lvl="0" indent="-1714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fr-CA" sz="1400" dirty="0" smtClean="0">
                <a:solidFill>
                  <a:schemeClr val="bg1"/>
                </a:solidFill>
                <a:latin typeface="Rubrik" pitchFamily="50" charset="0"/>
              </a:rPr>
              <a:t>S’inscrit dans le PAN</a:t>
            </a:r>
          </a:p>
          <a:p>
            <a:pPr marL="354012" lvl="0" indent="-1714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 typeface="Arial" pitchFamily="34" charset="0"/>
              <a:buChar char="•"/>
            </a:pPr>
            <a:r>
              <a:rPr lang="fr-CA" sz="1400" dirty="0" smtClean="0">
                <a:solidFill>
                  <a:schemeClr val="bg1"/>
                </a:solidFill>
                <a:latin typeface="Rubrik" pitchFamily="50" charset="0"/>
              </a:rPr>
              <a:t>Jusqu’en juin 2021</a:t>
            </a:r>
          </a:p>
          <a:p>
            <a:pPr marL="182562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endParaRPr lang="fr-CA" sz="1200" dirty="0" smtClean="0">
              <a:solidFill>
                <a:schemeClr val="bg1"/>
              </a:solidFill>
              <a:latin typeface="Rubrik" pitchFamily="50" charset="0"/>
            </a:endParaRPr>
          </a:p>
          <a:p>
            <a:pPr marL="182562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endParaRPr lang="fr-CA" sz="1200" dirty="0">
              <a:solidFill>
                <a:schemeClr val="bg1"/>
              </a:solidFill>
              <a:latin typeface="Rubrik" pitchFamily="50" charset="0"/>
            </a:endParaRPr>
          </a:p>
        </p:txBody>
      </p:sp>
      <p:sp>
        <p:nvSpPr>
          <p:cNvPr id="5" name="Google Shape;65;p15"/>
          <p:cNvSpPr txBox="1">
            <a:spLocks/>
          </p:cNvSpPr>
          <p:nvPr/>
        </p:nvSpPr>
        <p:spPr>
          <a:xfrm>
            <a:off x="3296653" y="304801"/>
            <a:ext cx="5847347" cy="101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2400" i="1" dirty="0" smtClean="0">
                <a:latin typeface="Rubrik" pitchFamily="50" charset="0"/>
              </a:rPr>
              <a:t>Accès pour toutes les écoles publiques</a:t>
            </a:r>
            <a:endParaRPr lang="fr-CA" sz="2400" i="1" dirty="0">
              <a:latin typeface="Rubrik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436" y="1379623"/>
            <a:ext cx="4153766" cy="257436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8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pour une image 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 r="21870"/>
          <a:stretch>
            <a:fillRect/>
          </a:stretch>
        </p:blipFill>
        <p:spPr>
          <a:xfrm>
            <a:off x="6073893" y="1544857"/>
            <a:ext cx="1372017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Espace réservé pour une image 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 r="21870"/>
          <a:stretch>
            <a:fillRect/>
          </a:stretch>
        </p:blipFill>
        <p:spPr>
          <a:xfrm>
            <a:off x="1701065" y="1549937"/>
            <a:ext cx="1373188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5" name="Espace réservé pour une image  4"/>
          <p:cNvPicPr>
            <a:picLocks noGrp="1" noChangeAspect="1"/>
          </p:cNvPicPr>
          <p:nvPr>
            <p:ph type="pic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r="21903"/>
          <a:stretch>
            <a:fillRect/>
          </a:stretch>
        </p:blipFill>
        <p:spPr>
          <a:xfrm>
            <a:off x="3155850" y="1552477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7" name="Espace réservé pour une image  6"/>
          <p:cNvPicPr>
            <a:picLocks noGrp="1" noChangeAspect="1"/>
          </p:cNvPicPr>
          <p:nvPr>
            <p:ph type="pic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 r="21870"/>
          <a:stretch>
            <a:fillRect/>
          </a:stretch>
        </p:blipFill>
        <p:spPr>
          <a:xfrm>
            <a:off x="1701065" y="3003056"/>
            <a:ext cx="1373188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36418" y="604288"/>
            <a:ext cx="82557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entury Gothic"/>
              <a:buNone/>
            </a:pPr>
            <a:r>
              <a:rPr lang="en-US" dirty="0" smtClean="0">
                <a:latin typeface="Rubrik" pitchFamily="50" charset="0"/>
              </a:rPr>
              <a:t>Des </a:t>
            </a:r>
            <a:r>
              <a:rPr lang="en-US" dirty="0" err="1" smtClean="0">
                <a:latin typeface="Rubrik" pitchFamily="50" charset="0"/>
              </a:rPr>
              <a:t>contenus</a:t>
            </a:r>
            <a:r>
              <a:rPr lang="en-US" dirty="0" smtClean="0">
                <a:latin typeface="Rubrik" pitchFamily="50" charset="0"/>
              </a:rPr>
              <a:t> </a:t>
            </a:r>
            <a:r>
              <a:rPr lang="en-US" dirty="0" err="1" smtClean="0">
                <a:latin typeface="Rubrik" pitchFamily="50" charset="0"/>
              </a:rPr>
              <a:t>pertinents</a:t>
            </a:r>
            <a:r>
              <a:rPr lang="en-US" dirty="0" smtClean="0">
                <a:latin typeface="Rubrik" pitchFamily="50" charset="0"/>
              </a:rPr>
              <a:t> et </a:t>
            </a:r>
            <a:r>
              <a:rPr lang="en-US" dirty="0" err="1" smtClean="0">
                <a:latin typeface="Rubrik" pitchFamily="50" charset="0"/>
              </a:rPr>
              <a:t>reconnus</a:t>
            </a:r>
            <a:endParaRPr dirty="0">
              <a:latin typeface="Rubrik" pitchFamily="50" charset="0"/>
            </a:endParaRPr>
          </a:p>
        </p:txBody>
      </p:sp>
      <p:pic>
        <p:nvPicPr>
          <p:cNvPr id="20" name="Espace réservé pour une image 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 r="21870"/>
          <a:stretch>
            <a:fillRect/>
          </a:stretch>
        </p:blipFill>
        <p:spPr>
          <a:xfrm>
            <a:off x="4611905" y="3002738"/>
            <a:ext cx="1373188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5" name="Espace réservé pour une image  14"/>
          <p:cNvPicPr>
            <a:picLocks noGrp="1" noChangeAspect="1"/>
          </p:cNvPicPr>
          <p:nvPr>
            <p:ph type="pic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 r="21870"/>
          <a:stretch>
            <a:fillRect/>
          </a:stretch>
        </p:blipFill>
        <p:spPr>
          <a:xfrm>
            <a:off x="6059070" y="2995118"/>
            <a:ext cx="1372017" cy="1371600"/>
          </a:xfrm>
        </p:spPr>
      </p:pic>
      <p:pic>
        <p:nvPicPr>
          <p:cNvPr id="19" name="Espace réservé pour une image  18"/>
          <p:cNvPicPr>
            <a:picLocks noGrp="1" noChangeAspect="1"/>
          </p:cNvPicPr>
          <p:nvPr>
            <p:ph type="pic" idx="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r="21840"/>
          <a:stretch>
            <a:fillRect/>
          </a:stretch>
        </p:blipFill>
        <p:spPr>
          <a:xfrm>
            <a:off x="3155850" y="3002394"/>
            <a:ext cx="1372017" cy="1371600"/>
          </a:xfrm>
        </p:spPr>
      </p:pic>
      <p:pic>
        <p:nvPicPr>
          <p:cNvPr id="28" name="Espace réservé pour une image 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21968"/>
          <a:stretch>
            <a:fillRect/>
          </a:stretch>
        </p:blipFill>
        <p:spPr>
          <a:xfrm>
            <a:off x="4613076" y="1544857"/>
            <a:ext cx="1372017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 descr="cbc logo on red 3_000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 descr="quote-1.png"/>
          <p:cNvPicPr preferRelativeResize="0"/>
          <p:nvPr/>
        </p:nvPicPr>
        <p:blipFill rotWithShape="1">
          <a:blip r:embed="rId4">
            <a:alphaModFix amt="42000"/>
          </a:blip>
          <a:srcRect/>
          <a:stretch/>
        </p:blipFill>
        <p:spPr>
          <a:xfrm>
            <a:off x="1255120" y="1314276"/>
            <a:ext cx="1840294" cy="142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 descr="quote-1.png"/>
          <p:cNvPicPr preferRelativeResize="0"/>
          <p:nvPr/>
        </p:nvPicPr>
        <p:blipFill rotWithShape="1">
          <a:blip r:embed="rId4">
            <a:alphaModFix amt="42000"/>
          </a:blip>
          <a:srcRect/>
          <a:stretch/>
        </p:blipFill>
        <p:spPr>
          <a:xfrm rot="10800000">
            <a:off x="5963433" y="1314276"/>
            <a:ext cx="1840294" cy="142204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0" y="147828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None/>
            </a:pPr>
            <a:r>
              <a:rPr lang="fr-CA" sz="5400" b="0" i="0" u="none" strike="noStrike" cap="none" dirty="0" smtClean="0">
                <a:solidFill>
                  <a:schemeClr val="lt1"/>
                </a:solidFill>
                <a:latin typeface="Rubrik" pitchFamily="50" charset="0"/>
                <a:ea typeface="Century Gothic"/>
                <a:cs typeface="Century Gothic"/>
                <a:sym typeface="Century Gothic"/>
              </a:rPr>
              <a:t>Les guides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None/>
            </a:pPr>
            <a:r>
              <a:rPr lang="fr-CA" sz="5400" b="0" i="0" u="none" strike="noStrike" cap="none" dirty="0" smtClean="0">
                <a:solidFill>
                  <a:schemeClr val="lt1"/>
                </a:solidFill>
                <a:latin typeface="Rubrik" pitchFamily="50" charset="0"/>
                <a:ea typeface="Century Gothic"/>
                <a:cs typeface="Century Gothic"/>
                <a:sym typeface="Century Gothic"/>
              </a:rPr>
              <a:t>de l’enseignant </a:t>
            </a:r>
          </a:p>
        </p:txBody>
      </p:sp>
    </p:spTree>
    <p:extLst>
      <p:ext uri="{BB962C8B-B14F-4D97-AF65-F5344CB8AC3E}">
        <p14:creationId xmlns:p14="http://schemas.microsoft.com/office/powerpoint/2010/main" val="40813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ctrTitle"/>
          </p:nvPr>
        </p:nvSpPr>
        <p:spPr>
          <a:xfrm>
            <a:off x="364718" y="477822"/>
            <a:ext cx="84145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entury Gothic"/>
              <a:buNone/>
            </a:pPr>
            <a:r>
              <a:rPr lang="en-US" dirty="0" err="1" smtClean="0">
                <a:latin typeface="Rubrik" pitchFamily="50" charset="0"/>
              </a:rPr>
              <a:t>Créer</a:t>
            </a:r>
            <a:r>
              <a:rPr lang="en-US" dirty="0" smtClean="0">
                <a:latin typeface="Rubrik" pitchFamily="50" charset="0"/>
              </a:rPr>
              <a:t> un </a:t>
            </a:r>
            <a:r>
              <a:rPr lang="en-US" dirty="0" err="1" smtClean="0">
                <a:latin typeface="Rubrik" pitchFamily="50" charset="0"/>
              </a:rPr>
              <a:t>compte</a:t>
            </a:r>
            <a:endParaRPr dirty="0">
              <a:latin typeface="Rubrik" pitchFamily="50" charset="0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232889" y="3153823"/>
            <a:ext cx="2053111" cy="98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</a:pPr>
            <a:r>
              <a:rPr lang="fr-CA" sz="2000" b="1" dirty="0" smtClean="0">
                <a:solidFill>
                  <a:srgbClr val="FF0000"/>
                </a:solidFill>
                <a:latin typeface="Rubrik" pitchFamily="50" charset="0"/>
              </a:rPr>
              <a:t>1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</a:pPr>
            <a:r>
              <a:rPr lang="fr-CA" sz="1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Rubrik" pitchFamily="50" charset="0"/>
              </a:rPr>
              <a:t>Demandez votre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</a:pPr>
            <a:r>
              <a:rPr lang="fr-CA" sz="1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Rubrik" pitchFamily="50" charset="0"/>
              </a:rPr>
              <a:t>code d’accès</a:t>
            </a:r>
            <a:endParaRPr sz="1400" dirty="0">
              <a:solidFill>
                <a:schemeClr val="bg2">
                  <a:lumMod val="85000"/>
                  <a:lumOff val="15000"/>
                </a:schemeClr>
              </a:solidFill>
              <a:latin typeface="Rubrik" pitchFamily="50" charset="0"/>
            </a:endParaRPr>
          </a:p>
          <a:p>
            <a:pPr marL="0" lvl="0" indent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</a:pPr>
            <a:endParaRPr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" b="3390"/>
          <a:stretch>
            <a:fillRect/>
          </a:stretch>
        </p:blipFill>
        <p:spPr>
          <a:xfrm>
            <a:off x="257175" y="1371385"/>
            <a:ext cx="1991383" cy="1592478"/>
          </a:xfrm>
          <a:ln>
            <a:solidFill>
              <a:srgbClr val="FF0000"/>
            </a:solidFill>
          </a:ln>
        </p:spPr>
      </p:pic>
      <p:pic>
        <p:nvPicPr>
          <p:cNvPr id="9" name="Espace réservé pour une image  8"/>
          <p:cNvPicPr>
            <a:picLocks noGrp="1" noChangeAspect="1"/>
          </p:cNvPicPr>
          <p:nvPr>
            <p:ph type="pic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" b="3396"/>
          <a:stretch>
            <a:fillRect/>
          </a:stretch>
        </p:blipFill>
        <p:spPr>
          <a:xfrm>
            <a:off x="2442846" y="1371600"/>
            <a:ext cx="1991360" cy="1592263"/>
          </a:xfrm>
          <a:ln>
            <a:solidFill>
              <a:srgbClr val="FF0000"/>
            </a:solidFill>
          </a:ln>
        </p:spPr>
      </p:pic>
      <p:pic>
        <p:nvPicPr>
          <p:cNvPr id="10" name="Espace réservé pour une image  9"/>
          <p:cNvPicPr>
            <a:picLocks noGrp="1" noChangeAspect="1"/>
          </p:cNvPicPr>
          <p:nvPr>
            <p:ph type="pic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r="8055"/>
          <a:stretch>
            <a:fillRect/>
          </a:stretch>
        </p:blipFill>
        <p:spPr>
          <a:xfrm>
            <a:off x="4646930" y="1371600"/>
            <a:ext cx="1992313" cy="1592263"/>
          </a:xfrm>
          <a:ln>
            <a:solidFill>
              <a:srgbClr val="FF0000"/>
            </a:solidFill>
          </a:ln>
        </p:spPr>
      </p:pic>
      <p:pic>
        <p:nvPicPr>
          <p:cNvPr id="7" name="Espace réservé pour une image  6"/>
          <p:cNvPicPr>
            <a:picLocks noGrp="1" noChangeAspect="1"/>
          </p:cNvPicPr>
          <p:nvPr>
            <p:ph type="pic" idx="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" b="4814"/>
          <a:stretch>
            <a:fillRect/>
          </a:stretch>
        </p:blipFill>
        <p:spPr>
          <a:xfrm>
            <a:off x="6847841" y="1371600"/>
            <a:ext cx="1991360" cy="1592263"/>
          </a:xfrm>
          <a:ln>
            <a:solidFill>
              <a:srgbClr val="FF0000"/>
            </a:solidFill>
          </a:ln>
        </p:spPr>
      </p:pic>
      <p:grpSp>
        <p:nvGrpSpPr>
          <p:cNvPr id="12" name="Groupe 11"/>
          <p:cNvGrpSpPr/>
          <p:nvPr/>
        </p:nvGrpSpPr>
        <p:grpSpPr>
          <a:xfrm>
            <a:off x="881859" y="1824240"/>
            <a:ext cx="732473" cy="733242"/>
            <a:chOff x="7313139" y="3256800"/>
            <a:chExt cx="732473" cy="733242"/>
          </a:xfrm>
        </p:grpSpPr>
        <p:sp>
          <p:nvSpPr>
            <p:cNvPr id="18" name="Google Shape;432;p31"/>
            <p:cNvSpPr/>
            <p:nvPr/>
          </p:nvSpPr>
          <p:spPr>
            <a:xfrm>
              <a:off x="7313139" y="3256800"/>
              <a:ext cx="732473" cy="7332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12;p31"/>
            <p:cNvSpPr/>
            <p:nvPr/>
          </p:nvSpPr>
          <p:spPr>
            <a:xfrm>
              <a:off x="7494528" y="3441264"/>
              <a:ext cx="371232" cy="367389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1" name="Google Shape;115;p21"/>
          <p:cNvSpPr txBox="1">
            <a:spLocks/>
          </p:cNvSpPr>
          <p:nvPr/>
        </p:nvSpPr>
        <p:spPr>
          <a:xfrm>
            <a:off x="2415539" y="3161443"/>
            <a:ext cx="2026920" cy="173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fr-CA" sz="2000" b="1" dirty="0">
                <a:solidFill>
                  <a:srgbClr val="FF0000"/>
                </a:solidFill>
                <a:latin typeface="Rubrik" pitchFamily="50" charset="0"/>
              </a:rPr>
              <a:t>2</a:t>
            </a:r>
            <a:endParaRPr lang="fr-CA" sz="2000" b="1" dirty="0" smtClean="0">
              <a:solidFill>
                <a:srgbClr val="FF0000"/>
              </a:solidFill>
              <a:latin typeface="Rubrik" pitchFamily="50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fr-CA" sz="1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Rubrik" pitchFamily="50" charset="0"/>
              </a:rPr>
              <a:t>Allez sur curio.ca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fr-CA" sz="1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Rubrik" pitchFamily="50" charset="0"/>
              </a:rPr>
              <a:t>sous la rubrique « connexion » pour vous inscrire</a:t>
            </a:r>
          </a:p>
          <a:p>
            <a:pPr marL="0" indent="0">
              <a:buFont typeface="Arial"/>
              <a:buNone/>
            </a:pPr>
            <a:endParaRPr lang="fr-CA" dirty="0"/>
          </a:p>
        </p:txBody>
      </p:sp>
      <p:sp>
        <p:nvSpPr>
          <p:cNvPr id="22" name="Google Shape;115;p21"/>
          <p:cNvSpPr txBox="1">
            <a:spLocks/>
          </p:cNvSpPr>
          <p:nvPr/>
        </p:nvSpPr>
        <p:spPr>
          <a:xfrm>
            <a:off x="4648199" y="3161443"/>
            <a:ext cx="2026920" cy="1501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fr-CA" sz="2000" b="1" dirty="0" smtClean="0">
                <a:solidFill>
                  <a:srgbClr val="FF0000"/>
                </a:solidFill>
                <a:latin typeface="Rubrik" pitchFamily="50" charset="0"/>
              </a:rPr>
              <a:t>3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fr-CA" sz="1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Rubrik" pitchFamily="50" charset="0"/>
              </a:rPr>
              <a:t>Consultez vos courriels et cliquez sur le lien dans le message reçu de curio.ca</a:t>
            </a:r>
          </a:p>
          <a:p>
            <a:pPr marL="0" indent="0">
              <a:buFont typeface="Arial"/>
              <a:buNone/>
            </a:pPr>
            <a:endParaRPr lang="fr-CA" dirty="0"/>
          </a:p>
        </p:txBody>
      </p:sp>
      <p:sp>
        <p:nvSpPr>
          <p:cNvPr id="23" name="Google Shape;115;p21"/>
          <p:cNvSpPr txBox="1">
            <a:spLocks/>
          </p:cNvSpPr>
          <p:nvPr/>
        </p:nvSpPr>
        <p:spPr>
          <a:xfrm>
            <a:off x="6842759" y="3161443"/>
            <a:ext cx="2026920" cy="1501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845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fr-CA" sz="2000" b="1" dirty="0">
                <a:solidFill>
                  <a:srgbClr val="FF0000"/>
                </a:solidFill>
                <a:latin typeface="Rubrik" pitchFamily="50" charset="0"/>
              </a:rPr>
              <a:t>4</a:t>
            </a:r>
            <a:endParaRPr lang="fr-CA" sz="2000" b="1" dirty="0" smtClean="0">
              <a:solidFill>
                <a:srgbClr val="FF0000"/>
              </a:solidFill>
              <a:latin typeface="Rubrik" pitchFamily="50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fr-CA" sz="14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Rubrik" pitchFamily="50" charset="0"/>
              </a:rPr>
              <a:t>Connectez vous avec les identifiants que vous venez de créer</a:t>
            </a:r>
          </a:p>
          <a:p>
            <a:pPr marL="0" indent="0">
              <a:buFont typeface="Arial"/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034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21737" y="1724663"/>
            <a:ext cx="5059447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Century Gothic"/>
              <a:buNone/>
            </a:pPr>
            <a:r>
              <a:rPr lang="en-US"/>
              <a:t>Lorem ipsum dolor sit amet, consectetuer adipiscing elit. Maecenas porttitor congue massa. </a:t>
            </a:r>
            <a:endParaRPr/>
          </a:p>
          <a:p>
            <a:pPr marL="91440" lvl="0" indent="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Century Gothic"/>
              <a:buNone/>
            </a:pPr>
            <a:r>
              <a:rPr lang="en-US"/>
              <a:t>Fusce posuere, magna sed pulvinar ultricies, purus lectus malesuada libero, sit amet commodo magna eros quis urna.</a:t>
            </a:r>
            <a:endParaRPr/>
          </a:p>
          <a:p>
            <a:pPr marL="91440" lvl="0" indent="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Century Gothic"/>
              <a:buNone/>
            </a:pPr>
            <a:r>
              <a:rPr lang="en-US"/>
              <a:t>Nunc viverra imperdiet enim. Fusce est. Vivamus a tellus.</a:t>
            </a:r>
            <a:endParaRPr/>
          </a:p>
          <a:p>
            <a:pPr marL="91440" lvl="0" indent="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Century Gothic"/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985986" y="695260"/>
            <a:ext cx="439035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entury Gothic"/>
              <a:buNone/>
            </a:pPr>
            <a:r>
              <a:rPr lang="en-US"/>
              <a:t>TITLE GOES HERE</a:t>
            </a:r>
            <a:endParaRPr/>
          </a:p>
        </p:txBody>
      </p:sp>
      <p:pic>
        <p:nvPicPr>
          <p:cNvPr id="99" name="Google Shape;99;p19" descr="cbc logo on red 3_00037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8144" r="28144"/>
          <a:stretch/>
        </p:blipFill>
        <p:spPr>
          <a:xfrm>
            <a:off x="5833534" y="-1"/>
            <a:ext cx="3310466" cy="425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1" y="381000"/>
            <a:ext cx="5567929" cy="442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97;p19"/>
          <p:cNvSpPr txBox="1">
            <a:spLocks/>
          </p:cNvSpPr>
          <p:nvPr/>
        </p:nvSpPr>
        <p:spPr>
          <a:xfrm>
            <a:off x="5846237" y="1600200"/>
            <a:ext cx="3229183" cy="121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100" b="0" i="0" u="none" strike="noStrike" cap="non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" indent="0" algn="ctr">
              <a:lnSpc>
                <a:spcPct val="150000"/>
              </a:lnSpc>
              <a:spcBef>
                <a:spcPts val="0"/>
              </a:spcBef>
            </a:pPr>
            <a:r>
              <a:rPr lang="fr-CA" sz="1800" dirty="0" smtClean="0">
                <a:solidFill>
                  <a:schemeClr val="bg1"/>
                </a:solidFill>
                <a:latin typeface="Rubrik" pitchFamily="50" charset="0"/>
              </a:rPr>
              <a:t>Le mode de recherche</a:t>
            </a:r>
          </a:p>
          <a:p>
            <a:pPr marL="91440" indent="0" algn="ctr">
              <a:lnSpc>
                <a:spcPct val="150000"/>
              </a:lnSpc>
              <a:spcBef>
                <a:spcPts val="0"/>
              </a:spcBef>
            </a:pPr>
            <a:r>
              <a:rPr lang="fr-CA" sz="1800" dirty="0">
                <a:solidFill>
                  <a:schemeClr val="bg1"/>
                </a:solidFill>
                <a:latin typeface="Rubrik" pitchFamily="50" charset="0"/>
              </a:rPr>
              <a:t>l</a:t>
            </a:r>
            <a:r>
              <a:rPr lang="fr-CA" sz="1800" dirty="0" smtClean="0">
                <a:solidFill>
                  <a:schemeClr val="bg1"/>
                </a:solidFill>
                <a:latin typeface="Rubrik" pitchFamily="50" charset="0"/>
              </a:rPr>
              <a:t>e plus pertinent pour vous</a:t>
            </a:r>
            <a:endParaRPr lang="fr-CA" sz="1800" dirty="0">
              <a:solidFill>
                <a:schemeClr val="bg1"/>
              </a:solidFill>
              <a:latin typeface="Rubri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Custom 190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AF141E"/>
      </a:accent1>
      <a:accent2>
        <a:srgbClr val="E60B1F"/>
      </a:accent2>
      <a:accent3>
        <a:srgbClr val="F90B1F"/>
      </a:accent3>
      <a:accent4>
        <a:srgbClr val="424242"/>
      </a:accent4>
      <a:accent5>
        <a:srgbClr val="6F6F6F"/>
      </a:accent5>
      <a:accent6>
        <a:srgbClr val="B0B0B0"/>
      </a:accent6>
      <a:hlink>
        <a:srgbClr val="30FD20"/>
      </a:hlink>
      <a:folHlink>
        <a:srgbClr val="F821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456</Words>
  <Application>Microsoft Office PowerPoint</Application>
  <PresentationFormat>Affichage à l'écran (16:9)</PresentationFormat>
  <Paragraphs>75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Rubrik</vt:lpstr>
      <vt:lpstr>Century Gothic</vt:lpstr>
      <vt:lpstr>Questrial</vt:lpstr>
      <vt:lpstr>TRAINING</vt:lpstr>
      <vt:lpstr>L’utilisation en classe Mains sur les touches</vt:lpstr>
      <vt:lpstr>Vos animateurs  Veronica Barton  Michaël Elbaz</vt:lpstr>
      <vt:lpstr>Présentation PowerPoint</vt:lpstr>
      <vt:lpstr>Présentation PowerPoint</vt:lpstr>
      <vt:lpstr>Présentation PowerPoint</vt:lpstr>
      <vt:lpstr>Des contenus pertinents et reconnus</vt:lpstr>
      <vt:lpstr>Présentation PowerPoint</vt:lpstr>
      <vt:lpstr>Créer un compte</vt:lpstr>
      <vt:lpstr>TITLE GOES HERE</vt:lpstr>
      <vt:lpstr>Présentation PowerPoint</vt:lpstr>
      <vt:lpstr>Présentation PowerPoint</vt:lpstr>
      <vt:lpstr>Présentation PowerPoint</vt:lpstr>
      <vt:lpstr>Présentation PowerPoint</vt:lpstr>
      <vt:lpstr>Suivez-nous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MAINS SUR LES TOUCHES</dc:title>
  <dc:creator>Geneviève Leblanc DRD</dc:creator>
  <cp:lastModifiedBy>VERONICA BARTON</cp:lastModifiedBy>
  <cp:revision>86</cp:revision>
  <dcterms:modified xsi:type="dcterms:W3CDTF">2019-05-06T17:42:23Z</dcterms:modified>
</cp:coreProperties>
</file>