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57" r:id="rId8"/>
    <p:sldId id="258" r:id="rId9"/>
    <p:sldId id="259" r:id="rId10"/>
    <p:sldId id="26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0E2AAD-5AA8-4109-AD27-9805EF410563}" v="2" dt="2019-08-07T14:45:31.1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68"/>
  </p:normalViewPr>
  <p:slideViewPr>
    <p:cSldViewPr snapToGrid="0" snapToObjects="1">
      <p:cViewPr varScale="1">
        <p:scale>
          <a:sx n="76" d="100"/>
          <a:sy n="76" d="100"/>
        </p:scale>
        <p:origin x="2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ulet, Mylaine" userId="24470b5a-d668-4cb2-a449-4eb78855d5ad" providerId="ADAL" clId="{0A0E2AAD-5AA8-4109-AD27-9805EF410563}"/>
    <pc:docChg chg="undo modSld">
      <pc:chgData name="Goulet, Mylaine" userId="24470b5a-d668-4cb2-a449-4eb78855d5ad" providerId="ADAL" clId="{0A0E2AAD-5AA8-4109-AD27-9805EF410563}" dt="2019-08-07T14:46:32.658" v="95" actId="20577"/>
      <pc:docMkLst>
        <pc:docMk/>
      </pc:docMkLst>
      <pc:sldChg chg="modSp">
        <pc:chgData name="Goulet, Mylaine" userId="24470b5a-d668-4cb2-a449-4eb78855d5ad" providerId="ADAL" clId="{0A0E2AAD-5AA8-4109-AD27-9805EF410563}" dt="2019-08-07T14:44:50.738" v="55" actId="20577"/>
        <pc:sldMkLst>
          <pc:docMk/>
          <pc:sldMk cId="1608522926" sldId="257"/>
        </pc:sldMkLst>
        <pc:spChg chg="mod">
          <ac:chgData name="Goulet, Mylaine" userId="24470b5a-d668-4cb2-a449-4eb78855d5ad" providerId="ADAL" clId="{0A0E2AAD-5AA8-4109-AD27-9805EF410563}" dt="2019-08-07T14:44:50.738" v="55" actId="20577"/>
          <ac:spMkLst>
            <pc:docMk/>
            <pc:sldMk cId="1608522926" sldId="257"/>
            <ac:spMk id="3" creationId="{E3363462-DF58-9349-A8CA-976376046452}"/>
          </ac:spMkLst>
        </pc:spChg>
      </pc:sldChg>
      <pc:sldChg chg="modSp">
        <pc:chgData name="Goulet, Mylaine" userId="24470b5a-d668-4cb2-a449-4eb78855d5ad" providerId="ADAL" clId="{0A0E2AAD-5AA8-4109-AD27-9805EF410563}" dt="2019-08-07T14:46:32.658" v="95" actId="20577"/>
        <pc:sldMkLst>
          <pc:docMk/>
          <pc:sldMk cId="4214119222" sldId="258"/>
        </pc:sldMkLst>
        <pc:spChg chg="mod">
          <ac:chgData name="Goulet, Mylaine" userId="24470b5a-d668-4cb2-a449-4eb78855d5ad" providerId="ADAL" clId="{0A0E2AAD-5AA8-4109-AD27-9805EF410563}" dt="2019-08-07T14:46:32.658" v="95" actId="20577"/>
          <ac:spMkLst>
            <pc:docMk/>
            <pc:sldMk cId="4214119222" sldId="258"/>
            <ac:spMk id="3" creationId="{7BB58B19-2CF6-7D4B-AB74-341C918CC23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115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83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997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48421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582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517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7167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9469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117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963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280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190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093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310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372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738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580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277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su.edu/user/jdowell/135/transw.html#anchor1782036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9B078E-0334-6740-A0E7-4072E40CCB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TRANSITION WORDS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1AFFCFF-6003-764C-8D45-51F4620735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900" dirty="0"/>
              <a:t>ANNE MARIE JOSEPH CFM, CS SAINT-HYACINTHE</a:t>
            </a:r>
          </a:p>
        </p:txBody>
      </p:sp>
    </p:spTree>
    <p:extLst>
      <p:ext uri="{BB962C8B-B14F-4D97-AF65-F5344CB8AC3E}">
        <p14:creationId xmlns:p14="http://schemas.microsoft.com/office/powerpoint/2010/main" val="1749262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75CE50-55CC-5E46-9EC9-C0333AC54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589" y="312086"/>
            <a:ext cx="10364451" cy="707542"/>
          </a:xfrm>
        </p:spPr>
        <p:txBody>
          <a:bodyPr/>
          <a:lstStyle/>
          <a:p>
            <a:r>
              <a:rPr lang="fr-FR" dirty="0"/>
              <a:t>ANSWER KEY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B58B19-2CF6-7D4B-AB74-341C918CC23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019628"/>
            <a:ext cx="5098406" cy="5526286"/>
          </a:xfrm>
        </p:spPr>
        <p:txBody>
          <a:bodyPr>
            <a:normAutofit fontScale="25000" lnSpcReduction="20000"/>
          </a:bodyPr>
          <a:lstStyle/>
          <a:p>
            <a:endParaRPr lang="en" dirty="0"/>
          </a:p>
          <a:p>
            <a:r>
              <a:rPr lang="en" sz="4800" dirty="0"/>
              <a:t>6. She feels like giving up her job </a:t>
            </a:r>
            <a:r>
              <a:rPr lang="en" sz="4800" dirty="0">
                <a:solidFill>
                  <a:srgbClr val="FF0000"/>
                </a:solidFill>
              </a:rPr>
              <a:t>regardless of </a:t>
            </a:r>
            <a:r>
              <a:rPr lang="en" sz="4800" dirty="0"/>
              <a:t>the consequences she will face.</a:t>
            </a:r>
            <a:br>
              <a:rPr lang="en" sz="4800" dirty="0"/>
            </a:br>
            <a:br>
              <a:rPr lang="en" sz="4800" dirty="0"/>
            </a:br>
            <a:r>
              <a:rPr lang="en" sz="4800" dirty="0"/>
              <a:t>A) although</a:t>
            </a:r>
            <a:br>
              <a:rPr lang="en" sz="4800" dirty="0"/>
            </a:br>
            <a:r>
              <a:rPr lang="en" sz="4800" dirty="0"/>
              <a:t>B) much as</a:t>
            </a:r>
            <a:br>
              <a:rPr lang="en" sz="4800" dirty="0"/>
            </a:br>
            <a:r>
              <a:rPr lang="en" sz="4800" dirty="0"/>
              <a:t>C) as a result</a:t>
            </a:r>
            <a:br>
              <a:rPr lang="en" sz="4800" dirty="0"/>
            </a:br>
            <a:r>
              <a:rPr lang="en" sz="4800" dirty="0"/>
              <a:t>D) regardless of</a:t>
            </a:r>
            <a:br>
              <a:rPr lang="en" sz="4800" dirty="0"/>
            </a:br>
            <a:r>
              <a:rPr lang="en" sz="4800" dirty="0"/>
              <a:t>E) since</a:t>
            </a:r>
            <a:br>
              <a:rPr lang="en" sz="4800" dirty="0"/>
            </a:br>
            <a:endParaRPr lang="en" sz="4800" dirty="0"/>
          </a:p>
          <a:p>
            <a:r>
              <a:rPr lang="en" sz="4800" dirty="0"/>
              <a:t>7. Smaller companies were merged into the parent company </a:t>
            </a:r>
            <a:r>
              <a:rPr lang="en" sz="4800" dirty="0">
                <a:solidFill>
                  <a:srgbClr val="FF0000"/>
                </a:solidFill>
              </a:rPr>
              <a:t>thereby</a:t>
            </a:r>
            <a:r>
              <a:rPr lang="en" sz="4800" dirty="0"/>
              <a:t> creating a single organization.</a:t>
            </a:r>
            <a:br>
              <a:rPr lang="en" sz="4800" dirty="0"/>
            </a:br>
            <a:br>
              <a:rPr lang="en" sz="4800" dirty="0"/>
            </a:br>
            <a:r>
              <a:rPr lang="en" sz="4800" dirty="0"/>
              <a:t>A) despite</a:t>
            </a:r>
            <a:br>
              <a:rPr lang="en" sz="4800" dirty="0"/>
            </a:br>
            <a:r>
              <a:rPr lang="en" sz="4800" dirty="0"/>
              <a:t>B) as a consequence</a:t>
            </a:r>
            <a:br>
              <a:rPr lang="en" sz="4800" dirty="0"/>
            </a:br>
            <a:r>
              <a:rPr lang="en" sz="4800" dirty="0"/>
              <a:t>C) though</a:t>
            </a:r>
            <a:br>
              <a:rPr lang="en" sz="4800" dirty="0"/>
            </a:br>
            <a:r>
              <a:rPr lang="en" sz="4800" dirty="0"/>
              <a:t>D) in order to</a:t>
            </a:r>
            <a:br>
              <a:rPr lang="en" sz="4800" dirty="0"/>
            </a:br>
            <a:r>
              <a:rPr lang="en" sz="4800" dirty="0"/>
              <a:t>E) thereby</a:t>
            </a:r>
            <a:br>
              <a:rPr lang="en" sz="4800" dirty="0"/>
            </a:br>
            <a:endParaRPr lang="en" sz="4800" dirty="0"/>
          </a:p>
          <a:p>
            <a:r>
              <a:rPr lang="en" sz="4800" dirty="0"/>
              <a:t>8. </a:t>
            </a:r>
            <a:r>
              <a:rPr lang="en" sz="4800" dirty="0">
                <a:solidFill>
                  <a:srgbClr val="FF0000"/>
                </a:solidFill>
              </a:rPr>
              <a:t>Even if </a:t>
            </a:r>
            <a:r>
              <a:rPr lang="en" sz="4800" dirty="0"/>
              <a:t>you fail, you will have the satisfaction of knowing that you tried.</a:t>
            </a:r>
            <a:br>
              <a:rPr lang="en" sz="4800" dirty="0"/>
            </a:br>
            <a:br>
              <a:rPr lang="en" sz="4800" dirty="0"/>
            </a:br>
            <a:r>
              <a:rPr lang="en" sz="4800" dirty="0"/>
              <a:t>A) Whereas</a:t>
            </a:r>
            <a:br>
              <a:rPr lang="en" sz="4800" dirty="0"/>
            </a:br>
            <a:r>
              <a:rPr lang="en" sz="4800" dirty="0"/>
              <a:t>B) Unlike</a:t>
            </a:r>
            <a:br>
              <a:rPr lang="en" sz="4800" dirty="0"/>
            </a:br>
            <a:r>
              <a:rPr lang="en" sz="4800" dirty="0"/>
              <a:t>C) Provided</a:t>
            </a:r>
            <a:br>
              <a:rPr lang="en" sz="4800" dirty="0"/>
            </a:br>
            <a:r>
              <a:rPr lang="en" sz="4800" dirty="0"/>
              <a:t>D) But for</a:t>
            </a:r>
            <a:br>
              <a:rPr lang="en" sz="4800" dirty="0"/>
            </a:br>
            <a:r>
              <a:rPr lang="en" sz="4800" dirty="0"/>
              <a:t>E) Even if</a:t>
            </a:r>
            <a:br>
              <a:rPr lang="en" sz="3700" dirty="0"/>
            </a:br>
            <a:endParaRPr lang="en" sz="37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1FC5AD6-23F8-6B4B-89F0-65149BE01D7D}"/>
              </a:ext>
            </a:extLst>
          </p:cNvPr>
          <p:cNvSpPr txBox="1"/>
          <p:nvPr/>
        </p:nvSpPr>
        <p:spPr>
          <a:xfrm>
            <a:off x="7037072" y="1497330"/>
            <a:ext cx="473964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1400" dirty="0"/>
              <a:t>9. </a:t>
            </a:r>
            <a:r>
              <a:rPr lang="en" sz="1400" dirty="0">
                <a:solidFill>
                  <a:srgbClr val="FF0000"/>
                </a:solidFill>
              </a:rPr>
              <a:t>Even though</a:t>
            </a:r>
            <a:r>
              <a:rPr lang="en" sz="1400" dirty="0"/>
              <a:t> a person tries very hard to suppress the obsession, it continues to reoccur in an uncontrollable fashion.</a:t>
            </a:r>
            <a:br>
              <a:rPr lang="en" sz="1400" dirty="0"/>
            </a:br>
            <a:br>
              <a:rPr lang="en" sz="1400" dirty="0"/>
            </a:br>
            <a:r>
              <a:rPr lang="en" sz="1400" dirty="0"/>
              <a:t>A) No matter</a:t>
            </a:r>
            <a:br>
              <a:rPr lang="en" sz="1400" dirty="0"/>
            </a:br>
            <a:r>
              <a:rPr lang="en" sz="1400" dirty="0"/>
              <a:t>B) Besides</a:t>
            </a:r>
            <a:br>
              <a:rPr lang="en" sz="1400" dirty="0"/>
            </a:br>
            <a:r>
              <a:rPr lang="en" sz="1400" dirty="0"/>
              <a:t>C) Even though</a:t>
            </a:r>
            <a:br>
              <a:rPr lang="en" sz="1400" dirty="0"/>
            </a:br>
            <a:r>
              <a:rPr lang="en" sz="1400" dirty="0"/>
              <a:t>D) Therefore</a:t>
            </a:r>
            <a:br>
              <a:rPr lang="en" sz="1400" dirty="0"/>
            </a:br>
            <a:r>
              <a:rPr lang="en" sz="1400" dirty="0"/>
              <a:t>E) Nevertheless</a:t>
            </a:r>
            <a:br>
              <a:rPr lang="en" sz="1400" dirty="0"/>
            </a:br>
            <a:endParaRPr lang="en" sz="1400" dirty="0"/>
          </a:p>
          <a:p>
            <a:r>
              <a:rPr lang="en" sz="1400" dirty="0"/>
              <a:t>10. Bicycles are the most preferable way of transport in town, </a:t>
            </a:r>
            <a:r>
              <a:rPr lang="en" sz="1400" dirty="0">
                <a:solidFill>
                  <a:srgbClr val="FF0000"/>
                </a:solidFill>
              </a:rPr>
              <a:t>whereas</a:t>
            </a:r>
            <a:r>
              <a:rPr lang="en" sz="1400" dirty="0"/>
              <a:t> cars and buses just cause air pollution.</a:t>
            </a:r>
            <a:br>
              <a:rPr lang="en" sz="1400" dirty="0"/>
            </a:br>
            <a:br>
              <a:rPr lang="en" sz="1400" dirty="0"/>
            </a:br>
            <a:r>
              <a:rPr lang="en" sz="1400" dirty="0"/>
              <a:t>A) whereas</a:t>
            </a:r>
            <a:br>
              <a:rPr lang="en" sz="1400" dirty="0"/>
            </a:br>
            <a:r>
              <a:rPr lang="en" sz="1400" dirty="0"/>
              <a:t>B) on the other hand</a:t>
            </a:r>
            <a:br>
              <a:rPr lang="en" sz="1400" dirty="0"/>
            </a:br>
            <a:r>
              <a:rPr lang="en" sz="1400" dirty="0"/>
              <a:t>C) on the contrary</a:t>
            </a:r>
            <a:br>
              <a:rPr lang="en" sz="1400" dirty="0"/>
            </a:br>
            <a:r>
              <a:rPr lang="en" sz="1400" dirty="0"/>
              <a:t>D) whenever</a:t>
            </a:r>
            <a:br>
              <a:rPr lang="en" sz="1400" dirty="0"/>
            </a:br>
            <a:r>
              <a:rPr lang="en" sz="1400" dirty="0"/>
              <a:t>E) as long as</a:t>
            </a:r>
            <a:endParaRPr lang="fr-FR" sz="14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2997468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0E580C-6E30-334A-97D0-8B1FB77B6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Using</a:t>
            </a:r>
            <a:r>
              <a:rPr lang="fr-FR" dirty="0"/>
              <a:t> Transition </a:t>
            </a:r>
            <a:r>
              <a:rPr lang="fr-FR" dirty="0" err="1"/>
              <a:t>words</a:t>
            </a:r>
            <a:r>
              <a:rPr lang="fr-FR" dirty="0"/>
              <a:t>? </a:t>
            </a:r>
            <a:br>
              <a:rPr lang="fr-FR" dirty="0"/>
            </a:br>
            <a:r>
              <a:rPr lang="fr-FR" dirty="0" err="1"/>
              <a:t>What</a:t>
            </a:r>
            <a:r>
              <a:rPr lang="fr-FR" dirty="0"/>
              <a:t> for?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094B600-3E6F-3E44-BB0E-97B5C50861A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" dirty="0"/>
              <a:t>They provide coherence to a story</a:t>
            </a:r>
          </a:p>
          <a:p>
            <a:r>
              <a:rPr lang="en" dirty="0"/>
              <a:t>They can help writers bridge the gap between ideas</a:t>
            </a:r>
          </a:p>
          <a:p>
            <a:r>
              <a:rPr lang="en" dirty="0"/>
              <a:t>They provide a signal to the reader or listener about what is coming next in the writing.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6008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">
        <p:fade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7884E1-EC35-E14E-A7A9-85BC64A5A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315014"/>
            <a:ext cx="10364451" cy="1004543"/>
          </a:xfrm>
        </p:spPr>
        <p:txBody>
          <a:bodyPr/>
          <a:lstStyle/>
          <a:p>
            <a:r>
              <a:rPr lang="fr-FR" dirty="0"/>
              <a:t>SEQUENTIAL Transitions</a:t>
            </a:r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B373AF9F-4FDC-BD49-9A23-70C887F537D4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63481811"/>
              </p:ext>
            </p:extLst>
          </p:nvPr>
        </p:nvGraphicFramePr>
        <p:xfrm>
          <a:off x="1078229" y="2263140"/>
          <a:ext cx="9326881" cy="701040"/>
        </p:xfrm>
        <a:graphic>
          <a:graphicData uri="http://schemas.openxmlformats.org/drawingml/2006/table">
            <a:tbl>
              <a:tblPr/>
              <a:tblGrid>
                <a:gridCol w="3450946">
                  <a:extLst>
                    <a:ext uri="{9D8B030D-6E8A-4147-A177-3AD203B41FA5}">
                      <a16:colId xmlns:a16="http://schemas.microsoft.com/office/drawing/2014/main" val="3028318565"/>
                    </a:ext>
                  </a:extLst>
                </a:gridCol>
                <a:gridCol w="1305763">
                  <a:extLst>
                    <a:ext uri="{9D8B030D-6E8A-4147-A177-3AD203B41FA5}">
                      <a16:colId xmlns:a16="http://schemas.microsoft.com/office/drawing/2014/main" val="3764688164"/>
                    </a:ext>
                  </a:extLst>
                </a:gridCol>
                <a:gridCol w="1585570">
                  <a:extLst>
                    <a:ext uri="{9D8B030D-6E8A-4147-A177-3AD203B41FA5}">
                      <a16:colId xmlns:a16="http://schemas.microsoft.com/office/drawing/2014/main" val="1078066960"/>
                    </a:ext>
                  </a:extLst>
                </a:gridCol>
                <a:gridCol w="1399032">
                  <a:extLst>
                    <a:ext uri="{9D8B030D-6E8A-4147-A177-3AD203B41FA5}">
                      <a16:colId xmlns:a16="http://schemas.microsoft.com/office/drawing/2014/main" val="3785490560"/>
                    </a:ext>
                  </a:extLst>
                </a:gridCol>
                <a:gridCol w="1585570">
                  <a:extLst>
                    <a:ext uri="{9D8B030D-6E8A-4147-A177-3AD203B41FA5}">
                      <a16:colId xmlns:a16="http://schemas.microsoft.com/office/drawing/2014/main" val="2067962631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r"/>
                      <a:r>
                        <a:rPr lang="en" dirty="0">
                          <a:solidFill>
                            <a:srgbClr val="FF0000"/>
                          </a:solidFill>
                          <a:latin typeface="Arial,Helvetica,Geneva,Swiss,SunSans-Regular"/>
                        </a:rPr>
                        <a:t>in the (first, second, etc.) place,</a:t>
                      </a:r>
                      <a:endParaRPr lang="en" dirty="0">
                        <a:solidFill>
                          <a:srgbClr val="FF0000"/>
                        </a:solidFill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A">
                          <a:solidFill>
                            <a:srgbClr val="FF0000"/>
                          </a:solidFill>
                          <a:latin typeface="Arial,Helvetica,Geneva,Swiss,SunSans-Regular"/>
                        </a:rPr>
                        <a:t>initially,</a:t>
                      </a:r>
                      <a:endParaRPr lang="fr-CA">
                        <a:solidFill>
                          <a:srgbClr val="FF0000"/>
                        </a:solidFill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A">
                          <a:solidFill>
                            <a:srgbClr val="FF0000"/>
                          </a:solidFill>
                          <a:latin typeface="Arial,Helvetica,Geneva,Swiss,SunSans-Regular"/>
                        </a:rPr>
                        <a:t>to start with,</a:t>
                      </a:r>
                      <a:endParaRPr lang="fr-CA">
                        <a:solidFill>
                          <a:srgbClr val="FF0000"/>
                        </a:solidFill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A">
                          <a:solidFill>
                            <a:srgbClr val="FF0000"/>
                          </a:solidFill>
                          <a:latin typeface="Arial,Helvetica,Geneva,Swiss,SunSans-Regular"/>
                        </a:rPr>
                        <a:t>first of all</a:t>
                      </a:r>
                      <a:endParaRPr lang="fr-CA">
                        <a:solidFill>
                          <a:srgbClr val="FF0000"/>
                        </a:solidFill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A">
                          <a:solidFill>
                            <a:srgbClr val="FF0000"/>
                          </a:solidFill>
                          <a:latin typeface="Arial,Helvetica,Geneva,Swiss,SunSans-Regular"/>
                        </a:rPr>
                        <a:t>thirdly, (&amp;c.)</a:t>
                      </a:r>
                      <a:endParaRPr lang="fr-CA">
                        <a:solidFill>
                          <a:srgbClr val="FF0000"/>
                        </a:solidFill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2701497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r"/>
                      <a:r>
                        <a:rPr lang="fr-CA" dirty="0">
                          <a:solidFill>
                            <a:srgbClr val="FF0000"/>
                          </a:solidFill>
                          <a:latin typeface="Arial,Helvetica,Geneva,Swiss,SunSans-Regular"/>
                        </a:rPr>
                        <a:t>to </a:t>
                      </a:r>
                      <a:r>
                        <a:rPr lang="fr-CA" dirty="0" err="1">
                          <a:solidFill>
                            <a:srgbClr val="FF0000"/>
                          </a:solidFill>
                          <a:latin typeface="Arial,Helvetica,Geneva,Swiss,SunSans-Regular"/>
                        </a:rPr>
                        <a:t>begin</a:t>
                      </a:r>
                      <a:r>
                        <a:rPr lang="fr-CA" dirty="0">
                          <a:solidFill>
                            <a:srgbClr val="FF0000"/>
                          </a:solidFill>
                          <a:latin typeface="Arial,Helvetica,Geneva,Swiss,SunSans-Regular"/>
                        </a:rPr>
                        <a:t> </a:t>
                      </a:r>
                      <a:r>
                        <a:rPr lang="fr-CA" dirty="0" err="1">
                          <a:solidFill>
                            <a:srgbClr val="FF0000"/>
                          </a:solidFill>
                          <a:latin typeface="Arial,Helvetica,Geneva,Swiss,SunSans-Regular"/>
                        </a:rPr>
                        <a:t>with</a:t>
                      </a:r>
                      <a:r>
                        <a:rPr lang="fr-CA" dirty="0">
                          <a:solidFill>
                            <a:srgbClr val="FF0000"/>
                          </a:solidFill>
                          <a:latin typeface="Arial,Helvetica,Geneva,Swiss,SunSans-Regular"/>
                        </a:rPr>
                        <a:t>,</a:t>
                      </a:r>
                      <a:endParaRPr lang="fr-CA" dirty="0">
                        <a:solidFill>
                          <a:srgbClr val="FF0000"/>
                        </a:solidFill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A">
                          <a:solidFill>
                            <a:srgbClr val="FF0000"/>
                          </a:solidFill>
                          <a:latin typeface="Arial,Helvetica,Geneva,Swiss,SunSans-Regular"/>
                        </a:rPr>
                        <a:t>at first,</a:t>
                      </a:r>
                      <a:endParaRPr lang="fr-CA">
                        <a:solidFill>
                          <a:srgbClr val="FF0000"/>
                        </a:solidFill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A">
                          <a:solidFill>
                            <a:srgbClr val="FF0000"/>
                          </a:solidFill>
                          <a:latin typeface="Arial,Helvetica,Geneva,Swiss,SunSans-Regular"/>
                        </a:rPr>
                        <a:t>for a start,</a:t>
                      </a:r>
                      <a:endParaRPr lang="fr-CA">
                        <a:solidFill>
                          <a:srgbClr val="FF0000"/>
                        </a:solidFill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A">
                          <a:solidFill>
                            <a:srgbClr val="FF0000"/>
                          </a:solidFill>
                          <a:latin typeface="Arial,Helvetica,Geneva,Swiss,SunSans-Regular"/>
                        </a:rPr>
                        <a:t>secondly,</a:t>
                      </a:r>
                      <a:endParaRPr lang="fr-CA">
                        <a:solidFill>
                          <a:srgbClr val="FF0000"/>
                        </a:solidFill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A" dirty="0">
                          <a:solidFill>
                            <a:srgbClr val="FF0000"/>
                          </a:solidFill>
                          <a:latin typeface="Arial,Helvetica,Geneva,Swiss,SunSans-Regular"/>
                        </a:rPr>
                        <a:t> </a:t>
                      </a:r>
                      <a:endParaRPr lang="fr-CA" dirty="0">
                        <a:solidFill>
                          <a:srgbClr val="FF0000"/>
                        </a:solidFill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7165867"/>
                  </a:ext>
                </a:extLst>
              </a:tr>
            </a:tbl>
          </a:graphicData>
        </a:graphic>
      </p:graphicFrame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6C73D399-82AF-DC40-8C93-7234B5AE43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535420"/>
              </p:ext>
            </p:extLst>
          </p:nvPr>
        </p:nvGraphicFramePr>
        <p:xfrm>
          <a:off x="624214" y="3999204"/>
          <a:ext cx="9422756" cy="701040"/>
        </p:xfrm>
        <a:graphic>
          <a:graphicData uri="http://schemas.openxmlformats.org/drawingml/2006/table">
            <a:tbl>
              <a:tblPr/>
              <a:tblGrid>
                <a:gridCol w="2355689">
                  <a:extLst>
                    <a:ext uri="{9D8B030D-6E8A-4147-A177-3AD203B41FA5}">
                      <a16:colId xmlns:a16="http://schemas.microsoft.com/office/drawing/2014/main" val="1456458512"/>
                    </a:ext>
                  </a:extLst>
                </a:gridCol>
                <a:gridCol w="2355689">
                  <a:extLst>
                    <a:ext uri="{9D8B030D-6E8A-4147-A177-3AD203B41FA5}">
                      <a16:colId xmlns:a16="http://schemas.microsoft.com/office/drawing/2014/main" val="3867225531"/>
                    </a:ext>
                  </a:extLst>
                </a:gridCol>
                <a:gridCol w="2355689">
                  <a:extLst>
                    <a:ext uri="{9D8B030D-6E8A-4147-A177-3AD203B41FA5}">
                      <a16:colId xmlns:a16="http://schemas.microsoft.com/office/drawing/2014/main" val="1727927843"/>
                    </a:ext>
                  </a:extLst>
                </a:gridCol>
                <a:gridCol w="2355689">
                  <a:extLst>
                    <a:ext uri="{9D8B030D-6E8A-4147-A177-3AD203B41FA5}">
                      <a16:colId xmlns:a16="http://schemas.microsoft.com/office/drawing/2014/main" val="32587741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r"/>
                      <a:r>
                        <a:rPr lang="fr-CA" dirty="0" err="1">
                          <a:solidFill>
                            <a:srgbClr val="00B050"/>
                          </a:solidFill>
                          <a:latin typeface="Arial,Helvetica,Geneva,Swiss,SunSans-Regular"/>
                        </a:rPr>
                        <a:t>subsequently</a:t>
                      </a:r>
                      <a:r>
                        <a:rPr lang="fr-CA" dirty="0">
                          <a:solidFill>
                            <a:srgbClr val="00B050"/>
                          </a:solidFill>
                          <a:latin typeface="Arial,Helvetica,Geneva,Swiss,SunSans-Regular"/>
                        </a:rPr>
                        <a:t>,</a:t>
                      </a:r>
                      <a:endParaRPr lang="fr-CA" dirty="0">
                        <a:solidFill>
                          <a:srgbClr val="00B050"/>
                        </a:solidFill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A">
                          <a:solidFill>
                            <a:srgbClr val="00B050"/>
                          </a:solidFill>
                          <a:latin typeface="Arial,Helvetica,Geneva,Swiss,SunSans-Regular"/>
                        </a:rPr>
                        <a:t>previously,</a:t>
                      </a:r>
                      <a:endParaRPr lang="fr-CA">
                        <a:solidFill>
                          <a:srgbClr val="00B050"/>
                        </a:solidFill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A">
                          <a:solidFill>
                            <a:srgbClr val="00B050"/>
                          </a:solidFill>
                          <a:latin typeface="Arial,Helvetica,Geneva,Swiss,SunSans-Regular"/>
                        </a:rPr>
                        <a:t>eventually,</a:t>
                      </a:r>
                      <a:endParaRPr lang="fr-CA">
                        <a:solidFill>
                          <a:srgbClr val="00B050"/>
                        </a:solidFill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A">
                          <a:solidFill>
                            <a:srgbClr val="00B050"/>
                          </a:solidFill>
                          <a:latin typeface="Arial,Helvetica,Geneva,Swiss,SunSans-Regular"/>
                        </a:rPr>
                        <a:t>next,</a:t>
                      </a:r>
                      <a:endParaRPr lang="fr-CA">
                        <a:solidFill>
                          <a:srgbClr val="00B050"/>
                        </a:solidFill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86225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fr-CA">
                          <a:solidFill>
                            <a:srgbClr val="00B050"/>
                          </a:solidFill>
                          <a:latin typeface="Arial,Helvetica,Geneva,Swiss,SunSans-Regular"/>
                        </a:rPr>
                        <a:t>before (this),</a:t>
                      </a:r>
                      <a:endParaRPr lang="fr-CA">
                        <a:solidFill>
                          <a:srgbClr val="00B050"/>
                        </a:solidFill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A">
                          <a:solidFill>
                            <a:srgbClr val="00B050"/>
                          </a:solidFill>
                          <a:latin typeface="Arial,Helvetica,Geneva,Swiss,SunSans-Regular"/>
                        </a:rPr>
                        <a:t>afterwards,</a:t>
                      </a:r>
                      <a:endParaRPr lang="fr-CA">
                        <a:solidFill>
                          <a:srgbClr val="00B050"/>
                        </a:solidFill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A">
                          <a:solidFill>
                            <a:srgbClr val="00B050"/>
                          </a:solidFill>
                          <a:latin typeface="Arial,Helvetica,Geneva,Swiss,SunSans-Regular"/>
                        </a:rPr>
                        <a:t>after (this),</a:t>
                      </a:r>
                      <a:endParaRPr lang="fr-CA">
                        <a:solidFill>
                          <a:srgbClr val="00B050"/>
                        </a:solidFill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A" dirty="0" err="1">
                          <a:solidFill>
                            <a:srgbClr val="00B050"/>
                          </a:solidFill>
                          <a:latin typeface="Arial,Helvetica,Geneva,Swiss,SunSans-Regular"/>
                        </a:rPr>
                        <a:t>then</a:t>
                      </a:r>
                      <a:endParaRPr lang="fr-CA" dirty="0">
                        <a:solidFill>
                          <a:srgbClr val="00B050"/>
                        </a:solidFill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9218158"/>
                  </a:ext>
                </a:extLst>
              </a:tr>
            </a:tbl>
          </a:graphicData>
        </a:graphic>
      </p:graphicFrame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0FE79159-ED58-0945-A62E-3238A51FA3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66019"/>
              </p:ext>
            </p:extLst>
          </p:nvPr>
        </p:nvGraphicFramePr>
        <p:xfrm>
          <a:off x="1428750" y="5601759"/>
          <a:ext cx="8290561" cy="701040"/>
        </p:xfrm>
        <a:graphic>
          <a:graphicData uri="http://schemas.openxmlformats.org/drawingml/2006/table">
            <a:tbl>
              <a:tblPr/>
              <a:tblGrid>
                <a:gridCol w="2865873">
                  <a:extLst>
                    <a:ext uri="{9D8B030D-6E8A-4147-A177-3AD203B41FA5}">
                      <a16:colId xmlns:a16="http://schemas.microsoft.com/office/drawing/2014/main" val="3118595026"/>
                    </a:ext>
                  </a:extLst>
                </a:gridCol>
                <a:gridCol w="2251757">
                  <a:extLst>
                    <a:ext uri="{9D8B030D-6E8A-4147-A177-3AD203B41FA5}">
                      <a16:colId xmlns:a16="http://schemas.microsoft.com/office/drawing/2014/main" val="288193372"/>
                    </a:ext>
                  </a:extLst>
                </a:gridCol>
                <a:gridCol w="1842347">
                  <a:extLst>
                    <a:ext uri="{9D8B030D-6E8A-4147-A177-3AD203B41FA5}">
                      <a16:colId xmlns:a16="http://schemas.microsoft.com/office/drawing/2014/main" val="454709163"/>
                    </a:ext>
                  </a:extLst>
                </a:gridCol>
                <a:gridCol w="1330584">
                  <a:extLst>
                    <a:ext uri="{9D8B030D-6E8A-4147-A177-3AD203B41FA5}">
                      <a16:colId xmlns:a16="http://schemas.microsoft.com/office/drawing/2014/main" val="135317361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r"/>
                      <a:r>
                        <a:rPr lang="fr-CA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,Helvetica,Geneva,Swiss,SunSans-Regular"/>
                        </a:rPr>
                        <a:t>to </a:t>
                      </a:r>
                      <a:r>
                        <a:rPr lang="fr-CA" dirty="0" err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,Helvetica,Geneva,Swiss,SunSans-Regular"/>
                        </a:rPr>
                        <a:t>conclude</a:t>
                      </a:r>
                      <a:r>
                        <a:rPr lang="fr-CA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,Helvetica,Geneva,Swiss,SunSans-Regular"/>
                        </a:rPr>
                        <a:t> (</a:t>
                      </a:r>
                      <a:r>
                        <a:rPr lang="fr-CA" dirty="0" err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,Helvetica,Geneva,Swiss,SunSans-Regular"/>
                        </a:rPr>
                        <a:t>with</a:t>
                      </a:r>
                      <a:r>
                        <a:rPr lang="fr-CA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,Helvetica,Geneva,Swiss,SunSans-Regular"/>
                        </a:rPr>
                        <a:t>)</a:t>
                      </a:r>
                      <a:endParaRPr lang="fr-CA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A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,Helvetica,Geneva,Swiss,SunSans-Regular"/>
                        </a:rPr>
                        <a:t>as a final point,</a:t>
                      </a:r>
                      <a:endParaRPr lang="fr-CA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A" dirty="0" err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,Helvetica,Geneva,Swiss,SunSans-Regular"/>
                        </a:rPr>
                        <a:t>eventually</a:t>
                      </a:r>
                      <a:r>
                        <a:rPr lang="fr-CA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,Helvetica,Geneva,Swiss,SunSans-Regular"/>
                        </a:rPr>
                        <a:t>,</a:t>
                      </a:r>
                      <a:endParaRPr lang="fr-CA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A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,Helvetica,Geneva,Swiss,SunSans-Regular"/>
                        </a:rPr>
                        <a:t>at last,</a:t>
                      </a:r>
                      <a:endParaRPr lang="fr-CA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37315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fr-CA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,Helvetica,Geneva,Swiss,SunSans-Regular"/>
                        </a:rPr>
                        <a:t>last but not least,</a:t>
                      </a:r>
                      <a:endParaRPr lang="fr-CA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A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,Helvetica,Geneva,Swiss,SunSans-Regular"/>
                        </a:rPr>
                        <a:t>in the end,</a:t>
                      </a:r>
                      <a:endParaRPr lang="fr-CA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A" dirty="0" err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,Helvetica,Geneva,Swiss,SunSans-Regular"/>
                        </a:rPr>
                        <a:t>finally</a:t>
                      </a:r>
                      <a:r>
                        <a:rPr lang="fr-CA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,Helvetica,Geneva,Swiss,SunSans-Regular"/>
                        </a:rPr>
                        <a:t>,</a:t>
                      </a:r>
                      <a:endParaRPr lang="fr-CA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A" dirty="0" err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,Helvetica,Geneva,Swiss,SunSans-Regular"/>
                        </a:rPr>
                        <a:t>lastly</a:t>
                      </a:r>
                      <a:r>
                        <a:rPr lang="fr-CA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,Helvetica,Geneva,Swiss,SunSans-Regular"/>
                        </a:rPr>
                        <a:t>,</a:t>
                      </a:r>
                      <a:endParaRPr lang="fr-CA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0500042"/>
                  </a:ext>
                </a:extLst>
              </a:tr>
            </a:tbl>
          </a:graphicData>
        </a:graphic>
      </p:graphicFrame>
      <p:sp>
        <p:nvSpPr>
          <p:cNvPr id="9" name="Rectangle 2">
            <a:extLst>
              <a:ext uri="{FF2B5EF4-FFF2-40B4-BE49-F238E27FC236}">
                <a16:creationId xmlns:a16="http://schemas.microsoft.com/office/drawing/2014/main" id="{7064767B-9F7C-874E-9DAB-42D790826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036945" y="-151386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Sequential Transitions:</a:t>
            </a:r>
            <a:br>
              <a:rPr kumimoji="0" lang="fr-FR" altLang="fr-FR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fr-FR" altLang="fr-FR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These transitions are used to signal a chronological or logical sequence.</a:t>
            </a:r>
            <a:endParaRPr kumimoji="0" lang="fr-FR" altLang="fr-FR" sz="1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Numerical:</a:t>
            </a:r>
            <a:endParaRPr kumimoji="0" lang="fr-FR" altLang="fr-FR" sz="1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FR" altLang="fr-FR" sz="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fr-FR" altLang="fr-FR" sz="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FR" altLang="fr-FR" sz="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fr-FR" altLang="fr-FR" sz="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[back to </a:t>
            </a:r>
            <a:r>
              <a:rPr kumimoji="0" lang="fr-FR" altLang="fr-FR" sz="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/>
              </a:rPr>
              <a:t>list</a:t>
            </a:r>
            <a:r>
              <a:rPr kumimoji="0" lang="fr-FR" altLang="fr-FR" sz="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]</a:t>
            </a:r>
            <a:endParaRPr kumimoji="0" lang="fr-FR" altLang="fr-FR" sz="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Continuation:</a:t>
            </a:r>
            <a:endParaRPr kumimoji="0" lang="fr-FR" altLang="fr-FR" sz="1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FR" altLang="fr-FR" sz="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fr-FR" altLang="fr-FR" sz="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FR" altLang="fr-FR" sz="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fr-FR" altLang="fr-FR" sz="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[back to </a:t>
            </a:r>
            <a:r>
              <a:rPr kumimoji="0" lang="fr-FR" altLang="fr-FR" sz="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/>
              </a:rPr>
              <a:t>list</a:t>
            </a:r>
            <a:r>
              <a:rPr kumimoji="0" lang="fr-FR" altLang="fr-FR" sz="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]</a:t>
            </a:r>
            <a:endParaRPr kumimoji="0" lang="fr-FR" altLang="fr-FR" sz="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Conclusion:</a:t>
            </a:r>
            <a:endParaRPr kumimoji="0" lang="fr-FR" altLang="fr-FR" sz="1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6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" pitchFamily="2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FR" altLang="fr-FR" sz="6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" pitchFamily="2" charset="0"/>
              </a:rPr>
            </a:br>
            <a:endParaRPr kumimoji="0" lang="fr-FR" altLang="fr-FR" sz="6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" pitchFamily="2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FR" altLang="fr-FR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5BCAE16-6018-C141-B955-3E953763C7D6}"/>
              </a:ext>
            </a:extLst>
          </p:cNvPr>
          <p:cNvSpPr txBox="1"/>
          <p:nvPr/>
        </p:nvSpPr>
        <p:spPr>
          <a:xfrm>
            <a:off x="1078229" y="1077576"/>
            <a:ext cx="9738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en" b="1" dirty="0"/>
            </a:br>
            <a:r>
              <a:rPr lang="en" b="1" dirty="0"/>
              <a:t>These transitions are used to signal a chronological or logical sequence.</a:t>
            </a:r>
          </a:p>
          <a:p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30BD9AF-BB58-3A47-B611-AF639CD9E545}"/>
              </a:ext>
            </a:extLst>
          </p:cNvPr>
          <p:cNvSpPr txBox="1"/>
          <p:nvPr/>
        </p:nvSpPr>
        <p:spPr>
          <a:xfrm>
            <a:off x="0" y="2263140"/>
            <a:ext cx="1428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/>
              <a:t>Numerica</a:t>
            </a:r>
            <a:r>
              <a:rPr lang="fr-FR" dirty="0" err="1"/>
              <a:t>l</a:t>
            </a:r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C9035C9-15BD-9342-92A1-BD5D2883E572}"/>
              </a:ext>
            </a:extLst>
          </p:cNvPr>
          <p:cNvSpPr txBox="1"/>
          <p:nvPr/>
        </p:nvSpPr>
        <p:spPr>
          <a:xfrm>
            <a:off x="0" y="3999204"/>
            <a:ext cx="1428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Continuation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A112885-7A69-4046-8A90-546F73D23ECD}"/>
              </a:ext>
            </a:extLst>
          </p:cNvPr>
          <p:cNvSpPr txBox="1"/>
          <p:nvPr/>
        </p:nvSpPr>
        <p:spPr>
          <a:xfrm>
            <a:off x="91440" y="5538443"/>
            <a:ext cx="1337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Conclusion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9C2DB3B-432A-CC4F-9144-A9E5CA9B22C5}"/>
              </a:ext>
            </a:extLst>
          </p:cNvPr>
          <p:cNvSpPr/>
          <p:nvPr/>
        </p:nvSpPr>
        <p:spPr>
          <a:xfrm>
            <a:off x="10046970" y="6542986"/>
            <a:ext cx="195598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/>
              <a:t>https://</a:t>
            </a:r>
            <a:r>
              <a:rPr lang="fr-FR" sz="800" dirty="0" err="1"/>
              <a:t>msu.edu</a:t>
            </a:r>
            <a:r>
              <a:rPr lang="fr-FR" sz="800" dirty="0"/>
              <a:t>/~</a:t>
            </a:r>
            <a:r>
              <a:rPr lang="fr-FR" sz="800" dirty="0" err="1"/>
              <a:t>jdowell</a:t>
            </a:r>
            <a:r>
              <a:rPr lang="fr-FR" sz="800" dirty="0"/>
              <a:t>/135/</a:t>
            </a:r>
            <a:r>
              <a:rPr lang="fr-FR" sz="800" dirty="0" err="1"/>
              <a:t>transw.html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3466185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72A016-D3DC-084A-B9E7-AF17EC936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Practice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A68F9F8-C5A3-834B-B2CF-4E5940A70F4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r-FR" dirty="0"/>
              <a:t>Actions to put in </a:t>
            </a:r>
            <a:r>
              <a:rPr lang="fr-FR" dirty="0" err="1"/>
              <a:t>order</a:t>
            </a:r>
            <a:r>
              <a:rPr lang="fr-FR" dirty="0"/>
              <a:t>: </a:t>
            </a:r>
            <a:r>
              <a:rPr lang="fr-FR" dirty="0" err="1"/>
              <a:t>what</a:t>
            </a:r>
            <a:r>
              <a:rPr lang="fr-FR" dirty="0"/>
              <a:t> do </a:t>
            </a:r>
            <a:r>
              <a:rPr lang="fr-FR" dirty="0" err="1"/>
              <a:t>you</a:t>
            </a:r>
            <a:r>
              <a:rPr lang="fr-FR" dirty="0"/>
              <a:t> do </a:t>
            </a:r>
            <a:r>
              <a:rPr lang="fr-FR" dirty="0" err="1"/>
              <a:t>when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wake</a:t>
            </a:r>
            <a:r>
              <a:rPr lang="fr-FR" dirty="0"/>
              <a:t> up </a:t>
            </a:r>
            <a:r>
              <a:rPr lang="fr-FR" dirty="0" err="1"/>
              <a:t>every</a:t>
            </a:r>
            <a:r>
              <a:rPr lang="fr-FR" dirty="0"/>
              <a:t> </a:t>
            </a:r>
            <a:r>
              <a:rPr lang="fr-FR" dirty="0" err="1"/>
              <a:t>morning</a:t>
            </a:r>
            <a:r>
              <a:rPr lang="fr-FR" dirty="0"/>
              <a:t>?</a:t>
            </a:r>
          </a:p>
          <a:p>
            <a:pPr lvl="1"/>
            <a:r>
              <a:rPr lang="fr-FR" dirty="0"/>
              <a:t>Write a </a:t>
            </a:r>
            <a:r>
              <a:rPr lang="fr-FR" dirty="0" err="1"/>
              <a:t>text</a:t>
            </a:r>
            <a:r>
              <a:rPr lang="fr-FR" dirty="0"/>
              <a:t> of </a:t>
            </a:r>
            <a:r>
              <a:rPr lang="fr-FR" dirty="0" err="1"/>
              <a:t>your</a:t>
            </a:r>
            <a:r>
              <a:rPr lang="fr-FR" dirty="0"/>
              <a:t> routine </a:t>
            </a:r>
            <a:r>
              <a:rPr lang="fr-FR" dirty="0" err="1"/>
              <a:t>using</a:t>
            </a:r>
            <a:r>
              <a:rPr lang="fr-FR" dirty="0"/>
              <a:t> the </a:t>
            </a:r>
            <a:r>
              <a:rPr lang="fr-FR" dirty="0" err="1"/>
              <a:t>appropriate</a:t>
            </a:r>
            <a:r>
              <a:rPr lang="fr-FR" dirty="0"/>
              <a:t> </a:t>
            </a:r>
            <a:r>
              <a:rPr lang="fr-FR" dirty="0" err="1"/>
              <a:t>sequential</a:t>
            </a:r>
            <a:r>
              <a:rPr lang="fr-FR" dirty="0"/>
              <a:t> transitions.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4969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442D56-E268-3F46-86D4-CA34C227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Example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ADD132A-6235-394C-8E67-F345816491F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First</a:t>
            </a:r>
            <a:r>
              <a:rPr lang="fr-FR" dirty="0"/>
              <a:t> </a:t>
            </a:r>
            <a:r>
              <a:rPr lang="fr-FR" dirty="0" err="1"/>
              <a:t>thing</a:t>
            </a:r>
            <a:r>
              <a:rPr lang="fr-FR" dirty="0"/>
              <a:t> I do </a:t>
            </a:r>
            <a:r>
              <a:rPr lang="fr-FR" dirty="0" err="1"/>
              <a:t>when</a:t>
            </a:r>
            <a:r>
              <a:rPr lang="fr-FR" dirty="0"/>
              <a:t> I </a:t>
            </a:r>
            <a:r>
              <a:rPr lang="fr-FR" dirty="0" err="1"/>
              <a:t>wake</a:t>
            </a:r>
            <a:r>
              <a:rPr lang="fr-FR" dirty="0"/>
              <a:t> up </a:t>
            </a:r>
            <a:r>
              <a:rPr lang="fr-FR" dirty="0" err="1"/>
              <a:t>is</a:t>
            </a:r>
            <a:r>
              <a:rPr lang="fr-FR" dirty="0"/>
              <a:t> to </a:t>
            </a:r>
            <a:r>
              <a:rPr lang="fr-FR" dirty="0" err="1"/>
              <a:t>turn</a:t>
            </a:r>
            <a:r>
              <a:rPr lang="fr-FR" dirty="0"/>
              <a:t> off the </a:t>
            </a:r>
            <a:r>
              <a:rPr lang="fr-FR" dirty="0" err="1"/>
              <a:t>alarm</a:t>
            </a:r>
            <a:r>
              <a:rPr lang="fr-FR" dirty="0"/>
              <a:t> </a:t>
            </a:r>
            <a:r>
              <a:rPr lang="fr-FR" dirty="0" err="1"/>
              <a:t>clock</a:t>
            </a:r>
            <a:r>
              <a:rPr lang="fr-FR" dirty="0"/>
              <a:t>.</a:t>
            </a:r>
          </a:p>
          <a:p>
            <a:r>
              <a:rPr lang="fr-FR" dirty="0" err="1">
                <a:solidFill>
                  <a:srgbClr val="00B050"/>
                </a:solidFill>
              </a:rPr>
              <a:t>Then</a:t>
            </a:r>
            <a:r>
              <a:rPr lang="fr-FR" dirty="0"/>
              <a:t>, I </a:t>
            </a:r>
            <a:r>
              <a:rPr lang="fr-FR" dirty="0" err="1"/>
              <a:t>get</a:t>
            </a:r>
            <a:r>
              <a:rPr lang="fr-FR" dirty="0"/>
              <a:t> up and I have a </a:t>
            </a:r>
            <a:r>
              <a:rPr lang="fr-FR" dirty="0" err="1"/>
              <a:t>shower</a:t>
            </a:r>
            <a:r>
              <a:rPr lang="fr-FR" dirty="0"/>
              <a:t>.</a:t>
            </a:r>
          </a:p>
          <a:p>
            <a:r>
              <a:rPr lang="fr-FR" dirty="0" err="1">
                <a:solidFill>
                  <a:srgbClr val="00B050"/>
                </a:solidFill>
              </a:rPr>
              <a:t>Afterwards</a:t>
            </a:r>
            <a:r>
              <a:rPr lang="fr-FR" dirty="0"/>
              <a:t>, I </a:t>
            </a:r>
            <a:r>
              <a:rPr lang="fr-FR" dirty="0" err="1"/>
              <a:t>get</a:t>
            </a:r>
            <a:r>
              <a:rPr lang="fr-FR" dirty="0"/>
              <a:t> </a:t>
            </a:r>
            <a:r>
              <a:rPr lang="fr-FR" dirty="0" err="1"/>
              <a:t>dressed</a:t>
            </a:r>
            <a:r>
              <a:rPr lang="fr-FR" dirty="0"/>
              <a:t>. </a:t>
            </a:r>
            <a:r>
              <a:rPr lang="fr-FR" dirty="0" err="1">
                <a:solidFill>
                  <a:srgbClr val="00B050"/>
                </a:solidFill>
              </a:rPr>
              <a:t>Then</a:t>
            </a:r>
            <a:r>
              <a:rPr lang="fr-FR" dirty="0"/>
              <a:t> I </a:t>
            </a:r>
            <a:r>
              <a:rPr lang="fr-FR" dirty="0" err="1"/>
              <a:t>fix</a:t>
            </a:r>
            <a:r>
              <a:rPr lang="fr-FR" dirty="0"/>
              <a:t> </a:t>
            </a:r>
            <a:r>
              <a:rPr lang="fr-FR" dirty="0" err="1"/>
              <a:t>my</a:t>
            </a:r>
            <a:r>
              <a:rPr lang="fr-FR" dirty="0"/>
              <a:t> </a:t>
            </a:r>
            <a:r>
              <a:rPr lang="fr-FR" dirty="0" err="1"/>
              <a:t>hair</a:t>
            </a:r>
            <a:r>
              <a:rPr lang="fr-FR" dirty="0"/>
              <a:t>. </a:t>
            </a:r>
          </a:p>
          <a:p>
            <a:r>
              <a:rPr lang="fr-FR" dirty="0" err="1">
                <a:solidFill>
                  <a:srgbClr val="00B050"/>
                </a:solidFill>
              </a:rPr>
              <a:t>Next</a:t>
            </a:r>
            <a:r>
              <a:rPr lang="fr-FR" dirty="0"/>
              <a:t>, I have </a:t>
            </a:r>
            <a:r>
              <a:rPr lang="fr-FR" dirty="0" err="1"/>
              <a:t>my</a:t>
            </a:r>
            <a:r>
              <a:rPr lang="fr-FR" dirty="0"/>
              <a:t> breakfast.</a:t>
            </a:r>
          </a:p>
          <a:p>
            <a:r>
              <a:rPr lang="fr-FR" dirty="0" err="1">
                <a:solidFill>
                  <a:srgbClr val="7030A0"/>
                </a:solidFill>
              </a:rPr>
              <a:t>Finally</a:t>
            </a:r>
            <a:r>
              <a:rPr lang="fr-FR" dirty="0"/>
              <a:t>, I </a:t>
            </a:r>
            <a:r>
              <a:rPr lang="fr-FR" dirty="0" err="1"/>
              <a:t>leave</a:t>
            </a:r>
            <a:r>
              <a:rPr lang="fr-FR" dirty="0"/>
              <a:t> home and </a:t>
            </a:r>
            <a:r>
              <a:rPr lang="fr-FR" dirty="0" err="1"/>
              <a:t>head</a:t>
            </a:r>
            <a:r>
              <a:rPr lang="fr-FR" dirty="0"/>
              <a:t> to </a:t>
            </a:r>
            <a:r>
              <a:rPr lang="fr-FR" dirty="0" err="1"/>
              <a:t>school</a:t>
            </a:r>
            <a:r>
              <a:rPr lang="fr-FR" dirty="0"/>
              <a:t>.</a:t>
            </a:r>
          </a:p>
          <a:p>
            <a:endParaRPr lang="fr-FR" dirty="0"/>
          </a:p>
          <a:p>
            <a:r>
              <a:rPr lang="fr-FR" dirty="0"/>
              <a:t>You </a:t>
            </a:r>
            <a:r>
              <a:rPr lang="fr-FR" dirty="0" err="1"/>
              <a:t>may</a:t>
            </a:r>
            <a:r>
              <a:rPr lang="fr-FR" dirty="0"/>
              <a:t> use </a:t>
            </a:r>
            <a:r>
              <a:rPr lang="fr-FR" dirty="0" err="1"/>
              <a:t>other</a:t>
            </a:r>
            <a:r>
              <a:rPr lang="fr-FR" dirty="0"/>
              <a:t> </a:t>
            </a:r>
            <a:r>
              <a:rPr lang="fr-FR" dirty="0" err="1"/>
              <a:t>senquential</a:t>
            </a:r>
            <a:r>
              <a:rPr lang="fr-FR" dirty="0"/>
              <a:t> transitions. </a:t>
            </a:r>
          </a:p>
        </p:txBody>
      </p:sp>
    </p:spTree>
    <p:extLst>
      <p:ext uri="{BB962C8B-B14F-4D97-AF65-F5344CB8AC3E}">
        <p14:creationId xmlns:p14="http://schemas.microsoft.com/office/powerpoint/2010/main" val="3474110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A564BAB-D507-874E-9A75-45911FED5829}"/>
              </a:ext>
            </a:extLst>
          </p:cNvPr>
          <p:cNvSpPr/>
          <p:nvPr/>
        </p:nvSpPr>
        <p:spPr>
          <a:xfrm>
            <a:off x="0" y="-187375"/>
            <a:ext cx="1187577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" sz="3600" b="1" dirty="0">
                <a:solidFill>
                  <a:srgbClr val="000000"/>
                </a:solidFill>
                <a:latin typeface="Times" pitchFamily="2" charset="0"/>
              </a:rPr>
              <a:t>Common Transitional Words and Phrases</a:t>
            </a:r>
          </a:p>
          <a:p>
            <a:pPr algn="ctr"/>
            <a:endParaRPr lang="en" sz="3600" b="1" dirty="0">
              <a:solidFill>
                <a:srgbClr val="000000"/>
              </a:solidFill>
              <a:latin typeface="Times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" i="1" dirty="0">
                <a:solidFill>
                  <a:schemeClr val="accent5">
                    <a:lumMod val="75000"/>
                  </a:schemeClr>
                </a:solidFill>
                <a:latin typeface="Times" pitchFamily="2" charset="0"/>
              </a:rPr>
              <a:t>Cause and effect:</a:t>
            </a:r>
            <a:r>
              <a:rPr lang="en" dirty="0">
                <a:solidFill>
                  <a:srgbClr val="000000"/>
                </a:solidFill>
                <a:latin typeface="Times" pitchFamily="2" charset="0"/>
              </a:rPr>
              <a:t> consequently, therefore, accordingly, as a result, because, because of, for this reason, hence, thus, owing to (the fact), so, thereby</a:t>
            </a:r>
          </a:p>
          <a:p>
            <a:pPr>
              <a:buFont typeface="Arial" panose="020B0604020202020204" pitchFamily="34" charset="0"/>
              <a:buChar char="•"/>
            </a:pPr>
            <a:endParaRPr lang="en" dirty="0">
              <a:solidFill>
                <a:srgbClr val="000000"/>
              </a:solidFill>
              <a:latin typeface="Times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" dirty="0">
              <a:solidFill>
                <a:srgbClr val="000000"/>
              </a:solidFill>
              <a:latin typeface="Times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" i="1" dirty="0">
                <a:solidFill>
                  <a:schemeClr val="accent5">
                    <a:lumMod val="75000"/>
                  </a:schemeClr>
                </a:solidFill>
                <a:latin typeface="Times" pitchFamily="2" charset="0"/>
              </a:rPr>
              <a:t>Sequence</a:t>
            </a:r>
            <a:r>
              <a:rPr lang="en" i="1" dirty="0">
                <a:solidFill>
                  <a:srgbClr val="000000"/>
                </a:solidFill>
                <a:latin typeface="Times" pitchFamily="2" charset="0"/>
              </a:rPr>
              <a:t>:</a:t>
            </a:r>
            <a:r>
              <a:rPr lang="en" dirty="0">
                <a:solidFill>
                  <a:srgbClr val="000000"/>
                </a:solidFill>
                <a:latin typeface="Times" pitchFamily="2" charset="0"/>
              </a:rPr>
              <a:t> furthermore, in addition, moreover, first, second, third, finally, again, also, and, besides, further, in the first place, last, likewise, next, then, too</a:t>
            </a:r>
          </a:p>
          <a:p>
            <a:pPr>
              <a:buFont typeface="Arial" panose="020B0604020202020204" pitchFamily="34" charset="0"/>
              <a:buChar char="•"/>
            </a:pPr>
            <a:endParaRPr lang="en" dirty="0">
              <a:solidFill>
                <a:srgbClr val="000000"/>
              </a:solidFill>
              <a:latin typeface="Times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" dirty="0">
              <a:solidFill>
                <a:srgbClr val="000000"/>
              </a:solidFill>
              <a:latin typeface="Times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" i="1" dirty="0">
                <a:solidFill>
                  <a:schemeClr val="accent5">
                    <a:lumMod val="75000"/>
                  </a:schemeClr>
                </a:solidFill>
                <a:latin typeface="Times" pitchFamily="2" charset="0"/>
              </a:rPr>
              <a:t>Comparison or contrast</a:t>
            </a:r>
            <a:r>
              <a:rPr lang="en" i="1" dirty="0">
                <a:solidFill>
                  <a:srgbClr val="000000"/>
                </a:solidFill>
                <a:latin typeface="Times" pitchFamily="2" charset="0"/>
              </a:rPr>
              <a:t>:</a:t>
            </a:r>
            <a:r>
              <a:rPr lang="en" dirty="0">
                <a:solidFill>
                  <a:srgbClr val="000000"/>
                </a:solidFill>
                <a:latin typeface="Times" pitchFamily="2" charset="0"/>
              </a:rPr>
              <a:t> similarly, also, in the same way, likewise, even though,  although, at the same time, but, conversely, even so, however, in contrast, nevertheless, nonetheless, notwithstanding, on the contrary, otherwise, still, yet, despite, regardless of</a:t>
            </a:r>
          </a:p>
          <a:p>
            <a:pPr>
              <a:buFont typeface="Arial" panose="020B0604020202020204" pitchFamily="34" charset="0"/>
              <a:buChar char="•"/>
            </a:pPr>
            <a:endParaRPr lang="en" dirty="0">
              <a:solidFill>
                <a:srgbClr val="000000"/>
              </a:solidFill>
              <a:latin typeface="Times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" dirty="0">
              <a:solidFill>
                <a:srgbClr val="000000"/>
              </a:solidFill>
              <a:latin typeface="Times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" i="1" dirty="0">
                <a:solidFill>
                  <a:schemeClr val="accent5">
                    <a:lumMod val="75000"/>
                  </a:schemeClr>
                </a:solidFill>
                <a:latin typeface="Times" pitchFamily="2" charset="0"/>
              </a:rPr>
              <a:t>Example</a:t>
            </a:r>
            <a:r>
              <a:rPr lang="en" i="1" dirty="0">
                <a:solidFill>
                  <a:srgbClr val="000000"/>
                </a:solidFill>
                <a:latin typeface="Times" pitchFamily="2" charset="0"/>
              </a:rPr>
              <a:t>:</a:t>
            </a:r>
            <a:r>
              <a:rPr lang="en" dirty="0">
                <a:solidFill>
                  <a:srgbClr val="000000"/>
                </a:solidFill>
                <a:latin typeface="Times" pitchFamily="2" charset="0"/>
              </a:rPr>
              <a:t> for example, for instance, in fact, indeed, of course, specifically, that is, to illustrate, so that</a:t>
            </a:r>
          </a:p>
          <a:p>
            <a:endParaRPr lang="en" dirty="0">
              <a:solidFill>
                <a:srgbClr val="000000"/>
              </a:solidFill>
              <a:latin typeface="Times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" dirty="0">
              <a:solidFill>
                <a:srgbClr val="000000"/>
              </a:solidFill>
              <a:latin typeface="Times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" i="1" dirty="0">
                <a:solidFill>
                  <a:schemeClr val="accent5">
                    <a:lumMod val="75000"/>
                  </a:schemeClr>
                </a:solidFill>
                <a:latin typeface="Times" pitchFamily="2" charset="0"/>
              </a:rPr>
              <a:t>Purpose:</a:t>
            </a:r>
            <a:r>
              <a:rPr lang="en" dirty="0">
                <a:solidFill>
                  <a:srgbClr val="000000"/>
                </a:solidFill>
                <a:latin typeface="Times" pitchFamily="2" charset="0"/>
              </a:rPr>
              <a:t> for this purpose, for this reason, to this end, with this object</a:t>
            </a:r>
          </a:p>
          <a:p>
            <a:endParaRPr lang="en" dirty="0">
              <a:solidFill>
                <a:srgbClr val="000000"/>
              </a:solidFill>
              <a:latin typeface="Times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" i="1" dirty="0">
                <a:solidFill>
                  <a:schemeClr val="accent5">
                    <a:lumMod val="75000"/>
                  </a:schemeClr>
                </a:solidFill>
                <a:latin typeface="Times" pitchFamily="2" charset="0"/>
              </a:rPr>
              <a:t>Time or location:</a:t>
            </a:r>
            <a:r>
              <a:rPr lang="en" dirty="0">
                <a:solidFill>
                  <a:srgbClr val="000000"/>
                </a:solidFill>
                <a:latin typeface="Times" pitchFamily="2" charset="0"/>
              </a:rPr>
              <a:t> nearby, above, below, beyond, farther on, here, opposite to, there, before, after, later, afterward, immediately, in the meantime, meanwhile, now, since, soon, then, while</a:t>
            </a:r>
            <a:endParaRPr lang="en" b="0" i="0" dirty="0">
              <a:solidFill>
                <a:srgbClr val="000000"/>
              </a:solidFill>
              <a:effectLst/>
              <a:latin typeface="Times" pitchFamily="2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C23B912-7B22-7049-AFE8-202DA25FAB3D}"/>
              </a:ext>
            </a:extLst>
          </p:cNvPr>
          <p:cNvSpPr/>
          <p:nvPr/>
        </p:nvSpPr>
        <p:spPr>
          <a:xfrm>
            <a:off x="9025731" y="6552932"/>
            <a:ext cx="232788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A" sz="800" i="1" dirty="0">
                <a:solidFill>
                  <a:schemeClr val="accent5">
                    <a:lumMod val="75000"/>
                  </a:schemeClr>
                </a:solidFill>
                <a:latin typeface="Times" pitchFamily="2" charset="0"/>
              </a:rPr>
              <a:t>http://</a:t>
            </a:r>
            <a:r>
              <a:rPr lang="fr-CA" sz="800" i="1" dirty="0" err="1">
                <a:solidFill>
                  <a:schemeClr val="accent5">
                    <a:lumMod val="75000"/>
                  </a:schemeClr>
                </a:solidFill>
                <a:latin typeface="Times" pitchFamily="2" charset="0"/>
              </a:rPr>
              <a:t>web.mit.edu</a:t>
            </a:r>
            <a:r>
              <a:rPr lang="fr-CA" sz="800" i="1" dirty="0">
                <a:solidFill>
                  <a:schemeClr val="accent5">
                    <a:lumMod val="75000"/>
                  </a:schemeClr>
                </a:solidFill>
                <a:latin typeface="Times" pitchFamily="2" charset="0"/>
              </a:rPr>
              <a:t>/course/21/21.guide/</a:t>
            </a:r>
            <a:r>
              <a:rPr lang="fr-CA" sz="800" i="1" dirty="0" err="1">
                <a:solidFill>
                  <a:schemeClr val="accent5">
                    <a:lumMod val="75000"/>
                  </a:schemeClr>
                </a:solidFill>
                <a:latin typeface="Times" pitchFamily="2" charset="0"/>
              </a:rPr>
              <a:t>tran-cwp.htm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3443898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0A6214-B533-3F44-96A8-3835DB469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401347"/>
            <a:ext cx="10364451" cy="638783"/>
          </a:xfrm>
        </p:spPr>
        <p:txBody>
          <a:bodyPr/>
          <a:lstStyle/>
          <a:p>
            <a:r>
              <a:rPr lang="fr-FR" dirty="0"/>
              <a:t>PRACTICE!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363462-DF58-9349-A8CA-9763760464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08610" y="1040130"/>
            <a:ext cx="6572250" cy="5669280"/>
          </a:xfrm>
        </p:spPr>
        <p:txBody>
          <a:bodyPr>
            <a:noAutofit/>
          </a:bodyPr>
          <a:lstStyle/>
          <a:p>
            <a:r>
              <a:rPr lang="en" sz="1600" b="1" dirty="0"/>
              <a:t>Choose the appropriate conjunctions to complete the sentences.</a:t>
            </a:r>
            <a:r>
              <a:rPr lang="fr-CA" sz="1600" b="1" dirty="0"/>
              <a:t> </a:t>
            </a:r>
            <a:r>
              <a:rPr lang="en" sz="1100" cap="none" dirty="0"/>
              <a:t>1. </a:t>
            </a:r>
            <a:r>
              <a:rPr lang="fr-CA" sz="1100" cap="none" dirty="0"/>
              <a:t>J</a:t>
            </a:r>
            <a:r>
              <a:rPr lang="en" sz="1100" cap="none" dirty="0"/>
              <a:t>ohnny pacheco has a creative talent as a composer; ----, he is a successful arranger.</a:t>
            </a:r>
            <a:br>
              <a:rPr lang="en" sz="1100" cap="none" dirty="0"/>
            </a:br>
            <a:br>
              <a:rPr lang="en" sz="1100" cap="none" dirty="0"/>
            </a:br>
            <a:r>
              <a:rPr lang="fr-CA" sz="1100" cap="none" dirty="0"/>
              <a:t>A</a:t>
            </a:r>
            <a:r>
              <a:rPr lang="en" sz="1100" cap="none" dirty="0"/>
              <a:t>) owing to</a:t>
            </a:r>
            <a:br>
              <a:rPr lang="en" sz="1100" cap="none" dirty="0"/>
            </a:br>
            <a:r>
              <a:rPr lang="fr-CA" sz="1100" cap="none" dirty="0"/>
              <a:t>B</a:t>
            </a:r>
            <a:r>
              <a:rPr lang="en" sz="1100" cap="none" dirty="0"/>
              <a:t>) now that</a:t>
            </a:r>
            <a:br>
              <a:rPr lang="en" sz="1100" cap="none" dirty="0"/>
            </a:br>
            <a:r>
              <a:rPr lang="fr-CA" sz="1100" cap="none" dirty="0"/>
              <a:t>C</a:t>
            </a:r>
            <a:r>
              <a:rPr lang="en" sz="1100" cap="none" dirty="0"/>
              <a:t>) though</a:t>
            </a:r>
            <a:br>
              <a:rPr lang="en" sz="1100" cap="none" dirty="0"/>
            </a:br>
            <a:r>
              <a:rPr lang="fr-CA" sz="1100" cap="none" dirty="0"/>
              <a:t>D</a:t>
            </a:r>
            <a:r>
              <a:rPr lang="en" sz="1100" cap="none" dirty="0"/>
              <a:t>) moreover</a:t>
            </a:r>
            <a:br>
              <a:rPr lang="en" sz="1100" cap="none" dirty="0"/>
            </a:br>
            <a:r>
              <a:rPr lang="fr-CA" sz="1100" cap="none" dirty="0"/>
              <a:t>E</a:t>
            </a:r>
            <a:r>
              <a:rPr lang="en" sz="1100" cap="none" dirty="0"/>
              <a:t>) in addition to</a:t>
            </a:r>
            <a:br>
              <a:rPr lang="en" sz="1100" cap="none" dirty="0"/>
            </a:br>
            <a:endParaRPr lang="en" sz="1100" cap="none" dirty="0"/>
          </a:p>
          <a:p>
            <a:r>
              <a:rPr lang="en" sz="1100" cap="none" dirty="0"/>
              <a:t>2. ---- how long you've been using tobacco, you can still overcome your addiction to smoking.</a:t>
            </a:r>
            <a:br>
              <a:rPr lang="en" sz="1100" cap="none" dirty="0"/>
            </a:br>
            <a:br>
              <a:rPr lang="en" sz="1100" cap="none" dirty="0"/>
            </a:br>
            <a:r>
              <a:rPr lang="fr-CA" sz="1100" cap="none" dirty="0"/>
              <a:t>A</a:t>
            </a:r>
            <a:r>
              <a:rPr lang="en" sz="1100" cap="none" dirty="0"/>
              <a:t>) regarding</a:t>
            </a:r>
            <a:br>
              <a:rPr lang="en" sz="1100" cap="none" dirty="0"/>
            </a:br>
            <a:r>
              <a:rPr lang="fr-CA" sz="1100" cap="none" dirty="0"/>
              <a:t>B</a:t>
            </a:r>
            <a:r>
              <a:rPr lang="en" sz="1100" cap="none" dirty="0"/>
              <a:t>) although</a:t>
            </a:r>
            <a:br>
              <a:rPr lang="en" sz="1100" cap="none" dirty="0"/>
            </a:br>
            <a:r>
              <a:rPr lang="fr-CA" sz="1100" cap="none" dirty="0"/>
              <a:t>C)</a:t>
            </a:r>
            <a:r>
              <a:rPr lang="en" sz="1100" cap="none" dirty="0"/>
              <a:t> no matter</a:t>
            </a:r>
            <a:br>
              <a:rPr lang="en" sz="1100" cap="none" dirty="0"/>
            </a:br>
            <a:r>
              <a:rPr lang="fr-CA" sz="1100" cap="none" dirty="0"/>
              <a:t>D)</a:t>
            </a:r>
            <a:r>
              <a:rPr lang="en" sz="1100" cap="none" dirty="0"/>
              <a:t> however</a:t>
            </a:r>
            <a:br>
              <a:rPr lang="en" sz="1100" cap="none" dirty="0"/>
            </a:br>
            <a:r>
              <a:rPr lang="fr-CA" sz="1100" cap="none" dirty="0"/>
              <a:t>E</a:t>
            </a:r>
            <a:r>
              <a:rPr lang="en" sz="1100" cap="none" dirty="0"/>
              <a:t>) even though</a:t>
            </a:r>
            <a:br>
              <a:rPr lang="en" sz="1100" cap="none" dirty="0"/>
            </a:br>
            <a:endParaRPr lang="en" sz="1100" cap="none" dirty="0"/>
          </a:p>
          <a:p>
            <a:r>
              <a:rPr lang="en" sz="1100" cap="none" dirty="0"/>
              <a:t>3. ---- they tried hard, the students could not complete the project in time as they were lacking in skills and knowledge.</a:t>
            </a:r>
            <a:br>
              <a:rPr lang="en" sz="1100" cap="none" dirty="0"/>
            </a:br>
            <a:br>
              <a:rPr lang="en" sz="1100" cap="none" dirty="0"/>
            </a:br>
            <a:r>
              <a:rPr lang="fr-CA" sz="1100" cap="none" dirty="0"/>
              <a:t>A</a:t>
            </a:r>
            <a:r>
              <a:rPr lang="en" sz="1100" cap="none" dirty="0"/>
              <a:t>) although</a:t>
            </a:r>
            <a:br>
              <a:rPr lang="en" sz="1100" cap="none" dirty="0"/>
            </a:br>
            <a:r>
              <a:rPr lang="fr-CA" sz="1100" cap="none" dirty="0"/>
              <a:t>B</a:t>
            </a:r>
            <a:r>
              <a:rPr lang="en" sz="1100" cap="none" dirty="0"/>
              <a:t>) as</a:t>
            </a:r>
            <a:br>
              <a:rPr lang="en" sz="1100" cap="none" dirty="0"/>
            </a:br>
            <a:r>
              <a:rPr lang="fr-CA" sz="1100" cap="none" dirty="0"/>
              <a:t>C</a:t>
            </a:r>
            <a:r>
              <a:rPr lang="en" sz="1100" cap="none" dirty="0"/>
              <a:t>) since</a:t>
            </a:r>
            <a:br>
              <a:rPr lang="en" sz="1100" cap="none" dirty="0"/>
            </a:br>
            <a:r>
              <a:rPr lang="fr-CA" sz="1100" cap="none" dirty="0"/>
              <a:t>D</a:t>
            </a:r>
            <a:r>
              <a:rPr lang="en" sz="1100" cap="none" dirty="0"/>
              <a:t>) despite</a:t>
            </a:r>
            <a:br>
              <a:rPr lang="en" sz="1100" cap="none" dirty="0"/>
            </a:br>
            <a:r>
              <a:rPr lang="fr-CA" sz="1100" cap="none" dirty="0"/>
              <a:t>E</a:t>
            </a:r>
            <a:r>
              <a:rPr lang="en" sz="1100" cap="none" dirty="0"/>
              <a:t>) however</a:t>
            </a:r>
            <a:br>
              <a:rPr lang="en" sz="1100" dirty="0"/>
            </a:br>
            <a:endParaRPr lang="en" sz="11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9ADBDB1-B0CE-DB44-B8D0-A2CA5DD8C507}"/>
              </a:ext>
            </a:extLst>
          </p:cNvPr>
          <p:cNvSpPr txBox="1"/>
          <p:nvPr/>
        </p:nvSpPr>
        <p:spPr>
          <a:xfrm>
            <a:off x="7475220" y="1554480"/>
            <a:ext cx="426339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1400" dirty="0"/>
              <a:t>4. All the soldiers had to take their masks with them ---- there was a gas attack.</a:t>
            </a:r>
            <a:br>
              <a:rPr lang="en" sz="1400" dirty="0"/>
            </a:br>
            <a:br>
              <a:rPr lang="en" sz="1400" dirty="0"/>
            </a:br>
            <a:r>
              <a:rPr lang="en" sz="1400" dirty="0"/>
              <a:t>A) because of</a:t>
            </a:r>
            <a:br>
              <a:rPr lang="en" sz="1400" dirty="0"/>
            </a:br>
            <a:r>
              <a:rPr lang="en" sz="1400" dirty="0"/>
              <a:t>B) so</a:t>
            </a:r>
            <a:br>
              <a:rPr lang="en" sz="1400" dirty="0"/>
            </a:br>
            <a:r>
              <a:rPr lang="en" sz="1400" dirty="0"/>
              <a:t>C) nevertheless</a:t>
            </a:r>
            <a:br>
              <a:rPr lang="en" sz="1400" dirty="0"/>
            </a:br>
            <a:r>
              <a:rPr lang="en" sz="1400" dirty="0"/>
              <a:t>D) so that</a:t>
            </a:r>
            <a:br>
              <a:rPr lang="en" sz="1400" dirty="0"/>
            </a:br>
            <a:r>
              <a:rPr lang="en" sz="1400" dirty="0"/>
              <a:t>E) in case</a:t>
            </a:r>
            <a:br>
              <a:rPr lang="en" sz="1400" dirty="0"/>
            </a:br>
            <a:endParaRPr lang="en" sz="1400" dirty="0"/>
          </a:p>
          <a:p>
            <a:r>
              <a:rPr lang="en" sz="1400" dirty="0"/>
              <a:t>5. He should not have used office property, ---- he ought not to have been in the building at all outside the office hours</a:t>
            </a:r>
          </a:p>
          <a:p>
            <a:r>
              <a:rPr lang="en" sz="1400" dirty="0"/>
              <a:t>A) in addition to</a:t>
            </a:r>
            <a:br>
              <a:rPr lang="en" sz="1400" dirty="0"/>
            </a:br>
            <a:r>
              <a:rPr lang="en" sz="1400" dirty="0"/>
              <a:t>B) owing to</a:t>
            </a:r>
            <a:br>
              <a:rPr lang="en" sz="1400" dirty="0"/>
            </a:br>
            <a:r>
              <a:rPr lang="en" sz="1400" dirty="0"/>
              <a:t>C) so that</a:t>
            </a:r>
            <a:br>
              <a:rPr lang="en" sz="1400" dirty="0"/>
            </a:br>
            <a:r>
              <a:rPr lang="en" sz="1400" dirty="0"/>
              <a:t>D) furthermore</a:t>
            </a:r>
            <a:br>
              <a:rPr lang="en" sz="1400" dirty="0"/>
            </a:br>
            <a:r>
              <a:rPr lang="en" sz="1400" dirty="0"/>
              <a:t>E) so as to.</a:t>
            </a:r>
            <a:br>
              <a:rPr lang="en" sz="1400" dirty="0"/>
            </a:br>
            <a:endParaRPr lang="fr-FR" sz="1400" dirty="0"/>
          </a:p>
          <a:p>
            <a:br>
              <a:rPr lang="en" dirty="0"/>
            </a:br>
            <a:r>
              <a:rPr lang="fr-CA" sz="800" b="1" dirty="0"/>
              <a:t>https://</a:t>
            </a:r>
            <a:r>
              <a:rPr lang="fr-CA" sz="800" b="1" dirty="0" err="1"/>
              <a:t>www.grammarbank.com</a:t>
            </a:r>
            <a:r>
              <a:rPr lang="fr-CA" sz="800" b="1" dirty="0"/>
              <a:t>/transition-</a:t>
            </a:r>
            <a:r>
              <a:rPr lang="fr-CA" sz="800" b="1" dirty="0" err="1"/>
              <a:t>words.html</a:t>
            </a:r>
            <a:br>
              <a:rPr lang="en" sz="4400" dirty="0"/>
            </a:br>
            <a:br>
              <a:rPr lang="en" sz="4400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8522926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75CE50-55CC-5E46-9EC9-C0333AC54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589" y="312086"/>
            <a:ext cx="10364451" cy="707542"/>
          </a:xfrm>
        </p:spPr>
        <p:txBody>
          <a:bodyPr/>
          <a:lstStyle/>
          <a:p>
            <a:r>
              <a:rPr lang="fr-FR" dirty="0"/>
              <a:t>PRATICE!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B58B19-2CF6-7D4B-AB74-341C918CC23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019628"/>
            <a:ext cx="5098406" cy="5526286"/>
          </a:xfrm>
        </p:spPr>
        <p:txBody>
          <a:bodyPr>
            <a:normAutofit fontScale="25000" lnSpcReduction="20000"/>
          </a:bodyPr>
          <a:lstStyle/>
          <a:p>
            <a:endParaRPr lang="en" dirty="0"/>
          </a:p>
          <a:p>
            <a:r>
              <a:rPr lang="en" sz="4800" cap="none" dirty="0"/>
              <a:t>6. </a:t>
            </a:r>
            <a:r>
              <a:rPr lang="fr-CA" sz="4800" cap="none" dirty="0"/>
              <a:t>S</a:t>
            </a:r>
            <a:r>
              <a:rPr lang="en" sz="4800" cap="none" dirty="0"/>
              <a:t>he feels like giving up her job ---- the consequences she will face.</a:t>
            </a:r>
            <a:br>
              <a:rPr lang="en" sz="4800" cap="none" dirty="0"/>
            </a:br>
            <a:br>
              <a:rPr lang="en" sz="4800" cap="none" dirty="0"/>
            </a:br>
            <a:r>
              <a:rPr lang="fr-CA" sz="4800" cap="none" dirty="0"/>
              <a:t>A</a:t>
            </a:r>
            <a:r>
              <a:rPr lang="en" sz="4800" cap="none" dirty="0"/>
              <a:t>) although</a:t>
            </a:r>
            <a:br>
              <a:rPr lang="en" sz="4800" cap="none" dirty="0"/>
            </a:br>
            <a:r>
              <a:rPr lang="fr-CA" sz="4800" cap="none" dirty="0"/>
              <a:t>B</a:t>
            </a:r>
            <a:r>
              <a:rPr lang="en" sz="4800" cap="none" dirty="0"/>
              <a:t>) much as</a:t>
            </a:r>
            <a:br>
              <a:rPr lang="en" sz="4800" cap="none" dirty="0"/>
            </a:br>
            <a:r>
              <a:rPr lang="fr-CA" sz="4800" cap="none" dirty="0"/>
              <a:t>C</a:t>
            </a:r>
            <a:r>
              <a:rPr lang="en" sz="4800" cap="none" dirty="0"/>
              <a:t>) as a result</a:t>
            </a:r>
            <a:br>
              <a:rPr lang="en" sz="4800" cap="none" dirty="0"/>
            </a:br>
            <a:r>
              <a:rPr lang="fr-CA" sz="4800" cap="none" dirty="0"/>
              <a:t>D</a:t>
            </a:r>
            <a:r>
              <a:rPr lang="en" sz="4800" cap="none" dirty="0"/>
              <a:t>) regardless of</a:t>
            </a:r>
            <a:br>
              <a:rPr lang="en" sz="4800" cap="none" dirty="0"/>
            </a:br>
            <a:r>
              <a:rPr lang="fr-CA" sz="4800" cap="none" dirty="0"/>
              <a:t>E</a:t>
            </a:r>
            <a:r>
              <a:rPr lang="en" sz="4800" cap="none" dirty="0"/>
              <a:t>) since</a:t>
            </a:r>
            <a:br>
              <a:rPr lang="en" sz="4800" cap="none" dirty="0"/>
            </a:br>
            <a:endParaRPr lang="en" sz="4800" cap="none" dirty="0"/>
          </a:p>
          <a:p>
            <a:r>
              <a:rPr lang="en" sz="4800" cap="none" dirty="0"/>
              <a:t>7. </a:t>
            </a:r>
            <a:r>
              <a:rPr lang="fr-CA" sz="4800" cap="none" dirty="0"/>
              <a:t>S</a:t>
            </a:r>
            <a:r>
              <a:rPr lang="en" sz="4800" cap="none" dirty="0"/>
              <a:t>maller companies were merged into the parent company ---- creating a single organization.</a:t>
            </a:r>
            <a:br>
              <a:rPr lang="en" sz="4800" cap="none" dirty="0"/>
            </a:br>
            <a:br>
              <a:rPr lang="en" sz="4800" cap="none" dirty="0"/>
            </a:br>
            <a:r>
              <a:rPr lang="fr-CA" sz="4800" cap="none" dirty="0"/>
              <a:t>A</a:t>
            </a:r>
            <a:r>
              <a:rPr lang="en" sz="4800" cap="none" dirty="0"/>
              <a:t>) despite</a:t>
            </a:r>
            <a:br>
              <a:rPr lang="en" sz="4800" cap="none" dirty="0"/>
            </a:br>
            <a:r>
              <a:rPr lang="fr-CA" sz="4800" cap="none" dirty="0"/>
              <a:t>B</a:t>
            </a:r>
            <a:r>
              <a:rPr lang="en" sz="4800" cap="none" dirty="0"/>
              <a:t>) as a consequence</a:t>
            </a:r>
            <a:br>
              <a:rPr lang="en" sz="4800" cap="none" dirty="0"/>
            </a:br>
            <a:r>
              <a:rPr lang="fr-CA" sz="4800" cap="none" dirty="0"/>
              <a:t>C</a:t>
            </a:r>
            <a:r>
              <a:rPr lang="en" sz="4800" cap="none" dirty="0"/>
              <a:t>) though</a:t>
            </a:r>
            <a:br>
              <a:rPr lang="en" sz="4800" cap="none" dirty="0"/>
            </a:br>
            <a:r>
              <a:rPr lang="fr-CA" sz="4800" cap="none" dirty="0"/>
              <a:t>D</a:t>
            </a:r>
            <a:r>
              <a:rPr lang="en" sz="4800" cap="none" dirty="0"/>
              <a:t>) in order to</a:t>
            </a:r>
            <a:br>
              <a:rPr lang="en" sz="4800" cap="none" dirty="0"/>
            </a:br>
            <a:r>
              <a:rPr lang="fr-CA" sz="4800" cap="none" dirty="0"/>
              <a:t>E</a:t>
            </a:r>
            <a:r>
              <a:rPr lang="en" sz="4800" cap="none" dirty="0"/>
              <a:t>) thereby</a:t>
            </a:r>
            <a:br>
              <a:rPr lang="en" sz="4800" cap="none" dirty="0"/>
            </a:br>
            <a:endParaRPr lang="en" sz="4800" cap="none" dirty="0"/>
          </a:p>
          <a:p>
            <a:r>
              <a:rPr lang="en" sz="4800" cap="none" dirty="0"/>
              <a:t>8. ---- you fail, you will have the satisfaction of knowing that you tried.</a:t>
            </a:r>
            <a:br>
              <a:rPr lang="en" sz="4800" cap="none" dirty="0"/>
            </a:br>
            <a:br>
              <a:rPr lang="en" sz="4800" cap="none" dirty="0"/>
            </a:br>
            <a:r>
              <a:rPr lang="fr-CA" sz="4800" cap="none" dirty="0"/>
              <a:t>A</a:t>
            </a:r>
            <a:r>
              <a:rPr lang="en" sz="4800" cap="none" dirty="0"/>
              <a:t>) whereas</a:t>
            </a:r>
            <a:br>
              <a:rPr lang="en" sz="4800" cap="none" dirty="0"/>
            </a:br>
            <a:r>
              <a:rPr lang="fr-CA" sz="4800" cap="none" dirty="0"/>
              <a:t>B</a:t>
            </a:r>
            <a:r>
              <a:rPr lang="en" sz="4800" cap="none" dirty="0"/>
              <a:t>) unlike</a:t>
            </a:r>
            <a:br>
              <a:rPr lang="en" sz="4800" cap="none" dirty="0"/>
            </a:br>
            <a:r>
              <a:rPr lang="fr-CA" sz="4800" cap="none" dirty="0"/>
              <a:t>C</a:t>
            </a:r>
            <a:r>
              <a:rPr lang="en" sz="4800" cap="none" dirty="0"/>
              <a:t>) provided</a:t>
            </a:r>
            <a:br>
              <a:rPr lang="en" sz="4800" cap="none" dirty="0"/>
            </a:br>
            <a:r>
              <a:rPr lang="fr-CA" sz="4800" cap="none" dirty="0"/>
              <a:t>D</a:t>
            </a:r>
            <a:r>
              <a:rPr lang="en" sz="4800" cap="none" dirty="0"/>
              <a:t>) but for</a:t>
            </a:r>
            <a:br>
              <a:rPr lang="en" sz="4800" cap="none"/>
            </a:br>
            <a:r>
              <a:rPr lang="fr-CA" sz="4800" cap="none"/>
              <a:t>E</a:t>
            </a:r>
            <a:r>
              <a:rPr lang="en" sz="4800" cap="none"/>
              <a:t>) </a:t>
            </a:r>
            <a:r>
              <a:rPr lang="en" sz="4800" cap="none" dirty="0"/>
              <a:t>even if</a:t>
            </a:r>
            <a:br>
              <a:rPr lang="en" sz="3700" dirty="0"/>
            </a:br>
            <a:endParaRPr lang="en" sz="37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1FC5AD6-23F8-6B4B-89F0-65149BE01D7D}"/>
              </a:ext>
            </a:extLst>
          </p:cNvPr>
          <p:cNvSpPr txBox="1"/>
          <p:nvPr/>
        </p:nvSpPr>
        <p:spPr>
          <a:xfrm>
            <a:off x="7037072" y="1497330"/>
            <a:ext cx="473964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1400" dirty="0"/>
              <a:t>9. ---- a person tries very hard to suppress the obsession, it continues to reoccur in an uncontrollable fashion.</a:t>
            </a:r>
            <a:br>
              <a:rPr lang="en" sz="1400" dirty="0"/>
            </a:br>
            <a:br>
              <a:rPr lang="en" sz="1400" dirty="0"/>
            </a:br>
            <a:r>
              <a:rPr lang="en" sz="1400" dirty="0"/>
              <a:t>A) No matter</a:t>
            </a:r>
            <a:br>
              <a:rPr lang="en" sz="1400" dirty="0"/>
            </a:br>
            <a:r>
              <a:rPr lang="en" sz="1400" dirty="0"/>
              <a:t>B) Besides</a:t>
            </a:r>
            <a:br>
              <a:rPr lang="en" sz="1400" dirty="0"/>
            </a:br>
            <a:r>
              <a:rPr lang="en" sz="1400" dirty="0"/>
              <a:t>C) Even though</a:t>
            </a:r>
            <a:br>
              <a:rPr lang="en" sz="1400" dirty="0"/>
            </a:br>
            <a:r>
              <a:rPr lang="en" sz="1400" dirty="0"/>
              <a:t>D) Therefore</a:t>
            </a:r>
            <a:br>
              <a:rPr lang="en" sz="1400" dirty="0"/>
            </a:br>
            <a:r>
              <a:rPr lang="en" sz="1400" dirty="0"/>
              <a:t>E) Nevertheless</a:t>
            </a:r>
            <a:br>
              <a:rPr lang="en" sz="1400" dirty="0"/>
            </a:br>
            <a:endParaRPr lang="en" sz="1400" dirty="0"/>
          </a:p>
          <a:p>
            <a:r>
              <a:rPr lang="en" sz="1400" dirty="0"/>
              <a:t>10. Bicycles are the most preferable way of transport in town, ---- cars and buses just cause air pollution.</a:t>
            </a:r>
            <a:br>
              <a:rPr lang="en" sz="1400" dirty="0"/>
            </a:br>
            <a:br>
              <a:rPr lang="en" sz="1400" dirty="0"/>
            </a:br>
            <a:r>
              <a:rPr lang="en" sz="1400" dirty="0"/>
              <a:t>A) whereas</a:t>
            </a:r>
            <a:br>
              <a:rPr lang="en" sz="1400" dirty="0"/>
            </a:br>
            <a:r>
              <a:rPr lang="en" sz="1400" dirty="0"/>
              <a:t>B) on the other hand</a:t>
            </a:r>
            <a:br>
              <a:rPr lang="en" sz="1400" dirty="0"/>
            </a:br>
            <a:r>
              <a:rPr lang="en" sz="1400" dirty="0"/>
              <a:t>C) on the contrary</a:t>
            </a:r>
            <a:br>
              <a:rPr lang="en" sz="1400" dirty="0"/>
            </a:br>
            <a:r>
              <a:rPr lang="en" sz="1400" dirty="0"/>
              <a:t>D) whenever</a:t>
            </a:r>
            <a:br>
              <a:rPr lang="en" sz="1400" dirty="0"/>
            </a:br>
            <a:r>
              <a:rPr lang="en" sz="1400" dirty="0"/>
              <a:t>E) as long as</a:t>
            </a:r>
            <a:endParaRPr lang="fr-FR" sz="1400" dirty="0"/>
          </a:p>
          <a:p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C7EBE2A-0A0F-8E45-9595-D6615C801A19}"/>
              </a:ext>
            </a:extLst>
          </p:cNvPr>
          <p:cNvSpPr/>
          <p:nvPr/>
        </p:nvSpPr>
        <p:spPr>
          <a:xfrm>
            <a:off x="9203680" y="6438192"/>
            <a:ext cx="236475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/>
              <a:t>https://</a:t>
            </a:r>
            <a:r>
              <a:rPr lang="fr-FR" sz="800" dirty="0" err="1"/>
              <a:t>www.grammarbank.com</a:t>
            </a:r>
            <a:r>
              <a:rPr lang="fr-FR" sz="800" dirty="0"/>
              <a:t>/transition-</a:t>
            </a:r>
            <a:r>
              <a:rPr lang="fr-FR" sz="800" dirty="0" err="1"/>
              <a:t>words.html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4214119222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0A6214-B533-3F44-96A8-3835DB469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401347"/>
            <a:ext cx="10364451" cy="638783"/>
          </a:xfrm>
        </p:spPr>
        <p:txBody>
          <a:bodyPr/>
          <a:lstStyle/>
          <a:p>
            <a:r>
              <a:rPr lang="fr-FR" dirty="0"/>
              <a:t>PRACTICE!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363462-DF58-9349-A8CA-9763760464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08610" y="925830"/>
            <a:ext cx="6572250" cy="5783580"/>
          </a:xfrm>
        </p:spPr>
        <p:txBody>
          <a:bodyPr>
            <a:noAutofit/>
          </a:bodyPr>
          <a:lstStyle/>
          <a:p>
            <a:r>
              <a:rPr lang="en" sz="1600" b="1" dirty="0"/>
              <a:t>Choose the appropriate conjunctions to complete the sentences.</a:t>
            </a:r>
            <a:br>
              <a:rPr lang="en" sz="1600" dirty="0"/>
            </a:br>
            <a:br>
              <a:rPr lang="en" sz="1600" dirty="0"/>
            </a:br>
            <a:r>
              <a:rPr lang="en" sz="1000" dirty="0"/>
              <a:t>1. Johnny Pacheco has a creative talent as a composer; </a:t>
            </a:r>
            <a:r>
              <a:rPr lang="en" sz="1000" dirty="0">
                <a:solidFill>
                  <a:srgbClr val="FF0000"/>
                </a:solidFill>
              </a:rPr>
              <a:t>Moreover</a:t>
            </a:r>
            <a:r>
              <a:rPr lang="en" sz="1000" dirty="0"/>
              <a:t> he is a successful arranger.</a:t>
            </a:r>
            <a:br>
              <a:rPr lang="en" sz="1000" dirty="0"/>
            </a:br>
            <a:br>
              <a:rPr lang="en" sz="1000" dirty="0"/>
            </a:br>
            <a:r>
              <a:rPr lang="en" sz="1000" dirty="0"/>
              <a:t>A) owing to</a:t>
            </a:r>
            <a:br>
              <a:rPr lang="en" sz="1000" dirty="0"/>
            </a:br>
            <a:r>
              <a:rPr lang="en" sz="1000" dirty="0"/>
              <a:t>B) now that</a:t>
            </a:r>
            <a:br>
              <a:rPr lang="en" sz="1000" dirty="0"/>
            </a:br>
            <a:r>
              <a:rPr lang="en" sz="1000" dirty="0"/>
              <a:t>C) though</a:t>
            </a:r>
            <a:br>
              <a:rPr lang="en" sz="1000" dirty="0"/>
            </a:br>
            <a:r>
              <a:rPr lang="en" sz="1000" dirty="0"/>
              <a:t>D) moreover</a:t>
            </a:r>
            <a:br>
              <a:rPr lang="en" sz="1000" dirty="0"/>
            </a:br>
            <a:r>
              <a:rPr lang="en" sz="1000" dirty="0"/>
              <a:t>E) in addition to</a:t>
            </a:r>
            <a:br>
              <a:rPr lang="en" sz="1000" dirty="0"/>
            </a:br>
            <a:endParaRPr lang="en" sz="1000" dirty="0"/>
          </a:p>
          <a:p>
            <a:r>
              <a:rPr lang="en" sz="1000" dirty="0"/>
              <a:t>2. </a:t>
            </a:r>
            <a:r>
              <a:rPr lang="en" sz="1000" dirty="0">
                <a:solidFill>
                  <a:srgbClr val="FF0000"/>
                </a:solidFill>
              </a:rPr>
              <a:t>No matter</a:t>
            </a:r>
            <a:r>
              <a:rPr lang="en" sz="1000" dirty="0"/>
              <a:t> how long you've been using tobacco, you can still overcome your addiction to smoking.</a:t>
            </a:r>
            <a:br>
              <a:rPr lang="en" sz="1000" dirty="0"/>
            </a:br>
            <a:br>
              <a:rPr lang="en" sz="1000" dirty="0"/>
            </a:br>
            <a:r>
              <a:rPr lang="en" sz="1000" dirty="0"/>
              <a:t>A) Regarding</a:t>
            </a:r>
            <a:br>
              <a:rPr lang="en" sz="1000" dirty="0"/>
            </a:br>
            <a:r>
              <a:rPr lang="en" sz="1000" dirty="0"/>
              <a:t>B) Although</a:t>
            </a:r>
            <a:br>
              <a:rPr lang="en" sz="1000" dirty="0"/>
            </a:br>
            <a:r>
              <a:rPr lang="en" sz="1000" dirty="0"/>
              <a:t>C) No matter</a:t>
            </a:r>
            <a:br>
              <a:rPr lang="en" sz="1000" dirty="0"/>
            </a:br>
            <a:r>
              <a:rPr lang="en" sz="1000" dirty="0"/>
              <a:t>D) However</a:t>
            </a:r>
            <a:br>
              <a:rPr lang="en" sz="1000" dirty="0"/>
            </a:br>
            <a:r>
              <a:rPr lang="en" sz="1000" dirty="0"/>
              <a:t>E) Even though</a:t>
            </a:r>
            <a:br>
              <a:rPr lang="en" sz="1000" dirty="0"/>
            </a:br>
            <a:endParaRPr lang="en" sz="1000" dirty="0"/>
          </a:p>
          <a:p>
            <a:r>
              <a:rPr lang="en" sz="1000" dirty="0"/>
              <a:t>3. </a:t>
            </a:r>
            <a:r>
              <a:rPr lang="en" sz="1000" dirty="0">
                <a:solidFill>
                  <a:srgbClr val="FF0000"/>
                </a:solidFill>
              </a:rPr>
              <a:t>Although </a:t>
            </a:r>
            <a:r>
              <a:rPr lang="en" sz="1000" dirty="0"/>
              <a:t>they tried hard, the students could not complete the project in time as they were lacking in skills and knowledge.</a:t>
            </a:r>
            <a:br>
              <a:rPr lang="en" sz="1000" dirty="0"/>
            </a:br>
            <a:br>
              <a:rPr lang="en" sz="1000" dirty="0"/>
            </a:br>
            <a:r>
              <a:rPr lang="en" sz="1000" dirty="0"/>
              <a:t>A) Although</a:t>
            </a:r>
            <a:br>
              <a:rPr lang="en" sz="1000" dirty="0"/>
            </a:br>
            <a:r>
              <a:rPr lang="en" sz="1000" dirty="0"/>
              <a:t>B) As</a:t>
            </a:r>
            <a:br>
              <a:rPr lang="en" sz="1000" dirty="0"/>
            </a:br>
            <a:r>
              <a:rPr lang="en" sz="1000" dirty="0"/>
              <a:t>C) Since</a:t>
            </a:r>
            <a:br>
              <a:rPr lang="en" sz="1000" dirty="0"/>
            </a:br>
            <a:r>
              <a:rPr lang="en" sz="1000" dirty="0"/>
              <a:t>D) Despite</a:t>
            </a:r>
            <a:br>
              <a:rPr lang="en" sz="1000" dirty="0"/>
            </a:br>
            <a:r>
              <a:rPr lang="en" sz="1000" dirty="0"/>
              <a:t>E) However</a:t>
            </a:r>
            <a:br>
              <a:rPr lang="en" sz="1000" dirty="0"/>
            </a:br>
            <a:endParaRPr lang="en" sz="10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9ADBDB1-B0CE-DB44-B8D0-A2CA5DD8C507}"/>
              </a:ext>
            </a:extLst>
          </p:cNvPr>
          <p:cNvSpPr txBox="1"/>
          <p:nvPr/>
        </p:nvSpPr>
        <p:spPr>
          <a:xfrm>
            <a:off x="7223760" y="1554480"/>
            <a:ext cx="451485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1400" dirty="0"/>
              <a:t>4. All the soldiers had to take their masks with them </a:t>
            </a:r>
            <a:r>
              <a:rPr lang="en" sz="1400" dirty="0">
                <a:solidFill>
                  <a:srgbClr val="FF0000"/>
                </a:solidFill>
              </a:rPr>
              <a:t>in case </a:t>
            </a:r>
            <a:r>
              <a:rPr lang="en" sz="1400" dirty="0"/>
              <a:t>there was a gas attack.</a:t>
            </a:r>
            <a:br>
              <a:rPr lang="en" sz="1400" dirty="0"/>
            </a:br>
            <a:br>
              <a:rPr lang="en" sz="1400" dirty="0"/>
            </a:br>
            <a:r>
              <a:rPr lang="en" sz="1400" dirty="0"/>
              <a:t>A) because of</a:t>
            </a:r>
            <a:br>
              <a:rPr lang="en" sz="1400" dirty="0"/>
            </a:br>
            <a:r>
              <a:rPr lang="en" sz="1400" dirty="0"/>
              <a:t>B) so</a:t>
            </a:r>
            <a:br>
              <a:rPr lang="en" sz="1400" dirty="0"/>
            </a:br>
            <a:r>
              <a:rPr lang="en" sz="1400" dirty="0"/>
              <a:t>C) nevertheless</a:t>
            </a:r>
            <a:br>
              <a:rPr lang="en" sz="1400" dirty="0"/>
            </a:br>
            <a:r>
              <a:rPr lang="en" sz="1400" dirty="0"/>
              <a:t>D) so that</a:t>
            </a:r>
            <a:br>
              <a:rPr lang="en" sz="1400" dirty="0"/>
            </a:br>
            <a:r>
              <a:rPr lang="en" sz="1400" dirty="0"/>
              <a:t>E) in case</a:t>
            </a:r>
            <a:br>
              <a:rPr lang="en" sz="1400" dirty="0"/>
            </a:br>
            <a:endParaRPr lang="en" sz="1400" dirty="0"/>
          </a:p>
          <a:p>
            <a:r>
              <a:rPr lang="en" sz="1400" dirty="0"/>
              <a:t>5. He should not have used office property, </a:t>
            </a:r>
            <a:r>
              <a:rPr lang="en" sz="1400" dirty="0">
                <a:solidFill>
                  <a:srgbClr val="FF0000"/>
                </a:solidFill>
              </a:rPr>
              <a:t>furthermore </a:t>
            </a:r>
            <a:r>
              <a:rPr lang="en" sz="1400" dirty="0"/>
              <a:t>he ought not to have been in the building at all outside the office hours</a:t>
            </a:r>
          </a:p>
          <a:p>
            <a:r>
              <a:rPr lang="en" sz="1400" dirty="0"/>
              <a:t>A) in addition to</a:t>
            </a:r>
            <a:br>
              <a:rPr lang="en" sz="1400" dirty="0"/>
            </a:br>
            <a:r>
              <a:rPr lang="en" sz="1400" dirty="0"/>
              <a:t>B) owing to</a:t>
            </a:r>
            <a:br>
              <a:rPr lang="en" sz="1400" dirty="0"/>
            </a:br>
            <a:r>
              <a:rPr lang="en" sz="1400" dirty="0"/>
              <a:t>C) so that</a:t>
            </a:r>
            <a:br>
              <a:rPr lang="en" sz="1400" dirty="0"/>
            </a:br>
            <a:r>
              <a:rPr lang="en" sz="1400" dirty="0"/>
              <a:t>D) furthermore</a:t>
            </a:r>
            <a:br>
              <a:rPr lang="en" sz="1400" dirty="0"/>
            </a:br>
            <a:r>
              <a:rPr lang="en" sz="1400" dirty="0"/>
              <a:t>E) so as to.</a:t>
            </a:r>
            <a:br>
              <a:rPr lang="en" sz="1400" dirty="0"/>
            </a:br>
            <a:endParaRPr lang="fr-FR" sz="1400" dirty="0"/>
          </a:p>
          <a:p>
            <a:br>
              <a:rPr lang="en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7051840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Ronds dans l’eau">
  <a:themeElements>
    <a:clrScheme name="Ronds dans l’eau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Ronds dans l’eau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onds dans l’eau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{1963BECD-2752-F948-8DAA-05019E8FE3CC}tf10001073</Template>
  <TotalTime>243</TotalTime>
  <Words>447</Words>
  <Application>Microsoft Office PowerPoint</Application>
  <PresentationFormat>Grand écran</PresentationFormat>
  <Paragraphs>115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5" baseType="lpstr">
      <vt:lpstr>Arial</vt:lpstr>
      <vt:lpstr>Arial,Helvetica,Geneva,Swiss,SunSans-Regular</vt:lpstr>
      <vt:lpstr>Times</vt:lpstr>
      <vt:lpstr>Tw Cen MT</vt:lpstr>
      <vt:lpstr>Ronds dans l’eau</vt:lpstr>
      <vt:lpstr>TRANSITION WORDS</vt:lpstr>
      <vt:lpstr>Using Transition words?  What for?</vt:lpstr>
      <vt:lpstr>SEQUENTIAL Transitions</vt:lpstr>
      <vt:lpstr>Practice</vt:lpstr>
      <vt:lpstr>Example</vt:lpstr>
      <vt:lpstr>Présentation PowerPoint</vt:lpstr>
      <vt:lpstr>PRACTICE!</vt:lpstr>
      <vt:lpstr>PRATICE!</vt:lpstr>
      <vt:lpstr>PRACTICE!</vt:lpstr>
      <vt:lpstr>ANSWER KEY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Joseph, Anne Marie</dc:creator>
  <cp:lastModifiedBy>Goulet, Mylaine</cp:lastModifiedBy>
  <cp:revision>9</cp:revision>
  <dcterms:created xsi:type="dcterms:W3CDTF">2019-03-05T12:56:09Z</dcterms:created>
  <dcterms:modified xsi:type="dcterms:W3CDTF">2019-08-07T14:46:32Z</dcterms:modified>
</cp:coreProperties>
</file>