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4668"/>
  </p:normalViewPr>
  <p:slideViewPr>
    <p:cSldViewPr snapToGrid="0" snapToObjects="1">
      <p:cViewPr>
        <p:scale>
          <a:sx n="110" d="100"/>
          <a:sy n="110" d="100"/>
        </p:scale>
        <p:origin x="632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5"/>
            <a:ext cx="11262866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3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1"/>
            <a:ext cx="691721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01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675726"/>
            <a:ext cx="2004164" cy="5183073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675726"/>
            <a:ext cx="7896279" cy="5183073"/>
          </a:xfrm>
        </p:spPr>
        <p:txBody>
          <a:bodyPr vert="eaVert" anchor="t"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3" y="595613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23" y="5951811"/>
            <a:ext cx="7896279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5" y="595613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3678303"/>
          </a:xfrm>
        </p:spPr>
        <p:txBody>
          <a:bodyPr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52508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43910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422390" cy="3633047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3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5089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35" y="225089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09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3" y="526229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595613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3/12/19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1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5956137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go4u.com/en/cram-up/grammar/passive/exercises?06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5EC7AA7E-81E8-4755-AC3D-2CE40312D0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33B956FD-3E35-4658-9C8B-3A48FD2DB42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784419" y="457200"/>
            <a:ext cx="9961047" cy="3678072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re 1">
            <a:extLst>
              <a:ext uri="{FF2B5EF4-FFF2-40B4-BE49-F238E27FC236}">
                <a16:creationId xmlns:a16="http://schemas.microsoft.com/office/drawing/2014/main" id="{EAEB9051-7CB8-8F4C-A5D2-81215512343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965278" y="668740"/>
            <a:ext cx="7574507" cy="3330055"/>
          </a:xfrm>
        </p:spPr>
        <p:txBody>
          <a:bodyPr anchor="t">
            <a:normAutofit/>
          </a:bodyPr>
          <a:lstStyle/>
          <a:p>
            <a:r>
              <a:rPr lang="fr-FR" sz="4000">
                <a:solidFill>
                  <a:srgbClr val="FFFFFF"/>
                </a:solidFill>
              </a:rPr>
              <a:t>Passive Voice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A1BC678D-D15E-4FC5-8CBF-5308E841AF5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784352" y="4244454"/>
            <a:ext cx="9961115" cy="2072481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EB59988-1D10-A646-BD5B-4381C87F485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965278" y="5868365"/>
            <a:ext cx="7574507" cy="235436"/>
          </a:xfrm>
        </p:spPr>
        <p:txBody>
          <a:bodyPr anchor="t">
            <a:normAutofit/>
          </a:bodyPr>
          <a:lstStyle/>
          <a:p>
            <a:r>
              <a:rPr lang="fr-FR" sz="900" dirty="0">
                <a:solidFill>
                  <a:schemeClr val="accent4">
                    <a:lumMod val="50000"/>
                  </a:schemeClr>
                </a:solidFill>
              </a:rPr>
              <a:t>Anne Marie joseph, CFM,  Cs </a:t>
            </a:r>
            <a:r>
              <a:rPr lang="fr-FR" sz="900" dirty="0" err="1">
                <a:solidFill>
                  <a:schemeClr val="accent4">
                    <a:lumMod val="50000"/>
                  </a:schemeClr>
                </a:solidFill>
              </a:rPr>
              <a:t>saint-hyacinthe</a:t>
            </a:r>
            <a:endParaRPr lang="fr-FR" sz="900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ED188C2F-B457-4F86-B4B4-79703666D71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81191" y="457201"/>
            <a:ext cx="1106164" cy="585973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484596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EB26A92-B952-474A-99D8-F07A5EAB2F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Passive </a:t>
            </a:r>
            <a:r>
              <a:rPr lang="fr-FR" dirty="0" err="1"/>
              <a:t>voice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999A7E08-1BD3-4B42-8EA3-B800948B5A8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fr-FR" dirty="0"/>
              <a:t>Is </a:t>
            </a:r>
            <a:r>
              <a:rPr lang="fr-FR" dirty="0" err="1"/>
              <a:t>formed</a:t>
            </a:r>
            <a:r>
              <a:rPr lang="fr-FR" dirty="0"/>
              <a:t>   </a:t>
            </a:r>
          </a:p>
          <a:p>
            <a:pPr algn="ctr"/>
            <a:r>
              <a:rPr lang="fr-FR" sz="3200" dirty="0" err="1"/>
              <a:t>Subject</a:t>
            </a:r>
            <a:r>
              <a:rPr lang="fr-FR" sz="3200" dirty="0"/>
              <a:t> + to </a:t>
            </a:r>
            <a:r>
              <a:rPr lang="fr-FR" sz="3200" dirty="0" err="1"/>
              <a:t>be</a:t>
            </a:r>
            <a:r>
              <a:rPr lang="fr-FR" sz="3200" dirty="0"/>
              <a:t> (</a:t>
            </a:r>
            <a:r>
              <a:rPr lang="fr-FR" sz="3200" dirty="0" err="1"/>
              <a:t>conjugated</a:t>
            </a:r>
            <a:r>
              <a:rPr lang="fr-FR" sz="3200" dirty="0"/>
              <a:t>) + </a:t>
            </a:r>
            <a:r>
              <a:rPr lang="fr-FR" sz="3200" dirty="0" err="1"/>
              <a:t>Past</a:t>
            </a:r>
            <a:r>
              <a:rPr lang="fr-FR" sz="3200" dirty="0"/>
              <a:t> </a:t>
            </a:r>
            <a:r>
              <a:rPr lang="fr-FR" sz="3200" dirty="0" err="1"/>
              <a:t>Participle</a:t>
            </a:r>
            <a:r>
              <a:rPr lang="fr-FR" sz="3200" dirty="0"/>
              <a:t> of the </a:t>
            </a:r>
            <a:r>
              <a:rPr lang="fr-FR" sz="3200" dirty="0" err="1"/>
              <a:t>verb</a:t>
            </a:r>
            <a:endParaRPr lang="fr-FR" sz="3200" dirty="0"/>
          </a:p>
        </p:txBody>
      </p:sp>
    </p:spTree>
    <p:extLst>
      <p:ext uri="{BB962C8B-B14F-4D97-AF65-F5344CB8AC3E}">
        <p14:creationId xmlns:p14="http://schemas.microsoft.com/office/powerpoint/2010/main" val="18419296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6880FF8-6223-B949-9A3E-F6ED12D963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Active  </a:t>
            </a:r>
            <a:r>
              <a:rPr lang="fr-FR" dirty="0" err="1"/>
              <a:t>voice</a:t>
            </a:r>
            <a:r>
              <a:rPr lang="fr-FR" dirty="0"/>
              <a:t>   to   passive  </a:t>
            </a:r>
            <a:r>
              <a:rPr lang="fr-FR" dirty="0" err="1"/>
              <a:t>voice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0163DF0-DDDC-AB46-BA95-597EC35398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4336051"/>
          </a:xfrm>
        </p:spPr>
        <p:txBody>
          <a:bodyPr>
            <a:normAutofit/>
          </a:bodyPr>
          <a:lstStyle/>
          <a:p>
            <a:r>
              <a:rPr lang="fr-FR" sz="2600" dirty="0">
                <a:solidFill>
                  <a:schemeClr val="tx1"/>
                </a:solidFill>
              </a:rPr>
              <a:t>Active </a:t>
            </a:r>
            <a:r>
              <a:rPr lang="fr-FR" sz="2600" dirty="0" err="1">
                <a:solidFill>
                  <a:schemeClr val="tx1"/>
                </a:solidFill>
              </a:rPr>
              <a:t>voice</a:t>
            </a:r>
            <a:r>
              <a:rPr lang="fr-FR" sz="2600" dirty="0">
                <a:solidFill>
                  <a:schemeClr val="tx1"/>
                </a:solidFill>
              </a:rPr>
              <a:t>: </a:t>
            </a:r>
          </a:p>
          <a:p>
            <a:r>
              <a:rPr lang="fr-FR" dirty="0" err="1"/>
              <a:t>Order</a:t>
            </a:r>
            <a:r>
              <a:rPr lang="fr-FR" dirty="0"/>
              <a:t> of an active </a:t>
            </a:r>
            <a:r>
              <a:rPr lang="fr-FR" dirty="0" err="1"/>
              <a:t>voice</a:t>
            </a:r>
            <a:r>
              <a:rPr lang="fr-FR" dirty="0"/>
              <a:t> sentence: </a:t>
            </a:r>
            <a:r>
              <a:rPr lang="fr-FR" dirty="0" err="1"/>
              <a:t>subject</a:t>
            </a:r>
            <a:r>
              <a:rPr lang="fr-FR" dirty="0"/>
              <a:t>/</a:t>
            </a:r>
            <a:r>
              <a:rPr lang="fr-FR" dirty="0" err="1"/>
              <a:t>Verb</a:t>
            </a:r>
            <a:r>
              <a:rPr lang="fr-FR" dirty="0"/>
              <a:t>/Object</a:t>
            </a:r>
            <a:endParaRPr lang="fr-FR" dirty="0">
              <a:solidFill>
                <a:schemeClr val="tx1"/>
              </a:solidFill>
            </a:endParaRPr>
          </a:p>
          <a:p>
            <a:pPr lvl="2"/>
            <a:r>
              <a:rPr lang="fr-FR" spc="600" dirty="0">
                <a:solidFill>
                  <a:srgbClr val="0070C0"/>
                </a:solidFill>
              </a:rPr>
              <a:t>The cat </a:t>
            </a:r>
            <a:r>
              <a:rPr lang="fr-FR" spc="600" dirty="0" err="1">
                <a:solidFill>
                  <a:srgbClr val="FF0000"/>
                </a:solidFill>
              </a:rPr>
              <a:t>eats</a:t>
            </a:r>
            <a:r>
              <a:rPr lang="fr-FR" spc="600" dirty="0"/>
              <a:t> </a:t>
            </a:r>
            <a:r>
              <a:rPr lang="fr-FR" spc="600" dirty="0">
                <a:solidFill>
                  <a:srgbClr val="00B050"/>
                </a:solidFill>
              </a:rPr>
              <a:t>the mouse</a:t>
            </a:r>
            <a:r>
              <a:rPr lang="fr-FR" dirty="0">
                <a:solidFill>
                  <a:srgbClr val="00B050"/>
                </a:solidFill>
              </a:rPr>
              <a:t> </a:t>
            </a:r>
            <a:r>
              <a:rPr lang="fr-FR" dirty="0"/>
              <a:t>(active </a:t>
            </a:r>
            <a:r>
              <a:rPr lang="fr-FR" dirty="0" err="1"/>
              <a:t>voice</a:t>
            </a:r>
            <a:r>
              <a:rPr lang="fr-FR" dirty="0"/>
              <a:t>). The cat </a:t>
            </a:r>
            <a:r>
              <a:rPr lang="fr-FR" dirty="0" err="1"/>
              <a:t>does</a:t>
            </a:r>
            <a:r>
              <a:rPr lang="fr-FR" dirty="0"/>
              <a:t> the action.</a:t>
            </a:r>
          </a:p>
          <a:p>
            <a:endParaRPr lang="fr-FR" dirty="0"/>
          </a:p>
          <a:p>
            <a:r>
              <a:rPr lang="fr-FR" sz="2600" dirty="0"/>
              <a:t>Passive </a:t>
            </a:r>
            <a:r>
              <a:rPr lang="fr-FR" sz="2600" dirty="0" err="1"/>
              <a:t>voice</a:t>
            </a:r>
            <a:r>
              <a:rPr lang="fr-FR" sz="2600" dirty="0"/>
              <a:t>:</a:t>
            </a:r>
          </a:p>
          <a:p>
            <a:pPr lvl="1"/>
            <a:r>
              <a:rPr lang="fr-FR" dirty="0" err="1"/>
              <a:t>Order</a:t>
            </a:r>
            <a:r>
              <a:rPr lang="fr-FR" dirty="0"/>
              <a:t> of a passive </a:t>
            </a:r>
            <a:r>
              <a:rPr lang="fr-FR" dirty="0" err="1"/>
              <a:t>voice</a:t>
            </a:r>
            <a:r>
              <a:rPr lang="fr-FR" dirty="0"/>
              <a:t> sentence: </a:t>
            </a:r>
          </a:p>
          <a:p>
            <a:pPr lvl="8"/>
            <a:r>
              <a:rPr lang="fr-FR" sz="1700" b="1" dirty="0">
                <a:solidFill>
                  <a:srgbClr val="00B050"/>
                </a:solidFill>
              </a:rPr>
              <a:t>Object</a:t>
            </a:r>
            <a:r>
              <a:rPr lang="fr-FR" sz="1700" dirty="0"/>
              <a:t> of the active sentence </a:t>
            </a:r>
            <a:r>
              <a:rPr lang="fr-FR" sz="1700" dirty="0" err="1"/>
              <a:t>becomes</a:t>
            </a:r>
            <a:r>
              <a:rPr lang="fr-FR" sz="1700" dirty="0"/>
              <a:t> the </a:t>
            </a:r>
            <a:r>
              <a:rPr lang="fr-FR" sz="1700" b="1" dirty="0" err="1">
                <a:solidFill>
                  <a:srgbClr val="0070C0"/>
                </a:solidFill>
              </a:rPr>
              <a:t>subject</a:t>
            </a:r>
            <a:r>
              <a:rPr lang="fr-FR" sz="1700" b="1" dirty="0"/>
              <a:t> of the passive sentence</a:t>
            </a:r>
          </a:p>
          <a:p>
            <a:pPr lvl="8"/>
            <a:r>
              <a:rPr lang="fr-FR" sz="1700" b="1" dirty="0"/>
              <a:t>The </a:t>
            </a:r>
            <a:r>
              <a:rPr lang="fr-FR" sz="1700" b="1" dirty="0" err="1">
                <a:solidFill>
                  <a:srgbClr val="0070C0"/>
                </a:solidFill>
              </a:rPr>
              <a:t>subject</a:t>
            </a:r>
            <a:r>
              <a:rPr lang="fr-FR" sz="1700" b="1" dirty="0"/>
              <a:t> of the active sentence </a:t>
            </a:r>
            <a:r>
              <a:rPr lang="fr-FR" sz="1700" b="1" dirty="0" err="1"/>
              <a:t>becomes</a:t>
            </a:r>
            <a:r>
              <a:rPr lang="fr-FR" sz="1700" b="1" dirty="0"/>
              <a:t> the </a:t>
            </a:r>
            <a:r>
              <a:rPr lang="fr-FR" sz="1700" b="1" dirty="0">
                <a:solidFill>
                  <a:srgbClr val="00FFF5"/>
                </a:solidFill>
              </a:rPr>
              <a:t>agent</a:t>
            </a:r>
            <a:r>
              <a:rPr lang="fr-FR" sz="1700" b="1" dirty="0"/>
              <a:t> of the passive sentence.</a:t>
            </a:r>
          </a:p>
          <a:p>
            <a:endParaRPr lang="fr-FR" sz="1700" dirty="0"/>
          </a:p>
          <a:p>
            <a:pPr lvl="1"/>
            <a:r>
              <a:rPr lang="fr-FR" spc="300" dirty="0">
                <a:solidFill>
                  <a:srgbClr val="0070C0"/>
                </a:solidFill>
              </a:rPr>
              <a:t>The mouse </a:t>
            </a:r>
            <a:r>
              <a:rPr lang="fr-FR" spc="300" dirty="0" err="1"/>
              <a:t>is</a:t>
            </a:r>
            <a:r>
              <a:rPr lang="fr-FR" spc="300" dirty="0"/>
              <a:t> </a:t>
            </a:r>
            <a:r>
              <a:rPr lang="fr-FR" spc="300" dirty="0" err="1"/>
              <a:t>eaten</a:t>
            </a:r>
            <a:r>
              <a:rPr lang="fr-FR" spc="300" dirty="0"/>
              <a:t> by </a:t>
            </a:r>
            <a:r>
              <a:rPr lang="fr-FR" spc="300" dirty="0">
                <a:solidFill>
                  <a:srgbClr val="00FFF5"/>
                </a:solidFill>
              </a:rPr>
              <a:t>the cat</a:t>
            </a:r>
            <a:r>
              <a:rPr lang="fr-FR" dirty="0"/>
              <a:t>. (passive </a:t>
            </a:r>
            <a:r>
              <a:rPr lang="fr-FR" dirty="0" err="1"/>
              <a:t>voice</a:t>
            </a:r>
            <a:r>
              <a:rPr lang="fr-FR" dirty="0"/>
              <a:t>). </a:t>
            </a:r>
          </a:p>
          <a:p>
            <a:endParaRPr lang="fr-FR" dirty="0"/>
          </a:p>
          <a:p>
            <a:endParaRPr lang="fr-FR" dirty="0"/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BB69B693-C5A8-C24E-8A4D-E0171D23EC60}"/>
              </a:ext>
            </a:extLst>
          </p:cNvPr>
          <p:cNvSpPr txBox="1"/>
          <p:nvPr/>
        </p:nvSpPr>
        <p:spPr>
          <a:xfrm>
            <a:off x="1596534" y="3059668"/>
            <a:ext cx="868680" cy="36933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fr-FR" dirty="0" err="1">
                <a:solidFill>
                  <a:srgbClr val="0070C0"/>
                </a:solidFill>
              </a:rPr>
              <a:t>subject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0898A623-ADFC-9A46-8485-6239E585DB9C}"/>
              </a:ext>
            </a:extLst>
          </p:cNvPr>
          <p:cNvSpPr txBox="1"/>
          <p:nvPr/>
        </p:nvSpPr>
        <p:spPr>
          <a:xfrm>
            <a:off x="2748167" y="3059668"/>
            <a:ext cx="868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>
                <a:solidFill>
                  <a:srgbClr val="FF0000"/>
                </a:solidFill>
              </a:rPr>
              <a:t>VERB</a:t>
            </a: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3B1D605B-F2E7-5A45-BE42-2BB89F03562B}"/>
              </a:ext>
            </a:extLst>
          </p:cNvPr>
          <p:cNvSpPr txBox="1"/>
          <p:nvPr/>
        </p:nvSpPr>
        <p:spPr>
          <a:xfrm>
            <a:off x="3925265" y="3069656"/>
            <a:ext cx="868680" cy="369332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fr-FR" dirty="0" err="1">
                <a:solidFill>
                  <a:srgbClr val="00B050"/>
                </a:solidFill>
              </a:rPr>
              <a:t>object</a:t>
            </a:r>
            <a:endParaRPr lang="fr-FR" dirty="0">
              <a:solidFill>
                <a:srgbClr val="00B050"/>
              </a:solidFill>
            </a:endParaRP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535C76E4-6D19-DA42-9912-2B38468BE64A}"/>
              </a:ext>
            </a:extLst>
          </p:cNvPr>
          <p:cNvSpPr txBox="1"/>
          <p:nvPr/>
        </p:nvSpPr>
        <p:spPr>
          <a:xfrm>
            <a:off x="1470275" y="5971178"/>
            <a:ext cx="868680" cy="36933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fr-FR" dirty="0" err="1">
                <a:solidFill>
                  <a:srgbClr val="0070C0"/>
                </a:solidFill>
              </a:rPr>
              <a:t>subject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8" name="ZoneTexte 7">
            <a:extLst>
              <a:ext uri="{FF2B5EF4-FFF2-40B4-BE49-F238E27FC236}">
                <a16:creationId xmlns:a16="http://schemas.microsoft.com/office/drawing/2014/main" id="{6F9036B4-FE10-6344-B88B-7E26B9460233}"/>
              </a:ext>
            </a:extLst>
          </p:cNvPr>
          <p:cNvSpPr txBox="1"/>
          <p:nvPr/>
        </p:nvSpPr>
        <p:spPr>
          <a:xfrm>
            <a:off x="3925265" y="5971178"/>
            <a:ext cx="868680" cy="369332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fr-FR" dirty="0">
                <a:solidFill>
                  <a:srgbClr val="00FFF5"/>
                </a:solidFill>
              </a:rPr>
              <a:t>agent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DA6E4781-BFF0-7549-813E-1CD60E0E5BFE}"/>
              </a:ext>
            </a:extLst>
          </p:cNvPr>
          <p:cNvSpPr txBox="1"/>
          <p:nvPr/>
        </p:nvSpPr>
        <p:spPr>
          <a:xfrm>
            <a:off x="2697770" y="5971178"/>
            <a:ext cx="868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>
                <a:solidFill>
                  <a:srgbClr val="FF0000"/>
                </a:solidFill>
              </a:rPr>
              <a:t>verb</a:t>
            </a:r>
            <a:endParaRPr lang="fr-FR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12400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154AC3B-F9D8-2344-A88F-3BC115ABC3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Passive Voice - </a:t>
            </a:r>
            <a:r>
              <a:rPr lang="fr-FR" dirty="0" err="1"/>
              <a:t>Tense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E9B5850-E1A8-7642-B954-97BBA9376D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The cat </a:t>
            </a:r>
            <a:r>
              <a:rPr lang="fr-FR" dirty="0" err="1">
                <a:solidFill>
                  <a:srgbClr val="FF0000"/>
                </a:solidFill>
              </a:rPr>
              <a:t>eats</a:t>
            </a:r>
            <a:r>
              <a:rPr lang="fr-FR" dirty="0"/>
              <a:t> the mouse (active </a:t>
            </a:r>
            <a:r>
              <a:rPr lang="fr-FR" dirty="0" err="1"/>
              <a:t>voice</a:t>
            </a:r>
            <a:r>
              <a:rPr lang="fr-FR" dirty="0"/>
              <a:t>)</a:t>
            </a:r>
          </a:p>
          <a:p>
            <a:pPr marL="324000" lvl="1" indent="0">
              <a:buNone/>
            </a:pPr>
            <a:r>
              <a:rPr lang="fr-FR" dirty="0"/>
              <a:t>		</a:t>
            </a:r>
          </a:p>
          <a:p>
            <a:pPr marL="324000" lvl="1" indent="0">
              <a:buNone/>
            </a:pPr>
            <a:r>
              <a:rPr lang="fr-FR" b="1" dirty="0">
                <a:solidFill>
                  <a:srgbClr val="FF0000"/>
                </a:solidFill>
              </a:rPr>
              <a:t>Simple </a:t>
            </a:r>
            <a:r>
              <a:rPr lang="fr-FR" b="1" dirty="0" err="1">
                <a:solidFill>
                  <a:srgbClr val="FF0000"/>
                </a:solidFill>
              </a:rPr>
              <a:t>Present</a:t>
            </a:r>
            <a:endParaRPr lang="fr-FR" b="1" dirty="0">
              <a:solidFill>
                <a:srgbClr val="FF0000"/>
              </a:solidFill>
            </a:endParaRPr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r>
              <a:rPr lang="fr-FR" spc="600" dirty="0"/>
              <a:t>The mouse </a:t>
            </a:r>
            <a:r>
              <a:rPr lang="fr-FR" spc="600" dirty="0" err="1">
                <a:solidFill>
                  <a:srgbClr val="FF0000"/>
                </a:solidFill>
              </a:rPr>
              <a:t>is</a:t>
            </a:r>
            <a:r>
              <a:rPr lang="fr-FR" spc="600" dirty="0"/>
              <a:t> </a:t>
            </a:r>
            <a:r>
              <a:rPr lang="fr-FR" spc="600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eaten</a:t>
            </a:r>
            <a:r>
              <a:rPr lang="fr-FR" spc="600" dirty="0"/>
              <a:t> by the cat </a:t>
            </a:r>
            <a:r>
              <a:rPr lang="fr-FR" dirty="0"/>
              <a:t>(passive </a:t>
            </a:r>
            <a:r>
              <a:rPr lang="fr-FR" dirty="0" err="1"/>
              <a:t>voice</a:t>
            </a:r>
            <a:r>
              <a:rPr lang="fr-FR" dirty="0"/>
              <a:t>)</a:t>
            </a:r>
          </a:p>
          <a:p>
            <a:pPr marL="0" indent="0">
              <a:buNone/>
            </a:pPr>
            <a:r>
              <a:rPr lang="fr-FR" dirty="0"/>
              <a:t>			</a:t>
            </a:r>
            <a:r>
              <a:rPr lang="fr-FR" dirty="0">
                <a:solidFill>
                  <a:srgbClr val="FF0000"/>
                </a:solidFill>
              </a:rPr>
              <a:t>simple </a:t>
            </a:r>
            <a:r>
              <a:rPr lang="fr-FR" dirty="0" err="1">
                <a:solidFill>
                  <a:srgbClr val="FF0000"/>
                </a:solidFill>
              </a:rPr>
              <a:t>present</a:t>
            </a:r>
            <a:r>
              <a:rPr lang="fr-FR" dirty="0">
                <a:solidFill>
                  <a:srgbClr val="FF0000"/>
                </a:solidFill>
              </a:rPr>
              <a:t> </a:t>
            </a:r>
            <a:r>
              <a:rPr lang="fr-FR" dirty="0">
                <a:solidFill>
                  <a:schemeClr val="accent1">
                    <a:lumMod val="75000"/>
                    <a:lumOff val="25000"/>
                  </a:schemeClr>
                </a:solidFill>
              </a:rPr>
              <a:t>+</a:t>
            </a:r>
            <a:r>
              <a:rPr lang="fr-FR" dirty="0">
                <a:solidFill>
                  <a:srgbClr val="FF0000"/>
                </a:solidFill>
              </a:rPr>
              <a:t>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Past</a:t>
            </a:r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Participle</a:t>
            </a:r>
            <a:endParaRPr lang="fr-FR" dirty="0">
              <a:solidFill>
                <a:schemeClr val="accent1">
                  <a:lumMod val="50000"/>
                  <a:lumOff val="50000"/>
                </a:schemeClr>
              </a:solidFill>
            </a:endParaRPr>
          </a:p>
        </p:txBody>
      </p:sp>
      <p:cxnSp>
        <p:nvCxnSpPr>
          <p:cNvPr id="7" name="Connecteur droit avec flèche 6">
            <a:extLst>
              <a:ext uri="{FF2B5EF4-FFF2-40B4-BE49-F238E27FC236}">
                <a16:creationId xmlns:a16="http://schemas.microsoft.com/office/drawing/2014/main" id="{06784129-BC2D-6546-AF2A-131FB1C3ABA2}"/>
              </a:ext>
            </a:extLst>
          </p:cNvPr>
          <p:cNvCxnSpPr>
            <a:cxnSpLocks/>
          </p:cNvCxnSpPr>
          <p:nvPr/>
        </p:nvCxnSpPr>
        <p:spPr>
          <a:xfrm flipH="1">
            <a:off x="1851950" y="2847372"/>
            <a:ext cx="127321" cy="3125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Parchemin vertical 7">
            <a:extLst>
              <a:ext uri="{FF2B5EF4-FFF2-40B4-BE49-F238E27FC236}">
                <a16:creationId xmlns:a16="http://schemas.microsoft.com/office/drawing/2014/main" id="{6CB659BE-EB67-EC4B-9D3D-AFEF82EBC5BC}"/>
              </a:ext>
            </a:extLst>
          </p:cNvPr>
          <p:cNvSpPr/>
          <p:nvPr/>
        </p:nvSpPr>
        <p:spPr>
          <a:xfrm>
            <a:off x="7569843" y="2384385"/>
            <a:ext cx="3669169" cy="2164466"/>
          </a:xfrm>
          <a:prstGeom prst="verticalScrol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/>
              <a:t>The </a:t>
            </a:r>
            <a:r>
              <a:rPr lang="fr-FR" dirty="0" err="1"/>
              <a:t>tense</a:t>
            </a:r>
            <a:r>
              <a:rPr lang="fr-FR" dirty="0"/>
              <a:t> </a:t>
            </a:r>
            <a:r>
              <a:rPr lang="fr-FR" b="1" dirty="0" err="1"/>
              <a:t>does</a:t>
            </a:r>
            <a:r>
              <a:rPr lang="fr-FR" b="1" dirty="0"/>
              <a:t> not </a:t>
            </a:r>
            <a:r>
              <a:rPr lang="fr-FR" dirty="0"/>
              <a:t>change.</a:t>
            </a:r>
          </a:p>
        </p:txBody>
      </p:sp>
      <p:cxnSp>
        <p:nvCxnSpPr>
          <p:cNvPr id="10" name="Connecteur droit avec flèche 9">
            <a:extLst>
              <a:ext uri="{FF2B5EF4-FFF2-40B4-BE49-F238E27FC236}">
                <a16:creationId xmlns:a16="http://schemas.microsoft.com/office/drawing/2014/main" id="{C8FBF91E-5CE9-534A-9A86-7073EC7909D5}"/>
              </a:ext>
            </a:extLst>
          </p:cNvPr>
          <p:cNvCxnSpPr>
            <a:cxnSpLocks/>
          </p:cNvCxnSpPr>
          <p:nvPr/>
        </p:nvCxnSpPr>
        <p:spPr>
          <a:xfrm>
            <a:off x="1979271" y="3680749"/>
            <a:ext cx="821803" cy="11516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468958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>
            <a:extLst>
              <a:ext uri="{FF2B5EF4-FFF2-40B4-BE49-F238E27FC236}">
                <a16:creationId xmlns:a16="http://schemas.microsoft.com/office/drawing/2014/main" id="{73D15101-076E-8A44-974A-BBFB7CD7271B}"/>
              </a:ext>
            </a:extLst>
          </p:cNvPr>
          <p:cNvSpPr txBox="1"/>
          <p:nvPr/>
        </p:nvSpPr>
        <p:spPr>
          <a:xfrm>
            <a:off x="532436" y="983848"/>
            <a:ext cx="5359079" cy="1200329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Simple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present</a:t>
            </a:r>
            <a:endParaRPr lang="fr-FR" dirty="0">
              <a:solidFill>
                <a:schemeClr val="accent1">
                  <a:lumMod val="50000"/>
                  <a:lumOff val="50000"/>
                </a:schemeClr>
              </a:solidFill>
            </a:endParaRPr>
          </a:p>
          <a:p>
            <a:pPr algn="ctr"/>
            <a:endParaRPr lang="fr-FR" dirty="0">
              <a:solidFill>
                <a:schemeClr val="accent1">
                  <a:lumMod val="50000"/>
                  <a:lumOff val="50000"/>
                </a:schemeClr>
              </a:solidFill>
            </a:endParaRPr>
          </a:p>
          <a:p>
            <a:pPr algn="ctr"/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The cat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eats</a:t>
            </a:r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 the mouse.</a:t>
            </a:r>
          </a:p>
          <a:p>
            <a:pPr algn="ctr"/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The mouse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is</a:t>
            </a:r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eaten</a:t>
            </a:r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 by the cat</a:t>
            </a: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80A5E5AA-E44B-8C47-AE0D-34BA0D6B290A}"/>
              </a:ext>
            </a:extLst>
          </p:cNvPr>
          <p:cNvSpPr txBox="1"/>
          <p:nvPr/>
        </p:nvSpPr>
        <p:spPr>
          <a:xfrm>
            <a:off x="532435" y="2568531"/>
            <a:ext cx="5359080" cy="1200329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Simple </a:t>
            </a:r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past</a:t>
            </a:r>
            <a:endParaRPr lang="fr-FR" dirty="0">
              <a:solidFill>
                <a:schemeClr val="accent5">
                  <a:lumMod val="75000"/>
                </a:schemeClr>
              </a:solidFill>
            </a:endParaRPr>
          </a:p>
          <a:p>
            <a:pPr algn="ctr"/>
            <a:endParaRPr lang="fr-FR" dirty="0">
              <a:solidFill>
                <a:schemeClr val="accent5">
                  <a:lumMod val="75000"/>
                </a:schemeClr>
              </a:solidFill>
            </a:endParaRPr>
          </a:p>
          <a:p>
            <a:pPr algn="ctr"/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The cat </a:t>
            </a:r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ate</a:t>
            </a:r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 the mouse.</a:t>
            </a:r>
          </a:p>
          <a:p>
            <a:pPr algn="ctr"/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The mouse </a:t>
            </a:r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was</a:t>
            </a:r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 </a:t>
            </a:r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eaten</a:t>
            </a:r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 by the cat</a:t>
            </a:r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4EECE429-B9B4-4848-AFC5-AB6D3D804507}"/>
              </a:ext>
            </a:extLst>
          </p:cNvPr>
          <p:cNvSpPr txBox="1"/>
          <p:nvPr/>
        </p:nvSpPr>
        <p:spPr>
          <a:xfrm>
            <a:off x="532434" y="3921259"/>
            <a:ext cx="5359081" cy="1200329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dirty="0">
                <a:solidFill>
                  <a:srgbClr val="7030A0"/>
                </a:solidFill>
              </a:rPr>
              <a:t>Future</a:t>
            </a:r>
          </a:p>
          <a:p>
            <a:pPr algn="ctr"/>
            <a:endParaRPr lang="fr-FR" dirty="0">
              <a:solidFill>
                <a:srgbClr val="7030A0"/>
              </a:solidFill>
            </a:endParaRPr>
          </a:p>
          <a:p>
            <a:pPr algn="ctr"/>
            <a:r>
              <a:rPr lang="fr-FR" dirty="0">
                <a:solidFill>
                  <a:srgbClr val="7030A0"/>
                </a:solidFill>
              </a:rPr>
              <a:t>The cat </a:t>
            </a:r>
            <a:r>
              <a:rPr lang="fr-FR" dirty="0" err="1">
                <a:solidFill>
                  <a:srgbClr val="7030A0"/>
                </a:solidFill>
              </a:rPr>
              <a:t>will</a:t>
            </a:r>
            <a:r>
              <a:rPr lang="fr-FR" dirty="0">
                <a:solidFill>
                  <a:srgbClr val="7030A0"/>
                </a:solidFill>
              </a:rPr>
              <a:t> </a:t>
            </a:r>
            <a:r>
              <a:rPr lang="fr-FR" dirty="0" err="1">
                <a:solidFill>
                  <a:srgbClr val="7030A0"/>
                </a:solidFill>
              </a:rPr>
              <a:t>eat</a:t>
            </a:r>
            <a:r>
              <a:rPr lang="fr-FR" dirty="0">
                <a:solidFill>
                  <a:srgbClr val="7030A0"/>
                </a:solidFill>
              </a:rPr>
              <a:t> the mouse.</a:t>
            </a:r>
          </a:p>
          <a:p>
            <a:pPr algn="ctr"/>
            <a:r>
              <a:rPr lang="fr-FR" dirty="0">
                <a:solidFill>
                  <a:srgbClr val="7030A0"/>
                </a:solidFill>
              </a:rPr>
              <a:t>The mouse </a:t>
            </a:r>
            <a:r>
              <a:rPr lang="fr-FR" dirty="0" err="1">
                <a:solidFill>
                  <a:srgbClr val="7030A0"/>
                </a:solidFill>
              </a:rPr>
              <a:t>will</a:t>
            </a:r>
            <a:r>
              <a:rPr lang="fr-FR" dirty="0">
                <a:solidFill>
                  <a:srgbClr val="7030A0"/>
                </a:solidFill>
              </a:rPr>
              <a:t> </a:t>
            </a:r>
            <a:r>
              <a:rPr lang="fr-FR" dirty="0" err="1">
                <a:solidFill>
                  <a:srgbClr val="7030A0"/>
                </a:solidFill>
              </a:rPr>
              <a:t>be</a:t>
            </a:r>
            <a:r>
              <a:rPr lang="fr-FR" dirty="0">
                <a:solidFill>
                  <a:srgbClr val="7030A0"/>
                </a:solidFill>
              </a:rPr>
              <a:t> </a:t>
            </a:r>
            <a:r>
              <a:rPr lang="fr-FR" dirty="0" err="1">
                <a:solidFill>
                  <a:srgbClr val="7030A0"/>
                </a:solidFill>
              </a:rPr>
              <a:t>eaten</a:t>
            </a:r>
            <a:r>
              <a:rPr lang="fr-FR" dirty="0">
                <a:solidFill>
                  <a:srgbClr val="7030A0"/>
                </a:solidFill>
              </a:rPr>
              <a:t> by the cat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9D0B1F8E-A244-1646-984A-66DF618EE74E}"/>
              </a:ext>
            </a:extLst>
          </p:cNvPr>
          <p:cNvSpPr txBox="1"/>
          <p:nvPr/>
        </p:nvSpPr>
        <p:spPr>
          <a:xfrm>
            <a:off x="532436" y="5273987"/>
            <a:ext cx="5359080" cy="1200329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dirty="0" err="1">
                <a:solidFill>
                  <a:srgbClr val="00B050"/>
                </a:solidFill>
              </a:rPr>
              <a:t>Present</a:t>
            </a:r>
            <a:r>
              <a:rPr lang="fr-FR" dirty="0">
                <a:solidFill>
                  <a:srgbClr val="00B050"/>
                </a:solidFill>
              </a:rPr>
              <a:t> </a:t>
            </a:r>
            <a:r>
              <a:rPr lang="fr-FR" dirty="0" err="1">
                <a:solidFill>
                  <a:srgbClr val="00B050"/>
                </a:solidFill>
              </a:rPr>
              <a:t>perfect</a:t>
            </a:r>
            <a:endParaRPr lang="fr-FR" dirty="0">
              <a:solidFill>
                <a:srgbClr val="00B050"/>
              </a:solidFill>
            </a:endParaRPr>
          </a:p>
          <a:p>
            <a:pPr algn="ctr"/>
            <a:endParaRPr lang="fr-FR" dirty="0">
              <a:solidFill>
                <a:srgbClr val="00B050"/>
              </a:solidFill>
            </a:endParaRPr>
          </a:p>
          <a:p>
            <a:pPr algn="ctr"/>
            <a:r>
              <a:rPr lang="fr-FR" dirty="0">
                <a:solidFill>
                  <a:srgbClr val="00B050"/>
                </a:solidFill>
              </a:rPr>
              <a:t>The cat has </a:t>
            </a:r>
            <a:r>
              <a:rPr lang="fr-FR" dirty="0" err="1">
                <a:solidFill>
                  <a:srgbClr val="00B050"/>
                </a:solidFill>
              </a:rPr>
              <a:t>eaten</a:t>
            </a:r>
            <a:r>
              <a:rPr lang="fr-FR" dirty="0">
                <a:solidFill>
                  <a:srgbClr val="00B050"/>
                </a:solidFill>
              </a:rPr>
              <a:t> the mouse.</a:t>
            </a:r>
          </a:p>
          <a:p>
            <a:pPr algn="ctr"/>
            <a:r>
              <a:rPr lang="fr-FR" dirty="0">
                <a:solidFill>
                  <a:srgbClr val="00B050"/>
                </a:solidFill>
              </a:rPr>
              <a:t>The mouse has been </a:t>
            </a:r>
            <a:r>
              <a:rPr lang="fr-FR" dirty="0" err="1">
                <a:solidFill>
                  <a:srgbClr val="00B050"/>
                </a:solidFill>
              </a:rPr>
              <a:t>eaten</a:t>
            </a:r>
            <a:r>
              <a:rPr lang="fr-FR" dirty="0">
                <a:solidFill>
                  <a:srgbClr val="00B050"/>
                </a:solidFill>
              </a:rPr>
              <a:t> by the cat</a:t>
            </a: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4058472D-2522-2643-BAAB-FF257373425A}"/>
              </a:ext>
            </a:extLst>
          </p:cNvPr>
          <p:cNvSpPr txBox="1"/>
          <p:nvPr/>
        </p:nvSpPr>
        <p:spPr>
          <a:xfrm>
            <a:off x="6437453" y="1006997"/>
            <a:ext cx="5359079" cy="1200329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Present</a:t>
            </a:r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continuous</a:t>
            </a:r>
            <a:endParaRPr lang="fr-FR" dirty="0">
              <a:solidFill>
                <a:schemeClr val="accent1">
                  <a:lumMod val="50000"/>
                  <a:lumOff val="50000"/>
                </a:schemeClr>
              </a:solidFill>
            </a:endParaRPr>
          </a:p>
          <a:p>
            <a:pPr algn="ctr"/>
            <a:endParaRPr lang="fr-FR" dirty="0">
              <a:solidFill>
                <a:schemeClr val="accent1">
                  <a:lumMod val="50000"/>
                  <a:lumOff val="50000"/>
                </a:schemeClr>
              </a:solidFill>
            </a:endParaRPr>
          </a:p>
          <a:p>
            <a:pPr algn="ctr"/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The cat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is</a:t>
            </a:r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eating</a:t>
            </a:r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 the mouse.</a:t>
            </a:r>
          </a:p>
          <a:p>
            <a:pPr algn="ctr"/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The mouse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is</a:t>
            </a:r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 </a:t>
            </a:r>
            <a:r>
              <a:rPr lang="fr-FR" dirty="0" err="1">
                <a:solidFill>
                  <a:schemeClr val="accent1">
                    <a:lumMod val="50000"/>
                    <a:lumOff val="50000"/>
                  </a:schemeClr>
                </a:solidFill>
              </a:rPr>
              <a:t>eaten</a:t>
            </a:r>
            <a:r>
              <a:rPr lang="fr-FR" dirty="0">
                <a:solidFill>
                  <a:schemeClr val="accent1">
                    <a:lumMod val="50000"/>
                    <a:lumOff val="50000"/>
                  </a:schemeClr>
                </a:solidFill>
              </a:rPr>
              <a:t> by the cat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B1989864-389F-1544-836F-9ACEAEFFFC0E}"/>
              </a:ext>
            </a:extLst>
          </p:cNvPr>
          <p:cNvSpPr txBox="1"/>
          <p:nvPr/>
        </p:nvSpPr>
        <p:spPr>
          <a:xfrm>
            <a:off x="6437452" y="2591680"/>
            <a:ext cx="5359080" cy="1200329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Past</a:t>
            </a:r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 </a:t>
            </a:r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continuous</a:t>
            </a:r>
            <a:endParaRPr lang="fr-FR" dirty="0">
              <a:solidFill>
                <a:schemeClr val="accent5">
                  <a:lumMod val="75000"/>
                </a:schemeClr>
              </a:solidFill>
            </a:endParaRPr>
          </a:p>
          <a:p>
            <a:pPr algn="ctr"/>
            <a:endParaRPr lang="fr-FR" dirty="0">
              <a:solidFill>
                <a:schemeClr val="accent5">
                  <a:lumMod val="75000"/>
                </a:schemeClr>
              </a:solidFill>
            </a:endParaRPr>
          </a:p>
          <a:p>
            <a:pPr algn="ctr"/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The cat </a:t>
            </a:r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was</a:t>
            </a:r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 </a:t>
            </a:r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eating</a:t>
            </a:r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 the mouse.</a:t>
            </a:r>
          </a:p>
          <a:p>
            <a:pPr algn="ctr"/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The mouse </a:t>
            </a:r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was</a:t>
            </a:r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 </a:t>
            </a:r>
            <a:r>
              <a:rPr lang="fr-FR" dirty="0" err="1">
                <a:solidFill>
                  <a:schemeClr val="accent5">
                    <a:lumMod val="75000"/>
                  </a:schemeClr>
                </a:solidFill>
              </a:rPr>
              <a:t>eaten</a:t>
            </a:r>
            <a:r>
              <a:rPr lang="fr-FR" dirty="0">
                <a:solidFill>
                  <a:schemeClr val="accent5">
                    <a:lumMod val="75000"/>
                  </a:schemeClr>
                </a:solidFill>
              </a:rPr>
              <a:t> by the cat</a:t>
            </a:r>
          </a:p>
        </p:txBody>
      </p:sp>
      <p:sp>
        <p:nvSpPr>
          <p:cNvPr id="8" name="ZoneTexte 7">
            <a:extLst>
              <a:ext uri="{FF2B5EF4-FFF2-40B4-BE49-F238E27FC236}">
                <a16:creationId xmlns:a16="http://schemas.microsoft.com/office/drawing/2014/main" id="{05F175D5-DA12-4B49-9CF4-413EC7B4396A}"/>
              </a:ext>
            </a:extLst>
          </p:cNvPr>
          <p:cNvSpPr txBox="1"/>
          <p:nvPr/>
        </p:nvSpPr>
        <p:spPr>
          <a:xfrm>
            <a:off x="6437451" y="3944408"/>
            <a:ext cx="5359081" cy="1200329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dirty="0">
                <a:solidFill>
                  <a:srgbClr val="7030A0"/>
                </a:solidFill>
              </a:rPr>
              <a:t>Future </a:t>
            </a:r>
            <a:r>
              <a:rPr lang="fr-FR" dirty="0" err="1">
                <a:solidFill>
                  <a:srgbClr val="7030A0"/>
                </a:solidFill>
              </a:rPr>
              <a:t>continuous</a:t>
            </a:r>
            <a:endParaRPr lang="fr-FR" dirty="0">
              <a:solidFill>
                <a:srgbClr val="7030A0"/>
              </a:solidFill>
            </a:endParaRPr>
          </a:p>
          <a:p>
            <a:pPr algn="ctr"/>
            <a:endParaRPr lang="fr-FR" dirty="0">
              <a:solidFill>
                <a:srgbClr val="7030A0"/>
              </a:solidFill>
            </a:endParaRPr>
          </a:p>
          <a:p>
            <a:pPr algn="ctr"/>
            <a:r>
              <a:rPr lang="fr-FR" dirty="0">
                <a:solidFill>
                  <a:srgbClr val="7030A0"/>
                </a:solidFill>
              </a:rPr>
              <a:t>The cat </a:t>
            </a:r>
            <a:r>
              <a:rPr lang="fr-FR" dirty="0" err="1">
                <a:solidFill>
                  <a:srgbClr val="7030A0"/>
                </a:solidFill>
              </a:rPr>
              <a:t>will</a:t>
            </a:r>
            <a:r>
              <a:rPr lang="fr-FR" dirty="0">
                <a:solidFill>
                  <a:srgbClr val="7030A0"/>
                </a:solidFill>
              </a:rPr>
              <a:t> </a:t>
            </a:r>
            <a:r>
              <a:rPr lang="fr-FR" dirty="0" err="1">
                <a:solidFill>
                  <a:srgbClr val="7030A0"/>
                </a:solidFill>
              </a:rPr>
              <a:t>be</a:t>
            </a:r>
            <a:r>
              <a:rPr lang="fr-FR" dirty="0">
                <a:solidFill>
                  <a:srgbClr val="7030A0"/>
                </a:solidFill>
              </a:rPr>
              <a:t> </a:t>
            </a:r>
            <a:r>
              <a:rPr lang="fr-FR" dirty="0" err="1">
                <a:solidFill>
                  <a:srgbClr val="7030A0"/>
                </a:solidFill>
              </a:rPr>
              <a:t>eating</a:t>
            </a:r>
            <a:r>
              <a:rPr lang="fr-FR" dirty="0">
                <a:solidFill>
                  <a:srgbClr val="7030A0"/>
                </a:solidFill>
              </a:rPr>
              <a:t> the mouse.</a:t>
            </a:r>
          </a:p>
          <a:p>
            <a:pPr algn="ctr"/>
            <a:r>
              <a:rPr lang="fr-FR" dirty="0">
                <a:solidFill>
                  <a:srgbClr val="7030A0"/>
                </a:solidFill>
              </a:rPr>
              <a:t>The mouse </a:t>
            </a:r>
            <a:r>
              <a:rPr lang="fr-FR" dirty="0" err="1">
                <a:solidFill>
                  <a:srgbClr val="7030A0"/>
                </a:solidFill>
              </a:rPr>
              <a:t>will</a:t>
            </a:r>
            <a:r>
              <a:rPr lang="fr-FR" dirty="0">
                <a:solidFill>
                  <a:srgbClr val="7030A0"/>
                </a:solidFill>
              </a:rPr>
              <a:t> </a:t>
            </a:r>
            <a:r>
              <a:rPr lang="fr-FR" dirty="0" err="1">
                <a:solidFill>
                  <a:srgbClr val="7030A0"/>
                </a:solidFill>
              </a:rPr>
              <a:t>be</a:t>
            </a:r>
            <a:r>
              <a:rPr lang="fr-FR" dirty="0">
                <a:solidFill>
                  <a:srgbClr val="7030A0"/>
                </a:solidFill>
              </a:rPr>
              <a:t> </a:t>
            </a:r>
            <a:r>
              <a:rPr lang="fr-FR" dirty="0" err="1">
                <a:solidFill>
                  <a:srgbClr val="7030A0"/>
                </a:solidFill>
              </a:rPr>
              <a:t>eaten</a:t>
            </a:r>
            <a:r>
              <a:rPr lang="fr-FR" dirty="0">
                <a:solidFill>
                  <a:srgbClr val="7030A0"/>
                </a:solidFill>
              </a:rPr>
              <a:t> by the cat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101D9978-0CE4-DF49-81D0-2F07F039E034}"/>
              </a:ext>
            </a:extLst>
          </p:cNvPr>
          <p:cNvSpPr txBox="1"/>
          <p:nvPr/>
        </p:nvSpPr>
        <p:spPr>
          <a:xfrm>
            <a:off x="6437453" y="5297136"/>
            <a:ext cx="5359080" cy="1200329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dirty="0" err="1">
                <a:solidFill>
                  <a:srgbClr val="00B050"/>
                </a:solidFill>
              </a:rPr>
              <a:t>Past</a:t>
            </a:r>
            <a:r>
              <a:rPr lang="fr-FR" dirty="0">
                <a:solidFill>
                  <a:srgbClr val="00B050"/>
                </a:solidFill>
              </a:rPr>
              <a:t> </a:t>
            </a:r>
            <a:r>
              <a:rPr lang="fr-FR" dirty="0" err="1">
                <a:solidFill>
                  <a:srgbClr val="00B050"/>
                </a:solidFill>
              </a:rPr>
              <a:t>perfect</a:t>
            </a:r>
            <a:endParaRPr lang="fr-FR" dirty="0">
              <a:solidFill>
                <a:srgbClr val="00B050"/>
              </a:solidFill>
            </a:endParaRPr>
          </a:p>
          <a:p>
            <a:pPr algn="ctr"/>
            <a:endParaRPr lang="fr-FR" dirty="0">
              <a:solidFill>
                <a:srgbClr val="00B050"/>
              </a:solidFill>
            </a:endParaRPr>
          </a:p>
          <a:p>
            <a:pPr algn="ctr"/>
            <a:r>
              <a:rPr lang="fr-FR" dirty="0">
                <a:solidFill>
                  <a:srgbClr val="00B050"/>
                </a:solidFill>
              </a:rPr>
              <a:t>The cat </a:t>
            </a:r>
            <a:r>
              <a:rPr lang="fr-FR" dirty="0" err="1">
                <a:solidFill>
                  <a:srgbClr val="00B050"/>
                </a:solidFill>
              </a:rPr>
              <a:t>had</a:t>
            </a:r>
            <a:r>
              <a:rPr lang="fr-FR" dirty="0">
                <a:solidFill>
                  <a:srgbClr val="00B050"/>
                </a:solidFill>
              </a:rPr>
              <a:t> </a:t>
            </a:r>
            <a:r>
              <a:rPr lang="fr-FR" dirty="0" err="1">
                <a:solidFill>
                  <a:srgbClr val="00B050"/>
                </a:solidFill>
              </a:rPr>
              <a:t>eaten</a:t>
            </a:r>
            <a:r>
              <a:rPr lang="fr-FR" dirty="0">
                <a:solidFill>
                  <a:srgbClr val="00B050"/>
                </a:solidFill>
              </a:rPr>
              <a:t> the mouse.</a:t>
            </a:r>
          </a:p>
          <a:p>
            <a:pPr algn="ctr"/>
            <a:r>
              <a:rPr lang="fr-FR" dirty="0">
                <a:solidFill>
                  <a:srgbClr val="00B050"/>
                </a:solidFill>
              </a:rPr>
              <a:t>The mouse </a:t>
            </a:r>
            <a:r>
              <a:rPr lang="fr-FR" dirty="0" err="1">
                <a:solidFill>
                  <a:srgbClr val="00B050"/>
                </a:solidFill>
              </a:rPr>
              <a:t>had</a:t>
            </a:r>
            <a:r>
              <a:rPr lang="fr-FR" dirty="0">
                <a:solidFill>
                  <a:srgbClr val="00B050"/>
                </a:solidFill>
              </a:rPr>
              <a:t> been </a:t>
            </a:r>
            <a:r>
              <a:rPr lang="fr-FR" dirty="0" err="1">
                <a:solidFill>
                  <a:srgbClr val="00B050"/>
                </a:solidFill>
              </a:rPr>
              <a:t>eaten</a:t>
            </a:r>
            <a:r>
              <a:rPr lang="fr-FR" dirty="0">
                <a:solidFill>
                  <a:srgbClr val="00B050"/>
                </a:solidFill>
              </a:rPr>
              <a:t> by the cat</a:t>
            </a:r>
          </a:p>
        </p:txBody>
      </p:sp>
      <p:sp>
        <p:nvSpPr>
          <p:cNvPr id="10" name="ZoneTexte 9">
            <a:extLst>
              <a:ext uri="{FF2B5EF4-FFF2-40B4-BE49-F238E27FC236}">
                <a16:creationId xmlns:a16="http://schemas.microsoft.com/office/drawing/2014/main" id="{245924C5-431D-224A-A305-D11A1BCCA00F}"/>
              </a:ext>
            </a:extLst>
          </p:cNvPr>
          <p:cNvSpPr txBox="1"/>
          <p:nvPr/>
        </p:nvSpPr>
        <p:spPr>
          <a:xfrm>
            <a:off x="532434" y="162046"/>
            <a:ext cx="32756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/>
              <a:t>Examples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9674060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A999BFA-714A-3645-A359-B283921FAA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Exercise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A611303-6DBD-9A42-9A4D-0DF8A96CC5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Click on the </a:t>
            </a:r>
            <a:r>
              <a:rPr lang="fr-FR" dirty="0" err="1"/>
              <a:t>follwing</a:t>
            </a:r>
            <a:r>
              <a:rPr lang="fr-FR" dirty="0"/>
              <a:t> </a:t>
            </a:r>
            <a:r>
              <a:rPr lang="fr-FR" dirty="0" err="1"/>
              <a:t>link</a:t>
            </a:r>
            <a:r>
              <a:rPr lang="fr-FR" dirty="0"/>
              <a:t>:</a:t>
            </a:r>
          </a:p>
          <a:p>
            <a:r>
              <a:rPr lang="fr-FR" dirty="0">
                <a:hlinkClick r:id="rId2"/>
              </a:rPr>
              <a:t>https://www.ego4u.com/en/cram-up/grammar/passive/exercises?06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259878618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e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4D1434"/>
      </a:accent1>
      <a:accent2>
        <a:srgbClr val="903163"/>
      </a:accent2>
      <a:accent3>
        <a:srgbClr val="B2324B"/>
      </a:accent3>
      <a:accent4>
        <a:srgbClr val="969FA7"/>
      </a:accent4>
      <a:accent5>
        <a:srgbClr val="66B1CE"/>
      </a:accent5>
      <a:accent6>
        <a:srgbClr val="40619D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C21699FF-00E4-43C8-BBCC-D7E5536C371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292</Words>
  <Application>Microsoft Macintosh PowerPoint</Application>
  <PresentationFormat>Grand écran</PresentationFormat>
  <Paragraphs>68</Paragraphs>
  <Slides>6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9" baseType="lpstr">
      <vt:lpstr>Gill Sans MT</vt:lpstr>
      <vt:lpstr>Wingdings 2</vt:lpstr>
      <vt:lpstr>Dividende</vt:lpstr>
      <vt:lpstr>Passive Voice</vt:lpstr>
      <vt:lpstr>Passive voice</vt:lpstr>
      <vt:lpstr>Active  voice   to   passive  voice</vt:lpstr>
      <vt:lpstr>Passive Voice - Tense</vt:lpstr>
      <vt:lpstr>Présentation PowerPoint</vt:lpstr>
      <vt:lpstr>Exercise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Passive Voice</dc:title>
  <dc:creator>Joseph, Anne Marie</dc:creator>
  <cp:lastModifiedBy>Joseph, Anne Marie</cp:lastModifiedBy>
  <cp:revision>6</cp:revision>
  <dcterms:created xsi:type="dcterms:W3CDTF">2019-03-12T18:11:57Z</dcterms:created>
  <dcterms:modified xsi:type="dcterms:W3CDTF">2019-03-12T19:14:23Z</dcterms:modified>
</cp:coreProperties>
</file>