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7" r:id="rId11"/>
    <p:sldId id="268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46"/>
  </p:normalViewPr>
  <p:slideViewPr>
    <p:cSldViewPr snapToGrid="0" snapToObjects="1">
      <p:cViewPr varScale="1">
        <p:scale>
          <a:sx n="76" d="100"/>
          <a:sy n="7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09F462CB-5C10-4B30-9742-57E85CC82D69}"/>
    <pc:docChg chg="modSld">
      <pc:chgData name="Goulet, Mylaine" userId="24470b5a-d668-4cb2-a449-4eb78855d5ad" providerId="ADAL" clId="{09F462CB-5C10-4B30-9742-57E85CC82D69}" dt="2019-08-07T13:57:18.650" v="2" actId="20577"/>
      <pc:docMkLst>
        <pc:docMk/>
      </pc:docMkLst>
      <pc:sldChg chg="modSp">
        <pc:chgData name="Goulet, Mylaine" userId="24470b5a-d668-4cb2-a449-4eb78855d5ad" providerId="ADAL" clId="{09F462CB-5C10-4B30-9742-57E85CC82D69}" dt="2019-08-07T13:56:32.469" v="1" actId="20577"/>
        <pc:sldMkLst>
          <pc:docMk/>
          <pc:sldMk cId="504822870" sldId="257"/>
        </pc:sldMkLst>
        <pc:spChg chg="mod">
          <ac:chgData name="Goulet, Mylaine" userId="24470b5a-d668-4cb2-a449-4eb78855d5ad" providerId="ADAL" clId="{09F462CB-5C10-4B30-9742-57E85CC82D69}" dt="2019-08-07T13:56:19.672" v="0" actId="20577"/>
          <ac:spMkLst>
            <pc:docMk/>
            <pc:sldMk cId="504822870" sldId="257"/>
            <ac:spMk id="2" creationId="{D2ABE0C8-687A-064A-B0BC-AE860AC0CCBA}"/>
          </ac:spMkLst>
        </pc:spChg>
        <pc:spChg chg="mod">
          <ac:chgData name="Goulet, Mylaine" userId="24470b5a-d668-4cb2-a449-4eb78855d5ad" providerId="ADAL" clId="{09F462CB-5C10-4B30-9742-57E85CC82D69}" dt="2019-08-07T13:56:32.469" v="1" actId="20577"/>
          <ac:spMkLst>
            <pc:docMk/>
            <pc:sldMk cId="504822870" sldId="257"/>
            <ac:spMk id="3" creationId="{7C3376F2-7779-1A43-B8F4-B7C37726F0A8}"/>
          </ac:spMkLst>
        </pc:spChg>
      </pc:sldChg>
      <pc:sldChg chg="modSp">
        <pc:chgData name="Goulet, Mylaine" userId="24470b5a-d668-4cb2-a449-4eb78855d5ad" providerId="ADAL" clId="{09F462CB-5C10-4B30-9742-57E85CC82D69}" dt="2019-08-07T13:57:18.650" v="2" actId="20577"/>
        <pc:sldMkLst>
          <pc:docMk/>
          <pc:sldMk cId="419441806" sldId="258"/>
        </pc:sldMkLst>
        <pc:spChg chg="mod">
          <ac:chgData name="Goulet, Mylaine" userId="24470b5a-d668-4cb2-a449-4eb78855d5ad" providerId="ADAL" clId="{09F462CB-5C10-4B30-9742-57E85CC82D69}" dt="2019-08-07T13:57:18.650" v="2" actId="20577"/>
          <ac:spMkLst>
            <pc:docMk/>
            <pc:sldMk cId="419441806" sldId="258"/>
            <ac:spMk id="2" creationId="{D80D7627-29A3-ED4C-AB2C-439D58A85C8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ocus.olsztyn.pl/en-superlative-adjectives-exercise-answers.html" TargetMode="External"/><Relationship Id="rId4" Type="http://schemas.openxmlformats.org/officeDocument/2006/relationships/hyperlink" Target="http://thomaslaffont.fr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omaslaffont.fr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thomaslaffont.f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ocus.olsztyn.pl/en-comparative-adjectives-exercise-answers.html" TargetMode="External"/><Relationship Id="rId4" Type="http://schemas.openxmlformats.org/officeDocument/2006/relationships/hyperlink" Target="http://thomaslaffont.fr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homaslaffont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EE73AD-6DA0-124E-84E7-74DE9FA38C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Comparative Adjectives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9E62B7-BD8B-174C-A1FB-FCD47A3CA0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4903470"/>
            <a:ext cx="4444365" cy="354330"/>
          </a:xfrm>
        </p:spPr>
        <p:txBody>
          <a:bodyPr>
            <a:normAutofit/>
          </a:bodyPr>
          <a:lstStyle/>
          <a:p>
            <a:r>
              <a:rPr lang="fr-FR" sz="1000" dirty="0"/>
              <a:t>Anne Marie joseph CFM CS Saint-Hyacinthe – </a:t>
            </a:r>
            <a:r>
              <a:rPr lang="fr-FR" sz="1000" dirty="0" err="1"/>
              <a:t>February</a:t>
            </a:r>
            <a:r>
              <a:rPr lang="fr-FR" sz="1000"/>
              <a:t> 2019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874045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BE0C8-687A-064A-B0BC-AE860AC0C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 of superlative adjectives</a:t>
            </a:r>
            <a:br>
              <a:rPr lang="fr-FR" dirty="0"/>
            </a:br>
            <a:r>
              <a:rPr lang="fr-FR" dirty="0"/>
              <a:t>One-</a:t>
            </a:r>
            <a:r>
              <a:rPr lang="fr-FR" dirty="0" err="1"/>
              <a:t>syllable</a:t>
            </a:r>
            <a:r>
              <a:rPr lang="fr-FR" dirty="0"/>
              <a:t> adjective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3376F2-7779-1A43-B8F4-B7C37726F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3408363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Pour comparer deux choses, personnes ou endroits ou plus.</a:t>
            </a:r>
          </a:p>
          <a:p>
            <a:pPr marL="0" indent="0" algn="ctr">
              <a:buNone/>
            </a:pPr>
            <a:r>
              <a:rPr lang="fr-FR" dirty="0"/>
              <a:t>Ex: The </a:t>
            </a:r>
            <a:r>
              <a:rPr lang="fr-FR" dirty="0" err="1"/>
              <a:t>school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the</a:t>
            </a:r>
            <a:r>
              <a:rPr lang="fr-FR" dirty="0"/>
              <a:t> </a:t>
            </a:r>
            <a:r>
              <a:rPr lang="fr-FR" dirty="0" err="1"/>
              <a:t>bigg</a:t>
            </a:r>
            <a:r>
              <a:rPr lang="fr-FR" dirty="0" err="1">
                <a:solidFill>
                  <a:srgbClr val="FF0000"/>
                </a:solidFill>
              </a:rPr>
              <a:t>est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in Drummondville. </a:t>
            </a:r>
          </a:p>
          <a:p>
            <a:pPr marL="0" indent="0" algn="ctr">
              <a:buNone/>
            </a:pPr>
            <a:r>
              <a:rPr lang="fr-FR" sz="3200" dirty="0"/>
              <a:t>The </a:t>
            </a:r>
            <a:r>
              <a:rPr lang="fr-FR" sz="3200" dirty="0" err="1"/>
              <a:t>Rule</a:t>
            </a:r>
            <a:r>
              <a:rPr lang="fr-FR" sz="3200" dirty="0"/>
              <a:t>:</a:t>
            </a:r>
          </a:p>
          <a:p>
            <a:pPr marL="0" indent="0" algn="ctr">
              <a:buNone/>
            </a:pPr>
            <a:r>
              <a:rPr lang="fr-FR" sz="3600" dirty="0" err="1"/>
              <a:t>When</a:t>
            </a:r>
            <a:r>
              <a:rPr lang="fr-FR" sz="3600" dirty="0"/>
              <a:t> </a:t>
            </a:r>
            <a:r>
              <a:rPr lang="fr-FR" sz="3600" dirty="0" err="1"/>
              <a:t>you</a:t>
            </a:r>
            <a:r>
              <a:rPr lang="fr-FR" sz="3600" dirty="0"/>
              <a:t> have an </a:t>
            </a:r>
            <a:r>
              <a:rPr lang="fr-FR" sz="3600" u="sng" dirty="0"/>
              <a:t>adjective</a:t>
            </a:r>
            <a:r>
              <a:rPr lang="fr-FR" sz="3600" dirty="0"/>
              <a:t> </a:t>
            </a:r>
            <a:r>
              <a:rPr lang="fr-FR" sz="3600" dirty="0" err="1"/>
              <a:t>with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one</a:t>
            </a:r>
            <a:r>
              <a:rPr lang="fr-FR" sz="3600" dirty="0"/>
              <a:t> </a:t>
            </a:r>
            <a:r>
              <a:rPr lang="fr-FR" sz="3600" dirty="0" err="1"/>
              <a:t>syllable</a:t>
            </a:r>
            <a:r>
              <a:rPr lang="fr-FR" sz="3600" dirty="0"/>
              <a:t>:</a:t>
            </a:r>
          </a:p>
          <a:p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THE</a:t>
            </a:r>
            <a:r>
              <a:rPr lang="fr-FR" dirty="0"/>
              <a:t> </a:t>
            </a:r>
            <a:r>
              <a:rPr lang="fr-FR" b="1" dirty="0" err="1"/>
              <a:t>before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dirty="0"/>
              <a:t>the adjective and ADD -</a:t>
            </a:r>
            <a:r>
              <a:rPr lang="fr-FR" dirty="0">
                <a:solidFill>
                  <a:srgbClr val="FF0000"/>
                </a:solidFill>
              </a:rPr>
              <a:t>EST</a:t>
            </a:r>
            <a:r>
              <a:rPr lang="fr-FR" dirty="0"/>
              <a:t> to the adjective </a:t>
            </a:r>
          </a:p>
          <a:p>
            <a:pPr marL="2286000" lvl="5" indent="0">
              <a:buNone/>
            </a:pPr>
            <a:r>
              <a:rPr lang="fr-FR" sz="2800" dirty="0">
                <a:solidFill>
                  <a:srgbClr val="FF0000"/>
                </a:solidFill>
              </a:rPr>
              <a:t>The </a:t>
            </a:r>
            <a:r>
              <a:rPr lang="fr-FR" sz="2800" dirty="0"/>
              <a:t>+ </a:t>
            </a:r>
            <a:r>
              <a:rPr lang="fr-FR" sz="2800" dirty="0" err="1"/>
              <a:t>Adj+</a:t>
            </a:r>
            <a:r>
              <a:rPr lang="fr-FR" sz="2800" dirty="0" err="1">
                <a:solidFill>
                  <a:srgbClr val="FF0000"/>
                </a:solidFill>
              </a:rPr>
              <a:t>EST</a:t>
            </a:r>
            <a:endParaRPr lang="fr-FR" sz="2800" dirty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7672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D3A84E-1270-A84C-8061-E7412A1CB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fr-FR" dirty="0" err="1"/>
              <a:t>Three-syllable</a:t>
            </a:r>
            <a:r>
              <a:rPr lang="fr-FR" dirty="0"/>
              <a:t> Adjectives or more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0AEB50-5487-1E45-8427-F761DEE2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749" y="2182579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THE RULE</a:t>
            </a:r>
          </a:p>
          <a:p>
            <a:pPr marL="0" indent="0">
              <a:buNone/>
            </a:pPr>
            <a:r>
              <a:rPr lang="fr-FR" dirty="0" err="1"/>
              <a:t>Add</a:t>
            </a:r>
            <a:r>
              <a:rPr lang="fr-FR" dirty="0"/>
              <a:t> THE MOST </a:t>
            </a:r>
            <a:r>
              <a:rPr lang="fr-FR" dirty="0" err="1"/>
              <a:t>before</a:t>
            </a:r>
            <a:r>
              <a:rPr lang="fr-FR" dirty="0"/>
              <a:t> the adjective. </a:t>
            </a:r>
            <a:r>
              <a:rPr lang="fr-FR" dirty="0" err="1"/>
              <a:t>More+Adjective+than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Example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 err="1"/>
              <a:t>Expensive</a:t>
            </a:r>
            <a:r>
              <a:rPr lang="fr-FR" dirty="0"/>
              <a:t>:</a:t>
            </a:r>
            <a:r>
              <a:rPr lang="fr-FR" dirty="0">
                <a:solidFill>
                  <a:srgbClr val="FF0000"/>
                </a:solidFill>
              </a:rPr>
              <a:t> THE </a:t>
            </a:r>
            <a:r>
              <a:rPr lang="fr-FR" dirty="0" err="1">
                <a:solidFill>
                  <a:srgbClr val="FF0000"/>
                </a:solidFill>
              </a:rPr>
              <a:t>most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/>
              <a:t>expensive</a:t>
            </a: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Attractive:</a:t>
            </a:r>
            <a:r>
              <a:rPr lang="fr-FR" dirty="0">
                <a:solidFill>
                  <a:srgbClr val="FF0000"/>
                </a:solidFill>
              </a:rPr>
              <a:t> THE </a:t>
            </a:r>
            <a:r>
              <a:rPr lang="fr-FR" dirty="0" err="1">
                <a:solidFill>
                  <a:srgbClr val="FF0000"/>
                </a:solidFill>
              </a:rPr>
              <a:t>most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attractive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D47D578-EF1D-1244-86B5-5B0203B1EA9F}"/>
              </a:ext>
            </a:extLst>
          </p:cNvPr>
          <p:cNvCxnSpPr/>
          <p:nvPr/>
        </p:nvCxnSpPr>
        <p:spPr>
          <a:xfrm>
            <a:off x="4370163" y="3970491"/>
            <a:ext cx="0" cy="412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BCA9146-EE04-154B-85AC-B2876960827D}"/>
              </a:ext>
            </a:extLst>
          </p:cNvPr>
          <p:cNvCxnSpPr/>
          <p:nvPr/>
        </p:nvCxnSpPr>
        <p:spPr>
          <a:xfrm>
            <a:off x="3901254" y="3970491"/>
            <a:ext cx="0" cy="395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3D53BFC-A20B-6447-9AF5-0CFA90E912CD}"/>
              </a:ext>
            </a:extLst>
          </p:cNvPr>
          <p:cNvCxnSpPr/>
          <p:nvPr/>
        </p:nvCxnSpPr>
        <p:spPr>
          <a:xfrm>
            <a:off x="4370163" y="4560849"/>
            <a:ext cx="0" cy="334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21706DF-C5BC-1E4A-A0A0-B6C45ABA74A3}"/>
              </a:ext>
            </a:extLst>
          </p:cNvPr>
          <p:cNvCxnSpPr/>
          <p:nvPr/>
        </p:nvCxnSpPr>
        <p:spPr>
          <a:xfrm>
            <a:off x="3813717" y="4572000"/>
            <a:ext cx="0" cy="323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009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12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9BEDD29-4C41-8943-8124-6DFB4BF5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>
            <a:normAutofit/>
          </a:bodyPr>
          <a:lstStyle/>
          <a:p>
            <a:r>
              <a:rPr lang="fr-FR" sz="3200" dirty="0" err="1">
                <a:solidFill>
                  <a:srgbClr val="FFFFFF"/>
                </a:solidFill>
              </a:rPr>
              <a:t>Exercise</a:t>
            </a:r>
            <a:br>
              <a:rPr lang="fr-FR" sz="3200" dirty="0">
                <a:solidFill>
                  <a:srgbClr val="FFFFFF"/>
                </a:solidFill>
              </a:rPr>
            </a:br>
            <a:endParaRPr lang="fr-FR" sz="3200" dirty="0">
              <a:solidFill>
                <a:srgbClr val="FFFFFF"/>
              </a:solidFill>
            </a:endParaRPr>
          </a:p>
        </p:txBody>
      </p:sp>
      <p:pic>
        <p:nvPicPr>
          <p:cNvPr id="7" name="Espace réservé du contenu 6" descr="Thomas Laffont - Bassiste, Artiste, Enseignant">
            <a:extLst>
              <a:ext uri="{FF2B5EF4-FFF2-40B4-BE49-F238E27FC236}">
                <a16:creationId xmlns:a16="http://schemas.microsoft.com/office/drawing/2014/main" id="{FED8CC2D-7954-B743-90A1-7E0EE87F1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2404" y="2722706"/>
            <a:ext cx="2862263" cy="2522128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E591627A-6860-4548-80C3-132F0C144273}"/>
              </a:ext>
            </a:extLst>
          </p:cNvPr>
          <p:cNvSpPr txBox="1"/>
          <p:nvPr/>
        </p:nvSpPr>
        <p:spPr>
          <a:xfrm>
            <a:off x="4674870" y="251460"/>
            <a:ext cx="741807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cap="all" dirty="0"/>
              <a:t>SUPERLATIVE ADJECTIVES EXERCISE</a:t>
            </a:r>
          </a:p>
          <a:p>
            <a:r>
              <a:rPr lang="en" b="1" dirty="0">
                <a:hlinkClick r:id="rId5"/>
              </a:rPr>
              <a:t>Check the answers to this exercise »</a:t>
            </a:r>
            <a:endParaRPr lang="en" dirty="0"/>
          </a:p>
          <a:p>
            <a:r>
              <a:rPr lang="en" dirty="0"/>
              <a:t>Superlative adjectives exercise. Fill in the gaps with the superlative forms of the adjectives in brackets to complete the following sentences in English.</a:t>
            </a:r>
          </a:p>
          <a:p>
            <a:endParaRPr lang="en" dirty="0"/>
          </a:p>
          <a:p>
            <a:r>
              <a:rPr lang="en" dirty="0"/>
              <a:t>1. </a:t>
            </a:r>
            <a:r>
              <a:rPr lang="en" dirty="0" err="1"/>
              <a:t>Mr</a:t>
            </a:r>
            <a:r>
              <a:rPr lang="en" dirty="0"/>
              <a:t> Brown is___________  tutor in our university. (</a:t>
            </a:r>
            <a:r>
              <a:rPr lang="en" b="1" dirty="0"/>
              <a:t>experienced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2. ______________  pupils should be paid more attention. (</a:t>
            </a:r>
            <a:r>
              <a:rPr lang="en" b="1" dirty="0"/>
              <a:t>good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3.  _____________film we've ever seen is "Enter the Dragon". (</a:t>
            </a:r>
            <a:r>
              <a:rPr lang="en" b="1" dirty="0"/>
              <a:t>interesting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4. It was Chris who wrote______________  composition. (</a:t>
            </a:r>
            <a:r>
              <a:rPr lang="en" b="1" dirty="0"/>
              <a:t>brilliant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5. Spring is________________  season of the year. (</a:t>
            </a:r>
            <a:r>
              <a:rPr lang="en" b="1" dirty="0"/>
              <a:t>pleasant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6. Tom's room is________________  of all. (</a:t>
            </a:r>
            <a:r>
              <a:rPr lang="en" b="1" dirty="0"/>
              <a:t>clean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7. Of all American writers, Mary Higgins Clark is _______________ one. (</a:t>
            </a:r>
            <a:r>
              <a:rPr lang="en" b="1" dirty="0"/>
              <a:t>great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8. Sylvain is______________  pupil in my class. (</a:t>
            </a:r>
            <a:r>
              <a:rPr lang="en" b="1" dirty="0"/>
              <a:t>difficult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9. Luc is___________  student in our group. (</a:t>
            </a:r>
            <a:r>
              <a:rPr lang="en" b="1" dirty="0"/>
              <a:t>hard-working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10. Alex is_______________  person in our office. (</a:t>
            </a:r>
            <a:r>
              <a:rPr lang="en" b="1" dirty="0"/>
              <a:t>open-minded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11. Egypt is one of ____________ countries in the world. (</a:t>
            </a:r>
            <a:r>
              <a:rPr lang="en" b="1" dirty="0"/>
              <a:t>old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12. Canada is____ _______ ______ country in the world. (</a:t>
            </a:r>
            <a:r>
              <a:rPr lang="en" b="1" dirty="0"/>
              <a:t>second</a:t>
            </a:r>
            <a:r>
              <a:rPr lang="en" dirty="0"/>
              <a:t>/</a:t>
            </a:r>
            <a:r>
              <a:rPr lang="en" b="1" dirty="0"/>
              <a:t>large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13. </a:t>
            </a:r>
            <a:r>
              <a:rPr lang="en" dirty="0" err="1"/>
              <a:t>Élaine</a:t>
            </a:r>
            <a:r>
              <a:rPr lang="en" dirty="0"/>
              <a:t> is _____________ girl I've ever met. (</a:t>
            </a:r>
            <a:r>
              <a:rPr lang="en" b="1" dirty="0"/>
              <a:t>kind-hearted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14. That was _______________ mistake. (</a:t>
            </a:r>
            <a:r>
              <a:rPr lang="en" b="1" dirty="0"/>
              <a:t>stupid</a:t>
            </a:r>
            <a:r>
              <a:rPr lang="en" dirty="0"/>
              <a:t>)</a:t>
            </a:r>
          </a:p>
          <a:p>
            <a:br>
              <a:rPr lang="en" dirty="0"/>
            </a:br>
            <a:br>
              <a:rPr lang="en" dirty="0"/>
            </a:br>
            <a:endParaRPr lang="en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0FF276-09B3-FD45-9B10-E495F7092338}"/>
              </a:ext>
            </a:extLst>
          </p:cNvPr>
          <p:cNvSpPr txBox="1"/>
          <p:nvPr/>
        </p:nvSpPr>
        <p:spPr>
          <a:xfrm>
            <a:off x="-7094" y="6307665"/>
            <a:ext cx="385762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50" dirty="0">
                <a:solidFill>
                  <a:schemeClr val="bg1"/>
                </a:solidFill>
              </a:rPr>
              <a:t>http://</a:t>
            </a:r>
            <a:r>
              <a:rPr lang="fr-CA" sz="1050" dirty="0" err="1">
                <a:solidFill>
                  <a:schemeClr val="bg1"/>
                </a:solidFill>
              </a:rPr>
              <a:t>www.focus.olsztyn.pl</a:t>
            </a:r>
            <a:r>
              <a:rPr lang="fr-CA" sz="1050" dirty="0">
                <a:solidFill>
                  <a:schemeClr val="bg1"/>
                </a:solidFill>
              </a:rPr>
              <a:t>/en-superlative-adjectives-exercise.html#.XHWljC17R0s</a:t>
            </a:r>
            <a:endParaRPr lang="fr-FR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319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12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9BEDD29-4C41-8943-8124-6DFB4BF5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>
            <a:normAutofit/>
          </a:bodyPr>
          <a:lstStyle/>
          <a:p>
            <a:r>
              <a:rPr lang="fr-FR" sz="3200" dirty="0" err="1">
                <a:solidFill>
                  <a:srgbClr val="FFFFFF"/>
                </a:solidFill>
              </a:rPr>
              <a:t>Answer</a:t>
            </a:r>
            <a:r>
              <a:rPr lang="fr-FR" sz="3200" dirty="0">
                <a:solidFill>
                  <a:srgbClr val="FFFFFF"/>
                </a:solidFill>
              </a:rPr>
              <a:t> key</a:t>
            </a:r>
            <a:br>
              <a:rPr lang="fr-FR" sz="3200" dirty="0">
                <a:solidFill>
                  <a:srgbClr val="FFFFFF"/>
                </a:solidFill>
              </a:rPr>
            </a:br>
            <a:r>
              <a:rPr lang="fr-FR" sz="3200" dirty="0" err="1">
                <a:solidFill>
                  <a:srgbClr val="FFFFFF"/>
                </a:solidFill>
              </a:rPr>
              <a:t>Exercise</a:t>
            </a:r>
            <a:endParaRPr lang="fr-FR" sz="3200" dirty="0">
              <a:solidFill>
                <a:srgbClr val="FFFFFF"/>
              </a:solidFill>
            </a:endParaRPr>
          </a:p>
        </p:txBody>
      </p:sp>
      <p:pic>
        <p:nvPicPr>
          <p:cNvPr id="7" name="Espace réservé du contenu 6" descr="Thomas Laffont - Bassiste, Artiste, Enseignant">
            <a:extLst>
              <a:ext uri="{FF2B5EF4-FFF2-40B4-BE49-F238E27FC236}">
                <a16:creationId xmlns:a16="http://schemas.microsoft.com/office/drawing/2014/main" id="{FED8CC2D-7954-B743-90A1-7E0EE87F1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2404" y="2722706"/>
            <a:ext cx="2862263" cy="2522128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AF0FF276-09B3-FD45-9B10-E495F7092338}"/>
              </a:ext>
            </a:extLst>
          </p:cNvPr>
          <p:cNvSpPr txBox="1"/>
          <p:nvPr/>
        </p:nvSpPr>
        <p:spPr>
          <a:xfrm>
            <a:off x="87733" y="6375442"/>
            <a:ext cx="3857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dirty="0">
                <a:solidFill>
                  <a:schemeClr val="bg1"/>
                </a:solidFill>
              </a:rPr>
              <a:t>http://</a:t>
            </a:r>
            <a:r>
              <a:rPr lang="fr-CA" sz="1000" dirty="0" err="1">
                <a:solidFill>
                  <a:schemeClr val="bg1"/>
                </a:solidFill>
              </a:rPr>
              <a:t>www.focus.olsztyn.pl</a:t>
            </a:r>
            <a:r>
              <a:rPr lang="fr-CA" sz="1000" dirty="0">
                <a:solidFill>
                  <a:schemeClr val="bg1"/>
                </a:solidFill>
              </a:rPr>
              <a:t>/en-superlative-adjectives-exercise.html#.XHWljC17R0s</a:t>
            </a:r>
            <a:endParaRPr lang="fr-FR" sz="1000" dirty="0">
              <a:solidFill>
                <a:schemeClr val="bg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92D3EA-8678-B444-8369-3C7C98F3E973}"/>
              </a:ext>
            </a:extLst>
          </p:cNvPr>
          <p:cNvSpPr txBox="1"/>
          <p:nvPr/>
        </p:nvSpPr>
        <p:spPr>
          <a:xfrm>
            <a:off x="4263390" y="125730"/>
            <a:ext cx="7829550" cy="6418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cap="all" dirty="0"/>
              <a:t>SUPERLATIVE ADJECTIVES EXERCISE</a:t>
            </a:r>
            <a:endParaRPr lang="en" dirty="0"/>
          </a:p>
          <a:p>
            <a:endParaRPr lang="en" dirty="0"/>
          </a:p>
          <a:p>
            <a:pPr>
              <a:lnSpc>
                <a:spcPct val="150000"/>
              </a:lnSpc>
            </a:pPr>
            <a:r>
              <a:rPr lang="en" dirty="0"/>
              <a:t>1. </a:t>
            </a:r>
            <a:r>
              <a:rPr lang="en" dirty="0" err="1"/>
              <a:t>Mr</a:t>
            </a:r>
            <a:r>
              <a:rPr lang="en" dirty="0"/>
              <a:t> Brown is </a:t>
            </a:r>
            <a:r>
              <a:rPr lang="en" b="1" dirty="0">
                <a:solidFill>
                  <a:srgbClr val="FF0000"/>
                </a:solidFill>
              </a:rPr>
              <a:t>the most experienced</a:t>
            </a:r>
            <a:r>
              <a:rPr lang="en" dirty="0"/>
              <a:t> tutor in our university. (</a:t>
            </a:r>
            <a:r>
              <a:rPr lang="en" b="1" dirty="0"/>
              <a:t>experienced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2. </a:t>
            </a:r>
            <a:r>
              <a:rPr lang="en" b="1" dirty="0">
                <a:solidFill>
                  <a:srgbClr val="FF0000"/>
                </a:solidFill>
              </a:rPr>
              <a:t>The best</a:t>
            </a:r>
            <a:r>
              <a:rPr lang="en" dirty="0"/>
              <a:t> pupils should be paid more attention. (</a:t>
            </a:r>
            <a:r>
              <a:rPr lang="en" b="1" dirty="0"/>
              <a:t>good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3. </a:t>
            </a:r>
            <a:r>
              <a:rPr lang="en" b="1" dirty="0">
                <a:solidFill>
                  <a:srgbClr val="FF0000"/>
                </a:solidFill>
              </a:rPr>
              <a:t>The most interesting</a:t>
            </a:r>
            <a:r>
              <a:rPr lang="en" dirty="0"/>
              <a:t> film we've ever seen is "Enter the Dragon". (</a:t>
            </a:r>
            <a:r>
              <a:rPr lang="en" b="1" dirty="0"/>
              <a:t>interesting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4. It was Chris who wrote </a:t>
            </a:r>
            <a:r>
              <a:rPr lang="en" b="1" dirty="0">
                <a:solidFill>
                  <a:srgbClr val="FF0000"/>
                </a:solidFill>
              </a:rPr>
              <a:t>the most brilliant</a:t>
            </a:r>
            <a:r>
              <a:rPr lang="en" dirty="0"/>
              <a:t> composition. (</a:t>
            </a:r>
            <a:r>
              <a:rPr lang="en" b="1" dirty="0"/>
              <a:t>brilliant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5. Spring is </a:t>
            </a:r>
            <a:r>
              <a:rPr lang="en" b="1" dirty="0">
                <a:solidFill>
                  <a:srgbClr val="FF0000"/>
                </a:solidFill>
              </a:rPr>
              <a:t>the most pleasant</a:t>
            </a:r>
            <a:r>
              <a:rPr lang="en" dirty="0"/>
              <a:t> season of the year. (</a:t>
            </a:r>
            <a:r>
              <a:rPr lang="en" b="1" dirty="0"/>
              <a:t>pleasant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6. Tom's room is </a:t>
            </a:r>
            <a:r>
              <a:rPr lang="en" b="1" dirty="0">
                <a:solidFill>
                  <a:srgbClr val="FF0000"/>
                </a:solidFill>
              </a:rPr>
              <a:t>the cleanest</a:t>
            </a:r>
            <a:r>
              <a:rPr lang="en" dirty="0"/>
              <a:t> of all. (</a:t>
            </a:r>
            <a:r>
              <a:rPr lang="en" b="1" dirty="0"/>
              <a:t>clean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7. Of all American writers, Mary Higgins Clark is </a:t>
            </a:r>
            <a:r>
              <a:rPr lang="en" b="1" dirty="0">
                <a:solidFill>
                  <a:srgbClr val="FF0000"/>
                </a:solidFill>
              </a:rPr>
              <a:t>the greatest</a:t>
            </a:r>
            <a:r>
              <a:rPr lang="en" dirty="0"/>
              <a:t> one. (</a:t>
            </a:r>
            <a:r>
              <a:rPr lang="en" b="1" dirty="0"/>
              <a:t>great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8. Sylvain is </a:t>
            </a:r>
            <a:r>
              <a:rPr lang="en" b="1" dirty="0">
                <a:solidFill>
                  <a:srgbClr val="FF0000"/>
                </a:solidFill>
              </a:rPr>
              <a:t>the most difficult</a:t>
            </a:r>
            <a:r>
              <a:rPr lang="en" dirty="0"/>
              <a:t> pupil in my class. (</a:t>
            </a:r>
            <a:r>
              <a:rPr lang="en" b="1" dirty="0"/>
              <a:t>difficult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9. Luc is </a:t>
            </a:r>
            <a:r>
              <a:rPr lang="en" b="1" dirty="0">
                <a:solidFill>
                  <a:srgbClr val="FF0000"/>
                </a:solidFill>
              </a:rPr>
              <a:t>the most hard-working</a:t>
            </a:r>
            <a:r>
              <a:rPr lang="en" dirty="0"/>
              <a:t> student in our group. (</a:t>
            </a:r>
            <a:r>
              <a:rPr lang="en" b="1" dirty="0"/>
              <a:t>hard-working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10. Alex is </a:t>
            </a:r>
            <a:r>
              <a:rPr lang="en" b="1" dirty="0">
                <a:solidFill>
                  <a:srgbClr val="FF0000"/>
                </a:solidFill>
              </a:rPr>
              <a:t>the most open-minded</a:t>
            </a:r>
            <a:r>
              <a:rPr lang="en" dirty="0"/>
              <a:t> person in our office. (</a:t>
            </a:r>
            <a:r>
              <a:rPr lang="en" b="1" dirty="0"/>
              <a:t>open-minded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11. Egypt is one of </a:t>
            </a:r>
            <a:r>
              <a:rPr lang="en" b="1" dirty="0">
                <a:solidFill>
                  <a:srgbClr val="FF0000"/>
                </a:solidFill>
              </a:rPr>
              <a:t>the oldest</a:t>
            </a:r>
            <a:r>
              <a:rPr lang="en" dirty="0"/>
              <a:t> countries in the world. (</a:t>
            </a:r>
            <a:r>
              <a:rPr lang="en" b="1" dirty="0"/>
              <a:t>old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12. Canada is</a:t>
            </a:r>
            <a:r>
              <a:rPr lang="en" b="1" dirty="0"/>
              <a:t> </a:t>
            </a:r>
            <a:r>
              <a:rPr lang="en" b="1" dirty="0">
                <a:solidFill>
                  <a:srgbClr val="FF0000"/>
                </a:solidFill>
              </a:rPr>
              <a:t>the </a:t>
            </a:r>
            <a:r>
              <a:rPr lang="en" dirty="0"/>
              <a:t>second </a:t>
            </a:r>
            <a:r>
              <a:rPr lang="en" b="1" dirty="0">
                <a:solidFill>
                  <a:srgbClr val="FF0000"/>
                </a:solidFill>
              </a:rPr>
              <a:t>largest</a:t>
            </a:r>
            <a:r>
              <a:rPr lang="en" dirty="0"/>
              <a:t> country in the world. (</a:t>
            </a:r>
            <a:r>
              <a:rPr lang="en" b="1" dirty="0"/>
              <a:t>large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13. Elaine is </a:t>
            </a:r>
            <a:r>
              <a:rPr lang="en" b="1" dirty="0">
                <a:solidFill>
                  <a:srgbClr val="FF0000"/>
                </a:solidFill>
              </a:rPr>
              <a:t>the most kind-hearted</a:t>
            </a:r>
            <a:r>
              <a:rPr lang="en" dirty="0"/>
              <a:t> girl I've ever met. (</a:t>
            </a:r>
            <a:r>
              <a:rPr lang="en" b="1" dirty="0"/>
              <a:t>kind-hearted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14. That was</a:t>
            </a:r>
            <a:r>
              <a:rPr lang="en" dirty="0">
                <a:solidFill>
                  <a:srgbClr val="FF0000"/>
                </a:solidFill>
              </a:rPr>
              <a:t> </a:t>
            </a:r>
            <a:r>
              <a:rPr lang="en" b="1" dirty="0">
                <a:solidFill>
                  <a:srgbClr val="FF0000"/>
                </a:solidFill>
              </a:rPr>
              <a:t>the most stupid</a:t>
            </a:r>
            <a:r>
              <a:rPr lang="en" dirty="0"/>
              <a:t> mistake. (</a:t>
            </a:r>
            <a:r>
              <a:rPr lang="en" b="1" dirty="0"/>
              <a:t>stupid</a:t>
            </a:r>
            <a:r>
              <a:rPr lang="en" dirty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9068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ABE0C8-687A-064A-B0BC-AE860AC0C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 of comparative adjectives</a:t>
            </a:r>
            <a:br>
              <a:rPr lang="fr-FR" dirty="0"/>
            </a:br>
            <a:r>
              <a:rPr lang="fr-FR" dirty="0"/>
              <a:t>One-</a:t>
            </a:r>
            <a:r>
              <a:rPr lang="fr-FR" dirty="0" err="1"/>
              <a:t>syllable</a:t>
            </a:r>
            <a:r>
              <a:rPr lang="fr-FR" dirty="0"/>
              <a:t> adjectives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3376F2-7779-1A43-B8F4-B7C37726F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284662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Pour comparer deux choses, personnes ou endroits ou plus.</a:t>
            </a:r>
          </a:p>
          <a:p>
            <a:pPr marL="0" indent="0" algn="ctr">
              <a:buNone/>
            </a:pPr>
            <a:r>
              <a:rPr lang="fr-FR" dirty="0"/>
              <a:t>Ex: The </a:t>
            </a:r>
            <a:r>
              <a:rPr lang="fr-FR" dirty="0" err="1"/>
              <a:t>school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bigg</a:t>
            </a:r>
            <a:r>
              <a:rPr lang="fr-FR" dirty="0" err="1">
                <a:solidFill>
                  <a:srgbClr val="FF0000"/>
                </a:solidFill>
              </a:rPr>
              <a:t>er</a:t>
            </a:r>
            <a:r>
              <a:rPr lang="fr-FR" dirty="0"/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/>
              <a:t> a class. (L’école est plus grande que la classe.) </a:t>
            </a:r>
          </a:p>
          <a:p>
            <a:pPr marL="0" indent="0" algn="ctr">
              <a:buNone/>
            </a:pPr>
            <a:r>
              <a:rPr lang="fr-FR" sz="3200" dirty="0"/>
              <a:t>The </a:t>
            </a:r>
            <a:r>
              <a:rPr lang="fr-FR" sz="3200" dirty="0" err="1"/>
              <a:t>Rule</a:t>
            </a:r>
            <a:r>
              <a:rPr lang="fr-FR" sz="3200" dirty="0"/>
              <a:t>:</a:t>
            </a:r>
          </a:p>
          <a:p>
            <a:pPr marL="0" indent="0" algn="ctr">
              <a:buNone/>
            </a:pPr>
            <a:r>
              <a:rPr lang="fr-FR" sz="3600" dirty="0" err="1"/>
              <a:t>When</a:t>
            </a:r>
            <a:r>
              <a:rPr lang="fr-FR" sz="3600" dirty="0"/>
              <a:t> </a:t>
            </a:r>
            <a:r>
              <a:rPr lang="fr-FR" sz="3600" dirty="0" err="1"/>
              <a:t>you</a:t>
            </a:r>
            <a:r>
              <a:rPr lang="fr-FR" sz="3600" dirty="0"/>
              <a:t> have an </a:t>
            </a:r>
            <a:r>
              <a:rPr lang="fr-FR" sz="3600" u="sng" dirty="0"/>
              <a:t>adjective</a:t>
            </a:r>
            <a:r>
              <a:rPr lang="fr-FR" sz="3600" dirty="0"/>
              <a:t> </a:t>
            </a:r>
            <a:r>
              <a:rPr lang="fr-FR" sz="3600" dirty="0" err="1"/>
              <a:t>with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one</a:t>
            </a:r>
            <a:r>
              <a:rPr lang="fr-FR" sz="3600" dirty="0"/>
              <a:t> </a:t>
            </a:r>
            <a:r>
              <a:rPr lang="fr-FR" sz="3600" dirty="0" err="1"/>
              <a:t>syllable</a:t>
            </a:r>
            <a:r>
              <a:rPr lang="fr-FR" sz="3600" dirty="0"/>
              <a:t>:</a:t>
            </a:r>
          </a:p>
          <a:p>
            <a:r>
              <a:rPr lang="fr-FR" dirty="0" err="1"/>
              <a:t>Add</a:t>
            </a:r>
            <a:r>
              <a:rPr lang="fr-FR" dirty="0"/>
              <a:t> the </a:t>
            </a:r>
            <a:r>
              <a:rPr lang="fr-FR" dirty="0" err="1"/>
              <a:t>letter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ER</a:t>
            </a:r>
            <a:r>
              <a:rPr lang="fr-FR" dirty="0"/>
              <a:t> to the adjective and </a:t>
            </a:r>
            <a:r>
              <a:rPr lang="fr-FR" dirty="0">
                <a:solidFill>
                  <a:srgbClr val="FF0000"/>
                </a:solidFill>
              </a:rPr>
              <a:t>THAN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.        </a:t>
            </a:r>
            <a:r>
              <a:rPr lang="fr-FR" dirty="0" err="1"/>
              <a:t>Adj+</a:t>
            </a:r>
            <a:r>
              <a:rPr lang="fr-FR" dirty="0" err="1">
                <a:solidFill>
                  <a:srgbClr val="FF0000"/>
                </a:solidFill>
              </a:rPr>
              <a:t>er</a:t>
            </a:r>
            <a:r>
              <a:rPr lang="fr-FR" dirty="0"/>
              <a:t> +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D117B82-5A82-1144-8C05-E03EC7C8894C}"/>
              </a:ext>
            </a:extLst>
          </p:cNvPr>
          <p:cNvCxnSpPr>
            <a:cxnSpLocks/>
          </p:cNvCxnSpPr>
          <p:nvPr/>
        </p:nvCxnSpPr>
        <p:spPr>
          <a:xfrm>
            <a:off x="7605132" y="4861932"/>
            <a:ext cx="3902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82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0D7627-29A3-ED4C-AB2C-439D58A85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One-</a:t>
            </a:r>
            <a:r>
              <a:rPr lang="fr-FR" dirty="0" err="1"/>
              <a:t>syllable</a:t>
            </a:r>
            <a:r>
              <a:rPr lang="fr-FR" dirty="0"/>
              <a:t> adjectives </a:t>
            </a:r>
            <a:r>
              <a:rPr lang="fr-FR" dirty="0" err="1"/>
              <a:t>ending</a:t>
            </a:r>
            <a:r>
              <a:rPr lang="fr-FR" dirty="0"/>
              <a:t> in a consonant, </a:t>
            </a:r>
            <a:r>
              <a:rPr lang="fr-FR" dirty="0" err="1"/>
              <a:t>vowel</a:t>
            </a:r>
            <a:r>
              <a:rPr lang="fr-FR" dirty="0"/>
              <a:t> and consonant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B45266-0978-0B47-81D1-927E27608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Example</a:t>
            </a:r>
            <a:r>
              <a:rPr lang="fr-FR" dirty="0"/>
              <a:t>: BIG</a:t>
            </a:r>
          </a:p>
          <a:p>
            <a:pPr marL="0" indent="0">
              <a:buNone/>
            </a:pPr>
            <a:r>
              <a:rPr lang="fr-FR" dirty="0"/>
              <a:t>                 c v c</a:t>
            </a:r>
          </a:p>
          <a:p>
            <a:pPr marL="0" indent="0">
              <a:buNone/>
            </a:pPr>
            <a:r>
              <a:rPr lang="fr-FR" dirty="0"/>
              <a:t>Double the last consonant and </a:t>
            </a:r>
            <a:r>
              <a:rPr lang="fr-FR" dirty="0" err="1"/>
              <a:t>add</a:t>
            </a:r>
            <a:r>
              <a:rPr lang="fr-FR" dirty="0"/>
              <a:t>- </a:t>
            </a:r>
            <a:r>
              <a:rPr lang="fr-FR" dirty="0">
                <a:solidFill>
                  <a:srgbClr val="FF0000"/>
                </a:solidFill>
              </a:rPr>
              <a:t>er</a:t>
            </a:r>
            <a:r>
              <a:rPr lang="fr-FR" dirty="0"/>
              <a:t>.</a:t>
            </a:r>
          </a:p>
          <a:p>
            <a:r>
              <a:rPr lang="fr-FR" dirty="0" err="1"/>
              <a:t>Example</a:t>
            </a:r>
            <a:r>
              <a:rPr lang="fr-FR" dirty="0"/>
              <a:t>: The </a:t>
            </a:r>
            <a:r>
              <a:rPr lang="fr-FR" dirty="0" err="1"/>
              <a:t>school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big</a:t>
            </a:r>
            <a:r>
              <a:rPr lang="fr-FR" dirty="0" err="1">
                <a:solidFill>
                  <a:srgbClr val="FFC000"/>
                </a:solidFill>
              </a:rPr>
              <a:t>g</a:t>
            </a:r>
            <a:r>
              <a:rPr lang="fr-FR" dirty="0" err="1">
                <a:solidFill>
                  <a:srgbClr val="FF0000"/>
                </a:solidFill>
              </a:rPr>
              <a:t>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the class.</a:t>
            </a:r>
          </a:p>
          <a:p>
            <a:pPr lvl="4"/>
            <a:r>
              <a:rPr lang="fr-FR" dirty="0"/>
              <a:t>Fat: </a:t>
            </a:r>
            <a:r>
              <a:rPr lang="fr-FR" dirty="0" err="1"/>
              <a:t>fatter</a:t>
            </a:r>
            <a:endParaRPr lang="fr-FR" dirty="0"/>
          </a:p>
          <a:p>
            <a:pPr lvl="4"/>
            <a:r>
              <a:rPr lang="fr-FR" dirty="0"/>
              <a:t>Hot: hotter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CCF16B6-FAD5-7049-993D-5D24320A0907}"/>
              </a:ext>
            </a:extLst>
          </p:cNvPr>
          <p:cNvCxnSpPr/>
          <p:nvPr/>
        </p:nvCxnSpPr>
        <p:spPr>
          <a:xfrm flipV="1">
            <a:off x="2732049" y="2709746"/>
            <a:ext cx="0" cy="356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38A38EA8-BE62-8B4F-B8A7-867CA6CB0E2B}"/>
              </a:ext>
            </a:extLst>
          </p:cNvPr>
          <p:cNvCxnSpPr/>
          <p:nvPr/>
        </p:nvCxnSpPr>
        <p:spPr>
          <a:xfrm flipV="1">
            <a:off x="2921620" y="2743200"/>
            <a:ext cx="0" cy="245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15F8481-1EA8-3F4F-8C55-D3D3F2FB581F}"/>
              </a:ext>
            </a:extLst>
          </p:cNvPr>
          <p:cNvCxnSpPr/>
          <p:nvPr/>
        </p:nvCxnSpPr>
        <p:spPr>
          <a:xfrm flipH="1" flipV="1">
            <a:off x="3066585" y="2709746"/>
            <a:ext cx="100361" cy="3568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4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32CCA9-D863-064D-A428-512B9E22D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Two-syllable</a:t>
            </a:r>
            <a:r>
              <a:rPr lang="fr-FR" dirty="0"/>
              <a:t> adjectives </a:t>
            </a:r>
            <a:r>
              <a:rPr lang="fr-FR" dirty="0" err="1"/>
              <a:t>ending</a:t>
            </a:r>
            <a:r>
              <a:rPr lang="fr-FR" dirty="0"/>
              <a:t> in:  -y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33E23A-7DB9-BD45-B528-C1E468CE2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Adjectives </a:t>
            </a:r>
            <a:r>
              <a:rPr lang="fr-FR" dirty="0" err="1"/>
              <a:t>like</a:t>
            </a:r>
            <a:r>
              <a:rPr lang="fr-FR" dirty="0"/>
              <a:t> : </a:t>
            </a:r>
            <a:r>
              <a:rPr lang="fr-FR" dirty="0" err="1"/>
              <a:t>pretty</a:t>
            </a:r>
            <a:r>
              <a:rPr lang="fr-FR" dirty="0"/>
              <a:t>, </a:t>
            </a:r>
            <a:r>
              <a:rPr lang="fr-FR" dirty="0" err="1"/>
              <a:t>angry</a:t>
            </a:r>
            <a:r>
              <a:rPr lang="fr-FR" dirty="0"/>
              <a:t>, </a:t>
            </a:r>
            <a:r>
              <a:rPr lang="fr-FR" dirty="0" err="1"/>
              <a:t>hungry</a:t>
            </a:r>
            <a:r>
              <a:rPr lang="fr-FR" dirty="0"/>
              <a:t>, </a:t>
            </a:r>
            <a:r>
              <a:rPr lang="fr-FR" dirty="0" err="1"/>
              <a:t>busy</a:t>
            </a:r>
            <a:r>
              <a:rPr lang="fr-FR" dirty="0"/>
              <a:t> and </a:t>
            </a:r>
            <a:r>
              <a:rPr lang="fr-FR" dirty="0" err="1"/>
              <a:t>so</a:t>
            </a:r>
            <a:r>
              <a:rPr lang="fr-FR" dirty="0"/>
              <a:t> on.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The RULE</a:t>
            </a:r>
          </a:p>
          <a:p>
            <a:pPr marL="0" indent="0">
              <a:buNone/>
            </a:pPr>
            <a:r>
              <a:rPr lang="fr-FR" dirty="0"/>
              <a:t>Change the « Y » to « i » and </a:t>
            </a:r>
            <a:r>
              <a:rPr lang="fr-FR" dirty="0" err="1"/>
              <a:t>add</a:t>
            </a:r>
            <a:r>
              <a:rPr lang="fr-FR" dirty="0"/>
              <a:t> –er to </a:t>
            </a:r>
            <a:r>
              <a:rPr lang="fr-FR" dirty="0" err="1"/>
              <a:t>form</a:t>
            </a:r>
            <a:r>
              <a:rPr lang="fr-FR" dirty="0"/>
              <a:t> the comparative adjective.</a:t>
            </a:r>
          </a:p>
          <a:p>
            <a:pPr marL="0" indent="0">
              <a:buNone/>
            </a:pPr>
            <a:r>
              <a:rPr lang="fr-FR" dirty="0" err="1"/>
              <a:t>Example</a:t>
            </a:r>
            <a:r>
              <a:rPr lang="fr-FR" dirty="0"/>
              <a:t>: Lucie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prett</a:t>
            </a:r>
            <a:r>
              <a:rPr lang="fr-FR" dirty="0" err="1">
                <a:solidFill>
                  <a:srgbClr val="92D050"/>
                </a:solidFill>
              </a:rPr>
              <a:t>i</a:t>
            </a:r>
            <a:r>
              <a:rPr lang="fr-FR" dirty="0" err="1">
                <a:solidFill>
                  <a:srgbClr val="FF0000"/>
                </a:solidFill>
              </a:rPr>
              <a:t>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Anna.</a:t>
            </a:r>
          </a:p>
        </p:txBody>
      </p:sp>
    </p:spTree>
    <p:extLst>
      <p:ext uri="{BB962C8B-B14F-4D97-AF65-F5344CB8AC3E}">
        <p14:creationId xmlns:p14="http://schemas.microsoft.com/office/powerpoint/2010/main" val="308631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6D62FF-72AB-A449-B734-A03A20151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Two-syllable</a:t>
            </a:r>
            <a:r>
              <a:rPr lang="fr-FR" dirty="0"/>
              <a:t> adjectives </a:t>
            </a:r>
            <a:r>
              <a:rPr lang="fr-FR" dirty="0" err="1"/>
              <a:t>like</a:t>
            </a:r>
            <a:r>
              <a:rPr lang="fr-FR" dirty="0"/>
              <a:t> </a:t>
            </a:r>
            <a:r>
              <a:rPr lang="fr-FR" dirty="0" err="1"/>
              <a:t>careful</a:t>
            </a:r>
            <a:r>
              <a:rPr lang="fr-FR" dirty="0"/>
              <a:t>, </a:t>
            </a:r>
            <a:r>
              <a:rPr lang="fr-FR" dirty="0" err="1"/>
              <a:t>handsome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1318EA-78BC-FB43-8251-013BC6EAA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3200" dirty="0"/>
              <a:t>The </a:t>
            </a:r>
            <a:r>
              <a:rPr lang="fr-FR" sz="3200" dirty="0" err="1"/>
              <a:t>Rule</a:t>
            </a:r>
            <a:r>
              <a:rPr lang="fr-FR" sz="3200" dirty="0"/>
              <a:t>:</a:t>
            </a:r>
          </a:p>
          <a:p>
            <a:pPr marL="0" indent="0" algn="ctr">
              <a:buNone/>
            </a:pPr>
            <a:r>
              <a:rPr lang="fr-FR" sz="3600" dirty="0" err="1"/>
              <a:t>When</a:t>
            </a:r>
            <a:r>
              <a:rPr lang="fr-FR" sz="3600" dirty="0"/>
              <a:t> </a:t>
            </a:r>
            <a:r>
              <a:rPr lang="fr-FR" sz="3600" dirty="0" err="1"/>
              <a:t>you</a:t>
            </a:r>
            <a:r>
              <a:rPr lang="fr-FR" sz="3600" dirty="0"/>
              <a:t> have an </a:t>
            </a:r>
            <a:r>
              <a:rPr lang="fr-FR" sz="3600" u="sng" dirty="0"/>
              <a:t>adjective</a:t>
            </a:r>
            <a:r>
              <a:rPr lang="fr-FR" sz="3600" dirty="0"/>
              <a:t> </a:t>
            </a:r>
            <a:r>
              <a:rPr lang="fr-FR" sz="3600" dirty="0" err="1"/>
              <a:t>with</a:t>
            </a:r>
            <a:r>
              <a:rPr lang="fr-FR" sz="3600" dirty="0"/>
              <a:t> </a:t>
            </a:r>
            <a:r>
              <a:rPr lang="fr-FR" sz="3600" dirty="0" err="1">
                <a:solidFill>
                  <a:srgbClr val="FF0000"/>
                </a:solidFill>
              </a:rPr>
              <a:t>two</a:t>
            </a:r>
            <a:r>
              <a:rPr lang="fr-FR" sz="3600" dirty="0"/>
              <a:t> </a:t>
            </a:r>
            <a:r>
              <a:rPr lang="fr-FR" sz="3600" dirty="0" err="1"/>
              <a:t>syllables</a:t>
            </a:r>
            <a:r>
              <a:rPr lang="fr-FR" sz="3600" dirty="0"/>
              <a:t>:</a:t>
            </a:r>
          </a:p>
          <a:p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MORE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the adjective and </a:t>
            </a:r>
            <a:r>
              <a:rPr lang="fr-FR" dirty="0">
                <a:solidFill>
                  <a:srgbClr val="FF0000"/>
                </a:solidFill>
              </a:rPr>
              <a:t>THAN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.        </a:t>
            </a:r>
            <a:r>
              <a:rPr lang="fr-FR" dirty="0" err="1"/>
              <a:t>More+Adj+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 err="1"/>
              <a:t>Example</a:t>
            </a:r>
            <a:r>
              <a:rPr lang="fr-FR" dirty="0"/>
              <a:t>: Pierre </a:t>
            </a:r>
            <a:r>
              <a:rPr lang="fr-FR" dirty="0" err="1"/>
              <a:t>is</a:t>
            </a:r>
            <a:r>
              <a:rPr lang="fr-FR" dirty="0"/>
              <a:t> more </a:t>
            </a:r>
            <a:r>
              <a:rPr lang="fr-FR" dirty="0" err="1"/>
              <a:t>careful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Anne Marie.</a:t>
            </a:r>
          </a:p>
          <a:p>
            <a:r>
              <a:rPr lang="fr-FR" dirty="0"/>
              <a:t>More </a:t>
            </a:r>
            <a:r>
              <a:rPr lang="fr-FR" dirty="0" err="1"/>
              <a:t>examples</a:t>
            </a:r>
            <a:r>
              <a:rPr lang="fr-FR" dirty="0"/>
              <a:t>: </a:t>
            </a:r>
            <a:r>
              <a:rPr lang="fr-FR" dirty="0" err="1"/>
              <a:t>handsome</a:t>
            </a:r>
            <a:r>
              <a:rPr lang="fr-FR" dirty="0"/>
              <a:t>, </a:t>
            </a:r>
            <a:r>
              <a:rPr lang="fr-FR" dirty="0" err="1"/>
              <a:t>careful</a:t>
            </a:r>
            <a:r>
              <a:rPr lang="fr-FR" dirty="0"/>
              <a:t>, </a:t>
            </a:r>
            <a:r>
              <a:rPr lang="fr-FR" dirty="0" err="1"/>
              <a:t>peaceful</a:t>
            </a:r>
            <a:r>
              <a:rPr lang="fr-FR" dirty="0"/>
              <a:t>, and </a:t>
            </a:r>
            <a:r>
              <a:rPr lang="fr-FR" dirty="0" err="1"/>
              <a:t>so</a:t>
            </a:r>
            <a:r>
              <a:rPr lang="fr-FR" dirty="0"/>
              <a:t> on.</a:t>
            </a:r>
          </a:p>
        </p:txBody>
      </p:sp>
    </p:spTree>
    <p:extLst>
      <p:ext uri="{BB962C8B-B14F-4D97-AF65-F5344CB8AC3E}">
        <p14:creationId xmlns:p14="http://schemas.microsoft.com/office/powerpoint/2010/main" val="356092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D3A84E-1270-A84C-8061-E7412A1CB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fr-FR" dirty="0" err="1"/>
              <a:t>Three-syllable</a:t>
            </a:r>
            <a:r>
              <a:rPr lang="fr-FR" dirty="0"/>
              <a:t> Adjectives or more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0AEB50-5487-1E45-8427-F761DEE23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749" y="2182579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THE RULE</a:t>
            </a:r>
          </a:p>
          <a:p>
            <a:pPr marL="0" indent="0">
              <a:buNone/>
            </a:pPr>
            <a:r>
              <a:rPr lang="fr-FR" dirty="0" err="1"/>
              <a:t>Add</a:t>
            </a:r>
            <a:r>
              <a:rPr lang="fr-FR" dirty="0"/>
              <a:t> MORE </a:t>
            </a:r>
            <a:r>
              <a:rPr lang="fr-FR" dirty="0" err="1"/>
              <a:t>before</a:t>
            </a:r>
            <a:r>
              <a:rPr lang="fr-FR" dirty="0"/>
              <a:t> the adjective and </a:t>
            </a:r>
            <a:r>
              <a:rPr lang="fr-FR" dirty="0">
                <a:solidFill>
                  <a:srgbClr val="FF0000"/>
                </a:solidFill>
              </a:rPr>
              <a:t>THAN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.        </a:t>
            </a:r>
            <a:r>
              <a:rPr lang="fr-FR" dirty="0" err="1"/>
              <a:t>More+Adjective+than</a:t>
            </a:r>
            <a:endParaRPr lang="fr-FR" dirty="0"/>
          </a:p>
          <a:p>
            <a:pPr marL="0" indent="0">
              <a:buNone/>
            </a:pPr>
            <a:r>
              <a:rPr lang="fr-FR" dirty="0" err="1"/>
              <a:t>Example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 err="1"/>
              <a:t>Expensive</a:t>
            </a:r>
            <a:r>
              <a:rPr lang="fr-FR" dirty="0"/>
              <a:t>:</a:t>
            </a:r>
            <a:r>
              <a:rPr lang="fr-FR" dirty="0">
                <a:solidFill>
                  <a:srgbClr val="FF0000"/>
                </a:solidFill>
              </a:rPr>
              <a:t>  more </a:t>
            </a:r>
            <a:r>
              <a:rPr lang="fr-FR" dirty="0" err="1"/>
              <a:t>expensive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/>
              <a:t>Attractive:</a:t>
            </a:r>
            <a:r>
              <a:rPr lang="fr-FR" dirty="0">
                <a:solidFill>
                  <a:srgbClr val="FF0000"/>
                </a:solidFill>
              </a:rPr>
              <a:t> more </a:t>
            </a:r>
            <a:r>
              <a:rPr lang="fr-FR" dirty="0"/>
              <a:t>attractive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than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D47D578-EF1D-1244-86B5-5B0203B1EA9F}"/>
              </a:ext>
            </a:extLst>
          </p:cNvPr>
          <p:cNvCxnSpPr/>
          <p:nvPr/>
        </p:nvCxnSpPr>
        <p:spPr>
          <a:xfrm>
            <a:off x="3501483" y="3980985"/>
            <a:ext cx="0" cy="412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8BCA9146-EE04-154B-85AC-B2876960827D}"/>
              </a:ext>
            </a:extLst>
          </p:cNvPr>
          <p:cNvCxnSpPr/>
          <p:nvPr/>
        </p:nvCxnSpPr>
        <p:spPr>
          <a:xfrm>
            <a:off x="3969834" y="3953436"/>
            <a:ext cx="0" cy="395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73D53BFC-A20B-6447-9AF5-0CFA90E912CD}"/>
              </a:ext>
            </a:extLst>
          </p:cNvPr>
          <p:cNvCxnSpPr/>
          <p:nvPr/>
        </p:nvCxnSpPr>
        <p:spPr>
          <a:xfrm>
            <a:off x="3278459" y="4605454"/>
            <a:ext cx="0" cy="334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21706DF-C5BC-1E4A-A0A0-B6C45ABA74A3}"/>
              </a:ext>
            </a:extLst>
          </p:cNvPr>
          <p:cNvCxnSpPr/>
          <p:nvPr/>
        </p:nvCxnSpPr>
        <p:spPr>
          <a:xfrm>
            <a:off x="3813717" y="4572000"/>
            <a:ext cx="0" cy="323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51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12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9BEDD29-4C41-8943-8124-6DFB4BF5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>
            <a:normAutofit/>
          </a:bodyPr>
          <a:lstStyle/>
          <a:p>
            <a:r>
              <a:rPr lang="fr-FR" sz="3200">
                <a:solidFill>
                  <a:srgbClr val="FFFFFF"/>
                </a:solidFill>
              </a:rPr>
              <a:t>EXCEPTIONS</a:t>
            </a:r>
          </a:p>
        </p:txBody>
      </p:sp>
      <p:pic>
        <p:nvPicPr>
          <p:cNvPr id="7" name="Espace réservé du contenu 6" descr="Thomas Laffont - Bassiste, Artiste, Enseignant">
            <a:extLst>
              <a:ext uri="{FF2B5EF4-FFF2-40B4-BE49-F238E27FC236}">
                <a16:creationId xmlns:a16="http://schemas.microsoft.com/office/drawing/2014/main" id="{FED8CC2D-7954-B743-90A1-7E0EE87F1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44550" y="2967242"/>
            <a:ext cx="2862263" cy="2522128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63" name="Espace réservé du contenu 4">
            <a:extLst>
              <a:ext uri="{FF2B5EF4-FFF2-40B4-BE49-F238E27FC236}">
                <a16:creationId xmlns:a16="http://schemas.microsoft.com/office/drawing/2014/main" id="{6C4A29A2-7734-FC43-8D6E-AEE23FC28A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4188" y="1890819"/>
            <a:ext cx="7042546" cy="316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034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12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9BEDD29-4C41-8943-8124-6DFB4BF5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>
            <a:normAutofit/>
          </a:bodyPr>
          <a:lstStyle/>
          <a:p>
            <a:r>
              <a:rPr lang="fr-FR" sz="3200" dirty="0" err="1">
                <a:solidFill>
                  <a:srgbClr val="FFFFFF"/>
                </a:solidFill>
              </a:rPr>
              <a:t>Exercise</a:t>
            </a:r>
            <a:endParaRPr lang="fr-FR" sz="3200" dirty="0">
              <a:solidFill>
                <a:srgbClr val="FFFFFF"/>
              </a:solidFill>
            </a:endParaRPr>
          </a:p>
        </p:txBody>
      </p:sp>
      <p:pic>
        <p:nvPicPr>
          <p:cNvPr id="7" name="Espace réservé du contenu 6" descr="Thomas Laffont - Bassiste, Artiste, Enseignant">
            <a:extLst>
              <a:ext uri="{FF2B5EF4-FFF2-40B4-BE49-F238E27FC236}">
                <a16:creationId xmlns:a16="http://schemas.microsoft.com/office/drawing/2014/main" id="{FED8CC2D-7954-B743-90A1-7E0EE87F1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2404" y="2722706"/>
            <a:ext cx="2862263" cy="2522128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E591627A-6860-4548-80C3-132F0C144273}"/>
              </a:ext>
            </a:extLst>
          </p:cNvPr>
          <p:cNvSpPr txBox="1"/>
          <p:nvPr/>
        </p:nvSpPr>
        <p:spPr>
          <a:xfrm>
            <a:off x="4674870" y="251460"/>
            <a:ext cx="741807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cap="all" dirty="0"/>
              <a:t>COMPARATIVE ADJECTIVES EXERCISE</a:t>
            </a:r>
          </a:p>
          <a:p>
            <a:r>
              <a:rPr lang="en" b="1" dirty="0">
                <a:hlinkClick r:id="rId5"/>
              </a:rPr>
              <a:t>Check the answers to this exercise </a:t>
            </a:r>
            <a:endParaRPr lang="en" dirty="0"/>
          </a:p>
          <a:p>
            <a:r>
              <a:rPr lang="en" dirty="0"/>
              <a:t>Comparative adjectives exercise. Fill in the gaps with the comparative or superlative forms of the adjectives in brackets to complete the following sentences in English.</a:t>
            </a:r>
          </a:p>
          <a:p>
            <a:endParaRPr lang="en" dirty="0"/>
          </a:p>
          <a:p>
            <a:r>
              <a:rPr lang="en" dirty="0"/>
              <a:t>1. Sharks are_________________   lions. (</a:t>
            </a:r>
            <a:r>
              <a:rPr lang="en" b="1" dirty="0"/>
              <a:t>dangerous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2. William Shakespeare is___________ Christopher Marlowe. (</a:t>
            </a:r>
            <a:r>
              <a:rPr lang="en" b="1" dirty="0"/>
              <a:t>famous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3. Henry is_____________ his sister. (</a:t>
            </a:r>
            <a:r>
              <a:rPr lang="en" b="1" dirty="0"/>
              <a:t>absent-minded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4. Tom is_______________ David. (</a:t>
            </a:r>
            <a:r>
              <a:rPr lang="en" b="1" dirty="0"/>
              <a:t>selfish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5. He is_____________   he used to be last year. (</a:t>
            </a:r>
            <a:r>
              <a:rPr lang="en" b="1" dirty="0"/>
              <a:t>fat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6. Andrew seems to be____________ he was two months ago. (</a:t>
            </a:r>
            <a:r>
              <a:rPr lang="en" b="1" dirty="0"/>
              <a:t>slim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7. Our town is_________________   Manchester. (</a:t>
            </a:r>
            <a:r>
              <a:rPr lang="en" b="1" dirty="0"/>
              <a:t>attractive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8. Tom is ______________  his elder brother. (</a:t>
            </a:r>
            <a:r>
              <a:rPr lang="en" b="1" dirty="0"/>
              <a:t>impulsive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9. This poem is ___________ any other poem I've read. (</a:t>
            </a:r>
            <a:r>
              <a:rPr lang="en" b="1" dirty="0"/>
              <a:t>pathetic</a:t>
            </a:r>
            <a:r>
              <a:rPr lang="en" dirty="0"/>
              <a:t>) </a:t>
            </a:r>
            <a:br>
              <a:rPr lang="en" dirty="0"/>
            </a:br>
            <a:r>
              <a:rPr lang="en" dirty="0"/>
              <a:t>10. Your house is_________________   mine. (</a:t>
            </a:r>
            <a:r>
              <a:rPr lang="en" b="1" dirty="0"/>
              <a:t>beautiful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11. His room is ______________  yours. (</a:t>
            </a:r>
            <a:r>
              <a:rPr lang="en" b="1" dirty="0"/>
              <a:t>dark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12. I think that English films are___________ American ones. (</a:t>
            </a:r>
            <a:r>
              <a:rPr lang="en" b="1" dirty="0"/>
              <a:t>interesting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13. George runs____________   Jim. (</a:t>
            </a:r>
            <a:r>
              <a:rPr lang="en" b="1" dirty="0"/>
              <a:t>fast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14. The living conditions are_____________ they used to be. (</a:t>
            </a:r>
            <a:r>
              <a:rPr lang="en" b="1" dirty="0"/>
              <a:t>bad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15. Exercise 16 is ____________   exercise 15. (</a:t>
            </a:r>
            <a:r>
              <a:rPr lang="en" b="1" dirty="0"/>
              <a:t>easy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16. "Prevention is ____________  cure". (</a:t>
            </a:r>
            <a:r>
              <a:rPr lang="en" b="1" dirty="0"/>
              <a:t>good</a:t>
            </a:r>
            <a:r>
              <a:rPr lang="en" dirty="0"/>
              <a:t>)</a:t>
            </a:r>
            <a:br>
              <a:rPr lang="en" dirty="0"/>
            </a:br>
            <a:r>
              <a:rPr lang="en" dirty="0"/>
              <a:t>17. At home, Mother is always _______________  Father. (</a:t>
            </a:r>
            <a:r>
              <a:rPr lang="en" b="1" dirty="0"/>
              <a:t>busy</a:t>
            </a:r>
            <a:r>
              <a:rPr lang="en" dirty="0"/>
              <a:t>)</a:t>
            </a:r>
            <a:br>
              <a:rPr lang="en" dirty="0"/>
            </a:br>
            <a:endParaRPr lang="en" dirty="0"/>
          </a:p>
          <a:p>
            <a:br>
              <a:rPr lang="en" dirty="0"/>
            </a:br>
            <a:endParaRPr lang="en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0FF276-09B3-FD45-9B10-E495F7092338}"/>
              </a:ext>
            </a:extLst>
          </p:cNvPr>
          <p:cNvSpPr txBox="1"/>
          <p:nvPr/>
        </p:nvSpPr>
        <p:spPr>
          <a:xfrm>
            <a:off x="159544" y="5838994"/>
            <a:ext cx="385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>
                <a:solidFill>
                  <a:schemeClr val="bg1"/>
                </a:solidFill>
              </a:rPr>
              <a:t>http://</a:t>
            </a:r>
            <a:r>
              <a:rPr lang="fr-CA" dirty="0" err="1">
                <a:solidFill>
                  <a:schemeClr val="bg1"/>
                </a:solidFill>
              </a:rPr>
              <a:t>www.focus.olsztyn.pl</a:t>
            </a:r>
            <a:r>
              <a:rPr lang="fr-CA" dirty="0">
                <a:solidFill>
                  <a:schemeClr val="bg1"/>
                </a:solidFill>
              </a:rPr>
              <a:t>/en-comparative-adjectives-exercise.html#.XHWhJi17R0s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643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12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9BEDD29-4C41-8943-8124-6DFB4BF5C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>
            <a:normAutofit/>
          </a:bodyPr>
          <a:lstStyle/>
          <a:p>
            <a:r>
              <a:rPr lang="fr-FR" sz="3200" dirty="0" err="1">
                <a:solidFill>
                  <a:srgbClr val="FFFFFF"/>
                </a:solidFill>
              </a:rPr>
              <a:t>Exercise</a:t>
            </a:r>
            <a:endParaRPr lang="fr-FR" sz="3200" dirty="0">
              <a:solidFill>
                <a:srgbClr val="FFFFFF"/>
              </a:solidFill>
            </a:endParaRPr>
          </a:p>
        </p:txBody>
      </p:sp>
      <p:pic>
        <p:nvPicPr>
          <p:cNvPr id="7" name="Espace réservé du contenu 6" descr="Thomas Laffont - Bassiste, Artiste, Enseignant">
            <a:extLst>
              <a:ext uri="{FF2B5EF4-FFF2-40B4-BE49-F238E27FC236}">
                <a16:creationId xmlns:a16="http://schemas.microsoft.com/office/drawing/2014/main" id="{FED8CC2D-7954-B743-90A1-7E0EE87F12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2404" y="2722706"/>
            <a:ext cx="2862263" cy="2522128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22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E591627A-6860-4548-80C3-132F0C144273}"/>
              </a:ext>
            </a:extLst>
          </p:cNvPr>
          <p:cNvSpPr txBox="1"/>
          <p:nvPr/>
        </p:nvSpPr>
        <p:spPr>
          <a:xfrm>
            <a:off x="4674870" y="251460"/>
            <a:ext cx="741807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cap="all" dirty="0"/>
              <a:t>COMPARATIVE ADJECTIVES EXERCISE</a:t>
            </a:r>
          </a:p>
          <a:p>
            <a:endParaRPr lang="en" b="1" cap="all" dirty="0"/>
          </a:p>
          <a:p>
            <a:r>
              <a:rPr lang="en" dirty="0"/>
              <a:t>1. Sharks are </a:t>
            </a:r>
            <a:r>
              <a:rPr lang="en" b="1" dirty="0">
                <a:solidFill>
                  <a:srgbClr val="FF0000"/>
                </a:solidFill>
              </a:rPr>
              <a:t>more dangerous than </a:t>
            </a:r>
            <a:r>
              <a:rPr lang="en" dirty="0"/>
              <a:t>lions. </a:t>
            </a:r>
            <a:br>
              <a:rPr lang="en" dirty="0"/>
            </a:br>
            <a:r>
              <a:rPr lang="en" dirty="0"/>
              <a:t>2. William Shakespeare is </a:t>
            </a:r>
            <a:r>
              <a:rPr lang="en" b="1" dirty="0">
                <a:solidFill>
                  <a:srgbClr val="FF0000"/>
                </a:solidFill>
              </a:rPr>
              <a:t>more famous than </a:t>
            </a:r>
            <a:r>
              <a:rPr lang="en" dirty="0"/>
              <a:t>Christopher Marlowe. </a:t>
            </a:r>
            <a:br>
              <a:rPr lang="en" dirty="0"/>
            </a:br>
            <a:r>
              <a:rPr lang="en" dirty="0"/>
              <a:t>3. Henry is </a:t>
            </a:r>
            <a:r>
              <a:rPr lang="en" b="1" dirty="0">
                <a:solidFill>
                  <a:srgbClr val="FF0000"/>
                </a:solidFill>
              </a:rPr>
              <a:t>more absent-minded</a:t>
            </a:r>
            <a:r>
              <a:rPr lang="en" dirty="0"/>
              <a:t> </a:t>
            </a:r>
            <a:r>
              <a:rPr lang="en" b="1" dirty="0">
                <a:solidFill>
                  <a:srgbClr val="FF0000"/>
                </a:solidFill>
              </a:rPr>
              <a:t>than</a:t>
            </a:r>
            <a:r>
              <a:rPr lang="en" dirty="0"/>
              <a:t> his sister. </a:t>
            </a:r>
            <a:br>
              <a:rPr lang="en" dirty="0"/>
            </a:br>
            <a:r>
              <a:rPr lang="en" dirty="0"/>
              <a:t>4. Tom is </a:t>
            </a:r>
            <a:r>
              <a:rPr lang="en" b="1" dirty="0">
                <a:solidFill>
                  <a:srgbClr val="FF0000"/>
                </a:solidFill>
              </a:rPr>
              <a:t>more selfis</a:t>
            </a:r>
            <a:r>
              <a:rPr lang="en" dirty="0">
                <a:solidFill>
                  <a:srgbClr val="FF0000"/>
                </a:solidFill>
              </a:rPr>
              <a:t>h </a:t>
            </a:r>
            <a:r>
              <a:rPr lang="en" b="1" dirty="0">
                <a:solidFill>
                  <a:srgbClr val="FF0000"/>
                </a:solidFill>
              </a:rPr>
              <a:t>than</a:t>
            </a:r>
            <a:r>
              <a:rPr lang="en" dirty="0">
                <a:solidFill>
                  <a:srgbClr val="FF0000"/>
                </a:solidFill>
              </a:rPr>
              <a:t> </a:t>
            </a:r>
            <a:r>
              <a:rPr lang="en" dirty="0"/>
              <a:t>David. </a:t>
            </a:r>
            <a:br>
              <a:rPr lang="en" dirty="0"/>
            </a:br>
            <a:r>
              <a:rPr lang="en" dirty="0"/>
              <a:t>5. He is </a:t>
            </a:r>
            <a:r>
              <a:rPr lang="en" b="1" dirty="0">
                <a:solidFill>
                  <a:srgbClr val="FF0000"/>
                </a:solidFill>
              </a:rPr>
              <a:t>fatter</a:t>
            </a:r>
            <a:r>
              <a:rPr lang="en" dirty="0"/>
              <a:t> </a:t>
            </a:r>
            <a:r>
              <a:rPr lang="en" b="1" dirty="0">
                <a:solidFill>
                  <a:srgbClr val="FF0000"/>
                </a:solidFill>
              </a:rPr>
              <a:t>than</a:t>
            </a:r>
            <a:r>
              <a:rPr lang="en" dirty="0"/>
              <a:t> he used to be last year. </a:t>
            </a:r>
            <a:br>
              <a:rPr lang="en" dirty="0"/>
            </a:br>
            <a:r>
              <a:rPr lang="en" dirty="0"/>
              <a:t>6. Andrew seems to be </a:t>
            </a:r>
            <a:r>
              <a:rPr lang="en" b="1" dirty="0">
                <a:solidFill>
                  <a:srgbClr val="FF0000"/>
                </a:solidFill>
              </a:rPr>
              <a:t>slimmer than </a:t>
            </a:r>
            <a:r>
              <a:rPr lang="en" dirty="0"/>
              <a:t>he was two months ago.</a:t>
            </a:r>
            <a:br>
              <a:rPr lang="en" dirty="0"/>
            </a:br>
            <a:r>
              <a:rPr lang="en" dirty="0"/>
              <a:t>7. Our town is </a:t>
            </a:r>
            <a:r>
              <a:rPr lang="en" b="1" dirty="0">
                <a:solidFill>
                  <a:srgbClr val="FF0000"/>
                </a:solidFill>
              </a:rPr>
              <a:t>more attractive than </a:t>
            </a:r>
            <a:r>
              <a:rPr lang="en" dirty="0"/>
              <a:t>Manchester. </a:t>
            </a:r>
            <a:br>
              <a:rPr lang="en" dirty="0"/>
            </a:br>
            <a:r>
              <a:rPr lang="en" dirty="0"/>
              <a:t>8. Tom is </a:t>
            </a:r>
            <a:r>
              <a:rPr lang="en" b="1" dirty="0">
                <a:solidFill>
                  <a:srgbClr val="FF0000"/>
                </a:solidFill>
              </a:rPr>
              <a:t>more impulsive than </a:t>
            </a:r>
            <a:r>
              <a:rPr lang="en" dirty="0"/>
              <a:t>his elder brother.</a:t>
            </a:r>
            <a:br>
              <a:rPr lang="en" dirty="0"/>
            </a:br>
            <a:r>
              <a:rPr lang="en" dirty="0"/>
              <a:t>9. This poem is </a:t>
            </a:r>
            <a:r>
              <a:rPr lang="en" b="1" dirty="0">
                <a:solidFill>
                  <a:srgbClr val="FF0000"/>
                </a:solidFill>
              </a:rPr>
              <a:t>more pathetic than </a:t>
            </a:r>
            <a:r>
              <a:rPr lang="en" dirty="0"/>
              <a:t>any other poem I've read. </a:t>
            </a:r>
            <a:br>
              <a:rPr lang="en" dirty="0"/>
            </a:br>
            <a:r>
              <a:rPr lang="en" dirty="0"/>
              <a:t>10. Your house is </a:t>
            </a:r>
            <a:r>
              <a:rPr lang="en" b="1" dirty="0">
                <a:solidFill>
                  <a:srgbClr val="FF0000"/>
                </a:solidFill>
              </a:rPr>
              <a:t>more beautiful</a:t>
            </a:r>
            <a:r>
              <a:rPr lang="en" dirty="0"/>
              <a:t> </a:t>
            </a:r>
            <a:r>
              <a:rPr lang="en" b="1" dirty="0">
                <a:solidFill>
                  <a:srgbClr val="FF0000"/>
                </a:solidFill>
              </a:rPr>
              <a:t>than</a:t>
            </a:r>
            <a:r>
              <a:rPr lang="en" dirty="0"/>
              <a:t> mine.</a:t>
            </a:r>
            <a:br>
              <a:rPr lang="en" dirty="0"/>
            </a:br>
            <a:r>
              <a:rPr lang="en" dirty="0"/>
              <a:t>11. His room is </a:t>
            </a:r>
            <a:r>
              <a:rPr lang="en" b="1" dirty="0">
                <a:solidFill>
                  <a:srgbClr val="FF0000"/>
                </a:solidFill>
              </a:rPr>
              <a:t>darker than </a:t>
            </a:r>
            <a:r>
              <a:rPr lang="en" dirty="0"/>
              <a:t>yours. </a:t>
            </a:r>
            <a:br>
              <a:rPr lang="en" dirty="0"/>
            </a:br>
            <a:r>
              <a:rPr lang="en" dirty="0"/>
              <a:t>12. I think that English films are </a:t>
            </a:r>
            <a:r>
              <a:rPr lang="en" b="1" dirty="0">
                <a:solidFill>
                  <a:srgbClr val="FF0000"/>
                </a:solidFill>
              </a:rPr>
              <a:t>more interesting than </a:t>
            </a:r>
            <a:r>
              <a:rPr lang="en" dirty="0"/>
              <a:t>American ones. </a:t>
            </a:r>
            <a:br>
              <a:rPr lang="en" dirty="0"/>
            </a:br>
            <a:r>
              <a:rPr lang="en" dirty="0"/>
              <a:t>13. George runs</a:t>
            </a:r>
            <a:r>
              <a:rPr lang="en" dirty="0">
                <a:solidFill>
                  <a:srgbClr val="FF0000"/>
                </a:solidFill>
              </a:rPr>
              <a:t> </a:t>
            </a:r>
            <a:r>
              <a:rPr lang="en" b="1" dirty="0">
                <a:solidFill>
                  <a:srgbClr val="FF0000"/>
                </a:solidFill>
              </a:rPr>
              <a:t>faster</a:t>
            </a:r>
            <a:r>
              <a:rPr lang="en" dirty="0"/>
              <a:t> </a:t>
            </a:r>
            <a:r>
              <a:rPr lang="en" b="1" dirty="0">
                <a:solidFill>
                  <a:srgbClr val="FF0000"/>
                </a:solidFill>
              </a:rPr>
              <a:t>than</a:t>
            </a:r>
            <a:r>
              <a:rPr lang="en" dirty="0"/>
              <a:t> Jim.</a:t>
            </a:r>
            <a:br>
              <a:rPr lang="en" dirty="0"/>
            </a:br>
            <a:r>
              <a:rPr lang="en" dirty="0"/>
              <a:t>14. The living conditions are </a:t>
            </a:r>
            <a:r>
              <a:rPr lang="en" b="1" dirty="0">
                <a:solidFill>
                  <a:srgbClr val="FF0000"/>
                </a:solidFill>
              </a:rPr>
              <a:t>worse</a:t>
            </a:r>
            <a:r>
              <a:rPr lang="en" dirty="0"/>
              <a:t> </a:t>
            </a:r>
            <a:r>
              <a:rPr lang="en" b="1" dirty="0">
                <a:solidFill>
                  <a:srgbClr val="FF0000"/>
                </a:solidFill>
              </a:rPr>
              <a:t>than</a:t>
            </a:r>
            <a:r>
              <a:rPr lang="en" dirty="0"/>
              <a:t> they used to be.</a:t>
            </a:r>
            <a:br>
              <a:rPr lang="en" dirty="0"/>
            </a:br>
            <a:r>
              <a:rPr lang="en" dirty="0"/>
              <a:t>15. Exercise 16 is </a:t>
            </a:r>
            <a:r>
              <a:rPr lang="en" b="1" dirty="0">
                <a:solidFill>
                  <a:srgbClr val="FF0000"/>
                </a:solidFill>
              </a:rPr>
              <a:t>easier than </a:t>
            </a:r>
            <a:r>
              <a:rPr lang="en" dirty="0"/>
              <a:t>exercise 15. </a:t>
            </a:r>
            <a:br>
              <a:rPr lang="en" dirty="0"/>
            </a:br>
            <a:r>
              <a:rPr lang="en" dirty="0"/>
              <a:t>16. "Prevention is </a:t>
            </a:r>
            <a:r>
              <a:rPr lang="en" b="1" dirty="0">
                <a:solidFill>
                  <a:srgbClr val="FF0000"/>
                </a:solidFill>
              </a:rPr>
              <a:t>better than </a:t>
            </a:r>
            <a:r>
              <a:rPr lang="en" dirty="0"/>
              <a:t>cure".</a:t>
            </a:r>
            <a:br>
              <a:rPr lang="en" dirty="0"/>
            </a:br>
            <a:r>
              <a:rPr lang="en" dirty="0"/>
              <a:t>17. At home, Mother is always </a:t>
            </a:r>
            <a:r>
              <a:rPr lang="en" b="1" dirty="0">
                <a:solidFill>
                  <a:srgbClr val="FF0000"/>
                </a:solidFill>
              </a:rPr>
              <a:t>busier than </a:t>
            </a:r>
            <a:r>
              <a:rPr lang="en" dirty="0"/>
              <a:t>Father. </a:t>
            </a:r>
            <a:br>
              <a:rPr lang="en" dirty="0"/>
            </a:br>
            <a:endParaRPr lang="en" dirty="0"/>
          </a:p>
          <a:p>
            <a:br>
              <a:rPr lang="en" dirty="0"/>
            </a:br>
            <a:br>
              <a:rPr lang="en" dirty="0"/>
            </a:br>
            <a:endParaRPr lang="en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0FF276-09B3-FD45-9B10-E495F7092338}"/>
              </a:ext>
            </a:extLst>
          </p:cNvPr>
          <p:cNvSpPr txBox="1"/>
          <p:nvPr/>
        </p:nvSpPr>
        <p:spPr>
          <a:xfrm>
            <a:off x="159544" y="5838994"/>
            <a:ext cx="385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>
                <a:solidFill>
                  <a:schemeClr val="bg1"/>
                </a:solidFill>
              </a:rPr>
              <a:t>http://</a:t>
            </a:r>
            <a:r>
              <a:rPr lang="fr-CA" dirty="0" err="1">
                <a:solidFill>
                  <a:schemeClr val="bg1"/>
                </a:solidFill>
              </a:rPr>
              <a:t>www.focus.olsztyn.pl</a:t>
            </a:r>
            <a:r>
              <a:rPr lang="fr-CA" dirty="0">
                <a:solidFill>
                  <a:schemeClr val="bg1"/>
                </a:solidFill>
              </a:rPr>
              <a:t>/en-comparative-adjectives-exercise.html#.XHWhJi17R0s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070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160</TotalTime>
  <Words>475</Words>
  <Application>Microsoft Office PowerPoint</Application>
  <PresentationFormat>Grand écran</PresentationFormat>
  <Paragraphs>74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Tw Cen MT</vt:lpstr>
      <vt:lpstr>Circuit</vt:lpstr>
      <vt:lpstr>Comparative Adjectives</vt:lpstr>
      <vt:lpstr>Use of comparative adjectives One-syllable adjectives </vt:lpstr>
      <vt:lpstr>One-syllable adjectives ending in a consonant, vowel and consonant</vt:lpstr>
      <vt:lpstr>Two-syllable adjectives ending in:  -y</vt:lpstr>
      <vt:lpstr>Two-syllable adjectives like careful, handsome</vt:lpstr>
      <vt:lpstr>Three-syllable Adjectives or more</vt:lpstr>
      <vt:lpstr>EXCEPTIONS</vt:lpstr>
      <vt:lpstr>Exercise</vt:lpstr>
      <vt:lpstr>Exercise</vt:lpstr>
      <vt:lpstr>Use of superlative adjectives One-syllable adjective </vt:lpstr>
      <vt:lpstr>Three-syllable Adjectives or more</vt:lpstr>
      <vt:lpstr>Exercise </vt:lpstr>
      <vt:lpstr>Answer key Exercise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Comparative Adjectives</dc:title>
  <dc:creator>Joseph, Anne Marie</dc:creator>
  <cp:lastModifiedBy>Goulet, Mylaine</cp:lastModifiedBy>
  <cp:revision>17</cp:revision>
  <dcterms:created xsi:type="dcterms:W3CDTF">2018-11-18T18:12:11Z</dcterms:created>
  <dcterms:modified xsi:type="dcterms:W3CDTF">2019-08-07T13:57:29Z</dcterms:modified>
</cp:coreProperties>
</file>