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seph, Anne Marie" initials="JAM" lastIdx="1" clrIdx="0">
    <p:extLst>
      <p:ext uri="{19B8F6BF-5375-455C-9EA6-DF929625EA0E}">
        <p15:presenceInfo xmlns:p15="http://schemas.microsoft.com/office/powerpoint/2012/main" userId="S::annemarie.joseph@cssh.qc.ca::04889e67-36cc-441c-af74-42214b20042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46"/>
  </p:normalViewPr>
  <p:slideViewPr>
    <p:cSldViewPr snapToGrid="0" snapToObjects="1">
      <p:cViewPr varScale="1">
        <p:scale>
          <a:sx n="90" d="100"/>
          <a:sy n="90" d="100"/>
        </p:scale>
        <p:origin x="232" y="6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3-08T11:32:31.698" idx="1">
    <p:pos x="10" y="10"/>
    <p:text/>
    <p:extLst>
      <p:ext uri="{C676402C-5697-4E1C-873F-D02D1690AC5C}">
        <p15:threadingInfo xmlns:p15="http://schemas.microsoft.com/office/powerpoint/2012/main" timeZoneBias="30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3/8/19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371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3/8/19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17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3/8/19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977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3/8/19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465728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3/8/19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0868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3/8/19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4688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3/8/19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5732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3/8/19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9740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3/8/19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071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3/8/19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99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3/8/19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23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3/8/19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212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3/8/19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940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3/8/19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693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3/8/19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900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3/8/19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767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3/8/19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908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3/8/19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05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erfect-english-grammar.com/future-perfect-exercise-1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B37A48-0CD4-5943-9B9D-7727C6CC23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Future </a:t>
            </a:r>
            <a:r>
              <a:rPr lang="fr-FR" dirty="0" err="1"/>
              <a:t>perfect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963846F-595E-1C4B-A6E8-4EF1379CA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5223510"/>
            <a:ext cx="9448800" cy="685800"/>
          </a:xfrm>
        </p:spPr>
        <p:txBody>
          <a:bodyPr>
            <a:normAutofit/>
          </a:bodyPr>
          <a:lstStyle/>
          <a:p>
            <a:r>
              <a:rPr lang="fr-FR" sz="800" dirty="0"/>
              <a:t>Anne Marie joseph  CFM CS Saint-Hyacinthe  </a:t>
            </a:r>
            <a:r>
              <a:rPr lang="fr-FR" sz="800" dirty="0" err="1"/>
              <a:t>October</a:t>
            </a:r>
            <a:r>
              <a:rPr lang="fr-FR" sz="800" dirty="0"/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4034863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AD388E-F989-9E4E-B7BA-452CD7692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Will</a:t>
            </a:r>
            <a:r>
              <a:rPr lang="fr-FR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+</a:t>
            </a:r>
            <a:r>
              <a:rPr lang="fr-FR" dirty="0"/>
              <a:t> </a:t>
            </a:r>
            <a:r>
              <a:rPr lang="fr-FR" dirty="0" err="1">
                <a:solidFill>
                  <a:schemeClr val="accent1"/>
                </a:solidFill>
              </a:rPr>
              <a:t>have</a:t>
            </a:r>
            <a:r>
              <a:rPr lang="fr-FR" dirty="0" err="1">
                <a:solidFill>
                  <a:schemeClr val="accent3">
                    <a:lumMod val="20000"/>
                    <a:lumOff val="80000"/>
                  </a:schemeClr>
                </a:solidFill>
              </a:rPr>
              <a:t>+</a:t>
            </a:r>
            <a:r>
              <a:rPr lang="fr-FR" dirty="0" err="1">
                <a:solidFill>
                  <a:schemeClr val="accent6"/>
                </a:solidFill>
              </a:rPr>
              <a:t>Past</a:t>
            </a:r>
            <a:r>
              <a:rPr lang="fr-FR" dirty="0">
                <a:solidFill>
                  <a:schemeClr val="accent6"/>
                </a:solidFill>
              </a:rPr>
              <a:t> </a:t>
            </a:r>
            <a:r>
              <a:rPr lang="fr-FR" dirty="0" err="1">
                <a:solidFill>
                  <a:schemeClr val="accent6"/>
                </a:solidFill>
              </a:rPr>
              <a:t>Participle</a:t>
            </a:r>
            <a:endParaRPr lang="fr-FR" dirty="0">
              <a:solidFill>
                <a:schemeClr val="accent6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1EA3A9A-B2B8-3D4F-A915-AE40C9FED5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4000" dirty="0"/>
              <a:t>Affirmative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DC9D03C-B999-4547-AADB-CA018F33FD92}"/>
              </a:ext>
            </a:extLst>
          </p:cNvPr>
          <p:cNvSpPr>
            <a:spLocks noGrp="1"/>
          </p:cNvSpPr>
          <p:nvPr>
            <p:ph type="body" sz="half" idx="15"/>
          </p:nvPr>
        </p:nvSpPr>
        <p:spPr/>
        <p:txBody>
          <a:bodyPr anchor="ctr">
            <a:normAutofit/>
          </a:bodyPr>
          <a:lstStyle/>
          <a:p>
            <a:r>
              <a:rPr lang="fr-FR" sz="3600" dirty="0"/>
              <a:t>I </a:t>
            </a:r>
            <a:r>
              <a:rPr lang="fr-FR" sz="3600" dirty="0" err="1"/>
              <a:t>will</a:t>
            </a:r>
            <a:r>
              <a:rPr lang="fr-FR" sz="3600" dirty="0"/>
              <a:t> have </a:t>
            </a:r>
            <a:r>
              <a:rPr lang="fr-FR" sz="3600" dirty="0" err="1"/>
              <a:t>left</a:t>
            </a:r>
            <a:endParaRPr lang="fr-FR" sz="3600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35474FC-A126-3D45-AC62-61112F985E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r-FR" sz="4000" dirty="0" err="1"/>
              <a:t>Negative</a:t>
            </a:r>
            <a:endParaRPr lang="fr-FR" sz="4000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A716D67-8A36-D844-846A-94342E67D0C1}"/>
              </a:ext>
            </a:extLst>
          </p:cNvPr>
          <p:cNvSpPr>
            <a:spLocks noGrp="1"/>
          </p:cNvSpPr>
          <p:nvPr>
            <p:ph type="body" sz="half" idx="16"/>
          </p:nvPr>
        </p:nvSpPr>
        <p:spPr/>
        <p:txBody>
          <a:bodyPr anchor="ctr">
            <a:normAutofit/>
          </a:bodyPr>
          <a:lstStyle/>
          <a:p>
            <a:r>
              <a:rPr lang="fr-FR" sz="2400" dirty="0"/>
              <a:t>I</a:t>
            </a:r>
            <a:r>
              <a:rPr lang="fr-FR" sz="2800" dirty="0"/>
              <a:t> </a:t>
            </a:r>
            <a:r>
              <a:rPr lang="fr-FR" sz="2800" dirty="0" err="1"/>
              <a:t>will</a:t>
            </a:r>
            <a:r>
              <a:rPr lang="fr-FR" sz="2800" dirty="0"/>
              <a:t> not have </a:t>
            </a:r>
            <a:r>
              <a:rPr lang="fr-FR" sz="2800" dirty="0" err="1"/>
              <a:t>left</a:t>
            </a:r>
            <a:endParaRPr lang="fr-FR" sz="2800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7E897A51-D2D5-9B4E-8214-C9B3CE41E7D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sz="4000" dirty="0"/>
              <a:t>Interrogative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D82FB470-7C14-D740-BEA9-A08F32BB1736}"/>
              </a:ext>
            </a:extLst>
          </p:cNvPr>
          <p:cNvSpPr>
            <a:spLocks noGrp="1"/>
          </p:cNvSpPr>
          <p:nvPr>
            <p:ph type="body" sz="half" idx="17"/>
          </p:nvPr>
        </p:nvSpPr>
        <p:spPr/>
        <p:txBody>
          <a:bodyPr anchor="ctr">
            <a:normAutofit/>
          </a:bodyPr>
          <a:lstStyle/>
          <a:p>
            <a:r>
              <a:rPr lang="fr-FR" sz="3200" dirty="0"/>
              <a:t>Will I have </a:t>
            </a:r>
            <a:r>
              <a:rPr lang="fr-FR" sz="3200" dirty="0" err="1"/>
              <a:t>left</a:t>
            </a:r>
            <a:r>
              <a:rPr lang="fr-FR" sz="32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54454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build="p"/>
      <p:bldP spid="6" grpId="0" build="p"/>
      <p:bldP spid="7" grpId="0" build="p"/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3BA31B-66BA-3B44-9745-C677DB57C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0233" y="100361"/>
            <a:ext cx="10151533" cy="1952974"/>
          </a:xfrm>
        </p:spPr>
        <p:txBody>
          <a:bodyPr/>
          <a:lstStyle/>
          <a:p>
            <a:r>
              <a:rPr lang="fr-FR" dirty="0"/>
              <a:t>Future </a:t>
            </a:r>
            <a:r>
              <a:rPr lang="fr-FR" dirty="0" err="1"/>
              <a:t>Perfect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6EE7D1E-C654-ED46-B605-0E3EDF664E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889416" y="3150655"/>
            <a:ext cx="9592736" cy="3132384"/>
          </a:xfrm>
        </p:spPr>
        <p:txBody>
          <a:bodyPr>
            <a:normAutofit fontScale="92500" lnSpcReduction="20000"/>
          </a:bodyPr>
          <a:lstStyle/>
          <a:p>
            <a:endParaRPr lang="fr-FR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b="1" dirty="0" err="1">
                <a:solidFill>
                  <a:schemeClr val="accent3">
                    <a:lumMod val="75000"/>
                  </a:schemeClr>
                </a:solidFill>
              </a:rPr>
              <a:t>When</a:t>
            </a:r>
            <a:r>
              <a:rPr lang="fr-FR" sz="24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2400" b="1" dirty="0" err="1">
                <a:solidFill>
                  <a:schemeClr val="accent3">
                    <a:lumMod val="75000"/>
                  </a:schemeClr>
                </a:solidFill>
              </a:rPr>
              <a:t>talking</a:t>
            </a:r>
            <a:r>
              <a:rPr lang="fr-FR" sz="2400" b="1" dirty="0">
                <a:solidFill>
                  <a:schemeClr val="accent3">
                    <a:lumMod val="75000"/>
                  </a:schemeClr>
                </a:solidFill>
              </a:rPr>
              <a:t> about an action </a:t>
            </a:r>
            <a:r>
              <a:rPr lang="fr-FR" sz="2400" b="1" dirty="0" err="1">
                <a:solidFill>
                  <a:schemeClr val="accent3">
                    <a:lumMod val="75000"/>
                  </a:schemeClr>
                </a:solidFill>
              </a:rPr>
              <a:t>that</a:t>
            </a:r>
            <a:r>
              <a:rPr lang="fr-FR" sz="24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2400" b="1" dirty="0" err="1">
                <a:solidFill>
                  <a:schemeClr val="accent3">
                    <a:lumMod val="75000"/>
                  </a:schemeClr>
                </a:solidFill>
              </a:rPr>
              <a:t>will</a:t>
            </a:r>
            <a:r>
              <a:rPr lang="fr-FR" sz="24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2400" b="1" dirty="0" err="1">
                <a:solidFill>
                  <a:schemeClr val="accent3">
                    <a:lumMod val="75000"/>
                  </a:schemeClr>
                </a:solidFill>
              </a:rPr>
              <a:t>be</a:t>
            </a:r>
            <a:r>
              <a:rPr lang="fr-FR" sz="24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2400" b="1" dirty="0" err="1">
                <a:solidFill>
                  <a:schemeClr val="accent3">
                    <a:lumMod val="75000"/>
                  </a:schemeClr>
                </a:solidFill>
              </a:rPr>
              <a:t>completed</a:t>
            </a:r>
            <a:r>
              <a:rPr lang="fr-FR" sz="24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2400" b="1" dirty="0" err="1">
                <a:solidFill>
                  <a:schemeClr val="accent3">
                    <a:lumMod val="75000"/>
                  </a:schemeClr>
                </a:solidFill>
              </a:rPr>
              <a:t>some</a:t>
            </a:r>
            <a:r>
              <a:rPr lang="fr-FR" sz="2400" b="1" dirty="0">
                <a:solidFill>
                  <a:schemeClr val="accent3">
                    <a:lumMod val="75000"/>
                  </a:schemeClr>
                </a:solidFill>
              </a:rPr>
              <a:t> time </a:t>
            </a:r>
            <a:r>
              <a:rPr lang="fr-FR" sz="2400" b="1" dirty="0" err="1">
                <a:solidFill>
                  <a:schemeClr val="accent3">
                    <a:lumMod val="75000"/>
                  </a:schemeClr>
                </a:solidFill>
              </a:rPr>
              <a:t>later</a:t>
            </a:r>
            <a:r>
              <a:rPr lang="fr-FR" sz="24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2400" b="1" dirty="0" err="1">
                <a:solidFill>
                  <a:schemeClr val="accent3">
                    <a:lumMod val="75000"/>
                  </a:schemeClr>
                </a:solidFill>
              </a:rPr>
              <a:t>than</a:t>
            </a:r>
            <a:r>
              <a:rPr lang="fr-FR" sz="24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fr-FR" sz="2400" b="1" dirty="0" err="1">
                <a:solidFill>
                  <a:schemeClr val="accent3">
                    <a:lumMod val="75000"/>
                  </a:schemeClr>
                </a:solidFill>
              </a:rPr>
              <a:t>now</a:t>
            </a:r>
            <a:r>
              <a:rPr lang="fr-FR" sz="2400" b="1" dirty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b="1" dirty="0" err="1">
                <a:solidFill>
                  <a:schemeClr val="accent1">
                    <a:lumMod val="75000"/>
                  </a:schemeClr>
                </a:solidFill>
              </a:rPr>
              <a:t>Often</a:t>
            </a:r>
            <a:r>
              <a:rPr lang="fr-FR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2400" b="1" dirty="0" err="1">
                <a:solidFill>
                  <a:schemeClr val="accent1">
                    <a:lumMod val="75000"/>
                  </a:schemeClr>
                </a:solidFill>
              </a:rPr>
              <a:t>used</a:t>
            </a:r>
            <a:r>
              <a:rPr lang="fr-FR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2400" b="1" dirty="0" err="1">
                <a:solidFill>
                  <a:schemeClr val="accent1">
                    <a:lumMod val="75000"/>
                  </a:schemeClr>
                </a:solidFill>
              </a:rPr>
              <a:t>with</a:t>
            </a:r>
            <a:r>
              <a:rPr lang="fr-FR" sz="2400" b="1" dirty="0">
                <a:solidFill>
                  <a:schemeClr val="accent1">
                    <a:lumMod val="75000"/>
                  </a:schemeClr>
                </a:solidFill>
              </a:rPr>
              <a:t> a time expression.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1200150" lvl="2" indent="-285750">
              <a:buFont typeface="Wingdings" pitchFamily="2" charset="2"/>
              <a:buChar char="v"/>
            </a:pPr>
            <a:r>
              <a:rPr lang="fr-FR" sz="2400" dirty="0"/>
              <a:t>This time </a:t>
            </a:r>
            <a:r>
              <a:rPr lang="fr-FR" sz="2400" dirty="0" err="1"/>
              <a:t>next</a:t>
            </a:r>
            <a:r>
              <a:rPr lang="fr-FR" sz="2400" dirty="0"/>
              <a:t> </a:t>
            </a:r>
            <a:r>
              <a:rPr lang="fr-FR" sz="2400" dirty="0" err="1"/>
              <a:t>week</a:t>
            </a:r>
            <a:endParaRPr lang="fr-FR" sz="2400" dirty="0"/>
          </a:p>
          <a:p>
            <a:pPr marL="1200150" lvl="2" indent="-285750">
              <a:buFont typeface="Wingdings" pitchFamily="2" charset="2"/>
              <a:buChar char="v"/>
            </a:pPr>
            <a:r>
              <a:rPr lang="fr-FR" sz="2400" dirty="0"/>
              <a:t>By </a:t>
            </a:r>
            <a:r>
              <a:rPr lang="fr-FR" sz="2400" dirty="0" err="1"/>
              <a:t>November</a:t>
            </a:r>
            <a:r>
              <a:rPr lang="fr-FR" sz="2400" dirty="0"/>
              <a:t>...</a:t>
            </a:r>
          </a:p>
          <a:p>
            <a:pPr marL="1200150" lvl="2" indent="-285750">
              <a:buFont typeface="Wingdings" pitchFamily="2" charset="2"/>
              <a:buChar char="v"/>
            </a:pPr>
            <a:r>
              <a:rPr lang="fr-FR" sz="2400" dirty="0" err="1"/>
              <a:t>Before</a:t>
            </a:r>
            <a:r>
              <a:rPr lang="fr-FR" sz="2400" dirty="0"/>
              <a:t> </a:t>
            </a:r>
            <a:r>
              <a:rPr lang="fr-FR" sz="2400" dirty="0" err="1"/>
              <a:t>December</a:t>
            </a:r>
            <a:r>
              <a:rPr lang="fr-FR" sz="2400" dirty="0"/>
              <a:t> 22</a:t>
            </a:r>
          </a:p>
          <a:p>
            <a:pPr marL="1200150" lvl="2" indent="-285750">
              <a:buFont typeface="Wingdings" pitchFamily="2" charset="2"/>
              <a:buChar char="v"/>
            </a:pPr>
            <a:r>
              <a:rPr lang="fr-FR" sz="2400" dirty="0"/>
              <a:t>In </a:t>
            </a:r>
            <a:r>
              <a:rPr lang="fr-FR" sz="2400" dirty="0" err="1"/>
              <a:t>ten</a:t>
            </a:r>
            <a:r>
              <a:rPr lang="fr-FR" sz="2400" dirty="0"/>
              <a:t> </a:t>
            </a:r>
            <a:r>
              <a:rPr lang="fr-FR" sz="2400" dirty="0" err="1"/>
              <a:t>years</a:t>
            </a:r>
            <a:r>
              <a:rPr lang="fr-FR" sz="2400" dirty="0"/>
              <a:t>’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F66967CB-76BB-8242-99E2-A539E0094A04}"/>
              </a:ext>
            </a:extLst>
          </p:cNvPr>
          <p:cNvCxnSpPr/>
          <p:nvPr/>
        </p:nvCxnSpPr>
        <p:spPr>
          <a:xfrm>
            <a:off x="1304590" y="2341757"/>
            <a:ext cx="95828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98C4CA9E-EEE8-3E49-A13C-0CB588A9C60B}"/>
              </a:ext>
            </a:extLst>
          </p:cNvPr>
          <p:cNvCxnSpPr/>
          <p:nvPr/>
        </p:nvCxnSpPr>
        <p:spPr>
          <a:xfrm>
            <a:off x="4014439" y="1887578"/>
            <a:ext cx="0" cy="5337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7344DF40-D4BD-A044-AB83-B4181123104A}"/>
              </a:ext>
            </a:extLst>
          </p:cNvPr>
          <p:cNvCxnSpPr/>
          <p:nvPr/>
        </p:nvCxnSpPr>
        <p:spPr>
          <a:xfrm>
            <a:off x="7266878" y="1887578"/>
            <a:ext cx="0" cy="5337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3CE5622F-D25F-B140-82C4-B78B112F7487}"/>
              </a:ext>
            </a:extLst>
          </p:cNvPr>
          <p:cNvSpPr txBox="1"/>
          <p:nvPr/>
        </p:nvSpPr>
        <p:spPr>
          <a:xfrm>
            <a:off x="3780264" y="2538013"/>
            <a:ext cx="1405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/>
              <a:t>Now</a:t>
            </a:r>
            <a:r>
              <a:rPr lang="fr-FR" sz="1200" dirty="0"/>
              <a:t> (</a:t>
            </a:r>
            <a:r>
              <a:rPr lang="fr-FR" sz="1200" dirty="0" err="1"/>
              <a:t>December</a:t>
            </a:r>
            <a:r>
              <a:rPr lang="fr-FR" sz="1200" dirty="0"/>
              <a:t> 12)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7BBEBAAE-27E7-8D45-B3B2-4EF06A1865B1}"/>
              </a:ext>
            </a:extLst>
          </p:cNvPr>
          <p:cNvSpPr txBox="1"/>
          <p:nvPr/>
        </p:nvSpPr>
        <p:spPr>
          <a:xfrm>
            <a:off x="6675868" y="2442119"/>
            <a:ext cx="1748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FUTURE</a:t>
            </a:r>
          </a:p>
          <a:p>
            <a:r>
              <a:rPr lang="fr-FR" sz="1200" dirty="0" err="1"/>
              <a:t>December</a:t>
            </a:r>
            <a:r>
              <a:rPr lang="fr-FR" sz="1200" dirty="0"/>
              <a:t> 22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EED87D4-C77A-0943-B567-651E0DD45B0D}"/>
              </a:ext>
            </a:extLst>
          </p:cNvPr>
          <p:cNvSpPr txBox="1"/>
          <p:nvPr/>
        </p:nvSpPr>
        <p:spPr>
          <a:xfrm>
            <a:off x="4014439" y="2153696"/>
            <a:ext cx="3252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xxxxxxxxxxxxxxxxxxxxxxxxxxxx</a:t>
            </a:r>
            <a:endParaRPr lang="fr-FR" dirty="0"/>
          </a:p>
        </p:txBody>
      </p:sp>
      <p:sp>
        <p:nvSpPr>
          <p:cNvPr id="15" name="Bulle ronde 14">
            <a:extLst>
              <a:ext uri="{FF2B5EF4-FFF2-40B4-BE49-F238E27FC236}">
                <a16:creationId xmlns:a16="http://schemas.microsoft.com/office/drawing/2014/main" id="{357D308A-2CF4-904D-B3E8-BA1AD74016C3}"/>
              </a:ext>
            </a:extLst>
          </p:cNvPr>
          <p:cNvSpPr/>
          <p:nvPr/>
        </p:nvSpPr>
        <p:spPr>
          <a:xfrm>
            <a:off x="6211229" y="256479"/>
            <a:ext cx="4348974" cy="1550020"/>
          </a:xfrm>
          <a:prstGeom prst="wedgeEllipseCallout">
            <a:avLst>
              <a:gd name="adj1" fmla="val -47849"/>
              <a:gd name="adj2" fmla="val 647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Action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completed</a:t>
            </a:r>
            <a:r>
              <a:rPr lang="fr-FR" dirty="0"/>
              <a:t> at </a:t>
            </a:r>
            <a:r>
              <a:rPr lang="fr-FR" dirty="0" err="1"/>
              <a:t>any</a:t>
            </a:r>
            <a:r>
              <a:rPr lang="fr-FR" dirty="0"/>
              <a:t> point </a:t>
            </a:r>
            <a:r>
              <a:rPr lang="fr-FR" dirty="0" err="1"/>
              <a:t>before</a:t>
            </a:r>
            <a:r>
              <a:rPr lang="fr-FR" dirty="0"/>
              <a:t> the date. </a:t>
            </a:r>
            <a:r>
              <a:rPr lang="fr-FR" dirty="0" err="1"/>
              <a:t>Anytime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Dec.12 and Dec.22</a:t>
            </a:r>
          </a:p>
        </p:txBody>
      </p:sp>
    </p:spTree>
    <p:extLst>
      <p:ext uri="{BB962C8B-B14F-4D97-AF65-F5344CB8AC3E}">
        <p14:creationId xmlns:p14="http://schemas.microsoft.com/office/powerpoint/2010/main" val="3574486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D6C979-618E-9C45-A14F-0A14B4F7A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95163"/>
            <a:ext cx="10820400" cy="1901975"/>
          </a:xfrm>
        </p:spPr>
        <p:txBody>
          <a:bodyPr>
            <a:normAutofit/>
          </a:bodyPr>
          <a:lstStyle/>
          <a:p>
            <a:r>
              <a:rPr lang="fr-FR" dirty="0" err="1"/>
              <a:t>Examples</a:t>
            </a:r>
            <a:r>
              <a:rPr lang="fr-FR" dirty="0"/>
              <a:t>:</a:t>
            </a:r>
            <a:br>
              <a:rPr lang="fr-FR" dirty="0"/>
            </a:br>
            <a:br>
              <a:rPr lang="fr-FR" dirty="0"/>
            </a:br>
            <a:r>
              <a:rPr lang="fr-FR" dirty="0"/>
              <a:t>	</a:t>
            </a:r>
            <a:r>
              <a:rPr lang="fr-FR" sz="1800" cap="none" dirty="0"/>
              <a:t>By </a:t>
            </a:r>
            <a:r>
              <a:rPr lang="fr-FR" sz="1800" cap="none" dirty="0" err="1"/>
              <a:t>December</a:t>
            </a:r>
            <a:r>
              <a:rPr lang="fr-FR" sz="1800" cap="none" dirty="0"/>
              <a:t> 22, I </a:t>
            </a:r>
            <a:r>
              <a:rPr lang="fr-FR" sz="1800" cap="none" dirty="0" err="1"/>
              <a:t>will</a:t>
            </a:r>
            <a:r>
              <a:rPr lang="fr-FR" sz="1800" cap="none" dirty="0"/>
              <a:t> have </a:t>
            </a:r>
            <a:r>
              <a:rPr lang="fr-FR" sz="1800" cap="none" dirty="0" err="1"/>
              <a:t>finished</a:t>
            </a:r>
            <a:r>
              <a:rPr lang="fr-FR" sz="1800" cap="none" dirty="0"/>
              <a:t> </a:t>
            </a:r>
            <a:r>
              <a:rPr lang="fr-FR" sz="1800" cap="none" dirty="0" err="1"/>
              <a:t>my</a:t>
            </a:r>
            <a:r>
              <a:rPr lang="fr-FR" sz="1800" cap="none" dirty="0"/>
              <a:t> English.</a:t>
            </a:r>
            <a:br>
              <a:rPr lang="fr-FR" sz="1800" dirty="0"/>
            </a:br>
            <a:endParaRPr lang="fr-FR" sz="18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37ED2D4-581E-D144-9F34-D50226967C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35704" y="3429000"/>
            <a:ext cx="7071086" cy="651510"/>
          </a:xfrm>
        </p:spPr>
        <p:txBody>
          <a:bodyPr>
            <a:normAutofit/>
          </a:bodyPr>
          <a:lstStyle/>
          <a:p>
            <a:r>
              <a:rPr lang="fr-FR" sz="1800" dirty="0"/>
              <a:t>By the time I </a:t>
            </a:r>
            <a:r>
              <a:rPr lang="fr-FR" sz="1800" dirty="0" err="1"/>
              <a:t>get</a:t>
            </a:r>
            <a:r>
              <a:rPr lang="fr-FR" sz="1800" dirty="0"/>
              <a:t> home, </a:t>
            </a:r>
            <a:r>
              <a:rPr lang="fr-FR" sz="1800" dirty="0" err="1"/>
              <a:t>Joakim</a:t>
            </a:r>
            <a:r>
              <a:rPr lang="fr-FR" sz="1800" dirty="0"/>
              <a:t> </a:t>
            </a:r>
            <a:r>
              <a:rPr lang="fr-FR" sz="1800" dirty="0" err="1"/>
              <a:t>will</a:t>
            </a:r>
            <a:r>
              <a:rPr lang="fr-FR" sz="1800" dirty="0"/>
              <a:t> have </a:t>
            </a:r>
            <a:r>
              <a:rPr lang="fr-FR" sz="1800" dirty="0" err="1"/>
              <a:t>done</a:t>
            </a:r>
            <a:r>
              <a:rPr lang="fr-FR" sz="1800" dirty="0"/>
              <a:t> </a:t>
            </a:r>
            <a:r>
              <a:rPr lang="fr-FR" sz="1800" dirty="0" err="1"/>
              <a:t>his</a:t>
            </a:r>
            <a:r>
              <a:rPr lang="fr-FR" sz="1800" dirty="0"/>
              <a:t> </a:t>
            </a:r>
            <a:r>
              <a:rPr lang="fr-FR" sz="1800" dirty="0" err="1"/>
              <a:t>homework</a:t>
            </a:r>
            <a:r>
              <a:rPr lang="fr-FR" sz="1800" dirty="0"/>
              <a:t>.</a:t>
            </a:r>
          </a:p>
        </p:txBody>
      </p:sp>
      <p:sp>
        <p:nvSpPr>
          <p:cNvPr id="4" name="Bulle ronde 3">
            <a:extLst>
              <a:ext uri="{FF2B5EF4-FFF2-40B4-BE49-F238E27FC236}">
                <a16:creationId xmlns:a16="http://schemas.microsoft.com/office/drawing/2014/main" id="{C7328C50-896D-9147-81AF-667FD7398BBA}"/>
              </a:ext>
            </a:extLst>
          </p:cNvPr>
          <p:cNvSpPr/>
          <p:nvPr/>
        </p:nvSpPr>
        <p:spPr>
          <a:xfrm>
            <a:off x="8463218" y="317499"/>
            <a:ext cx="3281107" cy="1254126"/>
          </a:xfrm>
          <a:prstGeom prst="wedgeEllipseCallout">
            <a:avLst>
              <a:gd name="adj1" fmla="val -71700"/>
              <a:gd name="adj2" fmla="val 630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It </a:t>
            </a:r>
            <a:r>
              <a:rPr lang="fr-FR" dirty="0" err="1"/>
              <a:t>might</a:t>
            </a:r>
            <a:r>
              <a:rPr lang="fr-FR" dirty="0"/>
              <a:t> </a:t>
            </a:r>
            <a:r>
              <a:rPr lang="fr-FR" dirty="0" err="1"/>
              <a:t>happen</a:t>
            </a:r>
            <a:r>
              <a:rPr lang="fr-FR" dirty="0"/>
              <a:t> </a:t>
            </a:r>
            <a:r>
              <a:rPr lang="fr-FR" dirty="0" err="1"/>
              <a:t>anytime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</a:t>
            </a:r>
            <a:r>
              <a:rPr lang="fr-FR" dirty="0" err="1"/>
              <a:t>December</a:t>
            </a:r>
            <a:r>
              <a:rPr lang="fr-FR" dirty="0"/>
              <a:t> 12 and </a:t>
            </a:r>
            <a:r>
              <a:rPr lang="fr-FR" dirty="0" err="1"/>
              <a:t>December</a:t>
            </a:r>
            <a:r>
              <a:rPr lang="fr-FR" dirty="0"/>
              <a:t> 22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A45290BB-C9FB-A843-B929-FB15398FA75F}"/>
              </a:ext>
            </a:extLst>
          </p:cNvPr>
          <p:cNvCxnSpPr/>
          <p:nvPr/>
        </p:nvCxnSpPr>
        <p:spPr>
          <a:xfrm>
            <a:off x="1535704" y="4966335"/>
            <a:ext cx="7000178" cy="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860B79ED-1592-2A4C-BF37-7CC3D2871DD3}"/>
              </a:ext>
            </a:extLst>
          </p:cNvPr>
          <p:cNvCxnSpPr>
            <a:cxnSpLocks/>
          </p:cNvCxnSpPr>
          <p:nvPr/>
        </p:nvCxnSpPr>
        <p:spPr>
          <a:xfrm flipH="1">
            <a:off x="2771775" y="4786892"/>
            <a:ext cx="14286" cy="3588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64ABF798-7C68-C74A-9A90-26FFAE3AEA7A}"/>
              </a:ext>
            </a:extLst>
          </p:cNvPr>
          <p:cNvCxnSpPr/>
          <p:nvPr/>
        </p:nvCxnSpPr>
        <p:spPr>
          <a:xfrm>
            <a:off x="6996113" y="4773453"/>
            <a:ext cx="0" cy="385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74DBE8B8-13BE-1D42-9090-6622773D96AF}"/>
              </a:ext>
            </a:extLst>
          </p:cNvPr>
          <p:cNvSpPr txBox="1"/>
          <p:nvPr/>
        </p:nvSpPr>
        <p:spPr>
          <a:xfrm>
            <a:off x="2357438" y="5114925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NOW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980F0F4-932A-B141-BE76-EF0E192D48FF}"/>
              </a:ext>
            </a:extLst>
          </p:cNvPr>
          <p:cNvSpPr txBox="1"/>
          <p:nvPr/>
        </p:nvSpPr>
        <p:spPr>
          <a:xfrm>
            <a:off x="6096000" y="4202846"/>
            <a:ext cx="3805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I </a:t>
            </a:r>
            <a:r>
              <a:rPr lang="fr-FR" b="1" dirty="0" err="1"/>
              <a:t>get</a:t>
            </a:r>
            <a:r>
              <a:rPr lang="fr-FR" b="1" dirty="0"/>
              <a:t> at home. </a:t>
            </a:r>
            <a:r>
              <a:rPr lang="fr-FR" b="1" dirty="0" err="1"/>
              <a:t>Homework</a:t>
            </a:r>
            <a:r>
              <a:rPr lang="fr-FR" b="1" dirty="0"/>
              <a:t> </a:t>
            </a:r>
            <a:r>
              <a:rPr lang="fr-FR" b="1" dirty="0" err="1"/>
              <a:t>done</a:t>
            </a:r>
            <a:endParaRPr lang="fr-FR" b="1" dirty="0"/>
          </a:p>
        </p:txBody>
      </p:sp>
      <p:sp>
        <p:nvSpPr>
          <p:cNvPr id="15" name="Bulle ronde 14">
            <a:extLst>
              <a:ext uri="{FF2B5EF4-FFF2-40B4-BE49-F238E27FC236}">
                <a16:creationId xmlns:a16="http://schemas.microsoft.com/office/drawing/2014/main" id="{A8395C74-411E-D547-9B71-90A2371F7A65}"/>
              </a:ext>
            </a:extLst>
          </p:cNvPr>
          <p:cNvSpPr/>
          <p:nvPr/>
        </p:nvSpPr>
        <p:spPr>
          <a:xfrm>
            <a:off x="4171950" y="5852161"/>
            <a:ext cx="5886450" cy="887961"/>
          </a:xfrm>
          <a:prstGeom prst="wedgeEllipseCallout">
            <a:avLst>
              <a:gd name="adj1" fmla="val -9910"/>
              <a:gd name="adj2" fmla="val -13371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This action (</a:t>
            </a:r>
            <a:r>
              <a:rPr lang="fr-FR" dirty="0" err="1"/>
              <a:t>homework</a:t>
            </a:r>
            <a:r>
              <a:rPr lang="fr-FR" dirty="0"/>
              <a:t> </a:t>
            </a:r>
            <a:r>
              <a:rPr lang="fr-FR" dirty="0" err="1"/>
              <a:t>done</a:t>
            </a:r>
            <a:r>
              <a:rPr lang="fr-FR" dirty="0"/>
              <a:t>)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happen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NOW and the time I </a:t>
            </a:r>
            <a:r>
              <a:rPr lang="fr-FR" dirty="0" err="1"/>
              <a:t>get</a:t>
            </a:r>
            <a:r>
              <a:rPr lang="fr-FR" dirty="0"/>
              <a:t> home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D8019B68-3280-064A-8B3E-ACC8A537E9F9}"/>
              </a:ext>
            </a:extLst>
          </p:cNvPr>
          <p:cNvCxnSpPr/>
          <p:nvPr/>
        </p:nvCxnSpPr>
        <p:spPr>
          <a:xfrm>
            <a:off x="1088029" y="2491296"/>
            <a:ext cx="7000178" cy="0"/>
          </a:xfrm>
          <a:prstGeom prst="straightConnector1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93A4B9A9-0EA7-9742-A84A-FB98A78AFFE8}"/>
              </a:ext>
            </a:extLst>
          </p:cNvPr>
          <p:cNvCxnSpPr>
            <a:cxnSpLocks/>
          </p:cNvCxnSpPr>
          <p:nvPr/>
        </p:nvCxnSpPr>
        <p:spPr>
          <a:xfrm flipH="1">
            <a:off x="2324100" y="2311853"/>
            <a:ext cx="14286" cy="3588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968A3910-F334-2C49-A837-9C67DDE122B5}"/>
              </a:ext>
            </a:extLst>
          </p:cNvPr>
          <p:cNvCxnSpPr/>
          <p:nvPr/>
        </p:nvCxnSpPr>
        <p:spPr>
          <a:xfrm>
            <a:off x="6548438" y="2298414"/>
            <a:ext cx="0" cy="385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F0A7A686-BEC0-4343-93CD-EE2BF7860BFF}"/>
              </a:ext>
            </a:extLst>
          </p:cNvPr>
          <p:cNvSpPr txBox="1"/>
          <p:nvPr/>
        </p:nvSpPr>
        <p:spPr>
          <a:xfrm>
            <a:off x="1909763" y="2639886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NOW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E3C03657-CF79-DF41-9372-7BA18F50A34E}"/>
              </a:ext>
            </a:extLst>
          </p:cNvPr>
          <p:cNvSpPr txBox="1"/>
          <p:nvPr/>
        </p:nvSpPr>
        <p:spPr>
          <a:xfrm>
            <a:off x="5648325" y="1727807"/>
            <a:ext cx="223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/>
              <a:t>December</a:t>
            </a:r>
            <a:r>
              <a:rPr lang="fr-FR" b="1" dirty="0"/>
              <a:t> 22</a:t>
            </a:r>
          </a:p>
        </p:txBody>
      </p:sp>
    </p:spTree>
    <p:extLst>
      <p:ext uri="{BB962C8B-B14F-4D97-AF65-F5344CB8AC3E}">
        <p14:creationId xmlns:p14="http://schemas.microsoft.com/office/powerpoint/2010/main" val="2626795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12" grpId="0"/>
      <p:bldP spid="15" grpId="0" animBg="1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0C50CA-ADBD-FF42-9BE4-F137359D5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678665"/>
          </a:xfrm>
        </p:spPr>
        <p:txBody>
          <a:bodyPr/>
          <a:lstStyle/>
          <a:p>
            <a:r>
              <a:rPr lang="fr-FR" dirty="0"/>
              <a:t>TIME FOR PRACTICE!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F0C17EE-E8EF-A244-BCE0-92DB05EA2B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571626"/>
            <a:ext cx="10820400" cy="4647060"/>
          </a:xfrm>
        </p:spPr>
        <p:txBody>
          <a:bodyPr/>
          <a:lstStyle/>
          <a:p>
            <a:r>
              <a:rPr lang="fr-FR" dirty="0"/>
              <a:t>Click on the </a:t>
            </a:r>
            <a:r>
              <a:rPr lang="fr-FR" dirty="0" err="1"/>
              <a:t>following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:</a:t>
            </a:r>
          </a:p>
          <a:p>
            <a:endParaRPr lang="fr-FR" dirty="0"/>
          </a:p>
          <a:p>
            <a:r>
              <a:rPr lang="fr-FR" dirty="0">
                <a:hlinkClick r:id="rId2"/>
              </a:rPr>
              <a:t>https://www.perfect-english-grammar.com</a:t>
            </a:r>
            <a:r>
              <a:rPr lang="fr-FR">
                <a:hlinkClick r:id="rId2"/>
              </a:rPr>
              <a:t>/future-perfect-exercise-1.html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53791460"/>
      </p:ext>
    </p:extLst>
  </p:cSld>
  <p:clrMapOvr>
    <a:masterClrMapping/>
  </p:clrMapOvr>
</p:sld>
</file>

<file path=ppt/theme/theme1.xml><?xml version="1.0" encoding="utf-8"?>
<a:theme xmlns:a="http://schemas.openxmlformats.org/drawingml/2006/main" name="Traînée de condensation">
  <a:themeElements>
    <a:clrScheme name="Traînée de condensation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Traînée de condensation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înée de condensation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{6C8BC0ED-39DA-434F-BC51-D046820FB83D}tf10001079</Template>
  <TotalTime>167</TotalTime>
  <Words>175</Words>
  <Application>Microsoft Macintosh PowerPoint</Application>
  <PresentationFormat>Grand écran</PresentationFormat>
  <Paragraphs>35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</vt:lpstr>
      <vt:lpstr>Traînée de condensation</vt:lpstr>
      <vt:lpstr>Future perfect</vt:lpstr>
      <vt:lpstr>Will+ have+Past Participle</vt:lpstr>
      <vt:lpstr>Future Perfect</vt:lpstr>
      <vt:lpstr>Examples:   By December 22, I will have finished my English. </vt:lpstr>
      <vt:lpstr>TIME FOR PRACTICE!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perfect</dc:title>
  <dc:creator>Joseph, Anne Marie</dc:creator>
  <cp:lastModifiedBy>Joseph, Anne Marie</cp:lastModifiedBy>
  <cp:revision>9</cp:revision>
  <dcterms:created xsi:type="dcterms:W3CDTF">2018-12-12T17:23:09Z</dcterms:created>
  <dcterms:modified xsi:type="dcterms:W3CDTF">2019-03-08T16:47:08Z</dcterms:modified>
</cp:coreProperties>
</file>