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65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1"/>
    <p:restoredTop sz="94646"/>
  </p:normalViewPr>
  <p:slideViewPr>
    <p:cSldViewPr snapToGrid="0" snapToObjects="1">
      <p:cViewPr varScale="1">
        <p:scale>
          <a:sx n="90" d="100"/>
          <a:sy n="90" d="100"/>
        </p:scale>
        <p:origin x="232" y="6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3/7/19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32900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et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3/7/19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58096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tion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/>
              <a:t>Cliquez pour 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3/7/19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48771293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fr-FR"/>
              <a:t>Cliquez pour 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3/7/19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746348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 ci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/>
              <a:t>Cliquez pour 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fr-FR"/>
              <a:t>Cliquez pour 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3/7/19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03717794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rai ou fau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/>
              <a:t>Cliquez pour 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fr-FR"/>
              <a:t>Cliquez pour 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3/7/19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581219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fr-FR"/>
              <a:t>Cliquez pour 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3/7/19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771627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3/7/19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06268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fr-FR"/>
              <a:t>Cliquez pour 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3/7/19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64077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3/7/19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52718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fr-FR"/>
              <a:t>Cliquez pour 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fr-FR"/>
              <a:t>Cliquez pour 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3/7/19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74581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fr-FR"/>
              <a:t>Cliquez pour 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fr-FR"/>
              <a:t>Cliquez pour 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3/7/19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36977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3/7/19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34008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3/7/19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42401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fr-FR"/>
              <a:t>Cliquez pour 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3/7/19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98070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3/7/19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10134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157"/>
            <a:ext cx="2356674" cy="6853096"/>
            <a:chOff x="6627813" y="195610"/>
            <a:chExt cx="1952625" cy="5678141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5610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3/7/19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31170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  <p:sldLayoutId id="2147483669" r:id="rId4"/>
    <p:sldLayoutId id="2147483670" r:id="rId5"/>
    <p:sldLayoutId id="2147483671" r:id="rId6"/>
    <p:sldLayoutId id="2147483672" r:id="rId7"/>
    <p:sldLayoutId id="2147483673" r:id="rId8"/>
    <p:sldLayoutId id="2147483674" r:id="rId9"/>
    <p:sldLayoutId id="2147483675" r:id="rId10"/>
    <p:sldLayoutId id="2147483676" r:id="rId11"/>
    <p:sldLayoutId id="2147483677" r:id="rId12"/>
    <p:sldLayoutId id="2147483678" r:id="rId13"/>
    <p:sldLayoutId id="2147483679" r:id="rId14"/>
    <p:sldLayoutId id="2147483680" r:id="rId15"/>
    <p:sldLayoutId id="2147483681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2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DE74BD8-AFFB-F74A-805D-4C7C45A01AB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26995" y="2514600"/>
            <a:ext cx="10177617" cy="2262781"/>
          </a:xfrm>
        </p:spPr>
        <p:txBody>
          <a:bodyPr/>
          <a:lstStyle/>
          <a:p>
            <a:r>
              <a:rPr lang="fr-FR" dirty="0"/>
              <a:t>Simple </a:t>
            </a:r>
            <a:r>
              <a:rPr lang="fr-FR" dirty="0" err="1"/>
              <a:t>Past</a:t>
            </a:r>
            <a:r>
              <a:rPr lang="fr-FR" dirty="0"/>
              <a:t> Vs </a:t>
            </a:r>
            <a:r>
              <a:rPr lang="fr-FR" dirty="0" err="1"/>
              <a:t>Present</a:t>
            </a:r>
            <a:r>
              <a:rPr lang="fr-FR" dirty="0"/>
              <a:t> </a:t>
            </a:r>
            <a:r>
              <a:rPr lang="fr-FR" dirty="0" err="1"/>
              <a:t>Perfect</a:t>
            </a:r>
            <a:endParaRPr lang="fr-FR" dirty="0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F08285CD-1520-3944-872A-D6D028B0949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589213" y="5572125"/>
            <a:ext cx="8915399" cy="331537"/>
          </a:xfrm>
        </p:spPr>
        <p:txBody>
          <a:bodyPr>
            <a:normAutofit/>
          </a:bodyPr>
          <a:lstStyle/>
          <a:p>
            <a:r>
              <a:rPr lang="fr-FR" sz="800" dirty="0"/>
              <a:t>Anne Marie Joseph CFM CS Saint-Hyacinthe </a:t>
            </a:r>
            <a:r>
              <a:rPr lang="fr-FR" sz="800" dirty="0" err="1"/>
              <a:t>January</a:t>
            </a:r>
            <a:r>
              <a:rPr lang="fr-FR" sz="800" dirty="0"/>
              <a:t> 2019</a:t>
            </a:r>
          </a:p>
        </p:txBody>
      </p:sp>
    </p:spTree>
    <p:extLst>
      <p:ext uri="{BB962C8B-B14F-4D97-AF65-F5344CB8AC3E}">
        <p14:creationId xmlns:p14="http://schemas.microsoft.com/office/powerpoint/2010/main" val="9351078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00E08F-7C4D-1940-9A0D-40283EDC96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b="1" dirty="0"/>
              <a:t>Simple Past vs Present Perfect</a:t>
            </a:r>
            <a:br>
              <a:rPr lang="fr-CA" dirty="0"/>
            </a:br>
            <a:endParaRPr lang="fr-FR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ADBF2F5A-C56B-B740-AA53-CF5BA49341E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89212" y="2133599"/>
            <a:ext cx="8915400" cy="4256049"/>
          </a:xfrm>
        </p:spPr>
        <p:txBody>
          <a:bodyPr/>
          <a:lstStyle/>
          <a:p>
            <a:pPr lvl="0"/>
            <a:r>
              <a:rPr lang="en-CA" sz="2000" b="1" dirty="0"/>
              <a:t>Use simple past </a:t>
            </a:r>
            <a:endParaRPr lang="fr-CA" sz="2000" b="1" dirty="0"/>
          </a:p>
          <a:p>
            <a:pPr lvl="1"/>
            <a:r>
              <a:rPr lang="en-CA" sz="1800" dirty="0"/>
              <a:t>for an action completed in the past at a definite time.</a:t>
            </a:r>
          </a:p>
          <a:p>
            <a:pPr marL="457200" lvl="1" indent="0">
              <a:buNone/>
            </a:pPr>
            <a:endParaRPr lang="fr-CA" dirty="0"/>
          </a:p>
          <a:p>
            <a:pPr lvl="0"/>
            <a:r>
              <a:rPr lang="en-CA" sz="2000" b="1" dirty="0"/>
              <a:t>Use present perfect </a:t>
            </a:r>
            <a:endParaRPr lang="fr-CA" sz="2000" b="1" dirty="0"/>
          </a:p>
          <a:p>
            <a:pPr lvl="1"/>
            <a:r>
              <a:rPr lang="en-CA" sz="1800" dirty="0"/>
              <a:t>when there is a connection with the present (past action has a result in the present,</a:t>
            </a:r>
            <a:endParaRPr lang="fr-CA" sz="1800" dirty="0"/>
          </a:p>
          <a:p>
            <a:pPr lvl="1"/>
            <a:r>
              <a:rPr lang="en-CA" sz="1800" dirty="0"/>
              <a:t>for a period of time that continues from the past until now,</a:t>
            </a:r>
            <a:endParaRPr lang="fr-CA" sz="1800" dirty="0"/>
          </a:p>
          <a:p>
            <a:pPr lvl="1"/>
            <a:r>
              <a:rPr lang="en-CA" sz="1800" dirty="0"/>
              <a:t>for repeated actions at an unspecific time, </a:t>
            </a:r>
            <a:endParaRPr lang="fr-CA" sz="1800" dirty="0"/>
          </a:p>
          <a:p>
            <a:pPr lvl="1"/>
            <a:r>
              <a:rPr lang="en-CA" sz="1800" dirty="0"/>
              <a:t>for new information.</a:t>
            </a:r>
            <a:endParaRPr lang="fr-CA" sz="1800" dirty="0"/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6124902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 de texte 2">
            <a:extLst>
              <a:ext uri="{FF2B5EF4-FFF2-40B4-BE49-F238E27FC236}">
                <a16:creationId xmlns:a16="http://schemas.microsoft.com/office/drawing/2014/main" id="{B2186A68-FEEF-B64F-9A1D-C0910841251B}"/>
              </a:ext>
            </a:extLst>
          </p:cNvPr>
          <p:cNvSpPr txBox="1"/>
          <p:nvPr/>
        </p:nvSpPr>
        <p:spPr>
          <a:xfrm>
            <a:off x="189453" y="390014"/>
            <a:ext cx="5662706" cy="6601522"/>
          </a:xfrm>
          <a:prstGeom prst="rect">
            <a:avLst/>
          </a:prstGeom>
          <a:noFill/>
          <a:ln>
            <a:noFill/>
          </a:ln>
          <a:effectLst/>
          <a:extLst>
            <a:ext uri="{C572A759-6A51-4108-AA02-DFA0A04FC94B}">
              <ma14:wrappingTextBoxFlag xmlns:lc="http://schemas.openxmlformats.org/drawingml/2006/lockedCanvas" xmlns:ma14="http://schemas.microsoft.com/office/mac/drawingml/2011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v="urn:schemas-microsoft-com:mac:vml" xmlns:mc="http://schemas.openxmlformats.org/markup-compatibility/2006" xmlns:mo="http://schemas.microsoft.com/office/mac/office/2008/main" xmlns:wpc="http://schemas.microsoft.com/office/word/2010/wordprocessingCanvas" xmlns=""/>
            </a:ext>
          </a:extLst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en-US" sz="2000" b="1" u="sng" dirty="0">
                <a:effectLst/>
                <a:ea typeface="MS Mincho" panose="02020609040205080304" pitchFamily="49" charset="-128"/>
                <a:cs typeface="Times New Roman" panose="02020603050405020304" pitchFamily="18" charset="0"/>
              </a:rPr>
              <a:t>Simple Past</a:t>
            </a:r>
            <a:endParaRPr lang="fr-CA" sz="2000" dirty="0">
              <a:effectLst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en-CA" sz="1200" dirty="0">
                <a:effectLst/>
                <a:ea typeface="MS Mincho" panose="02020609040205080304" pitchFamily="49" charset="-128"/>
                <a:cs typeface="Times New Roman" panose="02020603050405020304" pitchFamily="18" charset="0"/>
              </a:rPr>
              <a:t> </a:t>
            </a:r>
            <a:endParaRPr lang="fr-CA" sz="1200" dirty="0">
              <a:effectLst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en-CA" b="1" dirty="0">
                <a:solidFill>
                  <a:schemeClr val="bg1"/>
                </a:solidFill>
                <a:effectLst/>
                <a:ea typeface="MS Mincho" panose="02020609040205080304" pitchFamily="49" charset="-128"/>
                <a:cs typeface="Times New Roman" panose="02020603050405020304" pitchFamily="18" charset="0"/>
              </a:rPr>
              <a:t>The actio</a:t>
            </a:r>
            <a:r>
              <a:rPr lang="en-CA" b="1" dirty="0">
                <a:solidFill>
                  <a:schemeClr val="accent4">
                    <a:lumMod val="50000"/>
                  </a:schemeClr>
                </a:solidFill>
                <a:effectLst/>
                <a:ea typeface="MS Mincho" panose="02020609040205080304" pitchFamily="49" charset="-128"/>
                <a:cs typeface="Times New Roman" panose="02020603050405020304" pitchFamily="18" charset="0"/>
              </a:rPr>
              <a:t>n is finished. It tells us about the past.</a:t>
            </a:r>
            <a:endParaRPr lang="fr-CA" b="1" dirty="0">
              <a:solidFill>
                <a:schemeClr val="accent4">
                  <a:lumMod val="50000"/>
                </a:schemeClr>
              </a:solidFill>
              <a:effectLst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en-CA" sz="1200" dirty="0">
                <a:effectLst/>
                <a:ea typeface="MS Mincho" panose="02020609040205080304" pitchFamily="49" charset="-128"/>
                <a:cs typeface="Times New Roman" panose="02020603050405020304" pitchFamily="18" charset="0"/>
              </a:rPr>
              <a:t> </a:t>
            </a:r>
            <a:endParaRPr lang="fr-CA" sz="1200" dirty="0">
              <a:effectLst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CA" sz="1600" dirty="0">
                <a:effectLst/>
                <a:ea typeface="MS Mincho" panose="02020609040205080304" pitchFamily="49" charset="-128"/>
                <a:cs typeface="Times New Roman" panose="02020603050405020304" pitchFamily="18" charset="0"/>
              </a:rPr>
              <a:t>It is formed with:  </a:t>
            </a:r>
            <a:endParaRPr lang="fr-CA" sz="1600" dirty="0">
              <a:effectLst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 marL="342900" lvl="0" indent="-342900">
              <a:spcAft>
                <a:spcPts val="0"/>
              </a:spcAft>
              <a:buFont typeface="Symbol" pitchFamily="2" charset="2"/>
              <a:buChar char=""/>
            </a:pPr>
            <a:r>
              <a:rPr lang="en-CA" sz="1600" dirty="0">
                <a:effectLst/>
                <a:ea typeface="MS Mincho" panose="02020609040205080304" pitchFamily="49" charset="-128"/>
                <a:cs typeface="Times New Roman" panose="02020603050405020304" pitchFamily="18" charset="0"/>
              </a:rPr>
              <a:t>regular verbs (V–</a:t>
            </a:r>
            <a:r>
              <a:rPr lang="en-CA" sz="1600" dirty="0" err="1">
                <a:effectLst/>
                <a:ea typeface="MS Mincho" panose="02020609040205080304" pitchFamily="49" charset="-128"/>
                <a:cs typeface="Times New Roman" panose="02020603050405020304" pitchFamily="18" charset="0"/>
              </a:rPr>
              <a:t>ed</a:t>
            </a:r>
            <a:r>
              <a:rPr lang="en-CA" sz="1600" dirty="0">
                <a:effectLst/>
                <a:ea typeface="MS Mincho" panose="02020609040205080304" pitchFamily="49" charset="-128"/>
                <a:cs typeface="Times New Roman" panose="02020603050405020304" pitchFamily="18" charset="0"/>
              </a:rPr>
              <a:t>) 		</a:t>
            </a:r>
            <a:endParaRPr lang="fr-CA" sz="1600" dirty="0">
              <a:effectLst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CA" sz="1600" dirty="0">
                <a:ea typeface="MS Mincho" panose="02020609040205080304" pitchFamily="49" charset="-128"/>
                <a:cs typeface="Times New Roman" panose="02020603050405020304" pitchFamily="18" charset="0"/>
              </a:rPr>
              <a:t>			</a:t>
            </a:r>
            <a:r>
              <a:rPr lang="en-CA" sz="1600" dirty="0">
                <a:effectLst/>
                <a:ea typeface="MS Mincho" panose="02020609040205080304" pitchFamily="49" charset="-128"/>
                <a:cs typeface="Times New Roman" panose="02020603050405020304" pitchFamily="18" charset="0"/>
              </a:rPr>
              <a:t>Yesterday, I talk</a:t>
            </a:r>
            <a:r>
              <a:rPr lang="en-CA" sz="1600" dirty="0">
                <a:solidFill>
                  <a:srgbClr val="FF0000"/>
                </a:solidFill>
                <a:effectLst/>
                <a:ea typeface="MS Mincho" panose="02020609040205080304" pitchFamily="49" charset="-128"/>
                <a:cs typeface="Times New Roman" panose="02020603050405020304" pitchFamily="18" charset="0"/>
              </a:rPr>
              <a:t>ed </a:t>
            </a:r>
            <a:r>
              <a:rPr lang="en-CA" sz="1600" dirty="0">
                <a:effectLst/>
                <a:ea typeface="MS Mincho" panose="02020609040205080304" pitchFamily="49" charset="-128"/>
                <a:cs typeface="Times New Roman" panose="02020603050405020304" pitchFamily="18" charset="0"/>
              </a:rPr>
              <a:t>to my brother</a:t>
            </a:r>
            <a:endParaRPr lang="fr-CA" sz="1600" dirty="0">
              <a:effectLst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 marL="899160" indent="449580">
              <a:spcAft>
                <a:spcPts val="0"/>
              </a:spcAft>
            </a:pPr>
            <a:endParaRPr lang="en-CA" sz="1600" dirty="0">
              <a:effectLst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 marL="899160" indent="449580">
              <a:spcAft>
                <a:spcPts val="0"/>
              </a:spcAft>
            </a:pPr>
            <a:r>
              <a:rPr lang="en-CA" sz="1600" dirty="0">
                <a:effectLst/>
                <a:ea typeface="MS Mincho" panose="02020609040205080304" pitchFamily="49" charset="-128"/>
                <a:cs typeface="Times New Roman" panose="02020603050405020304" pitchFamily="18" charset="0"/>
              </a:rPr>
              <a:t>OR </a:t>
            </a:r>
            <a:endParaRPr lang="fr-CA" sz="1600" dirty="0">
              <a:effectLst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 marL="342900" lvl="0" indent="-342900">
              <a:spcAft>
                <a:spcPts val="0"/>
              </a:spcAft>
              <a:buFont typeface="Symbol" pitchFamily="2" charset="2"/>
              <a:buChar char=""/>
            </a:pPr>
            <a:r>
              <a:rPr lang="en-CA" sz="1600" dirty="0">
                <a:effectLst/>
                <a:ea typeface="MS Mincho" panose="02020609040205080304" pitchFamily="49" charset="-128"/>
                <a:cs typeface="Times New Roman" panose="02020603050405020304" pitchFamily="18" charset="0"/>
              </a:rPr>
              <a:t>irregular verb: </a:t>
            </a:r>
            <a:r>
              <a:rPr lang="en-CA" sz="1600" dirty="0">
                <a:solidFill>
                  <a:srgbClr val="FF0000"/>
                </a:solidFill>
                <a:effectLst/>
                <a:ea typeface="MS Mincho" panose="02020609040205080304" pitchFamily="49" charset="-128"/>
                <a:cs typeface="Times New Roman" panose="02020603050405020304" pitchFamily="18" charset="0"/>
              </a:rPr>
              <a:t>saw </a:t>
            </a:r>
            <a:r>
              <a:rPr lang="en-CA" sz="1600" dirty="0">
                <a:effectLst/>
                <a:ea typeface="MS Mincho" panose="02020609040205080304" pitchFamily="49" charset="-128"/>
                <a:cs typeface="Times New Roman" panose="02020603050405020304" pitchFamily="18" charset="0"/>
              </a:rPr>
              <a:t>(see)	</a:t>
            </a:r>
            <a:endParaRPr lang="fr-CA" sz="1600" dirty="0">
              <a:effectLst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 marL="899160" indent="449580">
              <a:spcAft>
                <a:spcPts val="0"/>
              </a:spcAft>
            </a:pPr>
            <a:r>
              <a:rPr lang="en-CA" sz="1600" dirty="0">
                <a:effectLst/>
                <a:ea typeface="MS Mincho" panose="02020609040205080304" pitchFamily="49" charset="-128"/>
                <a:cs typeface="Times New Roman" panose="02020603050405020304" pitchFamily="18" charset="0"/>
              </a:rPr>
              <a:t>Yesterday, I saw my brother.</a:t>
            </a:r>
            <a:endParaRPr lang="fr-CA" sz="1600" dirty="0">
              <a:effectLst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 marL="899160" indent="449580">
              <a:spcAft>
                <a:spcPts val="0"/>
              </a:spcAft>
            </a:pPr>
            <a:r>
              <a:rPr lang="en-CA" sz="1600" dirty="0">
                <a:effectLst/>
                <a:ea typeface="MS Mincho" panose="02020609040205080304" pitchFamily="49" charset="-128"/>
                <a:cs typeface="Times New Roman" panose="02020603050405020304" pitchFamily="18" charset="0"/>
              </a:rPr>
              <a:t> </a:t>
            </a:r>
            <a:endParaRPr lang="fr-CA" sz="1600" dirty="0">
              <a:effectLst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CA" sz="1600" dirty="0">
                <a:effectLst/>
                <a:ea typeface="MS Mincho" panose="02020609040205080304" pitchFamily="49" charset="-128"/>
                <a:cs typeface="Times New Roman" panose="02020603050405020304" pitchFamily="18" charset="0"/>
              </a:rPr>
              <a:t> </a:t>
            </a:r>
            <a:endParaRPr lang="fr-CA" sz="1600" dirty="0">
              <a:effectLst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CA" sz="1600" dirty="0">
                <a:effectLst/>
                <a:ea typeface="MS Mincho" panose="02020609040205080304" pitchFamily="49" charset="-128"/>
                <a:cs typeface="Times New Roman" panose="02020603050405020304" pitchFamily="18" charset="0"/>
              </a:rPr>
              <a:t>         Past (the action is finished)</a:t>
            </a:r>
            <a:endParaRPr lang="fr-CA" sz="1600" dirty="0">
              <a:effectLst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CA" sz="1600" dirty="0">
                <a:effectLst/>
                <a:ea typeface="MS Mincho" panose="02020609040205080304" pitchFamily="49" charset="-128"/>
                <a:cs typeface="Times New Roman" panose="02020603050405020304" pitchFamily="18" charset="0"/>
              </a:rPr>
              <a:t> </a:t>
            </a:r>
          </a:p>
          <a:p>
            <a:pPr>
              <a:spcAft>
                <a:spcPts val="0"/>
              </a:spcAft>
            </a:pPr>
            <a:endParaRPr lang="en-CA" sz="1600" dirty="0"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fr-CA" sz="1600" dirty="0">
              <a:effectLst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CA" sz="1600" b="1" dirty="0">
                <a:effectLst/>
                <a:ea typeface="MS Mincho" panose="02020609040205080304" pitchFamily="49" charset="-128"/>
                <a:cs typeface="Times New Roman" panose="02020603050405020304" pitchFamily="18" charset="0"/>
              </a:rPr>
              <a:t>Key words :		</a:t>
            </a:r>
            <a:r>
              <a:rPr lang="en-CA" sz="1600" b="1" dirty="0">
                <a:solidFill>
                  <a:schemeClr val="accent5">
                    <a:lumMod val="75000"/>
                  </a:schemeClr>
                </a:solidFill>
                <a:effectLst/>
                <a:ea typeface="MS Mincho" panose="02020609040205080304" pitchFamily="49" charset="-128"/>
                <a:cs typeface="Times New Roman" panose="02020603050405020304" pitchFamily="18" charset="0"/>
              </a:rPr>
              <a:t>yesterday</a:t>
            </a:r>
            <a:endParaRPr lang="fr-CA" sz="1600" b="1" dirty="0">
              <a:solidFill>
                <a:schemeClr val="accent5">
                  <a:lumMod val="75000"/>
                </a:schemeClr>
              </a:solidFill>
              <a:effectLst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CA" sz="1600" b="1" dirty="0">
                <a:solidFill>
                  <a:schemeClr val="accent5">
                    <a:lumMod val="75000"/>
                  </a:schemeClr>
                </a:solidFill>
                <a:effectLst/>
                <a:ea typeface="MS Mincho" panose="02020609040205080304" pitchFamily="49" charset="-128"/>
                <a:cs typeface="Times New Roman" panose="02020603050405020304" pitchFamily="18" charset="0"/>
              </a:rPr>
              <a:t>				ago</a:t>
            </a:r>
            <a:endParaRPr lang="fr-CA" sz="1600" b="1" dirty="0">
              <a:solidFill>
                <a:schemeClr val="accent5">
                  <a:lumMod val="75000"/>
                </a:schemeClr>
              </a:solidFill>
              <a:effectLst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CA" sz="1600" b="1" dirty="0">
                <a:solidFill>
                  <a:schemeClr val="accent5">
                    <a:lumMod val="75000"/>
                  </a:schemeClr>
                </a:solidFill>
                <a:effectLst/>
                <a:ea typeface="MS Mincho" panose="02020609040205080304" pitchFamily="49" charset="-128"/>
                <a:cs typeface="Times New Roman" panose="02020603050405020304" pitchFamily="18" charset="0"/>
              </a:rPr>
              <a:t>				last</a:t>
            </a:r>
            <a:endParaRPr lang="fr-CA" sz="1600" b="1" dirty="0">
              <a:solidFill>
                <a:schemeClr val="accent5">
                  <a:lumMod val="75000"/>
                </a:schemeClr>
              </a:solidFill>
              <a:effectLst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CA" sz="1600" b="1" dirty="0">
                <a:solidFill>
                  <a:schemeClr val="accent5">
                    <a:lumMod val="75000"/>
                  </a:schemeClr>
                </a:solidFill>
                <a:effectLst/>
                <a:ea typeface="MS Mincho" panose="02020609040205080304" pitchFamily="49" charset="-128"/>
                <a:cs typeface="Times New Roman" panose="02020603050405020304" pitchFamily="18" charset="0"/>
              </a:rPr>
              <a:t>				+ the context</a:t>
            </a:r>
            <a:endParaRPr lang="fr-CA" sz="1600" b="1" dirty="0">
              <a:solidFill>
                <a:schemeClr val="accent5">
                  <a:lumMod val="75000"/>
                </a:schemeClr>
              </a:solidFill>
              <a:effectLst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CA" sz="1600" dirty="0">
                <a:solidFill>
                  <a:schemeClr val="accent5">
                    <a:lumMod val="75000"/>
                  </a:schemeClr>
                </a:solidFill>
                <a:effectLst/>
                <a:ea typeface="MS Mincho" panose="02020609040205080304" pitchFamily="49" charset="-128"/>
                <a:cs typeface="Times New Roman" panose="02020603050405020304" pitchFamily="18" charset="0"/>
              </a:rPr>
              <a:t> </a:t>
            </a:r>
            <a:endParaRPr lang="fr-CA" sz="1600" dirty="0">
              <a:solidFill>
                <a:schemeClr val="accent5">
                  <a:lumMod val="75000"/>
                </a:schemeClr>
              </a:solidFill>
              <a:effectLst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CA" sz="1600" b="1" dirty="0">
                <a:effectLst/>
                <a:ea typeface="MS Mincho" panose="02020609040205080304" pitchFamily="49" charset="-128"/>
                <a:cs typeface="Times New Roman" panose="02020603050405020304" pitchFamily="18" charset="0"/>
              </a:rPr>
              <a:t>Affirmative 	    Negative	          Interrogative	</a:t>
            </a:r>
            <a:endParaRPr lang="fr-CA" sz="1600" dirty="0">
              <a:effectLst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CA" sz="1600" dirty="0">
                <a:effectLst/>
                <a:ea typeface="MS Mincho" panose="02020609040205080304" pitchFamily="49" charset="-128"/>
                <a:cs typeface="Times New Roman" panose="02020603050405020304" pitchFamily="18" charset="0"/>
              </a:rPr>
              <a:t>I talked 		I did not talk		Did I talk?</a:t>
            </a:r>
            <a:endParaRPr lang="fr-CA" sz="1600" dirty="0">
              <a:effectLst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sz="1200" dirty="0">
                <a:effectLst/>
                <a:ea typeface="MS Mincho" panose="02020609040205080304" pitchFamily="49" charset="-128"/>
                <a:cs typeface="Times New Roman" panose="02020603050405020304" pitchFamily="18" charset="0"/>
              </a:rPr>
              <a:t> </a:t>
            </a:r>
            <a:endParaRPr lang="fr-CA" sz="1200" dirty="0">
              <a:effectLst/>
              <a:ea typeface="MS Mincho" panose="02020609040205080304" pitchFamily="49" charset="-128"/>
              <a:cs typeface="Times New Roman" panose="02020603050405020304" pitchFamily="18" charset="0"/>
            </a:endParaRPr>
          </a:p>
        </p:txBody>
      </p:sp>
      <p:sp>
        <p:nvSpPr>
          <p:cNvPr id="3" name="Zone de texte 3">
            <a:extLst>
              <a:ext uri="{FF2B5EF4-FFF2-40B4-BE49-F238E27FC236}">
                <a16:creationId xmlns:a16="http://schemas.microsoft.com/office/drawing/2014/main" id="{468399C3-A58B-1641-BC42-03F5149D59B5}"/>
              </a:ext>
            </a:extLst>
          </p:cNvPr>
          <p:cNvSpPr txBox="1"/>
          <p:nvPr/>
        </p:nvSpPr>
        <p:spPr>
          <a:xfrm>
            <a:off x="6044080" y="295507"/>
            <a:ext cx="5958467" cy="6523463"/>
          </a:xfrm>
          <a:prstGeom prst="rect">
            <a:avLst/>
          </a:prstGeom>
          <a:noFill/>
          <a:ln>
            <a:noFill/>
          </a:ln>
          <a:effectLst/>
          <a:extLst>
            <a:ext uri="{C572A759-6A51-4108-AA02-DFA0A04FC94B}">
              <ma14:wrappingTextBoxFlag xmlns:lc="http://schemas.openxmlformats.org/drawingml/2006/lockedCanvas" xmlns:ma14="http://schemas.microsoft.com/office/mac/drawingml/2011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v="urn:schemas-microsoft-com:mac:vml" xmlns:mc="http://schemas.openxmlformats.org/markup-compatibility/2006" xmlns:mo="http://schemas.microsoft.com/office/mac/office/2008/main" xmlns:wpc="http://schemas.microsoft.com/office/word/2010/wordprocessingCanvas" xmlns=""/>
            </a:ext>
          </a:extLst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en-CA" sz="2000" b="1" u="sng" dirty="0">
                <a:effectLst/>
                <a:ea typeface="MS Mincho" panose="02020609040205080304" pitchFamily="49" charset="-128"/>
                <a:cs typeface="Times New Roman" panose="02020603050405020304" pitchFamily="18" charset="0"/>
              </a:rPr>
              <a:t>Present Perfect</a:t>
            </a:r>
            <a:endParaRPr lang="fr-CA" sz="2000" dirty="0">
              <a:effectLst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en-CA" b="1" u="none" strike="noStrike" dirty="0">
                <a:effectLst/>
                <a:ea typeface="MS Mincho" panose="02020609040205080304" pitchFamily="49" charset="-128"/>
                <a:cs typeface="Times New Roman" panose="02020603050405020304" pitchFamily="18" charset="0"/>
              </a:rPr>
              <a:t> </a:t>
            </a:r>
            <a:endParaRPr lang="fr-CA" dirty="0">
              <a:effectLst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en-CA" dirty="0">
                <a:effectLst/>
                <a:ea typeface="MS Mincho" panose="02020609040205080304" pitchFamily="49" charset="-128"/>
                <a:cs typeface="Times New Roman" panose="02020603050405020304" pitchFamily="18" charset="0"/>
              </a:rPr>
              <a:t>It tells us about the present  (connection with the present)</a:t>
            </a:r>
            <a:endParaRPr lang="fr-CA" dirty="0">
              <a:effectLst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en-CA" b="1" dirty="0">
                <a:effectLst/>
                <a:ea typeface="MS Mincho" panose="02020609040205080304" pitchFamily="49" charset="-128"/>
                <a:cs typeface="Times New Roman" panose="02020603050405020304" pitchFamily="18" charset="0"/>
              </a:rPr>
              <a:t> </a:t>
            </a:r>
            <a:endParaRPr lang="fr-CA" dirty="0">
              <a:effectLst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en-CA" dirty="0">
                <a:effectLst/>
                <a:ea typeface="MS Mincho" panose="02020609040205080304" pitchFamily="49" charset="-128"/>
                <a:cs typeface="Times New Roman" panose="02020603050405020304" pitchFamily="18" charset="0"/>
              </a:rPr>
              <a:t>It is formed with the present tense of HAVE + the past participle of the verb.    </a:t>
            </a:r>
            <a:endParaRPr lang="fr-CA" dirty="0">
              <a:effectLst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en-CA" b="1" dirty="0">
                <a:effectLst/>
                <a:ea typeface="MS Mincho" panose="02020609040205080304" pitchFamily="49" charset="-128"/>
                <a:cs typeface="Times New Roman" panose="02020603050405020304" pitchFamily="18" charset="0"/>
              </a:rPr>
              <a:t> </a:t>
            </a:r>
            <a:endParaRPr lang="fr-CA" dirty="0">
              <a:effectLst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en-CA" b="1" dirty="0">
                <a:effectLst/>
                <a:ea typeface="MS Mincho" panose="02020609040205080304" pitchFamily="49" charset="-128"/>
                <a:cs typeface="Times New Roman" panose="02020603050405020304" pitchFamily="18" charset="0"/>
              </a:rPr>
              <a:t>                                                          </a:t>
            </a:r>
            <a:endParaRPr lang="fr-CA" dirty="0">
              <a:effectLst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fr-FR" dirty="0">
                <a:effectLst/>
                <a:ea typeface="MS Mincho" panose="02020609040205080304" pitchFamily="49" charset="-128"/>
                <a:cs typeface="Times New Roman" panose="02020603050405020304" pitchFamily="18" charset="0"/>
              </a:rPr>
              <a:t> </a:t>
            </a:r>
            <a:endParaRPr lang="fr-CA" dirty="0">
              <a:effectLst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dirty="0">
                <a:effectLst/>
                <a:ea typeface="MS Mincho" panose="02020609040205080304" pitchFamily="49" charset="-128"/>
                <a:cs typeface="Times New Roman" panose="02020603050405020304" pitchFamily="18" charset="0"/>
              </a:rPr>
              <a:t>                Past				                Present (now)</a:t>
            </a:r>
            <a:endParaRPr lang="fr-CA" dirty="0">
              <a:effectLst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dirty="0">
                <a:effectLst/>
                <a:ea typeface="MS Mincho" panose="02020609040205080304" pitchFamily="49" charset="-128"/>
                <a:cs typeface="Times New Roman" panose="02020603050405020304" pitchFamily="18" charset="0"/>
              </a:rPr>
              <a:t>		         </a:t>
            </a:r>
          </a:p>
          <a:p>
            <a:pPr>
              <a:spcAft>
                <a:spcPts val="0"/>
              </a:spcAft>
            </a:pPr>
            <a:r>
              <a:rPr lang="en-US" dirty="0">
                <a:ea typeface="MS Mincho" panose="02020609040205080304" pitchFamily="49" charset="-128"/>
                <a:cs typeface="Times New Roman" panose="02020603050405020304" pitchFamily="18" charset="0"/>
              </a:rPr>
              <a:t>				</a:t>
            </a:r>
            <a:r>
              <a:rPr lang="en-US" dirty="0">
                <a:effectLst/>
                <a:ea typeface="MS Mincho" panose="02020609040205080304" pitchFamily="49" charset="-128"/>
                <a:cs typeface="Times New Roman" panose="02020603050405020304" pitchFamily="18" charset="0"/>
              </a:rPr>
              <a:t> I am looking for my keys</a:t>
            </a:r>
            <a:endParaRPr lang="fr-CA" dirty="0">
              <a:effectLst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dirty="0">
                <a:effectLst/>
                <a:ea typeface="MS Mincho" panose="02020609040205080304" pitchFamily="49" charset="-128"/>
                <a:cs typeface="Times New Roman" panose="02020603050405020304" pitchFamily="18" charset="0"/>
              </a:rPr>
              <a:t>                        	 I can’t find my keys (now)</a:t>
            </a:r>
            <a:endParaRPr lang="fr-CA" dirty="0">
              <a:effectLst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dirty="0">
                <a:effectLst/>
                <a:ea typeface="MS Mincho" panose="02020609040205080304" pitchFamily="49" charset="-128"/>
                <a:cs typeface="Times New Roman" panose="02020603050405020304" pitchFamily="18" charset="0"/>
              </a:rPr>
              <a:t>				                         I’ve lost my keys</a:t>
            </a:r>
            <a:endParaRPr lang="fr-CA" dirty="0">
              <a:effectLst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CA" dirty="0">
                <a:effectLst/>
                <a:ea typeface="MS Mincho" panose="02020609040205080304" pitchFamily="49" charset="-128"/>
                <a:cs typeface="Times New Roman" panose="02020603050405020304" pitchFamily="18" charset="0"/>
              </a:rPr>
              <a:t>				</a:t>
            </a:r>
            <a:endParaRPr lang="fr-CA" dirty="0">
              <a:effectLst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CA" dirty="0">
                <a:effectLst/>
                <a:ea typeface="MS Mincho" panose="02020609040205080304" pitchFamily="49" charset="-128"/>
                <a:cs typeface="Times New Roman" panose="02020603050405020304" pitchFamily="18" charset="0"/>
              </a:rPr>
              <a:t> </a:t>
            </a:r>
            <a:r>
              <a:rPr lang="en-CA" b="1" dirty="0">
                <a:solidFill>
                  <a:schemeClr val="tx1"/>
                </a:solidFill>
                <a:effectLst/>
                <a:ea typeface="MS Mincho" panose="02020609040205080304" pitchFamily="49" charset="-128"/>
                <a:cs typeface="Times New Roman" panose="02020603050405020304" pitchFamily="18" charset="0"/>
              </a:rPr>
              <a:t>Key words:</a:t>
            </a:r>
            <a:r>
              <a:rPr lang="en-CA" b="1" dirty="0">
                <a:solidFill>
                  <a:schemeClr val="accent4"/>
                </a:solidFill>
                <a:effectLst/>
                <a:ea typeface="MS Mincho" panose="02020609040205080304" pitchFamily="49" charset="-128"/>
                <a:cs typeface="Times New Roman" panose="02020603050405020304" pitchFamily="18" charset="0"/>
              </a:rPr>
              <a:t>	 ever		since			already</a:t>
            </a:r>
            <a:endParaRPr lang="fr-CA" b="1" dirty="0">
              <a:solidFill>
                <a:schemeClr val="accent4"/>
              </a:solidFill>
              <a:effectLst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CA" b="1" dirty="0">
                <a:solidFill>
                  <a:schemeClr val="accent4"/>
                </a:solidFill>
                <a:effectLst/>
                <a:ea typeface="MS Mincho" panose="02020609040205080304" pitchFamily="49" charset="-128"/>
                <a:cs typeface="Times New Roman" panose="02020603050405020304" pitchFamily="18" charset="0"/>
              </a:rPr>
              <a:t>		 	never		for		        	yet</a:t>
            </a:r>
            <a:endParaRPr lang="fr-CA" b="1" dirty="0">
              <a:solidFill>
                <a:schemeClr val="accent4"/>
              </a:solidFill>
              <a:effectLst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CA" dirty="0">
                <a:effectLst/>
                <a:ea typeface="MS Mincho" panose="02020609040205080304" pitchFamily="49" charset="-128"/>
                <a:cs typeface="Times New Roman" panose="02020603050405020304" pitchFamily="18" charset="0"/>
              </a:rPr>
              <a:t> </a:t>
            </a:r>
            <a:endParaRPr lang="fr-CA" dirty="0">
              <a:effectLst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CA" b="1" dirty="0">
                <a:effectLst/>
                <a:ea typeface="MS Mincho" panose="02020609040205080304" pitchFamily="49" charset="-128"/>
                <a:cs typeface="Times New Roman" panose="02020603050405020304" pitchFamily="18" charset="0"/>
              </a:rPr>
              <a:t> </a:t>
            </a:r>
            <a:endParaRPr lang="fr-CA" dirty="0">
              <a:effectLst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CA" b="1" dirty="0">
                <a:effectLst/>
                <a:ea typeface="MS Mincho" panose="02020609040205080304" pitchFamily="49" charset="-128"/>
                <a:cs typeface="Times New Roman" panose="02020603050405020304" pitchFamily="18" charset="0"/>
              </a:rPr>
              <a:t>Affirmative 	            Negative		   Interrogative</a:t>
            </a:r>
            <a:endParaRPr lang="fr-CA" dirty="0">
              <a:effectLst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CA" dirty="0">
                <a:effectLst/>
                <a:ea typeface="MS Mincho" panose="02020609040205080304" pitchFamily="49" charset="-128"/>
                <a:cs typeface="Times New Roman" panose="02020603050405020304" pitchFamily="18" charset="0"/>
              </a:rPr>
              <a:t>I have lost 	           I have not lost		      Have I lost?</a:t>
            </a:r>
            <a:endParaRPr lang="fr-CA" dirty="0">
              <a:effectLst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dirty="0">
                <a:effectLst/>
                <a:ea typeface="MS Mincho" panose="02020609040205080304" pitchFamily="49" charset="-128"/>
                <a:cs typeface="Times New Roman" panose="02020603050405020304" pitchFamily="18" charset="0"/>
              </a:rPr>
              <a:t> </a:t>
            </a:r>
            <a:endParaRPr lang="fr-CA" dirty="0">
              <a:effectLst/>
              <a:ea typeface="MS Mincho" panose="02020609040205080304" pitchFamily="49" charset="-128"/>
              <a:cs typeface="Times New Roman" panose="02020603050405020304" pitchFamily="18" charset="0"/>
            </a:endParaRPr>
          </a:p>
        </p:txBody>
      </p:sp>
      <p:cxnSp>
        <p:nvCxnSpPr>
          <p:cNvPr id="5" name="Connecteur droit avec flèche 4">
            <a:extLst>
              <a:ext uri="{FF2B5EF4-FFF2-40B4-BE49-F238E27FC236}">
                <a16:creationId xmlns:a16="http://schemas.microsoft.com/office/drawing/2014/main" id="{03462618-0FCC-D047-834D-C6ACA87914A0}"/>
              </a:ext>
            </a:extLst>
          </p:cNvPr>
          <p:cNvCxnSpPr>
            <a:cxnSpLocks/>
          </p:cNvCxnSpPr>
          <p:nvPr/>
        </p:nvCxnSpPr>
        <p:spPr>
          <a:xfrm>
            <a:off x="680225" y="3585953"/>
            <a:ext cx="4636120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8" name="Connecteur droit avec flèche 7">
            <a:extLst>
              <a:ext uri="{FF2B5EF4-FFF2-40B4-BE49-F238E27FC236}">
                <a16:creationId xmlns:a16="http://schemas.microsoft.com/office/drawing/2014/main" id="{E780F2FE-2F3C-344F-89CE-300D8597CA2E}"/>
              </a:ext>
            </a:extLst>
          </p:cNvPr>
          <p:cNvCxnSpPr/>
          <p:nvPr/>
        </p:nvCxnSpPr>
        <p:spPr>
          <a:xfrm>
            <a:off x="6757988" y="2886075"/>
            <a:ext cx="4872037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10" name="Connecteur droit 9">
            <a:extLst>
              <a:ext uri="{FF2B5EF4-FFF2-40B4-BE49-F238E27FC236}">
                <a16:creationId xmlns:a16="http://schemas.microsoft.com/office/drawing/2014/main" id="{91A5DBB9-CE24-4A4E-9A92-7F3BBC1B1F4F}"/>
              </a:ext>
            </a:extLst>
          </p:cNvPr>
          <p:cNvCxnSpPr/>
          <p:nvPr/>
        </p:nvCxnSpPr>
        <p:spPr>
          <a:xfrm>
            <a:off x="1025843" y="3435794"/>
            <a:ext cx="0" cy="242887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2" name="Connecteur droit 11">
            <a:extLst>
              <a:ext uri="{FF2B5EF4-FFF2-40B4-BE49-F238E27FC236}">
                <a16:creationId xmlns:a16="http://schemas.microsoft.com/office/drawing/2014/main" id="{C11542AB-D97B-7C41-8DE1-2CCD9153DBF8}"/>
              </a:ext>
            </a:extLst>
          </p:cNvPr>
          <p:cNvCxnSpPr/>
          <p:nvPr/>
        </p:nvCxnSpPr>
        <p:spPr>
          <a:xfrm>
            <a:off x="7458075" y="2728913"/>
            <a:ext cx="0" cy="25717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necteur droit 13">
            <a:extLst>
              <a:ext uri="{FF2B5EF4-FFF2-40B4-BE49-F238E27FC236}">
                <a16:creationId xmlns:a16="http://schemas.microsoft.com/office/drawing/2014/main" id="{670E5830-26F7-784F-98C3-CFE947D0F5B9}"/>
              </a:ext>
            </a:extLst>
          </p:cNvPr>
          <p:cNvCxnSpPr/>
          <p:nvPr/>
        </p:nvCxnSpPr>
        <p:spPr>
          <a:xfrm>
            <a:off x="10901363" y="2757488"/>
            <a:ext cx="0" cy="2286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Image 14">
            <a:extLst>
              <a:ext uri="{FF2B5EF4-FFF2-40B4-BE49-F238E27FC236}">
                <a16:creationId xmlns:a16="http://schemas.microsoft.com/office/drawing/2014/main" id="{88486A24-8F98-564B-9323-9AE329A752C0}"/>
              </a:ext>
            </a:extLst>
          </p:cNvPr>
          <p:cNvPicPr/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15618" y="2551430"/>
            <a:ext cx="285746" cy="334644"/>
          </a:xfrm>
          <a:prstGeom prst="rect">
            <a:avLst/>
          </a:prstGeom>
        </p:spPr>
      </p:pic>
      <p:sp>
        <p:nvSpPr>
          <p:cNvPr id="16" name="Flèche droite rayée 15">
            <a:extLst>
              <a:ext uri="{FF2B5EF4-FFF2-40B4-BE49-F238E27FC236}">
                <a16:creationId xmlns:a16="http://schemas.microsoft.com/office/drawing/2014/main" id="{B8E48B0E-C785-CC4F-943C-EFFDB709352F}"/>
              </a:ext>
            </a:extLst>
          </p:cNvPr>
          <p:cNvSpPr/>
          <p:nvPr/>
        </p:nvSpPr>
        <p:spPr>
          <a:xfrm>
            <a:off x="9023313" y="4300537"/>
            <a:ext cx="342900" cy="114300"/>
          </a:xfrm>
          <a:prstGeom prst="striped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262539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 de texte 9">
            <a:extLst>
              <a:ext uri="{FF2B5EF4-FFF2-40B4-BE49-F238E27FC236}">
                <a16:creationId xmlns:a16="http://schemas.microsoft.com/office/drawing/2014/main" id="{E5ADD046-DFAB-A043-8974-01F939CECACB}"/>
              </a:ext>
            </a:extLst>
          </p:cNvPr>
          <p:cNvSpPr txBox="1"/>
          <p:nvPr/>
        </p:nvSpPr>
        <p:spPr>
          <a:xfrm>
            <a:off x="1571625" y="1685925"/>
            <a:ext cx="10144125" cy="4443413"/>
          </a:xfrm>
          <a:prstGeom prst="rect">
            <a:avLst/>
          </a:prstGeom>
          <a:noFill/>
          <a:ln>
            <a:noFill/>
          </a:ln>
          <a:effectLst/>
          <a:extLst>
            <a:ext uri="{C572A759-6A51-4108-AA02-DFA0A04FC94B}">
              <ma14:wrappingTextBoxFlag xmlns:lc="http://schemas.openxmlformats.org/drawingml/2006/lockedCanvas" xmlns:ma14="http://schemas.microsoft.com/office/mac/drawingml/2011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v="urn:schemas-microsoft-com:mac:vml" xmlns:mc="http://schemas.openxmlformats.org/markup-compatibility/2006" xmlns:mo="http://schemas.microsoft.com/office/mac/office/2008/main" xmlns:wpc="http://schemas.microsoft.com/office/word/2010/wordprocessingCanvas" xmlns=""/>
            </a:ext>
          </a:extLst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Aft>
                <a:spcPts val="0"/>
              </a:spcAft>
            </a:pPr>
            <a:r>
              <a:rPr lang="fr-FR" sz="2800" b="1" u="sng" dirty="0" err="1">
                <a:effectLst/>
                <a:ea typeface="MS Mincho" panose="02020609040205080304" pitchFamily="49" charset="-128"/>
                <a:cs typeface="Times New Roman" panose="02020603050405020304" pitchFamily="18" charset="0"/>
              </a:rPr>
              <a:t>Exercise</a:t>
            </a:r>
            <a:r>
              <a:rPr lang="fr-FR" sz="2800" b="1" dirty="0">
                <a:effectLst/>
                <a:ea typeface="MS Mincho" panose="02020609040205080304" pitchFamily="49" charset="-128"/>
                <a:cs typeface="Times New Roman" panose="02020603050405020304" pitchFamily="18" charset="0"/>
              </a:rPr>
              <a:t> </a:t>
            </a:r>
            <a:r>
              <a:rPr lang="fr-FR" sz="2800" dirty="0">
                <a:effectLst/>
                <a:ea typeface="MS Mincho" panose="02020609040205080304" pitchFamily="49" charset="-128"/>
                <a:cs typeface="Times New Roman" panose="02020603050405020304" pitchFamily="18" charset="0"/>
              </a:rPr>
              <a:t>:</a:t>
            </a:r>
          </a:p>
          <a:p>
            <a:pPr>
              <a:spcAft>
                <a:spcPts val="0"/>
              </a:spcAft>
            </a:pPr>
            <a:endParaRPr lang="fr-CA" sz="2800" dirty="0">
              <a:effectLst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sz="2800" dirty="0">
                <a:effectLst/>
                <a:ea typeface="MS Mincho" panose="02020609040205080304" pitchFamily="49" charset="-128"/>
                <a:cs typeface="Times New Roman" panose="02020603050405020304" pitchFamily="18" charset="0"/>
              </a:rPr>
              <a:t>I _______________________(win) many races.</a:t>
            </a:r>
          </a:p>
          <a:p>
            <a:pPr>
              <a:spcAft>
                <a:spcPts val="0"/>
              </a:spcAft>
            </a:pPr>
            <a:r>
              <a:rPr lang="en-US" sz="2800" dirty="0">
                <a:effectLst/>
                <a:ea typeface="MS Mincho" panose="02020609040205080304" pitchFamily="49" charset="-128"/>
                <a:cs typeface="Times New Roman" panose="02020603050405020304" pitchFamily="18" charset="0"/>
              </a:rPr>
              <a:t> </a:t>
            </a:r>
            <a:endParaRPr lang="fr-CA" sz="2800" dirty="0">
              <a:effectLst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sz="2800" dirty="0">
                <a:effectLst/>
                <a:ea typeface="MS Mincho" panose="02020609040205080304" pitchFamily="49" charset="-128"/>
                <a:cs typeface="Times New Roman" panose="02020603050405020304" pitchFamily="18" charset="0"/>
              </a:rPr>
              <a:t>Luc____________________(live) in London for 2 years. </a:t>
            </a:r>
          </a:p>
          <a:p>
            <a:pPr>
              <a:spcAft>
                <a:spcPts val="0"/>
              </a:spcAft>
            </a:pPr>
            <a:endParaRPr lang="fr-CA" sz="2800" dirty="0">
              <a:effectLst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sz="2800" dirty="0">
                <a:effectLst/>
                <a:ea typeface="MS Mincho" panose="02020609040205080304" pitchFamily="49" charset="-128"/>
                <a:cs typeface="Times New Roman" panose="02020603050405020304" pitchFamily="18" charset="0"/>
              </a:rPr>
              <a:t>Justine___________________(study) English 4 years ago.</a:t>
            </a:r>
          </a:p>
          <a:p>
            <a:pPr>
              <a:spcAft>
                <a:spcPts val="0"/>
              </a:spcAft>
            </a:pPr>
            <a:endParaRPr lang="fr-CA" sz="2800" dirty="0">
              <a:effectLst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sz="2800" dirty="0">
                <a:effectLst/>
                <a:ea typeface="MS Mincho" panose="02020609040205080304" pitchFamily="49" charset="-128"/>
                <a:cs typeface="Times New Roman" panose="02020603050405020304" pitchFamily="18" charset="0"/>
              </a:rPr>
              <a:t>Ow ! I___________________(cut) my finger. </a:t>
            </a:r>
            <a:r>
              <a:rPr lang="fr-FR" sz="2800" dirty="0" err="1">
                <a:effectLst/>
                <a:ea typeface="MS Mincho" panose="02020609040205080304" pitchFamily="49" charset="-128"/>
                <a:cs typeface="Times New Roman" panose="02020603050405020304" pitchFamily="18" charset="0"/>
              </a:rPr>
              <a:t>It’s</a:t>
            </a:r>
            <a:r>
              <a:rPr lang="fr-FR" sz="2800" dirty="0">
                <a:effectLst/>
                <a:ea typeface="MS Mincho" panose="02020609040205080304" pitchFamily="49" charset="-128"/>
                <a:cs typeface="Times New Roman" panose="02020603050405020304" pitchFamily="18" charset="0"/>
              </a:rPr>
              <a:t> </a:t>
            </a:r>
            <a:r>
              <a:rPr lang="fr-FR" sz="2800" dirty="0" err="1">
                <a:effectLst/>
                <a:ea typeface="MS Mincho" panose="02020609040205080304" pitchFamily="49" charset="-128"/>
                <a:cs typeface="Times New Roman" panose="02020603050405020304" pitchFamily="18" charset="0"/>
              </a:rPr>
              <a:t>bleeding</a:t>
            </a:r>
            <a:r>
              <a:rPr lang="fr-FR" sz="2800" dirty="0">
                <a:effectLst/>
                <a:ea typeface="MS Mincho" panose="02020609040205080304" pitchFamily="49" charset="-128"/>
                <a:cs typeface="Times New Roman" panose="02020603050405020304" pitchFamily="18" charset="0"/>
              </a:rPr>
              <a:t>.</a:t>
            </a:r>
            <a:endParaRPr lang="fr-CA" sz="2800" dirty="0">
              <a:effectLst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fr-FR" sz="2800" dirty="0">
                <a:effectLst/>
                <a:ea typeface="MS Mincho" panose="02020609040205080304" pitchFamily="49" charset="-128"/>
                <a:cs typeface="Times New Roman" panose="02020603050405020304" pitchFamily="18" charset="0"/>
              </a:rPr>
              <a:t> </a:t>
            </a:r>
            <a:endParaRPr lang="fr-CA" sz="2800" dirty="0">
              <a:effectLst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fr-FR" sz="2800" dirty="0">
                <a:effectLst/>
                <a:ea typeface="MS Mincho" panose="02020609040205080304" pitchFamily="49" charset="-128"/>
                <a:cs typeface="Times New Roman" panose="02020603050405020304" pitchFamily="18" charset="0"/>
              </a:rPr>
              <a:t> </a:t>
            </a:r>
            <a:endParaRPr lang="fr-CA" sz="2800" dirty="0">
              <a:effectLst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fr-FR" sz="2800" dirty="0">
                <a:effectLst/>
                <a:ea typeface="MS Mincho" panose="02020609040205080304" pitchFamily="49" charset="-128"/>
                <a:cs typeface="Times New Roman" panose="02020603050405020304" pitchFamily="18" charset="0"/>
              </a:rPr>
              <a:t> </a:t>
            </a:r>
            <a:endParaRPr lang="fr-CA" sz="2800" dirty="0">
              <a:effectLst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fr-FR" sz="2800" dirty="0">
                <a:effectLst/>
                <a:ea typeface="MS Mincho" panose="02020609040205080304" pitchFamily="49" charset="-128"/>
                <a:cs typeface="Times New Roman" panose="02020603050405020304" pitchFamily="18" charset="0"/>
              </a:rPr>
              <a:t> </a:t>
            </a:r>
            <a:endParaRPr lang="fr-CA" sz="2800" dirty="0">
              <a:effectLst/>
              <a:ea typeface="MS Mincho" panose="02020609040205080304" pitchFamily="49" charset="-128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985491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 de texte 9">
            <a:extLst>
              <a:ext uri="{FF2B5EF4-FFF2-40B4-BE49-F238E27FC236}">
                <a16:creationId xmlns:a16="http://schemas.microsoft.com/office/drawing/2014/main" id="{E5ADD046-DFAB-A043-8974-01F939CECACB}"/>
              </a:ext>
            </a:extLst>
          </p:cNvPr>
          <p:cNvSpPr txBox="1"/>
          <p:nvPr/>
        </p:nvSpPr>
        <p:spPr>
          <a:xfrm>
            <a:off x="1571625" y="1685925"/>
            <a:ext cx="10144125" cy="4443413"/>
          </a:xfrm>
          <a:prstGeom prst="rect">
            <a:avLst/>
          </a:prstGeom>
          <a:noFill/>
          <a:ln>
            <a:noFill/>
          </a:ln>
          <a:effectLst/>
          <a:extLst>
            <a:ext uri="{C572A759-6A51-4108-AA02-DFA0A04FC94B}">
              <ma14:wrappingTextBoxFlag xmlns:lc="http://schemas.openxmlformats.org/drawingml/2006/lockedCanvas" xmlns:ma14="http://schemas.microsoft.com/office/mac/drawingml/2011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v="urn:schemas-microsoft-com:mac:vml" xmlns:mc="http://schemas.openxmlformats.org/markup-compatibility/2006" xmlns:mo="http://schemas.microsoft.com/office/mac/office/2008/main" xmlns:wpc="http://schemas.microsoft.com/office/word/2010/wordprocessingCanvas" xmlns=""/>
            </a:ext>
          </a:extLst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Aft>
                <a:spcPts val="0"/>
              </a:spcAft>
            </a:pPr>
            <a:r>
              <a:rPr lang="fr-FR" sz="2800" b="1" u="sng" dirty="0" err="1">
                <a:effectLst/>
                <a:ea typeface="MS Mincho" panose="02020609040205080304" pitchFamily="49" charset="-128"/>
                <a:cs typeface="Times New Roman" panose="02020603050405020304" pitchFamily="18" charset="0"/>
              </a:rPr>
              <a:t>Answer</a:t>
            </a:r>
            <a:r>
              <a:rPr lang="fr-FR" sz="2800" b="1" u="sng" dirty="0">
                <a:effectLst/>
                <a:ea typeface="MS Mincho" panose="02020609040205080304" pitchFamily="49" charset="-128"/>
                <a:cs typeface="Times New Roman" panose="02020603050405020304" pitchFamily="18" charset="0"/>
              </a:rPr>
              <a:t> Key</a:t>
            </a:r>
            <a:r>
              <a:rPr lang="fr-FR" sz="2800" b="1" dirty="0">
                <a:effectLst/>
                <a:ea typeface="MS Mincho" panose="02020609040205080304" pitchFamily="49" charset="-128"/>
                <a:cs typeface="Times New Roman" panose="02020603050405020304" pitchFamily="18" charset="0"/>
              </a:rPr>
              <a:t> </a:t>
            </a:r>
            <a:r>
              <a:rPr lang="fr-FR" sz="2800" dirty="0">
                <a:effectLst/>
                <a:ea typeface="MS Mincho" panose="02020609040205080304" pitchFamily="49" charset="-128"/>
                <a:cs typeface="Times New Roman" panose="02020603050405020304" pitchFamily="18" charset="0"/>
              </a:rPr>
              <a:t>:</a:t>
            </a:r>
          </a:p>
          <a:p>
            <a:pPr>
              <a:spcAft>
                <a:spcPts val="0"/>
              </a:spcAft>
            </a:pPr>
            <a:endParaRPr lang="fr-CA" sz="2800" dirty="0">
              <a:effectLst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sz="2800" dirty="0">
                <a:effectLst/>
                <a:ea typeface="MS Mincho" panose="02020609040205080304" pitchFamily="49" charset="-128"/>
                <a:cs typeface="Times New Roman" panose="02020603050405020304" pitchFamily="18" charset="0"/>
              </a:rPr>
              <a:t>I </a:t>
            </a:r>
            <a:r>
              <a:rPr lang="en-US" sz="2800" dirty="0">
                <a:solidFill>
                  <a:srgbClr val="FF0000"/>
                </a:solidFill>
                <a:effectLst/>
                <a:ea typeface="MS Mincho" panose="02020609040205080304" pitchFamily="49" charset="-128"/>
                <a:cs typeface="Times New Roman" panose="02020603050405020304" pitchFamily="18" charset="0"/>
              </a:rPr>
              <a:t>have won (I’ve) </a:t>
            </a:r>
            <a:r>
              <a:rPr lang="en-US" sz="2800" dirty="0">
                <a:effectLst/>
                <a:ea typeface="MS Mincho" panose="02020609040205080304" pitchFamily="49" charset="-128"/>
                <a:cs typeface="Times New Roman" panose="02020603050405020304" pitchFamily="18" charset="0"/>
              </a:rPr>
              <a:t>many races.</a:t>
            </a:r>
          </a:p>
          <a:p>
            <a:pPr>
              <a:spcAft>
                <a:spcPts val="0"/>
              </a:spcAft>
            </a:pPr>
            <a:r>
              <a:rPr lang="en-US" sz="2800" dirty="0">
                <a:effectLst/>
                <a:ea typeface="MS Mincho" panose="02020609040205080304" pitchFamily="49" charset="-128"/>
                <a:cs typeface="Times New Roman" panose="02020603050405020304" pitchFamily="18" charset="0"/>
              </a:rPr>
              <a:t> </a:t>
            </a:r>
            <a:endParaRPr lang="fr-CA" sz="2800" dirty="0">
              <a:effectLst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sz="2800" dirty="0">
                <a:effectLst/>
                <a:ea typeface="MS Mincho" panose="02020609040205080304" pitchFamily="49" charset="-128"/>
                <a:cs typeface="Times New Roman" panose="02020603050405020304" pitchFamily="18" charset="0"/>
              </a:rPr>
              <a:t>Luc </a:t>
            </a:r>
            <a:r>
              <a:rPr lang="en-US" sz="2800" dirty="0">
                <a:solidFill>
                  <a:srgbClr val="FF0000"/>
                </a:solidFill>
                <a:effectLst/>
                <a:ea typeface="MS Mincho" panose="02020609040205080304" pitchFamily="49" charset="-128"/>
                <a:cs typeface="Times New Roman" panose="02020603050405020304" pitchFamily="18" charset="0"/>
              </a:rPr>
              <a:t>has lived (Luc’s lived) </a:t>
            </a:r>
            <a:r>
              <a:rPr lang="en-US" sz="2800" dirty="0">
                <a:effectLst/>
                <a:ea typeface="MS Mincho" panose="02020609040205080304" pitchFamily="49" charset="-128"/>
                <a:cs typeface="Times New Roman" panose="02020603050405020304" pitchFamily="18" charset="0"/>
              </a:rPr>
              <a:t>in London for 2 years. </a:t>
            </a:r>
          </a:p>
          <a:p>
            <a:pPr>
              <a:spcAft>
                <a:spcPts val="0"/>
              </a:spcAft>
            </a:pPr>
            <a:endParaRPr lang="fr-CA" sz="2800" dirty="0">
              <a:effectLst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sz="2800" dirty="0">
                <a:effectLst/>
                <a:ea typeface="MS Mincho" panose="02020609040205080304" pitchFamily="49" charset="-128"/>
                <a:cs typeface="Times New Roman" panose="02020603050405020304" pitchFamily="18" charset="0"/>
              </a:rPr>
              <a:t>Justine </a:t>
            </a:r>
            <a:r>
              <a:rPr lang="en-US" sz="2800" dirty="0">
                <a:solidFill>
                  <a:srgbClr val="FF0000"/>
                </a:solidFill>
                <a:effectLst/>
                <a:ea typeface="MS Mincho" panose="02020609040205080304" pitchFamily="49" charset="-128"/>
                <a:cs typeface="Times New Roman" panose="02020603050405020304" pitchFamily="18" charset="0"/>
              </a:rPr>
              <a:t>studied</a:t>
            </a:r>
            <a:r>
              <a:rPr lang="en-US" sz="2800" dirty="0">
                <a:effectLst/>
                <a:ea typeface="MS Mincho" panose="02020609040205080304" pitchFamily="49" charset="-128"/>
                <a:cs typeface="Times New Roman" panose="02020603050405020304" pitchFamily="18" charset="0"/>
              </a:rPr>
              <a:t> English 4 years ago.</a:t>
            </a:r>
          </a:p>
          <a:p>
            <a:pPr>
              <a:spcAft>
                <a:spcPts val="0"/>
              </a:spcAft>
            </a:pPr>
            <a:endParaRPr lang="fr-CA" sz="2800" dirty="0">
              <a:effectLst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sz="2800" dirty="0">
                <a:effectLst/>
                <a:ea typeface="MS Mincho" panose="02020609040205080304" pitchFamily="49" charset="-128"/>
                <a:cs typeface="Times New Roman" panose="02020603050405020304" pitchFamily="18" charset="0"/>
              </a:rPr>
              <a:t>Ow ! I</a:t>
            </a:r>
            <a:r>
              <a:rPr lang="en-US" sz="2800" dirty="0">
                <a:solidFill>
                  <a:srgbClr val="FF0000"/>
                </a:solidFill>
                <a:effectLst/>
                <a:ea typeface="MS Mincho" panose="02020609040205080304" pitchFamily="49" charset="-128"/>
                <a:cs typeface="Times New Roman" panose="02020603050405020304" pitchFamily="18" charset="0"/>
              </a:rPr>
              <a:t> have cut (I’ve)</a:t>
            </a:r>
            <a:r>
              <a:rPr lang="en-US" sz="2800" dirty="0">
                <a:effectLst/>
                <a:ea typeface="MS Mincho" panose="02020609040205080304" pitchFamily="49" charset="-128"/>
                <a:cs typeface="Times New Roman" panose="02020603050405020304" pitchFamily="18" charset="0"/>
              </a:rPr>
              <a:t>my finger. </a:t>
            </a:r>
            <a:r>
              <a:rPr lang="fr-FR" sz="2800" dirty="0" err="1">
                <a:effectLst/>
                <a:ea typeface="MS Mincho" panose="02020609040205080304" pitchFamily="49" charset="-128"/>
                <a:cs typeface="Times New Roman" panose="02020603050405020304" pitchFamily="18" charset="0"/>
              </a:rPr>
              <a:t>It’s</a:t>
            </a:r>
            <a:r>
              <a:rPr lang="fr-FR" sz="2800" dirty="0">
                <a:effectLst/>
                <a:ea typeface="MS Mincho" panose="02020609040205080304" pitchFamily="49" charset="-128"/>
                <a:cs typeface="Times New Roman" panose="02020603050405020304" pitchFamily="18" charset="0"/>
              </a:rPr>
              <a:t> </a:t>
            </a:r>
            <a:r>
              <a:rPr lang="fr-FR" sz="2800" dirty="0" err="1">
                <a:effectLst/>
                <a:ea typeface="MS Mincho" panose="02020609040205080304" pitchFamily="49" charset="-128"/>
                <a:cs typeface="Times New Roman" panose="02020603050405020304" pitchFamily="18" charset="0"/>
              </a:rPr>
              <a:t>bleeding</a:t>
            </a:r>
            <a:r>
              <a:rPr lang="fr-FR" sz="2800" dirty="0">
                <a:effectLst/>
                <a:ea typeface="MS Mincho" panose="02020609040205080304" pitchFamily="49" charset="-128"/>
                <a:cs typeface="Times New Roman" panose="02020603050405020304" pitchFamily="18" charset="0"/>
              </a:rPr>
              <a:t>.</a:t>
            </a:r>
            <a:endParaRPr lang="fr-CA" sz="2800" dirty="0">
              <a:effectLst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fr-FR" sz="2800" dirty="0">
                <a:effectLst/>
                <a:ea typeface="MS Mincho" panose="02020609040205080304" pitchFamily="49" charset="-128"/>
                <a:cs typeface="Times New Roman" panose="02020603050405020304" pitchFamily="18" charset="0"/>
              </a:rPr>
              <a:t> </a:t>
            </a:r>
            <a:endParaRPr lang="fr-CA" sz="2800" dirty="0">
              <a:effectLst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fr-FR" sz="2800" dirty="0">
                <a:effectLst/>
                <a:ea typeface="MS Mincho" panose="02020609040205080304" pitchFamily="49" charset="-128"/>
                <a:cs typeface="Times New Roman" panose="02020603050405020304" pitchFamily="18" charset="0"/>
              </a:rPr>
              <a:t> </a:t>
            </a:r>
            <a:endParaRPr lang="fr-CA" sz="2800" dirty="0">
              <a:effectLst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fr-FR" sz="2800" dirty="0">
                <a:effectLst/>
                <a:ea typeface="MS Mincho" panose="02020609040205080304" pitchFamily="49" charset="-128"/>
                <a:cs typeface="Times New Roman" panose="02020603050405020304" pitchFamily="18" charset="0"/>
              </a:rPr>
              <a:t> </a:t>
            </a:r>
            <a:endParaRPr lang="fr-CA" sz="2800" dirty="0">
              <a:effectLst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fr-FR" sz="2800" dirty="0">
                <a:effectLst/>
                <a:ea typeface="MS Mincho" panose="02020609040205080304" pitchFamily="49" charset="-128"/>
                <a:cs typeface="Times New Roman" panose="02020603050405020304" pitchFamily="18" charset="0"/>
              </a:rPr>
              <a:t> </a:t>
            </a:r>
            <a:endParaRPr lang="fr-CA" sz="2800" dirty="0">
              <a:effectLst/>
              <a:ea typeface="MS Mincho" panose="02020609040205080304" pitchFamily="49" charset="-128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75727806"/>
      </p:ext>
    </p:extLst>
  </p:cSld>
  <p:clrMapOvr>
    <a:masterClrMapping/>
  </p:clrMapOvr>
</p:sld>
</file>

<file path=ppt/theme/theme1.xml><?xml version="1.0" encoding="utf-8"?>
<a:theme xmlns:a="http://schemas.openxmlformats.org/drawingml/2006/main" name="Brin">
  <a:themeElements>
    <a:clrScheme name="Brin">
      <a:dk1>
        <a:sysClr val="windowText" lastClr="000000"/>
      </a:dk1>
      <a:lt1>
        <a:sysClr val="window" lastClr="FFFFFF"/>
      </a:lt1>
      <a:dk2>
        <a:srgbClr val="2E5369"/>
      </a:dk2>
      <a:lt2>
        <a:srgbClr val="CFE2E7"/>
      </a:lt2>
      <a:accent1>
        <a:srgbClr val="353535"/>
      </a:accent1>
      <a:accent2>
        <a:srgbClr val="31B4E6"/>
      </a:accent2>
      <a:accent3>
        <a:srgbClr val="265991"/>
      </a:accent3>
      <a:accent4>
        <a:srgbClr val="7E40CC"/>
      </a:accent4>
      <a:accent5>
        <a:srgbClr val="B927E9"/>
      </a:accent5>
      <a:accent6>
        <a:srgbClr val="E833BF"/>
      </a:accent6>
      <a:hlink>
        <a:srgbClr val="2DA0F1"/>
      </a:hlink>
      <a:folHlink>
        <a:srgbClr val="7ED1E6"/>
      </a:folHlink>
    </a:clrScheme>
    <a:fontScheme name="Brin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Brin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4F34B87B-9C7A-41AE-A6CB-48536223DFF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{C296C381-9CAB-CE48-9525-F040ED08E937}tf10001069</Template>
  <TotalTime>28</TotalTime>
  <Words>86</Words>
  <Application>Microsoft Macintosh PowerPoint</Application>
  <PresentationFormat>Grand écran</PresentationFormat>
  <Paragraphs>83</Paragraphs>
  <Slides>5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5</vt:i4>
      </vt:variant>
    </vt:vector>
  </HeadingPairs>
  <TitlesOfParts>
    <vt:vector size="10" baseType="lpstr">
      <vt:lpstr>Arial</vt:lpstr>
      <vt:lpstr>Century Gothic</vt:lpstr>
      <vt:lpstr>Symbol</vt:lpstr>
      <vt:lpstr>Wingdings 3</vt:lpstr>
      <vt:lpstr>Brin</vt:lpstr>
      <vt:lpstr>Simple Past Vs Present Perfect</vt:lpstr>
      <vt:lpstr>Simple Past vs Present Perfect </vt:lpstr>
      <vt:lpstr>Présentation PowerPoint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Simple Past Vs Present Perfect</dc:title>
  <dc:creator>Joseph, Anne Marie</dc:creator>
  <cp:lastModifiedBy>Joseph, Anne Marie</cp:lastModifiedBy>
  <cp:revision>4</cp:revision>
  <dcterms:created xsi:type="dcterms:W3CDTF">2018-12-13T23:53:25Z</dcterms:created>
  <dcterms:modified xsi:type="dcterms:W3CDTF">2019-03-08T03:19:18Z</dcterms:modified>
</cp:coreProperties>
</file>