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6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C8A5456E-CD71-46DC-A1D7-225F09007DD1}"/>
    <pc:docChg chg="custSel modSld">
      <pc:chgData name="Goulet, Mylaine" userId="24470b5a-d668-4cb2-a449-4eb78855d5ad" providerId="ADAL" clId="{C8A5456E-CD71-46DC-A1D7-225F09007DD1}" dt="2019-08-07T14:10:49.056" v="4" actId="20577"/>
      <pc:docMkLst>
        <pc:docMk/>
      </pc:docMkLst>
      <pc:sldChg chg="delSp modSp">
        <pc:chgData name="Goulet, Mylaine" userId="24470b5a-d668-4cb2-a449-4eb78855d5ad" providerId="ADAL" clId="{C8A5456E-CD71-46DC-A1D7-225F09007DD1}" dt="2019-08-07T14:10:49.056" v="4" actId="20577"/>
        <pc:sldMkLst>
          <pc:docMk/>
          <pc:sldMk cId="2395460544" sldId="264"/>
        </pc:sldMkLst>
        <pc:spChg chg="del">
          <ac:chgData name="Goulet, Mylaine" userId="24470b5a-d668-4cb2-a449-4eb78855d5ad" providerId="ADAL" clId="{C8A5456E-CD71-46DC-A1D7-225F09007DD1}" dt="2019-08-07T14:10:12.437" v="0" actId="478"/>
          <ac:spMkLst>
            <pc:docMk/>
            <pc:sldMk cId="2395460544" sldId="264"/>
            <ac:spMk id="2" creationId="{53ABABBB-28BC-A648-A4F0-BDCB75A13C2D}"/>
          </ac:spMkLst>
        </pc:spChg>
        <pc:spChg chg="mod">
          <ac:chgData name="Goulet, Mylaine" userId="24470b5a-d668-4cb2-a449-4eb78855d5ad" providerId="ADAL" clId="{C8A5456E-CD71-46DC-A1D7-225F09007DD1}" dt="2019-08-07T14:10:22.432" v="2" actId="20577"/>
          <ac:spMkLst>
            <pc:docMk/>
            <pc:sldMk cId="2395460544" sldId="264"/>
            <ac:spMk id="3" creationId="{A355F9C2-7423-C54B-9E80-871B42C877BF}"/>
          </ac:spMkLst>
        </pc:spChg>
        <pc:spChg chg="mod">
          <ac:chgData name="Goulet, Mylaine" userId="24470b5a-d668-4cb2-a449-4eb78855d5ad" providerId="ADAL" clId="{C8A5456E-CD71-46DC-A1D7-225F09007DD1}" dt="2019-08-07T14:10:49.056" v="4" actId="20577"/>
          <ac:spMkLst>
            <pc:docMk/>
            <pc:sldMk cId="2395460544" sldId="264"/>
            <ac:spMk id="9" creationId="{1947B419-4359-0A4A-B0DA-B6DFA5BDB6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31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56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77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027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764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0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565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392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4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2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02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775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26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13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83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9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83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arnenglishfeelgood.com/phrasalverbs-separable1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a.com.ng/phrasal-prepositional-verbs-definition-meanings-exampl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bg2">
                <a:shade val="92000"/>
                <a:satMod val="140000"/>
                <a:lumMod val="11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64672EB-02A8-48AB-BCFB-00B78DBA6A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55A803-13A1-44E9-ACA9-889A5CC39B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98" y="0"/>
            <a:ext cx="12192000" cy="6858000"/>
          </a:xfrm>
          <a:prstGeom prst="rect">
            <a:avLst/>
          </a:prstGeom>
          <a:solidFill>
            <a:srgbClr val="0D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C82C52F-0333-430E-AF00-FA48A518A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286708"/>
          </a:xfrm>
          <a:prstGeom prst="rect">
            <a:avLst/>
          </a:prstGeom>
          <a:ln>
            <a:noFill/>
          </a:ln>
          <a:effectLst>
            <a:outerShdw blurRad="889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9CCFFE-A385-4D35-8504-960F050EF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69"/>
          <a:stretch/>
        </p:blipFill>
        <p:spPr>
          <a:xfrm>
            <a:off x="0" y="0"/>
            <a:ext cx="12192000" cy="16274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D41804-3572-46FD-8124-D3079B6427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1" t="72447" r="32841"/>
          <a:stretch/>
        </p:blipFill>
        <p:spPr>
          <a:xfrm>
            <a:off x="6526134" y="3384053"/>
            <a:ext cx="2305206" cy="1889621"/>
          </a:xfrm>
          <a:custGeom>
            <a:avLst/>
            <a:gdLst>
              <a:gd name="connsiteX0" fmla="*/ 8425821 w 12192000"/>
              <a:gd name="connsiteY0" fmla="*/ 2921316 h 3611460"/>
              <a:gd name="connsiteX1" fmla="*/ 8425821 w 12192000"/>
              <a:gd name="connsiteY1" fmla="*/ 3598426 h 3611460"/>
              <a:gd name="connsiteX2" fmla="*/ 9652455 w 12192000"/>
              <a:gd name="connsiteY2" fmla="*/ 3598426 h 3611460"/>
              <a:gd name="connsiteX3" fmla="*/ 9652455 w 12192000"/>
              <a:gd name="connsiteY3" fmla="*/ 2921316 h 3611460"/>
              <a:gd name="connsiteX4" fmla="*/ 0 w 12192000"/>
              <a:gd name="connsiteY4" fmla="*/ 0 h 3611460"/>
              <a:gd name="connsiteX5" fmla="*/ 12192000 w 12192000"/>
              <a:gd name="connsiteY5" fmla="*/ 0 h 3611460"/>
              <a:gd name="connsiteX6" fmla="*/ 12192000 w 12192000"/>
              <a:gd name="connsiteY6" fmla="*/ 3611460 h 3611460"/>
              <a:gd name="connsiteX7" fmla="*/ 0 w 12192000"/>
              <a:gd name="connsiteY7" fmla="*/ 3611460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1460">
                <a:moveTo>
                  <a:pt x="8425821" y="2921316"/>
                </a:moveTo>
                <a:lnTo>
                  <a:pt x="8425821" y="3598426"/>
                </a:lnTo>
                <a:lnTo>
                  <a:pt x="9652455" y="3598426"/>
                </a:lnTo>
                <a:lnTo>
                  <a:pt x="9652455" y="292131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611460"/>
                </a:lnTo>
                <a:lnTo>
                  <a:pt x="0" y="3611460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16A1D8-3445-4B94-B595-2285C05EEE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9" t="72447" r="62822"/>
          <a:stretch/>
        </p:blipFill>
        <p:spPr>
          <a:xfrm>
            <a:off x="5443064" y="3371019"/>
            <a:ext cx="1451918" cy="1889621"/>
          </a:xfrm>
          <a:custGeom>
            <a:avLst/>
            <a:gdLst>
              <a:gd name="connsiteX0" fmla="*/ 8425821 w 12192000"/>
              <a:gd name="connsiteY0" fmla="*/ 2921316 h 3611460"/>
              <a:gd name="connsiteX1" fmla="*/ 8425821 w 12192000"/>
              <a:gd name="connsiteY1" fmla="*/ 3598426 h 3611460"/>
              <a:gd name="connsiteX2" fmla="*/ 9652455 w 12192000"/>
              <a:gd name="connsiteY2" fmla="*/ 3598426 h 3611460"/>
              <a:gd name="connsiteX3" fmla="*/ 9652455 w 12192000"/>
              <a:gd name="connsiteY3" fmla="*/ 2921316 h 3611460"/>
              <a:gd name="connsiteX4" fmla="*/ 0 w 12192000"/>
              <a:gd name="connsiteY4" fmla="*/ 0 h 3611460"/>
              <a:gd name="connsiteX5" fmla="*/ 12192000 w 12192000"/>
              <a:gd name="connsiteY5" fmla="*/ 0 h 3611460"/>
              <a:gd name="connsiteX6" fmla="*/ 12192000 w 12192000"/>
              <a:gd name="connsiteY6" fmla="*/ 3611460 h 3611460"/>
              <a:gd name="connsiteX7" fmla="*/ 0 w 12192000"/>
              <a:gd name="connsiteY7" fmla="*/ 3611460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611460">
                <a:moveTo>
                  <a:pt x="8425821" y="2921316"/>
                </a:moveTo>
                <a:lnTo>
                  <a:pt x="8425821" y="3598426"/>
                </a:lnTo>
                <a:lnTo>
                  <a:pt x="9652455" y="3598426"/>
                </a:lnTo>
                <a:lnTo>
                  <a:pt x="9652455" y="292131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611460"/>
                </a:lnTo>
                <a:lnTo>
                  <a:pt x="0" y="3611460"/>
                </a:lnTo>
                <a:close/>
              </a:path>
            </a:pathLst>
          </a:cu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FA7483C-C90B-453F-AB53-60D8FDE6D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45" t="47340"/>
          <a:stretch/>
        </p:blipFill>
        <p:spPr>
          <a:xfrm>
            <a:off x="8965579" y="1675248"/>
            <a:ext cx="3237619" cy="3611460"/>
          </a:xfrm>
          <a:custGeom>
            <a:avLst/>
            <a:gdLst>
              <a:gd name="connsiteX0" fmla="*/ 2237500 w 3237619"/>
              <a:gd name="connsiteY0" fmla="*/ 2921316 h 3611460"/>
              <a:gd name="connsiteX1" fmla="*/ 2237500 w 3237619"/>
              <a:gd name="connsiteY1" fmla="*/ 3598426 h 3611460"/>
              <a:gd name="connsiteX2" fmla="*/ 2563236 w 3237619"/>
              <a:gd name="connsiteY2" fmla="*/ 3598426 h 3611460"/>
              <a:gd name="connsiteX3" fmla="*/ 2563236 w 3237619"/>
              <a:gd name="connsiteY3" fmla="*/ 2921316 h 3611460"/>
              <a:gd name="connsiteX4" fmla="*/ 0 w 3237619"/>
              <a:gd name="connsiteY4" fmla="*/ 0 h 3611460"/>
              <a:gd name="connsiteX5" fmla="*/ 3237619 w 3237619"/>
              <a:gd name="connsiteY5" fmla="*/ 0 h 3611460"/>
              <a:gd name="connsiteX6" fmla="*/ 3237619 w 3237619"/>
              <a:gd name="connsiteY6" fmla="*/ 3611460 h 3611460"/>
              <a:gd name="connsiteX7" fmla="*/ 557562 w 3237619"/>
              <a:gd name="connsiteY7" fmla="*/ 3611460 h 3611460"/>
              <a:gd name="connsiteX8" fmla="*/ 557562 w 3237619"/>
              <a:gd name="connsiteY8" fmla="*/ 2822752 h 3611460"/>
              <a:gd name="connsiteX9" fmla="*/ 0 w 3237619"/>
              <a:gd name="connsiteY9" fmla="*/ 2822752 h 36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37619" h="3611460">
                <a:moveTo>
                  <a:pt x="2237500" y="2921316"/>
                </a:moveTo>
                <a:lnTo>
                  <a:pt x="2237500" y="3598426"/>
                </a:lnTo>
                <a:lnTo>
                  <a:pt x="2563236" y="3598426"/>
                </a:lnTo>
                <a:lnTo>
                  <a:pt x="2563236" y="2921316"/>
                </a:lnTo>
                <a:close/>
                <a:moveTo>
                  <a:pt x="0" y="0"/>
                </a:moveTo>
                <a:lnTo>
                  <a:pt x="3237619" y="0"/>
                </a:lnTo>
                <a:lnTo>
                  <a:pt x="3237619" y="3611460"/>
                </a:lnTo>
                <a:lnTo>
                  <a:pt x="557562" y="3611460"/>
                </a:lnTo>
                <a:lnTo>
                  <a:pt x="557562" y="2822752"/>
                </a:lnTo>
                <a:lnTo>
                  <a:pt x="0" y="2822752"/>
                </a:lnTo>
                <a:close/>
              </a:path>
            </a:pathLst>
          </a:cu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B2A9521-CA0E-8847-94FE-B029E370F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5233" y="1124125"/>
            <a:ext cx="8689976" cy="1844385"/>
          </a:xfrm>
        </p:spPr>
        <p:txBody>
          <a:bodyPr>
            <a:normAutofit/>
          </a:bodyPr>
          <a:lstStyle/>
          <a:p>
            <a:r>
              <a:rPr lang="fr-FR" sz="4000" dirty="0" err="1"/>
              <a:t>Phrasal</a:t>
            </a:r>
            <a:r>
              <a:rPr lang="fr-FR" sz="4000" dirty="0"/>
              <a:t> </a:t>
            </a:r>
            <a:r>
              <a:rPr lang="fr-FR" sz="4000" dirty="0" err="1"/>
              <a:t>Verbs</a:t>
            </a:r>
            <a:endParaRPr lang="fr-FR" sz="40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BF6B3E-FCBB-2D45-BE5E-1DE256204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35233" y="3703320"/>
            <a:ext cx="8689976" cy="389315"/>
          </a:xfrm>
        </p:spPr>
        <p:txBody>
          <a:bodyPr>
            <a:norm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Anne Marie Joseph CFM, Cs Saint-Hyacinthe March 2019</a:t>
            </a:r>
          </a:p>
        </p:txBody>
      </p:sp>
    </p:spTree>
    <p:extLst>
      <p:ext uri="{BB962C8B-B14F-4D97-AF65-F5344CB8AC3E}">
        <p14:creationId xmlns:p14="http://schemas.microsoft.com/office/powerpoint/2010/main" val="1972100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5F9C2-7423-C54B-9E80-871B42C877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1827" y="1600461"/>
            <a:ext cx="4486275" cy="486809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2400" cap="none" dirty="0" err="1"/>
              <a:t>They</a:t>
            </a:r>
            <a:r>
              <a:rPr lang="fr-FR" sz="2400" cap="none" dirty="0"/>
              <a:t> are </a:t>
            </a:r>
            <a:r>
              <a:rPr lang="fr-FR" sz="2400" cap="none" dirty="0" err="1">
                <a:solidFill>
                  <a:srgbClr val="7030A0"/>
                </a:solidFill>
              </a:rPr>
              <a:t>separable</a:t>
            </a:r>
            <a:r>
              <a:rPr lang="fr-FR" sz="2400" cap="none" dirty="0">
                <a:solidFill>
                  <a:srgbClr val="7030A0"/>
                </a:solidFill>
              </a:rPr>
              <a:t> </a:t>
            </a:r>
            <a:r>
              <a:rPr lang="fr-FR" sz="2400" cap="none" dirty="0" err="1">
                <a:solidFill>
                  <a:srgbClr val="7030A0"/>
                </a:solidFill>
              </a:rPr>
              <a:t>phrasal</a:t>
            </a:r>
            <a:r>
              <a:rPr lang="fr-FR" sz="2400" cap="none" dirty="0">
                <a:solidFill>
                  <a:srgbClr val="7030A0"/>
                </a:solidFill>
              </a:rPr>
              <a:t> </a:t>
            </a:r>
            <a:r>
              <a:rPr lang="fr-FR" sz="2400" cap="none" dirty="0" err="1">
                <a:solidFill>
                  <a:srgbClr val="7030A0"/>
                </a:solidFill>
              </a:rPr>
              <a:t>verbs</a:t>
            </a:r>
            <a:r>
              <a:rPr lang="fr-FR" sz="2400" cap="none" dirty="0">
                <a:solidFill>
                  <a:srgbClr val="7030A0"/>
                </a:solidFill>
              </a:rPr>
              <a:t> </a:t>
            </a:r>
            <a:r>
              <a:rPr lang="fr-FR" sz="2400" cap="none" dirty="0" err="1"/>
              <a:t>when</a:t>
            </a:r>
            <a:r>
              <a:rPr lang="fr-FR" sz="2400" cap="none" dirty="0"/>
              <a:t> </a:t>
            </a:r>
            <a:r>
              <a:rPr lang="fr-FR" sz="2400" cap="none" dirty="0" err="1"/>
              <a:t>they</a:t>
            </a:r>
            <a:r>
              <a:rPr lang="fr-FR" sz="2400" cap="none" dirty="0"/>
              <a:t> have 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a direct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object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. (Transitive)</a:t>
            </a:r>
          </a:p>
          <a:p>
            <a:pPr marL="0" indent="0" algn="ctr">
              <a:buNone/>
            </a:pPr>
            <a:r>
              <a:rPr lang="fr-FR" sz="2400" cap="none" dirty="0" err="1"/>
              <a:t>They</a:t>
            </a:r>
            <a:r>
              <a:rPr lang="fr-FR" sz="2400" cap="none" dirty="0"/>
              <a:t> </a:t>
            </a:r>
            <a:r>
              <a:rPr lang="fr-FR" sz="2400" cap="none" dirty="0" err="1"/>
              <a:t>can</a:t>
            </a:r>
            <a:r>
              <a:rPr lang="fr-FR" sz="2400" cap="none" dirty="0"/>
              <a:t> </a:t>
            </a:r>
            <a:r>
              <a:rPr lang="fr-FR" sz="2400" cap="none" dirty="0" err="1"/>
              <a:t>be</a:t>
            </a:r>
            <a:r>
              <a:rPr lang="fr-FR" sz="2400" cap="none" dirty="0"/>
              <a:t> split by the direct </a:t>
            </a:r>
            <a:r>
              <a:rPr lang="fr-FR" sz="2400" cap="none" dirty="0" err="1"/>
              <a:t>object</a:t>
            </a:r>
            <a:endParaRPr lang="fr-FR" sz="2400" cap="none" dirty="0"/>
          </a:p>
          <a:p>
            <a:pPr marL="0" indent="0" algn="ctr">
              <a:buNone/>
            </a:pP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Example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: You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take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off </a:t>
            </a:r>
            <a:r>
              <a:rPr lang="fr-FR" sz="2400" u="sng" cap="none" dirty="0" err="1">
                <a:solidFill>
                  <a:schemeClr val="accent6">
                    <a:lumMod val="50000"/>
                  </a:schemeClr>
                </a:solidFill>
              </a:rPr>
              <a:t>your</a:t>
            </a:r>
            <a:r>
              <a:rPr lang="fr-FR" sz="2400" u="sng" cap="non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u="sng" cap="none" dirty="0" err="1">
                <a:solidFill>
                  <a:schemeClr val="accent6">
                    <a:lumMod val="50000"/>
                  </a:schemeClr>
                </a:solidFill>
              </a:rPr>
              <a:t>hat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(direct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object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). You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take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 off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what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?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Your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hat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. So,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it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is</a:t>
            </a:r>
            <a:r>
              <a:rPr lang="fr-FR" sz="1900" cap="none" dirty="0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 A direct </a:t>
            </a:r>
            <a:r>
              <a:rPr lang="fr-FR" sz="1900" cap="none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Agency FB" panose="020F0502020204030204" pitchFamily="34" charset="0"/>
              </a:rPr>
              <a:t>object</a:t>
            </a:r>
            <a:r>
              <a:rPr lang="fr-FR" sz="2400" u="sng" cap="none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You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take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your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hat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off</a:t>
            </a:r>
          </a:p>
          <a:p>
            <a:pPr marL="0" indent="0" algn="ctr">
              <a:buNone/>
            </a:pP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Or</a:t>
            </a:r>
          </a:p>
          <a:p>
            <a:pPr marL="0" indent="0" algn="ctr">
              <a:buNone/>
            </a:pP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You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take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off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your</a:t>
            </a:r>
            <a:r>
              <a:rPr lang="fr-FR" sz="2400" cap="none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cap="none" dirty="0" err="1">
                <a:solidFill>
                  <a:schemeClr val="accent6">
                    <a:lumMod val="50000"/>
                  </a:schemeClr>
                </a:solidFill>
              </a:rPr>
              <a:t>hat</a:t>
            </a:r>
            <a:endParaRPr lang="fr-FR" sz="2400" cap="none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2400" u="sng" cap="none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2400" u="sng" cap="non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1947B419-4359-0A4A-B0DA-B6DFA5BDB600}"/>
              </a:ext>
            </a:extLst>
          </p:cNvPr>
          <p:cNvSpPr txBox="1">
            <a:spLocks/>
          </p:cNvSpPr>
          <p:nvPr/>
        </p:nvSpPr>
        <p:spPr>
          <a:xfrm>
            <a:off x="8024811" y="1600461"/>
            <a:ext cx="3571876" cy="4376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cap="none" dirty="0" err="1"/>
              <a:t>They</a:t>
            </a:r>
            <a:r>
              <a:rPr lang="fr-FR" sz="3200" cap="none" dirty="0"/>
              <a:t> are </a:t>
            </a:r>
            <a:r>
              <a:rPr lang="fr-FR" sz="3200" cap="none" dirty="0" err="1">
                <a:solidFill>
                  <a:srgbClr val="00B050"/>
                </a:solidFill>
              </a:rPr>
              <a:t>inseparable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phrasal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verbs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/>
              <a:t>because</a:t>
            </a:r>
            <a:r>
              <a:rPr lang="fr-FR" sz="3200" cap="none" dirty="0"/>
              <a:t> </a:t>
            </a:r>
            <a:r>
              <a:rPr lang="fr-FR" sz="3200" cap="none" dirty="0" err="1"/>
              <a:t>they</a:t>
            </a:r>
            <a:r>
              <a:rPr lang="fr-FR" sz="3200" cap="none" dirty="0"/>
              <a:t> </a:t>
            </a:r>
            <a:r>
              <a:rPr lang="fr-FR" sz="3200" cap="none" dirty="0">
                <a:solidFill>
                  <a:srgbClr val="00B050"/>
                </a:solidFill>
              </a:rPr>
              <a:t>do not have a direct </a:t>
            </a:r>
            <a:r>
              <a:rPr lang="fr-FR" sz="3200" cap="none" dirty="0" err="1">
                <a:solidFill>
                  <a:srgbClr val="00B050"/>
                </a:solidFill>
              </a:rPr>
              <a:t>object</a:t>
            </a:r>
            <a:r>
              <a:rPr lang="fr-FR" sz="3200" cap="none" dirty="0">
                <a:solidFill>
                  <a:srgbClr val="00B050"/>
                </a:solidFill>
              </a:rPr>
              <a:t> (intransitive) OR </a:t>
            </a:r>
            <a:r>
              <a:rPr lang="fr-FR" sz="3200" cap="none" dirty="0" err="1">
                <a:solidFill>
                  <a:srgbClr val="00B050"/>
                </a:solidFill>
              </a:rPr>
              <a:t>when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they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cannot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be</a:t>
            </a:r>
            <a:r>
              <a:rPr lang="fr-FR" sz="3200" cap="none" dirty="0">
                <a:solidFill>
                  <a:srgbClr val="00B050"/>
                </a:solidFill>
              </a:rPr>
              <a:t> </a:t>
            </a:r>
            <a:r>
              <a:rPr lang="fr-FR" sz="3200" cap="none" dirty="0" err="1">
                <a:solidFill>
                  <a:srgbClr val="00B050"/>
                </a:solidFill>
              </a:rPr>
              <a:t>separated</a:t>
            </a:r>
            <a:r>
              <a:rPr lang="fr-FR" sz="3200" cap="none" dirty="0">
                <a:solidFill>
                  <a:srgbClr val="00B050"/>
                </a:solidFill>
              </a:rPr>
              <a:t> by the </a:t>
            </a:r>
            <a:r>
              <a:rPr lang="fr-FR" sz="3200" cap="none" dirty="0" err="1">
                <a:solidFill>
                  <a:srgbClr val="00B050"/>
                </a:solidFill>
              </a:rPr>
              <a:t>object</a:t>
            </a:r>
            <a:r>
              <a:rPr lang="fr-FR" sz="3200" cap="none" dirty="0">
                <a:solidFill>
                  <a:srgbClr val="00B050"/>
                </a:solidFill>
              </a:rPr>
              <a:t>. 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200" cap="none" dirty="0">
              <a:solidFill>
                <a:srgbClr val="00B05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cap="none" dirty="0" err="1">
                <a:solidFill>
                  <a:srgbClr val="00B050"/>
                </a:solidFill>
              </a:rPr>
              <a:t>Example</a:t>
            </a:r>
            <a:r>
              <a:rPr lang="fr-FR" sz="3200" cap="none" dirty="0">
                <a:solidFill>
                  <a:srgbClr val="00B050"/>
                </a:solidFill>
              </a:rPr>
              <a:t>: I came </a:t>
            </a:r>
            <a:r>
              <a:rPr lang="fr-FR" sz="3200" cap="none" dirty="0" err="1">
                <a:solidFill>
                  <a:srgbClr val="00B050"/>
                </a:solidFill>
              </a:rPr>
              <a:t>across</a:t>
            </a:r>
            <a:r>
              <a:rPr lang="fr-FR" sz="3200" cap="none" dirty="0">
                <a:solidFill>
                  <a:srgbClr val="00B050"/>
                </a:solidFill>
              </a:rPr>
              <a:t> Elaine.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200" cap="none" dirty="0">
              <a:solidFill>
                <a:srgbClr val="00B05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cap="none" dirty="0">
                <a:solidFill>
                  <a:srgbClr val="00B050"/>
                </a:solidFill>
              </a:rPr>
              <a:t>I came Elaine </a:t>
            </a:r>
            <a:r>
              <a:rPr lang="fr-FR" sz="3200" cap="none" dirty="0" err="1">
                <a:solidFill>
                  <a:srgbClr val="00B050"/>
                </a:solidFill>
              </a:rPr>
              <a:t>across</a:t>
            </a:r>
            <a:r>
              <a:rPr lang="fr-FR" sz="3200" cap="none" dirty="0">
                <a:solidFill>
                  <a:srgbClr val="00B050"/>
                </a:solidFill>
              </a:rPr>
              <a:t>.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7CCFF6F-38AD-5344-A8D1-DA94F9D5C50B}"/>
              </a:ext>
            </a:extLst>
          </p:cNvPr>
          <p:cNvCxnSpPr/>
          <p:nvPr/>
        </p:nvCxnSpPr>
        <p:spPr>
          <a:xfrm flipH="1">
            <a:off x="3371850" y="1096846"/>
            <a:ext cx="1085850" cy="416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139266C-79ED-EF4F-9F0F-33E9B6C9BD3C}"/>
              </a:ext>
            </a:extLst>
          </p:cNvPr>
          <p:cNvCxnSpPr>
            <a:cxnSpLocks/>
          </p:cNvCxnSpPr>
          <p:nvPr/>
        </p:nvCxnSpPr>
        <p:spPr>
          <a:xfrm>
            <a:off x="6771733" y="1039470"/>
            <a:ext cx="1200779" cy="4163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AAD263CA-8751-9646-B1F1-57E67591C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0"/>
            <a:ext cx="1422400" cy="1422400"/>
          </a:xfrm>
          <a:prstGeom prst="rect">
            <a:avLst/>
          </a:prstGeom>
        </p:spPr>
      </p:pic>
      <p:sp>
        <p:nvSpPr>
          <p:cNvPr id="7" name="Bulle ronde 6">
            <a:extLst>
              <a:ext uri="{FF2B5EF4-FFF2-40B4-BE49-F238E27FC236}">
                <a16:creationId xmlns:a16="http://schemas.microsoft.com/office/drawing/2014/main" id="{BFF0CB6A-64B8-4247-97A4-6F7EB2908407}"/>
              </a:ext>
            </a:extLst>
          </p:cNvPr>
          <p:cNvSpPr/>
          <p:nvPr/>
        </p:nvSpPr>
        <p:spPr>
          <a:xfrm>
            <a:off x="4573189" y="2987120"/>
            <a:ext cx="2400300" cy="1743075"/>
          </a:xfrm>
          <a:prstGeom prst="wedgeEllipseCallout">
            <a:avLst>
              <a:gd name="adj1" fmla="val -57142"/>
              <a:gd name="adj2" fmla="val -38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Use the question ‘</a:t>
            </a:r>
            <a:r>
              <a:rPr lang="fr-FR" dirty="0" err="1"/>
              <a:t>what</a:t>
            </a:r>
            <a:r>
              <a:rPr lang="fr-FR" dirty="0"/>
              <a:t>’ to </a:t>
            </a:r>
            <a:r>
              <a:rPr lang="fr-FR" dirty="0" err="1"/>
              <a:t>see</a:t>
            </a:r>
            <a:r>
              <a:rPr lang="fr-FR" dirty="0"/>
              <a:t> if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direct </a:t>
            </a:r>
            <a:r>
              <a:rPr lang="fr-FR" dirty="0" err="1"/>
              <a:t>object</a:t>
            </a:r>
            <a:r>
              <a:rPr lang="fr-FR" dirty="0"/>
              <a:t> or not.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B6B4A76-7514-4142-9F03-B9B2164A2B24}"/>
              </a:ext>
            </a:extLst>
          </p:cNvPr>
          <p:cNvCxnSpPr/>
          <p:nvPr/>
        </p:nvCxnSpPr>
        <p:spPr>
          <a:xfrm flipH="1">
            <a:off x="8739186" y="5200648"/>
            <a:ext cx="2214562" cy="400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2A2D0DB-3B99-B64D-A384-6B06239F59A9}"/>
              </a:ext>
            </a:extLst>
          </p:cNvPr>
          <p:cNvCxnSpPr/>
          <p:nvPr/>
        </p:nvCxnSpPr>
        <p:spPr>
          <a:xfrm>
            <a:off x="8789192" y="5114924"/>
            <a:ext cx="2114550" cy="500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460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243A-624D-4B4A-AAF5-F412021BF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474" y="685801"/>
            <a:ext cx="10364451" cy="585788"/>
          </a:xfrm>
        </p:spPr>
        <p:txBody>
          <a:bodyPr/>
          <a:lstStyle/>
          <a:p>
            <a:r>
              <a:rPr lang="fr-FR" dirty="0"/>
              <a:t>Time to </a:t>
            </a:r>
            <a:r>
              <a:rPr lang="fr-FR" dirty="0" err="1"/>
              <a:t>practise</a:t>
            </a:r>
            <a:r>
              <a:rPr lang="fr-FR" dirty="0"/>
              <a:t>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9A2E96-B1DA-5D48-9E78-F4A01DE897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00125" y="1985962"/>
            <a:ext cx="10163800" cy="4186237"/>
          </a:xfrm>
        </p:spPr>
        <p:txBody>
          <a:bodyPr>
            <a:noAutofit/>
          </a:bodyPr>
          <a:lstStyle/>
          <a:p>
            <a:r>
              <a:rPr lang="en" sz="3200" dirty="0">
                <a:solidFill>
                  <a:srgbClr val="FF0000"/>
                </a:solidFill>
              </a:rPr>
              <a:t>Click on:</a:t>
            </a:r>
          </a:p>
          <a:p>
            <a:pPr marL="0" indent="0">
              <a:buNone/>
            </a:pPr>
            <a:r>
              <a:rPr lang="fr-CA" sz="3200" dirty="0">
                <a:solidFill>
                  <a:srgbClr val="FF0000"/>
                </a:solidFill>
                <a:hlinkClick r:id="rId2"/>
              </a:rPr>
              <a:t>https://www.learnenglishfeelgood.com/phrasalverbs-separable1.html</a:t>
            </a:r>
            <a:br>
              <a:rPr lang="en" sz="3200" dirty="0">
                <a:solidFill>
                  <a:srgbClr val="FF0000"/>
                </a:solidFill>
              </a:rPr>
            </a:br>
            <a:br>
              <a:rPr lang="en" sz="3200" dirty="0">
                <a:solidFill>
                  <a:srgbClr val="FF0000"/>
                </a:solidFill>
              </a:rPr>
            </a:br>
            <a:br>
              <a:rPr lang="en" sz="3200" dirty="0"/>
            </a:b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118377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D2E1A1-8AEC-A541-BA5C-6E3AF8E7D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difference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‘</a:t>
            </a:r>
            <a:r>
              <a:rPr lang="fr-FR" dirty="0" err="1"/>
              <a:t>adverb</a:t>
            </a:r>
            <a:r>
              <a:rPr lang="fr-FR" dirty="0"/>
              <a:t> </a:t>
            </a:r>
            <a:r>
              <a:rPr lang="fr-FR" dirty="0" err="1"/>
              <a:t>particles</a:t>
            </a:r>
            <a:r>
              <a:rPr lang="fr-FR" dirty="0"/>
              <a:t>’ and ‘</a:t>
            </a:r>
            <a:r>
              <a:rPr lang="fr-FR" dirty="0" err="1"/>
              <a:t>prepositions</a:t>
            </a:r>
            <a:r>
              <a:rPr lang="fr-FR" dirty="0"/>
              <a:t>’?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E48529-A42A-884D-95CF-3304D81A917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011680"/>
            <a:ext cx="10363826" cy="4617720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Adverb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particles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lvl="5"/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do not have </a:t>
            </a:r>
            <a:r>
              <a:rPr lang="fr-FR" dirty="0" err="1"/>
              <a:t>objects</a:t>
            </a:r>
            <a:r>
              <a:rPr lang="fr-FR" dirty="0"/>
              <a:t>. </a:t>
            </a:r>
          </a:p>
          <a:p>
            <a:pPr lvl="5"/>
            <a:r>
              <a:rPr lang="fr-FR" dirty="0" err="1"/>
              <a:t>Particles</a:t>
            </a:r>
            <a:r>
              <a:rPr lang="fr-FR" dirty="0"/>
              <a:t> are </a:t>
            </a:r>
            <a:r>
              <a:rPr lang="fr-FR" dirty="0" err="1"/>
              <a:t>tied</a:t>
            </a:r>
            <a:r>
              <a:rPr lang="fr-FR" dirty="0"/>
              <a:t> to the </a:t>
            </a:r>
            <a:r>
              <a:rPr lang="fr-FR" dirty="0" err="1"/>
              <a:t>verb</a:t>
            </a:r>
            <a:r>
              <a:rPr lang="fr-FR" dirty="0"/>
              <a:t> to </a:t>
            </a:r>
            <a:r>
              <a:rPr lang="fr-FR" dirty="0" err="1"/>
              <a:t>form</a:t>
            </a:r>
            <a:r>
              <a:rPr lang="fr-FR" dirty="0"/>
              <a:t> </a:t>
            </a:r>
            <a:r>
              <a:rPr lang="fr-FR" dirty="0" err="1"/>
              <a:t>idiomatic</a:t>
            </a:r>
            <a:r>
              <a:rPr lang="fr-FR" dirty="0"/>
              <a:t> expressions.</a:t>
            </a:r>
          </a:p>
          <a:p>
            <a:pPr lvl="5"/>
            <a:r>
              <a:rPr lang="fr-FR" dirty="0" err="1"/>
              <a:t>Usually</a:t>
            </a:r>
            <a:r>
              <a:rPr lang="fr-FR" dirty="0"/>
              <a:t> </a:t>
            </a:r>
            <a:r>
              <a:rPr lang="fr-FR" dirty="0" err="1"/>
              <a:t>appear</a:t>
            </a:r>
            <a:r>
              <a:rPr lang="fr-FR" dirty="0"/>
              <a:t> at the end of a sentence.</a:t>
            </a:r>
          </a:p>
          <a:p>
            <a:pPr marL="0" indent="0">
              <a:buNone/>
            </a:pPr>
            <a:r>
              <a:rPr lang="fr-FR" dirty="0" err="1"/>
              <a:t>Example</a:t>
            </a:r>
            <a:r>
              <a:rPr lang="fr-FR" dirty="0"/>
              <a:t>:</a:t>
            </a:r>
            <a:r>
              <a:rPr lang="en" dirty="0"/>
              <a:t> 		‘stand up’</a:t>
            </a:r>
          </a:p>
          <a:p>
            <a:pPr marL="0" indent="0">
              <a:buNone/>
            </a:pPr>
            <a:r>
              <a:rPr lang="en" dirty="0"/>
              <a:t>		 	</a:t>
            </a:r>
            <a:r>
              <a:rPr lang="en" b="1" dirty="0"/>
              <a:t>up </a:t>
            </a:r>
            <a:r>
              <a:rPr lang="en" dirty="0"/>
              <a:t>has</a:t>
            </a:r>
            <a:r>
              <a:rPr lang="en" b="1" dirty="0"/>
              <a:t>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no object</a:t>
            </a:r>
            <a:r>
              <a:rPr lang="en" dirty="0"/>
              <a:t>.         So: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adverb</a:t>
            </a:r>
            <a:r>
              <a:rPr lang="en" dirty="0"/>
              <a:t>. </a:t>
            </a:r>
          </a:p>
          <a:p>
            <a:pPr marL="0" indent="0">
              <a:buNone/>
            </a:pPr>
            <a:endParaRPr lang="en" dirty="0"/>
          </a:p>
          <a:p>
            <a:r>
              <a:rPr lang="en" dirty="0"/>
              <a:t> </a:t>
            </a:r>
            <a:r>
              <a:rPr lang="en" dirty="0">
                <a:solidFill>
                  <a:schemeClr val="accent5">
                    <a:lumMod val="75000"/>
                  </a:schemeClr>
                </a:solidFill>
              </a:rPr>
              <a:t>prepositions: </a:t>
            </a:r>
          </a:p>
          <a:p>
            <a:pPr lvl="5"/>
            <a:r>
              <a:rPr lang="en" dirty="0"/>
              <a:t>always followed by nouns/pronouns</a:t>
            </a:r>
          </a:p>
          <a:p>
            <a:pPr lvl="5"/>
            <a:r>
              <a:rPr lang="fr-CA" dirty="0"/>
              <a:t>M</a:t>
            </a:r>
            <a:r>
              <a:rPr lang="en" dirty="0" err="1"/>
              <a:t>odify</a:t>
            </a:r>
            <a:r>
              <a:rPr lang="en" dirty="0"/>
              <a:t> the nouns/pronouns</a:t>
            </a:r>
          </a:p>
          <a:p>
            <a:pPr marL="0" indent="0">
              <a:buNone/>
            </a:pPr>
            <a:r>
              <a:rPr lang="en" dirty="0"/>
              <a:t>Example: 		‘down           </a:t>
            </a:r>
            <a:r>
              <a:rPr lang="en" u="sng" dirty="0"/>
              <a:t>the road</a:t>
            </a:r>
            <a:r>
              <a:rPr lang="en" dirty="0"/>
              <a:t>’</a:t>
            </a:r>
          </a:p>
          <a:p>
            <a:pPr marL="0" indent="0">
              <a:buNone/>
            </a:pPr>
            <a:r>
              <a:rPr lang="e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			preposition     Noun</a:t>
            </a:r>
          </a:p>
          <a:p>
            <a:pPr marL="0" indent="0">
              <a:buNone/>
            </a:pPr>
            <a:r>
              <a:rPr lang="en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	 		       </a:t>
            </a:r>
            <a:r>
              <a:rPr lang="en" dirty="0">
                <a:solidFill>
                  <a:schemeClr val="accent1">
                    <a:lumMod val="75000"/>
                  </a:schemeClr>
                </a:solidFill>
              </a:rPr>
              <a:t>object of</a:t>
            </a:r>
          </a:p>
          <a:p>
            <a:pPr marL="0" indent="0">
              <a:buNone/>
            </a:pPr>
            <a:endParaRPr lang="en" dirty="0"/>
          </a:p>
          <a:p>
            <a:pPr marL="0" indent="0">
              <a:buNone/>
            </a:pPr>
            <a:endParaRPr lang="en" dirty="0"/>
          </a:p>
        </p:txBody>
      </p:sp>
      <p:sp>
        <p:nvSpPr>
          <p:cNvPr id="4" name="Flèche courbée vers le haut 3">
            <a:extLst>
              <a:ext uri="{FF2B5EF4-FFF2-40B4-BE49-F238E27FC236}">
                <a16:creationId xmlns:a16="http://schemas.microsoft.com/office/drawing/2014/main" id="{E68D8A36-453F-2F43-A8F4-300C248769C7}"/>
              </a:ext>
            </a:extLst>
          </p:cNvPr>
          <p:cNvSpPr/>
          <p:nvPr/>
        </p:nvSpPr>
        <p:spPr>
          <a:xfrm flipH="1">
            <a:off x="3794760" y="6239483"/>
            <a:ext cx="1954530" cy="478762"/>
          </a:xfrm>
          <a:prstGeom prst="curvedUpArrow">
            <a:avLst>
              <a:gd name="adj1" fmla="val 27768"/>
              <a:gd name="adj2" fmla="val 50000"/>
              <a:gd name="adj3" fmla="val 631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35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4F966B-4FDE-1140-B788-2BF978F8D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01673"/>
          </a:xfrm>
        </p:spPr>
        <p:txBody>
          <a:bodyPr/>
          <a:lstStyle/>
          <a:p>
            <a:r>
              <a:rPr lang="fr-FR" dirty="0" err="1"/>
              <a:t>Examples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17C19B-8ECD-E94C-A898-07F3F7B516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314450"/>
            <a:ext cx="10363826" cy="4476749"/>
          </a:xfrm>
        </p:spPr>
        <p:txBody>
          <a:bodyPr>
            <a:normAutofit/>
          </a:bodyPr>
          <a:lstStyle/>
          <a:p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Prepositions</a:t>
            </a:r>
          </a:p>
          <a:p>
            <a:pPr lvl="2"/>
            <a:r>
              <a:rPr lang="en" dirty="0"/>
              <a:t>He ran </a:t>
            </a:r>
            <a:r>
              <a:rPr lang="en" b="1" dirty="0"/>
              <a:t>down</a:t>
            </a:r>
            <a:r>
              <a:rPr lang="en" dirty="0"/>
              <a:t> the stairs.</a:t>
            </a:r>
          </a:p>
          <a:p>
            <a:pPr lvl="2"/>
            <a:r>
              <a:rPr lang="en" dirty="0"/>
              <a:t>Maria looked </a:t>
            </a:r>
            <a:r>
              <a:rPr lang="en" b="1" dirty="0"/>
              <a:t>out</a:t>
            </a:r>
            <a:r>
              <a:rPr lang="en" dirty="0"/>
              <a:t> the window.</a:t>
            </a:r>
          </a:p>
          <a:p>
            <a:pPr lvl="2"/>
            <a:r>
              <a:rPr lang="en" dirty="0"/>
              <a:t>They talked </a:t>
            </a:r>
            <a:r>
              <a:rPr lang="en" b="1" dirty="0"/>
              <a:t>in</a:t>
            </a:r>
            <a:r>
              <a:rPr lang="en" dirty="0"/>
              <a:t> circles and couldn’t reach a decision.</a:t>
            </a:r>
          </a:p>
          <a:p>
            <a:r>
              <a:rPr lang="en" b="1" dirty="0">
                <a:solidFill>
                  <a:srgbClr val="0070C0"/>
                </a:solidFill>
              </a:rPr>
              <a:t>Adverbs</a:t>
            </a:r>
          </a:p>
          <a:p>
            <a:pPr lvl="2"/>
            <a:r>
              <a:rPr lang="en" dirty="0"/>
              <a:t>She sat </a:t>
            </a:r>
            <a:r>
              <a:rPr lang="en" b="1" dirty="0"/>
              <a:t>down</a:t>
            </a:r>
            <a:r>
              <a:rPr lang="en" dirty="0"/>
              <a:t>.</a:t>
            </a:r>
          </a:p>
          <a:p>
            <a:pPr lvl="2"/>
            <a:r>
              <a:rPr lang="en" dirty="0"/>
              <a:t>We’re going </a:t>
            </a:r>
            <a:r>
              <a:rPr lang="en" b="1" dirty="0"/>
              <a:t>out</a:t>
            </a:r>
            <a:r>
              <a:rPr lang="en" dirty="0"/>
              <a:t> at 7:00 tonight.</a:t>
            </a:r>
          </a:p>
          <a:p>
            <a:pPr lvl="2"/>
            <a:r>
              <a:rPr lang="en" dirty="0"/>
              <a:t>When you arrive at the hotel, make sure you </a:t>
            </a:r>
            <a:r>
              <a:rPr lang="en" b="1" dirty="0"/>
              <a:t>check in</a:t>
            </a:r>
            <a:r>
              <a:rPr lang="en" dirty="0"/>
              <a:t>.</a:t>
            </a:r>
          </a:p>
          <a:p>
            <a:pPr lvl="2"/>
            <a:endParaRPr lang="en" dirty="0"/>
          </a:p>
          <a:p>
            <a:pPr lvl="2"/>
            <a:endParaRPr lang="en" dirty="0"/>
          </a:p>
          <a:p>
            <a:pPr marL="914400" lvl="2" indent="0" algn="r">
              <a:buNone/>
            </a:pPr>
            <a:r>
              <a:rPr lang="fr-CA" sz="800" dirty="0" err="1"/>
              <a:t>Taken</a:t>
            </a:r>
            <a:r>
              <a:rPr lang="fr-CA" sz="800" dirty="0"/>
              <a:t> </a:t>
            </a:r>
            <a:r>
              <a:rPr lang="fr-CA" sz="800" dirty="0" err="1"/>
              <a:t>from</a:t>
            </a:r>
            <a:r>
              <a:rPr lang="fr-CA" sz="800" dirty="0"/>
              <a:t> https://</a:t>
            </a:r>
            <a:r>
              <a:rPr lang="fr-CA" sz="800" dirty="0" err="1"/>
              <a:t>blog.esllibrary.com</a:t>
            </a:r>
            <a:r>
              <a:rPr lang="fr-CA" sz="800" dirty="0"/>
              <a:t>/2013/05/09/</a:t>
            </a:r>
            <a:r>
              <a:rPr lang="fr-CA" sz="800" dirty="0" err="1"/>
              <a:t>preposition</a:t>
            </a:r>
            <a:r>
              <a:rPr lang="fr-CA" sz="800" dirty="0"/>
              <a:t>-or-</a:t>
            </a:r>
            <a:r>
              <a:rPr lang="fr-CA" sz="800" dirty="0" err="1"/>
              <a:t>adverb</a:t>
            </a:r>
            <a:r>
              <a:rPr lang="fr-CA" sz="800" dirty="0"/>
              <a:t>/</a:t>
            </a:r>
            <a:endParaRPr lang="en" sz="800" dirty="0"/>
          </a:p>
        </p:txBody>
      </p:sp>
    </p:spTree>
    <p:extLst>
      <p:ext uri="{BB962C8B-B14F-4D97-AF65-F5344CB8AC3E}">
        <p14:creationId xmlns:p14="http://schemas.microsoft.com/office/powerpoint/2010/main" val="963497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BABBB-28BC-A648-A4F0-BDCB75A1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131332"/>
            <a:ext cx="10364451" cy="1125647"/>
          </a:xfrm>
        </p:spPr>
        <p:txBody>
          <a:bodyPr/>
          <a:lstStyle/>
          <a:p>
            <a:r>
              <a:rPr lang="fr-FR" dirty="0" err="1"/>
              <a:t>Phrasal-Prepositional</a:t>
            </a:r>
            <a:r>
              <a:rPr lang="fr-FR" dirty="0"/>
              <a:t> </a:t>
            </a:r>
            <a:r>
              <a:rPr lang="fr-FR" dirty="0" err="1"/>
              <a:t>Verbs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5F9C2-7423-C54B-9E80-871B42C877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028700"/>
            <a:ext cx="10363826" cy="533781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FR" sz="3200" dirty="0"/>
              <a:t>Have 3 parts</a:t>
            </a:r>
          </a:p>
          <a:p>
            <a:pPr marL="0" indent="0" algn="ctr">
              <a:buNone/>
            </a:pPr>
            <a:endParaRPr lang="fr-FR" sz="3200" dirty="0"/>
          </a:p>
          <a:p>
            <a:pPr marL="0" indent="0" algn="ctr">
              <a:buNone/>
            </a:pPr>
            <a:r>
              <a:rPr lang="fr-FR" sz="3200" dirty="0" err="1"/>
              <a:t>Verb</a:t>
            </a:r>
            <a:r>
              <a:rPr lang="fr-FR" sz="3200" dirty="0"/>
              <a:t>		         Particule		</a:t>
            </a:r>
            <a:r>
              <a:rPr lang="fr-FR" sz="3200" dirty="0" err="1"/>
              <a:t>preposition</a:t>
            </a:r>
            <a:endParaRPr lang="fr-FR" sz="3200" dirty="0"/>
          </a:p>
          <a:p>
            <a:pPr marL="0" indent="0" algn="ctr">
              <a:buNone/>
            </a:pPr>
            <a:endParaRPr lang="fr-FR" sz="3200" dirty="0"/>
          </a:p>
          <a:p>
            <a:pPr marL="0" indent="0" algn="ctr">
              <a:buNone/>
            </a:pPr>
            <a:r>
              <a:rPr lang="fr-FR" sz="3200" dirty="0" err="1"/>
              <a:t>Examples</a:t>
            </a:r>
            <a:r>
              <a:rPr lang="fr-FR" sz="3200" dirty="0"/>
              <a:t>:</a:t>
            </a:r>
          </a:p>
          <a:p>
            <a:r>
              <a:rPr lang="fr-FR" sz="3200" cap="none" dirty="0"/>
              <a:t>I </a:t>
            </a:r>
            <a:r>
              <a:rPr lang="fr-FR" sz="3200" cap="none" dirty="0" err="1"/>
              <a:t>will</a:t>
            </a:r>
            <a:r>
              <a:rPr lang="fr-FR" sz="3200" cap="none" dirty="0"/>
              <a:t> </a:t>
            </a:r>
            <a:r>
              <a:rPr lang="fr-FR" sz="3200" cap="none" dirty="0">
                <a:solidFill>
                  <a:schemeClr val="accent6">
                    <a:lumMod val="50000"/>
                  </a:schemeClr>
                </a:solidFill>
              </a:rPr>
              <a:t>catch up </a:t>
            </a:r>
            <a:r>
              <a:rPr lang="fr-FR" sz="3200" cap="none" dirty="0" err="1">
                <a:solidFill>
                  <a:srgbClr val="FF0000"/>
                </a:solidFill>
              </a:rPr>
              <a:t>with</a:t>
            </a:r>
            <a:r>
              <a:rPr lang="fr-FR" sz="3200" cap="none" dirty="0"/>
              <a:t> </a:t>
            </a:r>
            <a:r>
              <a:rPr lang="fr-FR" sz="3200" cap="none" dirty="0" err="1"/>
              <a:t>you</a:t>
            </a:r>
            <a:r>
              <a:rPr lang="fr-FR" sz="3200" cap="none" dirty="0"/>
              <a:t> </a:t>
            </a:r>
            <a:r>
              <a:rPr lang="fr-FR" sz="3200" cap="none" dirty="0" err="1"/>
              <a:t>later</a:t>
            </a:r>
            <a:r>
              <a:rPr lang="fr-FR" sz="3200" cap="none" dirty="0"/>
              <a:t>					I </a:t>
            </a:r>
            <a:r>
              <a:rPr lang="fr-FR" sz="3200" cap="none" dirty="0" err="1"/>
              <a:t>will</a:t>
            </a:r>
            <a:r>
              <a:rPr lang="fr-FR" sz="3200" cap="none" dirty="0"/>
              <a:t> </a:t>
            </a:r>
            <a:r>
              <a:rPr lang="fr-FR" sz="3200" cap="none" dirty="0" err="1"/>
              <a:t>join</a:t>
            </a:r>
            <a:r>
              <a:rPr lang="fr-FR" sz="3200" cap="none" dirty="0"/>
              <a:t> 										</a:t>
            </a:r>
            <a:r>
              <a:rPr lang="fr-FR" sz="3200" cap="none" dirty="0" err="1"/>
              <a:t>you</a:t>
            </a:r>
            <a:r>
              <a:rPr lang="fr-FR" sz="3200" cap="none" dirty="0"/>
              <a:t> </a:t>
            </a:r>
            <a:r>
              <a:rPr lang="fr-FR" sz="3200" cap="none" dirty="0" err="1"/>
              <a:t>later</a:t>
            </a:r>
            <a:r>
              <a:rPr lang="fr-FR" sz="3200" cap="none" dirty="0"/>
              <a:t>.</a:t>
            </a:r>
          </a:p>
          <a:p>
            <a:r>
              <a:rPr lang="fr-FR" sz="3200" cap="none" dirty="0"/>
              <a:t>I </a:t>
            </a:r>
            <a:r>
              <a:rPr lang="fr-FR" sz="3200" cap="none" dirty="0" err="1"/>
              <a:t>am</a:t>
            </a:r>
            <a:r>
              <a:rPr lang="fr-FR" sz="3200" cap="none" dirty="0"/>
              <a:t> </a:t>
            </a:r>
            <a:r>
              <a:rPr lang="fr-FR" sz="3200" cap="none" dirty="0" err="1">
                <a:solidFill>
                  <a:srgbClr val="7030A0"/>
                </a:solidFill>
              </a:rPr>
              <a:t>looking</a:t>
            </a:r>
            <a:r>
              <a:rPr lang="fr-FR" sz="3200" cap="none" dirty="0">
                <a:solidFill>
                  <a:srgbClr val="7030A0"/>
                </a:solidFill>
              </a:rPr>
              <a:t> </a:t>
            </a:r>
            <a:r>
              <a:rPr lang="fr-FR" sz="3200" cap="none" dirty="0" err="1">
                <a:solidFill>
                  <a:srgbClr val="7030A0"/>
                </a:solidFill>
              </a:rPr>
              <a:t>forward</a:t>
            </a:r>
            <a:r>
              <a:rPr lang="fr-FR" sz="3200" cap="none" dirty="0">
                <a:solidFill>
                  <a:srgbClr val="7030A0"/>
                </a:solidFill>
              </a:rPr>
              <a:t> to</a:t>
            </a:r>
            <a:r>
              <a:rPr lang="fr-FR" sz="3200" cap="none" dirty="0"/>
              <a:t> </a:t>
            </a:r>
            <a:r>
              <a:rPr lang="fr-FR" sz="3200" cap="none" dirty="0" err="1"/>
              <a:t>hearing</a:t>
            </a:r>
            <a:r>
              <a:rPr lang="fr-FR" sz="3200" cap="none" dirty="0"/>
              <a:t> </a:t>
            </a:r>
            <a:r>
              <a:rPr lang="fr-FR" sz="3200" cap="none" dirty="0" err="1"/>
              <a:t>from</a:t>
            </a:r>
            <a:r>
              <a:rPr lang="fr-FR" sz="3200" cap="none" dirty="0"/>
              <a:t> </a:t>
            </a:r>
            <a:r>
              <a:rPr lang="fr-FR" sz="3200" cap="none" dirty="0" err="1"/>
              <a:t>you</a:t>
            </a:r>
            <a:r>
              <a:rPr lang="fr-FR" sz="3200" cap="none" dirty="0"/>
              <a:t>		I </a:t>
            </a:r>
            <a:r>
              <a:rPr lang="fr-FR" sz="3200" cap="none" dirty="0" err="1"/>
              <a:t>anticipate</a:t>
            </a:r>
            <a:r>
              <a:rPr lang="fr-FR" sz="3200" cap="none" dirty="0"/>
              <a:t> 										the </a:t>
            </a:r>
            <a:r>
              <a:rPr lang="fr-FR" sz="3200" cap="none" dirty="0" err="1"/>
              <a:t>pleasure</a:t>
            </a:r>
            <a:r>
              <a:rPr lang="fr-FR" sz="3200" cap="none" dirty="0"/>
              <a:t> </a:t>
            </a:r>
          </a:p>
          <a:p>
            <a:pPr marL="0" indent="0">
              <a:buNone/>
            </a:pPr>
            <a:r>
              <a:rPr lang="fr-FR" sz="1200" cap="none" dirty="0"/>
              <a:t>https://</a:t>
            </a:r>
            <a:r>
              <a:rPr lang="fr-FR" sz="1200" cap="none" dirty="0" err="1"/>
              <a:t>dictionary.cambridge.org</a:t>
            </a:r>
            <a:r>
              <a:rPr lang="fr-FR" sz="1200" cap="none" dirty="0"/>
              <a:t>/</a:t>
            </a:r>
            <a:r>
              <a:rPr lang="fr-FR" sz="1200" cap="none" dirty="0" err="1"/>
              <a:t>fr</a:t>
            </a:r>
            <a:r>
              <a:rPr lang="fr-FR" sz="1200" cap="none" dirty="0"/>
              <a:t>/grammaire/grammaire-britannique/about-</a:t>
            </a:r>
            <a:r>
              <a:rPr lang="fr-FR" sz="1200" cap="none" dirty="0" err="1"/>
              <a:t>verbs</a:t>
            </a:r>
            <a:r>
              <a:rPr lang="fr-FR" sz="1200" cap="none" dirty="0"/>
              <a:t>/</a:t>
            </a:r>
            <a:r>
              <a:rPr lang="fr-FR" sz="1200" cap="none" dirty="0" err="1"/>
              <a:t>verbs</a:t>
            </a:r>
            <a:r>
              <a:rPr lang="fr-FR" sz="1200" cap="none" dirty="0"/>
              <a:t>-multi-</a:t>
            </a:r>
            <a:r>
              <a:rPr lang="fr-FR" sz="1200" cap="none" dirty="0" err="1"/>
              <a:t>word</a:t>
            </a:r>
            <a:r>
              <a:rPr lang="fr-FR" sz="1200" cap="none" dirty="0"/>
              <a:t>-</a:t>
            </a:r>
            <a:r>
              <a:rPr lang="fr-FR" sz="1200" cap="none" dirty="0" err="1"/>
              <a:t>verbs</a:t>
            </a:r>
            <a:endParaRPr lang="fr-FR" sz="1200" cap="none" dirty="0"/>
          </a:p>
        </p:txBody>
      </p:sp>
      <p:sp>
        <p:nvSpPr>
          <p:cNvPr id="4" name="Flèche droite rayée 3">
            <a:extLst>
              <a:ext uri="{FF2B5EF4-FFF2-40B4-BE49-F238E27FC236}">
                <a16:creationId xmlns:a16="http://schemas.microsoft.com/office/drawing/2014/main" id="{4152C653-6D58-7240-A99A-09CAF97FDEB9}"/>
              </a:ext>
            </a:extLst>
          </p:cNvPr>
          <p:cNvSpPr/>
          <p:nvPr/>
        </p:nvSpPr>
        <p:spPr>
          <a:xfrm>
            <a:off x="7555707" y="4136649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rayée 4">
            <a:extLst>
              <a:ext uri="{FF2B5EF4-FFF2-40B4-BE49-F238E27FC236}">
                <a16:creationId xmlns:a16="http://schemas.microsoft.com/office/drawing/2014/main" id="{AB70CBCB-46CC-2448-8095-4D5423C6655E}"/>
              </a:ext>
            </a:extLst>
          </p:cNvPr>
          <p:cNvSpPr/>
          <p:nvPr/>
        </p:nvSpPr>
        <p:spPr>
          <a:xfrm>
            <a:off x="7555707" y="5155461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37A827F4-E7DE-DF43-BBC6-70AEA7252701}"/>
              </a:ext>
            </a:extLst>
          </p:cNvPr>
          <p:cNvCxnSpPr>
            <a:cxnSpLocks/>
          </p:cNvCxnSpPr>
          <p:nvPr/>
        </p:nvCxnSpPr>
        <p:spPr>
          <a:xfrm flipH="1">
            <a:off x="3153087" y="1523602"/>
            <a:ext cx="1824041" cy="6307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F7959A84-73E1-404A-B53C-7A6419E7EE0F}"/>
              </a:ext>
            </a:extLst>
          </p:cNvPr>
          <p:cNvCxnSpPr>
            <a:cxnSpLocks/>
          </p:cNvCxnSpPr>
          <p:nvPr/>
        </p:nvCxnSpPr>
        <p:spPr>
          <a:xfrm flipH="1">
            <a:off x="5881688" y="1471551"/>
            <a:ext cx="1" cy="4336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2A2A2F0D-3DE9-D14B-BBC9-7E5D677F04FD}"/>
              </a:ext>
            </a:extLst>
          </p:cNvPr>
          <p:cNvCxnSpPr>
            <a:cxnSpLocks/>
          </p:cNvCxnSpPr>
          <p:nvPr/>
        </p:nvCxnSpPr>
        <p:spPr>
          <a:xfrm>
            <a:off x="7005639" y="1523602"/>
            <a:ext cx="2009774" cy="6119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163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83466F-97D1-AD4F-8BB6-E1D1A33CC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 more </a:t>
            </a:r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prepositional</a:t>
            </a:r>
            <a:r>
              <a:rPr lang="fr-FR" dirty="0"/>
              <a:t> </a:t>
            </a:r>
            <a:r>
              <a:rPr lang="fr-FR" dirty="0" err="1"/>
              <a:t>verb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5BCB77-85C3-2A44-993C-D0BEBD56DE2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dirty="0"/>
              <a:t>Click on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>
                <a:hlinkClick r:id="rId2"/>
              </a:rPr>
              <a:t>https://akademia.com.ng/phrasal-prepositional-verbs-definition-meanings-examples/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5505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DFA87F-E53E-354F-B650-2DF7ED00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6959" y="823474"/>
            <a:ext cx="10351752" cy="1370954"/>
          </a:xfrm>
        </p:spPr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</a:t>
            </a:r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</a:t>
            </a:r>
            <a:r>
              <a:rPr lang="fr-FR" dirty="0"/>
              <a:t>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B28FC1-E85C-FE44-88F1-043E2CC99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74" y="2354581"/>
            <a:ext cx="10351752" cy="4503420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		</a:t>
            </a:r>
            <a:r>
              <a:rPr lang="fr-FR" sz="3200" dirty="0"/>
              <a:t>	It has 	2 parts</a:t>
            </a:r>
          </a:p>
          <a:p>
            <a:endParaRPr lang="fr-FR" sz="3200" dirty="0"/>
          </a:p>
          <a:p>
            <a:pPr algn="l"/>
            <a:r>
              <a:rPr lang="fr-FR" sz="3200" dirty="0"/>
              <a:t>			</a:t>
            </a:r>
            <a:r>
              <a:rPr lang="fr-FR" sz="3200" dirty="0" err="1"/>
              <a:t>Verb</a:t>
            </a:r>
            <a:r>
              <a:rPr lang="fr-FR" sz="3200" dirty="0"/>
              <a:t>    	 </a:t>
            </a:r>
            <a:r>
              <a:rPr lang="fr-FR" sz="3200" dirty="0" err="1"/>
              <a:t>Adverb</a:t>
            </a:r>
            <a:r>
              <a:rPr lang="fr-FR" sz="3200" dirty="0"/>
              <a:t> </a:t>
            </a:r>
            <a:r>
              <a:rPr lang="fr-FR" sz="3200" dirty="0" err="1"/>
              <a:t>particle</a:t>
            </a:r>
            <a:r>
              <a:rPr lang="fr-FR" sz="3200" dirty="0"/>
              <a:t>/</a:t>
            </a:r>
            <a:r>
              <a:rPr lang="fr-FR" sz="3200" dirty="0" err="1"/>
              <a:t>preposition</a:t>
            </a:r>
            <a:endParaRPr lang="fr-FR" sz="3200" dirty="0"/>
          </a:p>
          <a:p>
            <a:pPr algn="l"/>
            <a:r>
              <a:rPr lang="fr-FR" sz="3200" dirty="0" err="1"/>
              <a:t>Examples</a:t>
            </a:r>
            <a:r>
              <a:rPr lang="fr-FR" sz="3200" dirty="0"/>
              <a:t>		 Go				up</a:t>
            </a:r>
          </a:p>
          <a:p>
            <a:r>
              <a:rPr lang="fr-FR" sz="3200" dirty="0" err="1"/>
              <a:t>Get</a:t>
            </a:r>
            <a:r>
              <a:rPr lang="fr-FR" sz="3200" dirty="0"/>
              <a:t>				down</a:t>
            </a:r>
          </a:p>
          <a:p>
            <a:r>
              <a:rPr lang="fr-FR" sz="3200" dirty="0" err="1"/>
              <a:t>Give</a:t>
            </a:r>
            <a:r>
              <a:rPr lang="fr-FR" sz="3200" dirty="0"/>
              <a:t>					in	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3A852F1-F85F-A54C-8F6C-6047E9D12979}"/>
              </a:ext>
            </a:extLst>
          </p:cNvPr>
          <p:cNvCxnSpPr>
            <a:cxnSpLocks/>
          </p:cNvCxnSpPr>
          <p:nvPr/>
        </p:nvCxnSpPr>
        <p:spPr>
          <a:xfrm flipH="1">
            <a:off x="4834255" y="2988896"/>
            <a:ext cx="776605" cy="8802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C762210-86CA-3248-B743-4FA57F2274C6}"/>
              </a:ext>
            </a:extLst>
          </p:cNvPr>
          <p:cNvCxnSpPr>
            <a:cxnSpLocks/>
          </p:cNvCxnSpPr>
          <p:nvPr/>
        </p:nvCxnSpPr>
        <p:spPr>
          <a:xfrm>
            <a:off x="6096000" y="2994562"/>
            <a:ext cx="975997" cy="8802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DC18263-1A3E-B247-9476-8C99DA8CFD4A}"/>
              </a:ext>
            </a:extLst>
          </p:cNvPr>
          <p:cNvSpPr txBox="1"/>
          <p:nvPr/>
        </p:nvSpPr>
        <p:spPr>
          <a:xfrm>
            <a:off x="4411027" y="3129936"/>
            <a:ext cx="81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Part 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325E-6061-8341-8233-3515D774774E}"/>
              </a:ext>
            </a:extLst>
          </p:cNvPr>
          <p:cNvSpPr txBox="1"/>
          <p:nvPr/>
        </p:nvSpPr>
        <p:spPr>
          <a:xfrm>
            <a:off x="6525254" y="3129936"/>
            <a:ext cx="81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Part 2</a:t>
            </a:r>
          </a:p>
        </p:txBody>
      </p:sp>
    </p:spTree>
    <p:extLst>
      <p:ext uri="{BB962C8B-B14F-4D97-AF65-F5344CB8AC3E}">
        <p14:creationId xmlns:p14="http://schemas.microsoft.com/office/powerpoint/2010/main" val="2146220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1E3C68-0D98-C747-BA2E-256DCAAE9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4BF7BDF-354C-2244-BCAE-697DA9A7DAD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z="4000" dirty="0"/>
              <a:t>FUNCTION AS A VERB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4661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BABBB-28BC-A648-A4F0-BDCB75A1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Each</a:t>
            </a:r>
            <a:r>
              <a:rPr lang="fr-FR" dirty="0"/>
              <a:t> </a:t>
            </a:r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5F9C2-7423-C54B-9E80-871B42C877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989902"/>
            <a:ext cx="10363826" cy="437660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fr-FR" sz="3200" dirty="0"/>
              <a:t>Has a </a:t>
            </a:r>
            <a:r>
              <a:rPr lang="fr-FR" sz="3200" dirty="0" err="1"/>
              <a:t>synonym</a:t>
            </a:r>
            <a:r>
              <a:rPr lang="fr-FR" sz="3200" dirty="0"/>
              <a:t> </a:t>
            </a:r>
          </a:p>
          <a:p>
            <a:pPr marL="0" indent="0" algn="ctr">
              <a:buNone/>
            </a:pPr>
            <a:r>
              <a:rPr lang="fr-FR" sz="3200" dirty="0" err="1"/>
              <a:t>Examples</a:t>
            </a:r>
            <a:r>
              <a:rPr lang="fr-FR" sz="3200" dirty="0"/>
              <a:t>:</a:t>
            </a:r>
          </a:p>
          <a:p>
            <a:r>
              <a:rPr lang="fr-FR" sz="3200" dirty="0"/>
              <a:t>I put off </a:t>
            </a:r>
            <a:r>
              <a:rPr lang="fr-FR" sz="3200" dirty="0" err="1"/>
              <a:t>my</a:t>
            </a:r>
            <a:r>
              <a:rPr lang="fr-FR" sz="3200" dirty="0"/>
              <a:t> </a:t>
            </a:r>
            <a:r>
              <a:rPr lang="fr-FR" sz="3200" dirty="0" err="1"/>
              <a:t>work</a:t>
            </a:r>
            <a:r>
              <a:rPr lang="fr-FR" sz="3200" dirty="0"/>
              <a:t>			I </a:t>
            </a:r>
            <a:r>
              <a:rPr lang="fr-FR" sz="3200" dirty="0" err="1"/>
              <a:t>postpone</a:t>
            </a:r>
            <a:r>
              <a:rPr lang="fr-FR" sz="3200" dirty="0"/>
              <a:t> </a:t>
            </a:r>
            <a:r>
              <a:rPr lang="fr-FR" sz="3200" dirty="0" err="1"/>
              <a:t>my</a:t>
            </a:r>
            <a:r>
              <a:rPr lang="fr-FR" sz="3200" dirty="0"/>
              <a:t> </a:t>
            </a:r>
            <a:r>
              <a:rPr lang="fr-FR" sz="3200" dirty="0" err="1"/>
              <a:t>work</a:t>
            </a:r>
            <a:endParaRPr lang="fr-FR" sz="3200" dirty="0"/>
          </a:p>
          <a:p>
            <a:r>
              <a:rPr lang="fr-FR" sz="3200" dirty="0"/>
              <a:t>I </a:t>
            </a:r>
            <a:r>
              <a:rPr lang="fr-FR" sz="3200" dirty="0" err="1"/>
              <a:t>give</a:t>
            </a:r>
            <a:r>
              <a:rPr lang="fr-FR" sz="3200" dirty="0"/>
              <a:t> up </a:t>
            </a:r>
            <a:r>
              <a:rPr lang="fr-FR" sz="3200" dirty="0" err="1"/>
              <a:t>eating</a:t>
            </a:r>
            <a:r>
              <a:rPr lang="fr-FR" sz="3200" dirty="0"/>
              <a:t> </a:t>
            </a:r>
            <a:r>
              <a:rPr lang="fr-FR" sz="3200" dirty="0" err="1"/>
              <a:t>sugar</a:t>
            </a:r>
            <a:r>
              <a:rPr lang="fr-FR" sz="3200" dirty="0"/>
              <a:t>		I </a:t>
            </a:r>
            <a:r>
              <a:rPr lang="fr-FR" sz="3200" dirty="0" err="1"/>
              <a:t>quit</a:t>
            </a:r>
            <a:r>
              <a:rPr lang="fr-FR" sz="3200" dirty="0"/>
              <a:t> </a:t>
            </a:r>
            <a:r>
              <a:rPr lang="fr-FR" sz="3200" dirty="0" err="1"/>
              <a:t>eating</a:t>
            </a:r>
            <a:r>
              <a:rPr lang="fr-FR" sz="3200" dirty="0"/>
              <a:t> </a:t>
            </a:r>
            <a:r>
              <a:rPr lang="fr-FR" sz="3200" dirty="0" err="1"/>
              <a:t>sugar</a:t>
            </a:r>
            <a:endParaRPr lang="fr-FR" sz="3200" dirty="0"/>
          </a:p>
          <a:p>
            <a:r>
              <a:rPr lang="fr-FR" sz="3200" dirty="0"/>
              <a:t>The </a:t>
            </a:r>
            <a:r>
              <a:rPr lang="fr-FR" sz="3200" dirty="0" err="1"/>
              <a:t>bomb</a:t>
            </a:r>
            <a:r>
              <a:rPr lang="fr-FR" sz="3200" dirty="0"/>
              <a:t> </a:t>
            </a:r>
            <a:r>
              <a:rPr lang="fr-FR" sz="3200" dirty="0" err="1"/>
              <a:t>blows</a:t>
            </a:r>
            <a:r>
              <a:rPr lang="fr-FR" sz="3200" dirty="0"/>
              <a:t> up		the </a:t>
            </a:r>
            <a:r>
              <a:rPr lang="fr-FR" sz="3200" dirty="0" err="1"/>
              <a:t>bomb</a:t>
            </a:r>
            <a:r>
              <a:rPr lang="fr-FR" sz="3200" dirty="0"/>
              <a:t> </a:t>
            </a:r>
            <a:r>
              <a:rPr lang="fr-FR" sz="3200" dirty="0" err="1"/>
              <a:t>explodes</a:t>
            </a:r>
            <a:endParaRPr lang="fr-FR" sz="3200" dirty="0"/>
          </a:p>
          <a:p>
            <a:r>
              <a:rPr lang="fr-FR" sz="3200" dirty="0"/>
              <a:t>Nico speeds up			Nico </a:t>
            </a:r>
            <a:r>
              <a:rPr lang="fr-FR" sz="3200" dirty="0" err="1"/>
              <a:t>accelerates</a:t>
            </a:r>
            <a:endParaRPr lang="fr-FR" sz="3200" dirty="0"/>
          </a:p>
          <a:p>
            <a:r>
              <a:rPr lang="fr-FR" sz="3200" dirty="0"/>
              <a:t>You </a:t>
            </a:r>
            <a:r>
              <a:rPr lang="fr-FR" sz="3200" dirty="0" err="1"/>
              <a:t>fill</a:t>
            </a:r>
            <a:r>
              <a:rPr lang="fr-FR" sz="3200" dirty="0"/>
              <a:t> in a </a:t>
            </a:r>
            <a:r>
              <a:rPr lang="fr-FR" sz="3200" dirty="0" err="1"/>
              <a:t>form</a:t>
            </a:r>
            <a:r>
              <a:rPr lang="fr-FR" sz="3200" dirty="0"/>
              <a:t>			</a:t>
            </a:r>
            <a:r>
              <a:rPr lang="fr-FR" sz="3200" dirty="0" err="1"/>
              <a:t>you</a:t>
            </a:r>
            <a:r>
              <a:rPr lang="fr-FR" sz="3200" dirty="0"/>
              <a:t> </a:t>
            </a:r>
            <a:r>
              <a:rPr lang="fr-FR" sz="3200" dirty="0" err="1"/>
              <a:t>complete</a:t>
            </a:r>
            <a:r>
              <a:rPr lang="fr-FR" sz="3200" dirty="0"/>
              <a:t> a </a:t>
            </a:r>
            <a:r>
              <a:rPr lang="fr-FR" sz="3200" dirty="0" err="1"/>
              <a:t>form</a:t>
            </a:r>
            <a:endParaRPr lang="fr-FR" sz="3200" dirty="0"/>
          </a:p>
        </p:txBody>
      </p:sp>
      <p:sp>
        <p:nvSpPr>
          <p:cNvPr id="4" name="Flèche droite rayée 3">
            <a:extLst>
              <a:ext uri="{FF2B5EF4-FFF2-40B4-BE49-F238E27FC236}">
                <a16:creationId xmlns:a16="http://schemas.microsoft.com/office/drawing/2014/main" id="{4152C653-6D58-7240-A99A-09CAF97FDEB9}"/>
              </a:ext>
            </a:extLst>
          </p:cNvPr>
          <p:cNvSpPr/>
          <p:nvPr/>
        </p:nvSpPr>
        <p:spPr>
          <a:xfrm>
            <a:off x="5350668" y="3464635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rayée 4">
            <a:extLst>
              <a:ext uri="{FF2B5EF4-FFF2-40B4-BE49-F238E27FC236}">
                <a16:creationId xmlns:a16="http://schemas.microsoft.com/office/drawing/2014/main" id="{AB70CBCB-46CC-2448-8095-4D5423C6655E}"/>
              </a:ext>
            </a:extLst>
          </p:cNvPr>
          <p:cNvSpPr/>
          <p:nvPr/>
        </p:nvSpPr>
        <p:spPr>
          <a:xfrm>
            <a:off x="5353050" y="4106441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rayée 5">
            <a:extLst>
              <a:ext uri="{FF2B5EF4-FFF2-40B4-BE49-F238E27FC236}">
                <a16:creationId xmlns:a16="http://schemas.microsoft.com/office/drawing/2014/main" id="{1BB2B57B-E561-304A-87E9-994AC745912D}"/>
              </a:ext>
            </a:extLst>
          </p:cNvPr>
          <p:cNvSpPr/>
          <p:nvPr/>
        </p:nvSpPr>
        <p:spPr>
          <a:xfrm>
            <a:off x="5350667" y="4748247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rayée 6">
            <a:extLst>
              <a:ext uri="{FF2B5EF4-FFF2-40B4-BE49-F238E27FC236}">
                <a16:creationId xmlns:a16="http://schemas.microsoft.com/office/drawing/2014/main" id="{D7C25904-22AC-2B4E-B1E0-5683EC239527}"/>
              </a:ext>
            </a:extLst>
          </p:cNvPr>
          <p:cNvSpPr/>
          <p:nvPr/>
        </p:nvSpPr>
        <p:spPr>
          <a:xfrm>
            <a:off x="5350667" y="5358133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rayée 7">
            <a:extLst>
              <a:ext uri="{FF2B5EF4-FFF2-40B4-BE49-F238E27FC236}">
                <a16:creationId xmlns:a16="http://schemas.microsoft.com/office/drawing/2014/main" id="{3CA3B552-5CFB-5E4F-8475-B48C5DE3F0BE}"/>
              </a:ext>
            </a:extLst>
          </p:cNvPr>
          <p:cNvSpPr/>
          <p:nvPr/>
        </p:nvSpPr>
        <p:spPr>
          <a:xfrm>
            <a:off x="5350666" y="5968019"/>
            <a:ext cx="909637" cy="24288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83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F25BE-3254-5B45-9728-8D3992F9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18467"/>
            <a:ext cx="10364451" cy="1110271"/>
          </a:xfrm>
        </p:spPr>
        <p:txBody>
          <a:bodyPr/>
          <a:lstStyle/>
          <a:p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6CD674-5841-4444-82E5-829669BBDF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328738"/>
            <a:ext cx="10363826" cy="5143500"/>
          </a:xfrm>
        </p:spPr>
        <p:txBody>
          <a:bodyPr>
            <a:normAutofit/>
          </a:bodyPr>
          <a:lstStyle/>
          <a:p>
            <a:r>
              <a:rPr lang="fr-FR" dirty="0" err="1"/>
              <a:t>can</a:t>
            </a:r>
            <a:r>
              <a:rPr lang="fr-FR" dirty="0"/>
              <a:t> have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meanings</a:t>
            </a:r>
            <a:r>
              <a:rPr lang="fr-FR" dirty="0"/>
              <a:t>:</a:t>
            </a:r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Take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off</a:t>
            </a:r>
            <a:r>
              <a:rPr lang="fr-FR" dirty="0"/>
              <a:t>:	</a:t>
            </a:r>
            <a:r>
              <a:rPr lang="fr-FR" sz="1600" dirty="0"/>
              <a:t>1. For a plane, </a:t>
            </a:r>
            <a:r>
              <a:rPr lang="fr-FR" sz="1600" dirty="0" err="1"/>
              <a:t>it</a:t>
            </a:r>
            <a:r>
              <a:rPr lang="fr-FR" sz="1600" dirty="0"/>
              <a:t> </a:t>
            </a:r>
            <a:r>
              <a:rPr lang="fr-FR" sz="1600" dirty="0" err="1"/>
              <a:t>means</a:t>
            </a:r>
            <a:r>
              <a:rPr lang="fr-FR" sz="1600" dirty="0"/>
              <a:t>: to go up</a:t>
            </a:r>
          </a:p>
          <a:p>
            <a:pPr marL="1828800" lvl="4" indent="0">
              <a:buNone/>
            </a:pPr>
            <a:r>
              <a:rPr lang="fr-FR" sz="1600" dirty="0"/>
              <a:t>2. </a:t>
            </a:r>
            <a:r>
              <a:rPr lang="fr-FR" sz="1600" dirty="0" err="1"/>
              <a:t>Increase</a:t>
            </a:r>
            <a:r>
              <a:rPr lang="fr-FR" sz="1600" dirty="0"/>
              <a:t> </a:t>
            </a:r>
            <a:r>
              <a:rPr lang="fr-FR" sz="1600" dirty="0" err="1"/>
              <a:t>fast</a:t>
            </a:r>
            <a:r>
              <a:rPr lang="fr-FR" sz="1600" dirty="0"/>
              <a:t> in </a:t>
            </a:r>
            <a:r>
              <a:rPr lang="fr-FR" sz="1600" dirty="0" err="1"/>
              <a:t>success</a:t>
            </a:r>
            <a:r>
              <a:rPr lang="fr-FR" sz="1600" dirty="0"/>
              <a:t> or </a:t>
            </a:r>
            <a:r>
              <a:rPr lang="fr-FR" sz="1600" dirty="0" err="1"/>
              <a:t>popularity</a:t>
            </a:r>
            <a:endParaRPr lang="fr-FR" sz="1600" dirty="0"/>
          </a:p>
          <a:p>
            <a:pPr marL="1828800" lvl="4" indent="0">
              <a:buNone/>
            </a:pPr>
            <a:r>
              <a:rPr lang="fr-FR" sz="1600" dirty="0"/>
              <a:t>3. </a:t>
            </a:r>
            <a:r>
              <a:rPr lang="fr-FR" sz="1600" dirty="0" err="1"/>
              <a:t>Leave</a:t>
            </a:r>
            <a:endParaRPr lang="fr-FR" sz="1600" dirty="0"/>
          </a:p>
          <a:p>
            <a:pPr marL="1828800" lvl="4" indent="0">
              <a:buNone/>
            </a:pPr>
            <a:r>
              <a:rPr lang="fr-FR" sz="1600" dirty="0"/>
              <a:t>4. </a:t>
            </a:r>
            <a:r>
              <a:rPr lang="fr-FR" sz="1600" dirty="0" err="1"/>
              <a:t>Remove</a:t>
            </a:r>
            <a:r>
              <a:rPr lang="fr-FR" sz="1600" dirty="0"/>
              <a:t> </a:t>
            </a:r>
            <a:r>
              <a:rPr lang="fr-FR" sz="1600" dirty="0" err="1"/>
              <a:t>something</a:t>
            </a:r>
            <a:endParaRPr lang="fr-FR" sz="1600" dirty="0"/>
          </a:p>
          <a:p>
            <a:pPr marL="1828800" lvl="4" indent="0">
              <a:buNone/>
            </a:pPr>
            <a:r>
              <a:rPr lang="fr-FR" sz="1600" dirty="0"/>
              <a:t>5. Not </a:t>
            </a:r>
            <a:r>
              <a:rPr lang="fr-FR" sz="1600" dirty="0" err="1"/>
              <a:t>working</a:t>
            </a:r>
            <a:r>
              <a:rPr lang="fr-FR" sz="1600" dirty="0"/>
              <a:t> for a </a:t>
            </a:r>
            <a:r>
              <a:rPr lang="fr-FR" sz="1600" dirty="0" err="1"/>
              <a:t>period</a:t>
            </a:r>
            <a:r>
              <a:rPr lang="fr-FR" sz="1600" dirty="0"/>
              <a:t> of time</a:t>
            </a:r>
          </a:p>
          <a:p>
            <a:pPr marL="1828800" lvl="4" indent="0">
              <a:buNone/>
            </a:pPr>
            <a:endParaRPr lang="fr-FR" sz="1600" dirty="0"/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Pass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out</a:t>
            </a:r>
            <a:r>
              <a:rPr lang="fr-FR" dirty="0"/>
              <a:t>:	</a:t>
            </a:r>
            <a:r>
              <a:rPr lang="fr-FR" sz="1600" dirty="0"/>
              <a:t>1. </a:t>
            </a:r>
            <a:r>
              <a:rPr lang="fr-FR" sz="1600" dirty="0" err="1"/>
              <a:t>distribute</a:t>
            </a:r>
            <a:r>
              <a:rPr lang="fr-FR" sz="1600" dirty="0"/>
              <a:t>, </a:t>
            </a:r>
            <a:r>
              <a:rPr lang="fr-FR" sz="1600" dirty="0" err="1"/>
              <a:t>give</a:t>
            </a:r>
            <a:r>
              <a:rPr lang="fr-FR" sz="1600" dirty="0"/>
              <a:t> </a:t>
            </a:r>
            <a:r>
              <a:rPr lang="fr-FR" sz="1600" dirty="0" err="1"/>
              <a:t>papers</a:t>
            </a:r>
            <a:r>
              <a:rPr lang="fr-FR" sz="1600" dirty="0"/>
              <a:t>, etc.</a:t>
            </a:r>
          </a:p>
          <a:p>
            <a:pPr marL="1828800" lvl="4" indent="0">
              <a:buNone/>
            </a:pPr>
            <a:r>
              <a:rPr lang="fr-FR" sz="1600" dirty="0"/>
              <a:t>2. </a:t>
            </a:r>
            <a:r>
              <a:rPr lang="fr-FR" sz="1600" dirty="0" err="1"/>
              <a:t>Faint</a:t>
            </a:r>
            <a:endParaRPr lang="fr-FR" sz="1600" dirty="0"/>
          </a:p>
          <a:p>
            <a:pPr marL="1828800" lvl="4" indent="0">
              <a:buNone/>
            </a:pPr>
            <a:endParaRPr lang="fr-FR" sz="1600" dirty="0"/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Bring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up</a:t>
            </a:r>
            <a:r>
              <a:rPr lang="fr-FR" dirty="0"/>
              <a:t>:	</a:t>
            </a:r>
            <a:r>
              <a:rPr lang="fr-FR" sz="1600" dirty="0"/>
              <a:t>1. </a:t>
            </a:r>
            <a:r>
              <a:rPr lang="fr-FR" sz="1600" dirty="0" err="1"/>
              <a:t>raise</a:t>
            </a:r>
            <a:r>
              <a:rPr lang="fr-FR" sz="1600" dirty="0"/>
              <a:t> </a:t>
            </a:r>
            <a:r>
              <a:rPr lang="fr-FR" sz="1600" dirty="0" err="1"/>
              <a:t>children</a:t>
            </a:r>
            <a:r>
              <a:rPr lang="fr-FR" sz="1600" dirty="0"/>
              <a:t> , care for </a:t>
            </a:r>
            <a:r>
              <a:rPr lang="fr-FR" sz="1600" dirty="0" err="1"/>
              <a:t>children</a:t>
            </a:r>
            <a:endParaRPr lang="fr-FR" sz="1600" dirty="0"/>
          </a:p>
          <a:p>
            <a:pPr marL="1828800" lvl="4" indent="0">
              <a:buNone/>
            </a:pPr>
            <a:r>
              <a:rPr lang="fr-FR" sz="1600" dirty="0"/>
              <a:t>2. </a:t>
            </a:r>
            <a:r>
              <a:rPr lang="fr-FR" sz="1600" dirty="0" err="1"/>
              <a:t>Introduce</a:t>
            </a:r>
            <a:r>
              <a:rPr lang="fr-FR" sz="1600" dirty="0"/>
              <a:t> an </a:t>
            </a:r>
            <a:r>
              <a:rPr lang="fr-FR" sz="1600" dirty="0" err="1"/>
              <a:t>idea</a:t>
            </a:r>
            <a:r>
              <a:rPr lang="fr-FR" sz="1600" dirty="0"/>
              <a:t>, a topic </a:t>
            </a:r>
            <a:r>
              <a:rPr lang="fr-FR" sz="1600" dirty="0" err="1"/>
              <a:t>into</a:t>
            </a:r>
            <a:r>
              <a:rPr lang="fr-FR" sz="1600" dirty="0"/>
              <a:t> a conversation</a:t>
            </a:r>
          </a:p>
          <a:p>
            <a:pPr marL="1828800" lvl="4" indent="0">
              <a:buNone/>
            </a:pPr>
            <a:endParaRPr lang="fr-FR" sz="1600" dirty="0"/>
          </a:p>
          <a:p>
            <a:pPr marL="1828800" lvl="4" indent="0">
              <a:buNone/>
            </a:pPr>
            <a:endParaRPr lang="fr-FR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CBAC52-B0A4-624B-A801-38439FEE4054}"/>
              </a:ext>
            </a:extLst>
          </p:cNvPr>
          <p:cNvSpPr/>
          <p:nvPr/>
        </p:nvSpPr>
        <p:spPr>
          <a:xfrm>
            <a:off x="5548313" y="6408701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 err="1"/>
              <a:t>Examples</a:t>
            </a:r>
            <a:r>
              <a:rPr lang="fr-FR" sz="900" dirty="0"/>
              <a:t> </a:t>
            </a:r>
            <a:r>
              <a:rPr lang="fr-FR" sz="900" dirty="0" err="1"/>
              <a:t>taken</a:t>
            </a:r>
            <a:r>
              <a:rPr lang="fr-FR" sz="900" dirty="0"/>
              <a:t> </a:t>
            </a:r>
            <a:r>
              <a:rPr lang="fr-FR" sz="900" dirty="0" err="1"/>
              <a:t>from</a:t>
            </a:r>
            <a:r>
              <a:rPr lang="fr-FR" sz="900" dirty="0"/>
              <a:t>: https://</a:t>
            </a:r>
            <a:r>
              <a:rPr lang="fr-FR" sz="900" dirty="0" err="1"/>
              <a:t>www.espressoenglish.net</a:t>
            </a:r>
            <a:r>
              <a:rPr lang="fr-FR" sz="900" dirty="0"/>
              <a:t>/</a:t>
            </a:r>
            <a:r>
              <a:rPr lang="fr-FR" sz="900" dirty="0" err="1"/>
              <a:t>english</a:t>
            </a:r>
            <a:r>
              <a:rPr lang="fr-FR" sz="900" dirty="0"/>
              <a:t>-</a:t>
            </a:r>
            <a:r>
              <a:rPr lang="fr-FR" sz="900" dirty="0" err="1"/>
              <a:t>phrasal</a:t>
            </a:r>
            <a:r>
              <a:rPr lang="fr-FR" sz="900" dirty="0"/>
              <a:t>-</a:t>
            </a:r>
            <a:r>
              <a:rPr lang="fr-FR" sz="900" dirty="0" err="1"/>
              <a:t>verbs</a:t>
            </a:r>
            <a:r>
              <a:rPr lang="fr-FR" sz="900" dirty="0"/>
              <a:t>-</a:t>
            </a:r>
            <a:r>
              <a:rPr lang="fr-FR" sz="900" dirty="0" err="1"/>
              <a:t>with</a:t>
            </a:r>
            <a:r>
              <a:rPr lang="fr-FR" sz="900" dirty="0"/>
              <a:t>-multiple-</a:t>
            </a:r>
            <a:r>
              <a:rPr lang="fr-FR" sz="900" dirty="0" err="1"/>
              <a:t>meanings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2497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2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3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mph" presetSubtype="0" fill="hold" grpId="4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 override="childStyl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3" grpId="2" uiExpand="1" build="p"/>
      <p:bldP spid="3" grpId="3" uiExpand="1" build="p"/>
      <p:bldP spid="3" grpId="4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F25BE-3254-5B45-9728-8D3992F9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18468"/>
            <a:ext cx="10364451" cy="795946"/>
          </a:xfrm>
        </p:spPr>
        <p:txBody>
          <a:bodyPr/>
          <a:lstStyle/>
          <a:p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r>
              <a:rPr lang="fr-FR" dirty="0"/>
              <a:t>: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turn</a:t>
            </a:r>
            <a:r>
              <a:rPr lang="fr-FR" dirty="0"/>
              <a:t> to </a:t>
            </a:r>
            <a:r>
              <a:rPr lang="fr-FR" dirty="0" err="1"/>
              <a:t>practise</a:t>
            </a:r>
            <a:r>
              <a:rPr lang="fr-FR" dirty="0"/>
              <a:t>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6CD674-5841-4444-82E5-829669BBDF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885825"/>
            <a:ext cx="10364451" cy="5586413"/>
          </a:xfrm>
        </p:spPr>
        <p:txBody>
          <a:bodyPr>
            <a:normAutofit fontScale="92500" lnSpcReduction="20000"/>
          </a:bodyPr>
          <a:lstStyle/>
          <a:p>
            <a:pPr lvl="2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Look up in the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dictionary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Find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the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meanings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these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phrasal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verbs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lvl="2"/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Take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out</a:t>
            </a:r>
            <a:r>
              <a:rPr lang="fr-FR" dirty="0"/>
              <a:t>:	</a:t>
            </a:r>
            <a:r>
              <a:rPr lang="fr-FR" sz="1600" dirty="0"/>
              <a:t>1. </a:t>
            </a:r>
          </a:p>
          <a:p>
            <a:pPr marL="1828800" lvl="4" indent="0">
              <a:buNone/>
            </a:pPr>
            <a:r>
              <a:rPr lang="fr-FR" sz="1600" dirty="0"/>
              <a:t>2. </a:t>
            </a:r>
          </a:p>
          <a:p>
            <a:pPr marL="1828800" lvl="4" indent="0">
              <a:buNone/>
            </a:pPr>
            <a:r>
              <a:rPr lang="fr-FR" sz="1600" dirty="0"/>
              <a:t>3.</a:t>
            </a:r>
          </a:p>
          <a:p>
            <a:pPr marL="1828800" lvl="4" indent="0">
              <a:buNone/>
            </a:pPr>
            <a:endParaRPr lang="fr-FR" sz="1600" dirty="0"/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Take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up</a:t>
            </a:r>
            <a:r>
              <a:rPr lang="fr-FR" dirty="0"/>
              <a:t>:	</a:t>
            </a:r>
            <a:r>
              <a:rPr lang="fr-FR" sz="1600" dirty="0"/>
              <a:t>1.</a:t>
            </a:r>
          </a:p>
          <a:p>
            <a:pPr marL="1828800" lvl="4" indent="0">
              <a:buNone/>
            </a:pPr>
            <a:r>
              <a:rPr lang="fr-FR" sz="1200" dirty="0"/>
              <a:t> 2. </a:t>
            </a:r>
          </a:p>
          <a:p>
            <a:pPr marL="1828800" lvl="4" indent="0">
              <a:buNone/>
            </a:pPr>
            <a:endParaRPr lang="fr-FR" sz="1200" dirty="0"/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pick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up</a:t>
            </a:r>
            <a:r>
              <a:rPr lang="fr-FR" dirty="0"/>
              <a:t>:	</a:t>
            </a:r>
            <a:r>
              <a:rPr lang="fr-FR" sz="1600" dirty="0"/>
              <a:t>1. </a:t>
            </a:r>
          </a:p>
          <a:p>
            <a:pPr marL="1828800" lvl="4" indent="0">
              <a:buNone/>
            </a:pPr>
            <a:r>
              <a:rPr lang="fr-FR" sz="1600" dirty="0"/>
              <a:t>2. </a:t>
            </a:r>
          </a:p>
          <a:p>
            <a:pPr marL="1828800" lvl="4" indent="0">
              <a:buNone/>
            </a:pPr>
            <a:r>
              <a:rPr lang="fr-FR" sz="1600" dirty="0"/>
              <a:t>3.</a:t>
            </a:r>
          </a:p>
          <a:p>
            <a:pPr marL="1828800" lvl="4" indent="0">
              <a:buNone/>
            </a:pPr>
            <a:r>
              <a:rPr lang="fr-FR" sz="1600" dirty="0"/>
              <a:t>4.</a:t>
            </a:r>
          </a:p>
          <a:p>
            <a:pPr marL="1828800" lvl="4" indent="0">
              <a:buNone/>
            </a:pPr>
            <a:r>
              <a:rPr lang="fr-FR" sz="1600" dirty="0"/>
              <a:t>5.</a:t>
            </a:r>
          </a:p>
          <a:p>
            <a:pPr marL="1828800" lvl="4" indent="0">
              <a:buNone/>
            </a:pPr>
            <a:endParaRPr lang="fr-FR" sz="1600" dirty="0"/>
          </a:p>
          <a:p>
            <a:pPr lvl="1"/>
            <a:r>
              <a:rPr lang="fr-FR" dirty="0" err="1">
                <a:solidFill>
                  <a:schemeClr val="accent1">
                    <a:lumMod val="50000"/>
                  </a:schemeClr>
                </a:solidFill>
              </a:rPr>
              <a:t>make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up</a:t>
            </a:r>
            <a:r>
              <a:rPr lang="fr-FR" dirty="0"/>
              <a:t>:	</a:t>
            </a:r>
            <a:r>
              <a:rPr lang="fr-FR" sz="1600" dirty="0"/>
              <a:t>1. </a:t>
            </a:r>
          </a:p>
          <a:p>
            <a:pPr marL="1828800" lvl="4" indent="0">
              <a:buNone/>
            </a:pPr>
            <a:r>
              <a:rPr lang="fr-FR" sz="1600" dirty="0"/>
              <a:t>2. </a:t>
            </a:r>
          </a:p>
          <a:p>
            <a:pPr marL="1828800" lvl="4" indent="0">
              <a:buNone/>
            </a:pPr>
            <a:r>
              <a:rPr lang="fr-FR" sz="1600" dirty="0"/>
              <a:t>3.</a:t>
            </a:r>
          </a:p>
          <a:p>
            <a:pPr marL="1828800" lvl="4" indent="0">
              <a:buNone/>
            </a:pPr>
            <a:endParaRPr lang="fr-FR" sz="1600" dirty="0"/>
          </a:p>
          <a:p>
            <a:pPr marL="1828800" lvl="4" indent="0">
              <a:buNone/>
            </a:pPr>
            <a:endParaRPr lang="fr-FR" sz="1600" dirty="0"/>
          </a:p>
          <a:p>
            <a:pPr marL="1828800" lvl="4" indent="0">
              <a:buNone/>
            </a:pPr>
            <a:endParaRPr lang="fr-FR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CBAC52-B0A4-624B-A801-38439FEE4054}"/>
              </a:ext>
            </a:extLst>
          </p:cNvPr>
          <p:cNvSpPr/>
          <p:nvPr/>
        </p:nvSpPr>
        <p:spPr>
          <a:xfrm>
            <a:off x="5548313" y="6408701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 err="1"/>
              <a:t>Examples</a:t>
            </a:r>
            <a:r>
              <a:rPr lang="fr-FR" sz="900" dirty="0"/>
              <a:t> </a:t>
            </a:r>
            <a:r>
              <a:rPr lang="fr-FR" sz="900" dirty="0" err="1"/>
              <a:t>taken</a:t>
            </a:r>
            <a:r>
              <a:rPr lang="fr-FR" sz="900" dirty="0"/>
              <a:t> </a:t>
            </a:r>
            <a:r>
              <a:rPr lang="fr-FR" sz="900" dirty="0" err="1"/>
              <a:t>from</a:t>
            </a:r>
            <a:r>
              <a:rPr lang="fr-FR" sz="900" dirty="0"/>
              <a:t>: https://</a:t>
            </a:r>
            <a:r>
              <a:rPr lang="fr-FR" sz="900" dirty="0" err="1"/>
              <a:t>www.espressoenglish.net</a:t>
            </a:r>
            <a:r>
              <a:rPr lang="fr-FR" sz="900" dirty="0"/>
              <a:t>/</a:t>
            </a:r>
            <a:r>
              <a:rPr lang="fr-FR" sz="900" dirty="0" err="1"/>
              <a:t>english</a:t>
            </a:r>
            <a:r>
              <a:rPr lang="fr-FR" sz="900" dirty="0"/>
              <a:t>-</a:t>
            </a:r>
            <a:r>
              <a:rPr lang="fr-FR" sz="900" dirty="0" err="1"/>
              <a:t>phrasal</a:t>
            </a:r>
            <a:r>
              <a:rPr lang="fr-FR" sz="900" dirty="0"/>
              <a:t>-</a:t>
            </a:r>
            <a:r>
              <a:rPr lang="fr-FR" sz="900" dirty="0" err="1"/>
              <a:t>verbs</a:t>
            </a:r>
            <a:r>
              <a:rPr lang="fr-FR" sz="900" dirty="0"/>
              <a:t>-</a:t>
            </a:r>
            <a:r>
              <a:rPr lang="fr-FR" sz="900" dirty="0" err="1"/>
              <a:t>with</a:t>
            </a:r>
            <a:r>
              <a:rPr lang="fr-FR" sz="900" dirty="0"/>
              <a:t>-multiple-</a:t>
            </a:r>
            <a:r>
              <a:rPr lang="fr-FR" sz="900" dirty="0" err="1"/>
              <a:t>meanings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186885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BF25BE-3254-5B45-9728-8D3992F9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18468"/>
            <a:ext cx="10364451" cy="795946"/>
          </a:xfrm>
        </p:spPr>
        <p:txBody>
          <a:bodyPr/>
          <a:lstStyle/>
          <a:p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r>
              <a:rPr lang="fr-FR" dirty="0"/>
              <a:t>: </a:t>
            </a:r>
            <a:r>
              <a:rPr lang="fr-FR" dirty="0" err="1"/>
              <a:t>Answer</a:t>
            </a:r>
            <a:r>
              <a:rPr lang="fr-FR" dirty="0"/>
              <a:t> Key!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6CD674-5841-4444-82E5-829669BBDF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885825"/>
            <a:ext cx="10364451" cy="5586413"/>
          </a:xfrm>
        </p:spPr>
        <p:txBody>
          <a:bodyPr>
            <a:normAutofit fontScale="92500" lnSpcReduction="20000"/>
          </a:bodyPr>
          <a:lstStyle/>
          <a:p>
            <a:pPr marL="914400" lvl="2" indent="0">
              <a:buNone/>
            </a:pP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r>
              <a:rPr lang="fr-FR" dirty="0" err="1">
                <a:solidFill>
                  <a:srgbClr val="FF0000"/>
                </a:solidFill>
              </a:rPr>
              <a:t>Take</a:t>
            </a:r>
            <a:r>
              <a:rPr lang="fr-FR" dirty="0">
                <a:solidFill>
                  <a:srgbClr val="FF0000"/>
                </a:solidFill>
              </a:rPr>
              <a:t> out:	</a:t>
            </a:r>
            <a:r>
              <a:rPr lang="fr-FR" sz="1600" dirty="0">
                <a:solidFill>
                  <a:srgbClr val="FF0000"/>
                </a:solidFill>
              </a:rPr>
              <a:t>1. </a:t>
            </a:r>
            <a:r>
              <a:rPr lang="fr-FR" sz="1600" dirty="0" err="1">
                <a:solidFill>
                  <a:srgbClr val="FF0000"/>
                </a:solidFill>
              </a:rPr>
              <a:t>remove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something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2. </a:t>
            </a:r>
            <a:r>
              <a:rPr lang="fr-FR" sz="1600" dirty="0" err="1">
                <a:solidFill>
                  <a:srgbClr val="FF0000"/>
                </a:solidFill>
              </a:rPr>
              <a:t>borrow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3. </a:t>
            </a:r>
            <a:r>
              <a:rPr lang="fr-FR" sz="1600" dirty="0" err="1">
                <a:solidFill>
                  <a:srgbClr val="FF0000"/>
                </a:solidFill>
              </a:rPr>
              <a:t>Bring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someone</a:t>
            </a:r>
            <a:r>
              <a:rPr lang="fr-FR" sz="1600" dirty="0">
                <a:solidFill>
                  <a:srgbClr val="FF0000"/>
                </a:solidFill>
              </a:rPr>
              <a:t> on a </a:t>
            </a:r>
            <a:r>
              <a:rPr lang="fr-FR" sz="1600" dirty="0" err="1">
                <a:solidFill>
                  <a:srgbClr val="FF0000"/>
                </a:solidFill>
              </a:rPr>
              <a:t>special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encounter</a:t>
            </a:r>
            <a:r>
              <a:rPr lang="fr-FR" sz="1600" dirty="0">
                <a:solidFill>
                  <a:srgbClr val="FF0000"/>
                </a:solidFill>
              </a:rPr>
              <a:t> (ex: </a:t>
            </a:r>
            <a:r>
              <a:rPr lang="fr-FR" sz="1600" dirty="0" err="1">
                <a:solidFill>
                  <a:srgbClr val="FF0000"/>
                </a:solidFill>
              </a:rPr>
              <a:t>you</a:t>
            </a:r>
            <a:r>
              <a:rPr lang="fr-FR" sz="1600" dirty="0">
                <a:solidFill>
                  <a:srgbClr val="FF0000"/>
                </a:solidFill>
              </a:rPr>
              <a:t> go at a restaurant and </a:t>
            </a:r>
            <a:r>
              <a:rPr lang="fr-FR" sz="1600" dirty="0" err="1">
                <a:solidFill>
                  <a:srgbClr val="FF0000"/>
                </a:solidFill>
              </a:rPr>
              <a:t>you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pay</a:t>
            </a:r>
            <a:r>
              <a:rPr lang="fr-FR" sz="1600" dirty="0">
                <a:solidFill>
                  <a:srgbClr val="FF0000"/>
                </a:solidFill>
              </a:rPr>
              <a:t> for the </a:t>
            </a:r>
            <a:r>
              <a:rPr lang="fr-FR" sz="1600" dirty="0" err="1">
                <a:solidFill>
                  <a:srgbClr val="FF0000"/>
                </a:solidFill>
              </a:rPr>
              <a:t>person</a:t>
            </a:r>
            <a:r>
              <a:rPr lang="fr-FR" sz="1600" dirty="0">
                <a:solidFill>
                  <a:srgbClr val="FF0000"/>
                </a:solidFill>
              </a:rPr>
              <a:t>)</a:t>
            </a:r>
          </a:p>
          <a:p>
            <a:pPr marL="1828800" lvl="4" indent="0">
              <a:buNone/>
            </a:pPr>
            <a:endParaRPr lang="fr-FR" sz="1600" dirty="0">
              <a:solidFill>
                <a:srgbClr val="FF0000"/>
              </a:solidFill>
            </a:endParaRPr>
          </a:p>
          <a:p>
            <a:pPr lvl="1"/>
            <a:r>
              <a:rPr lang="fr-FR" dirty="0" err="1">
                <a:solidFill>
                  <a:srgbClr val="FF0000"/>
                </a:solidFill>
              </a:rPr>
              <a:t>Take</a:t>
            </a:r>
            <a:r>
              <a:rPr lang="fr-FR" dirty="0">
                <a:solidFill>
                  <a:srgbClr val="FF0000"/>
                </a:solidFill>
              </a:rPr>
              <a:t> up:	</a:t>
            </a:r>
            <a:r>
              <a:rPr lang="fr-FR" sz="1600" dirty="0">
                <a:solidFill>
                  <a:srgbClr val="FF0000"/>
                </a:solidFill>
              </a:rPr>
              <a:t>1. </a:t>
            </a:r>
            <a:r>
              <a:rPr lang="fr-FR" sz="1600" dirty="0" err="1">
                <a:solidFill>
                  <a:srgbClr val="FF0000"/>
                </a:solidFill>
              </a:rPr>
              <a:t>fill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too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much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space</a:t>
            </a:r>
            <a:r>
              <a:rPr lang="fr-FR" sz="1600" dirty="0">
                <a:solidFill>
                  <a:srgbClr val="FF0000"/>
                </a:solidFill>
              </a:rPr>
              <a:t> (no room for </a:t>
            </a:r>
            <a:r>
              <a:rPr lang="fr-FR" sz="1600" dirty="0" err="1">
                <a:solidFill>
                  <a:srgbClr val="FF0000"/>
                </a:solidFill>
              </a:rPr>
              <a:t>something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because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something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tke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too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much</a:t>
            </a:r>
            <a:r>
              <a:rPr lang="fr-FR" sz="1600" dirty="0">
                <a:solidFill>
                  <a:srgbClr val="FF0000"/>
                </a:solidFill>
              </a:rPr>
              <a:t> room).</a:t>
            </a:r>
          </a:p>
          <a:p>
            <a:pPr marL="1828800" lvl="4" indent="0">
              <a:buNone/>
            </a:pPr>
            <a:r>
              <a:rPr lang="fr-FR" sz="1200" dirty="0">
                <a:solidFill>
                  <a:srgbClr val="FF0000"/>
                </a:solidFill>
              </a:rPr>
              <a:t> 2. </a:t>
            </a:r>
            <a:r>
              <a:rPr lang="fr-FR" sz="1200" dirty="0" err="1">
                <a:solidFill>
                  <a:srgbClr val="FF0000"/>
                </a:solidFill>
              </a:rPr>
              <a:t>start</a:t>
            </a:r>
            <a:r>
              <a:rPr lang="fr-FR" sz="1200" dirty="0">
                <a:solidFill>
                  <a:srgbClr val="FF0000"/>
                </a:solidFill>
              </a:rPr>
              <a:t> </a:t>
            </a:r>
            <a:r>
              <a:rPr lang="fr-FR" sz="1200" dirty="0" err="1">
                <a:solidFill>
                  <a:srgbClr val="FF0000"/>
                </a:solidFill>
              </a:rPr>
              <a:t>something</a:t>
            </a:r>
            <a:endParaRPr lang="fr-FR" sz="12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endParaRPr lang="fr-FR" sz="1200" dirty="0">
              <a:solidFill>
                <a:srgbClr val="FF0000"/>
              </a:solidFill>
            </a:endParaRPr>
          </a:p>
          <a:p>
            <a:pPr lvl="1"/>
            <a:r>
              <a:rPr lang="fr-FR" dirty="0" err="1">
                <a:solidFill>
                  <a:srgbClr val="FF0000"/>
                </a:solidFill>
              </a:rPr>
              <a:t>pick</a:t>
            </a:r>
            <a:r>
              <a:rPr lang="fr-FR" dirty="0">
                <a:solidFill>
                  <a:srgbClr val="FF0000"/>
                </a:solidFill>
              </a:rPr>
              <a:t> up:	</a:t>
            </a:r>
            <a:r>
              <a:rPr lang="fr-FR" sz="1600" dirty="0">
                <a:solidFill>
                  <a:srgbClr val="FF0000"/>
                </a:solidFill>
              </a:rPr>
              <a:t>1. lift/</a:t>
            </a:r>
            <a:r>
              <a:rPr lang="fr-FR" sz="1600" dirty="0" err="1">
                <a:solidFill>
                  <a:srgbClr val="FF0000"/>
                </a:solidFill>
              </a:rPr>
              <a:t>raise</a:t>
            </a:r>
            <a:r>
              <a:rPr lang="fr-FR" sz="1600" dirty="0">
                <a:solidFill>
                  <a:srgbClr val="FF0000"/>
                </a:solidFill>
              </a:rPr>
              <a:t> (I </a:t>
            </a:r>
            <a:r>
              <a:rPr lang="fr-FR" sz="1600" dirty="0" err="1">
                <a:solidFill>
                  <a:srgbClr val="FF0000"/>
                </a:solidFill>
              </a:rPr>
              <a:t>picked</a:t>
            </a:r>
            <a:r>
              <a:rPr lang="fr-FR" sz="1600" dirty="0">
                <a:solidFill>
                  <a:srgbClr val="FF0000"/>
                </a:solidFill>
              </a:rPr>
              <a:t> up </a:t>
            </a:r>
            <a:r>
              <a:rPr lang="fr-FR" sz="1600" dirty="0" err="1">
                <a:solidFill>
                  <a:srgbClr val="FF0000"/>
                </a:solidFill>
              </a:rPr>
              <a:t>my</a:t>
            </a:r>
            <a:r>
              <a:rPr lang="fr-FR" sz="1600" dirty="0">
                <a:solidFill>
                  <a:srgbClr val="FF0000"/>
                </a:solidFill>
              </a:rPr>
              <a:t> fork </a:t>
            </a:r>
            <a:r>
              <a:rPr lang="fr-FR" sz="1600" dirty="0" err="1">
                <a:solidFill>
                  <a:srgbClr val="FF0000"/>
                </a:solidFill>
              </a:rPr>
              <a:t>which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was</a:t>
            </a:r>
            <a:r>
              <a:rPr lang="fr-FR" sz="1600" dirty="0">
                <a:solidFill>
                  <a:srgbClr val="FF0000"/>
                </a:solidFill>
              </a:rPr>
              <a:t> on the </a:t>
            </a:r>
            <a:r>
              <a:rPr lang="fr-FR" sz="1600" dirty="0" err="1">
                <a:solidFill>
                  <a:srgbClr val="FF0000"/>
                </a:solidFill>
              </a:rPr>
              <a:t>floor</a:t>
            </a:r>
            <a:r>
              <a:rPr lang="fr-FR" sz="1600" dirty="0">
                <a:solidFill>
                  <a:srgbClr val="FF0000"/>
                </a:solidFill>
              </a:rPr>
              <a:t>)</a:t>
            </a: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2. </a:t>
            </a:r>
            <a:r>
              <a:rPr lang="fr-FR" sz="1600" dirty="0" err="1">
                <a:solidFill>
                  <a:srgbClr val="FF0000"/>
                </a:solidFill>
              </a:rPr>
              <a:t>buy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3. </a:t>
            </a:r>
            <a:r>
              <a:rPr lang="fr-FR" sz="1600" dirty="0" err="1">
                <a:solidFill>
                  <a:srgbClr val="FF0000"/>
                </a:solidFill>
              </a:rPr>
              <a:t>Get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someone</a:t>
            </a:r>
            <a:r>
              <a:rPr lang="fr-FR" sz="1600" dirty="0">
                <a:solidFill>
                  <a:srgbClr val="FF0000"/>
                </a:solidFill>
              </a:rPr>
              <a:t> to go </a:t>
            </a:r>
            <a:r>
              <a:rPr lang="fr-FR" sz="1600" dirty="0" err="1">
                <a:solidFill>
                  <a:srgbClr val="FF0000"/>
                </a:solidFill>
              </a:rPr>
              <a:t>somewhere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4. </a:t>
            </a:r>
            <a:r>
              <a:rPr lang="fr-FR" sz="1600" dirty="0" err="1">
                <a:solidFill>
                  <a:srgbClr val="FF0000"/>
                </a:solidFill>
              </a:rPr>
              <a:t>Learn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quickly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5. </a:t>
            </a:r>
            <a:r>
              <a:rPr lang="fr-FR" sz="1600" dirty="0" err="1">
                <a:solidFill>
                  <a:srgbClr val="FF0000"/>
                </a:solidFill>
              </a:rPr>
              <a:t>increase</a:t>
            </a:r>
            <a:r>
              <a:rPr lang="fr-FR" sz="1600" dirty="0">
                <a:solidFill>
                  <a:srgbClr val="FF0000"/>
                </a:solidFill>
              </a:rPr>
              <a:t>/</a:t>
            </a:r>
            <a:r>
              <a:rPr lang="fr-FR" sz="1600" dirty="0" err="1">
                <a:solidFill>
                  <a:srgbClr val="FF0000"/>
                </a:solidFill>
              </a:rPr>
              <a:t>improve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endParaRPr lang="fr-FR" sz="1600" dirty="0">
              <a:solidFill>
                <a:srgbClr val="FF0000"/>
              </a:solidFill>
            </a:endParaRPr>
          </a:p>
          <a:p>
            <a:pPr lvl="1"/>
            <a:r>
              <a:rPr lang="fr-FR" dirty="0" err="1">
                <a:solidFill>
                  <a:srgbClr val="FF0000"/>
                </a:solidFill>
              </a:rPr>
              <a:t>make</a:t>
            </a:r>
            <a:r>
              <a:rPr lang="fr-FR" dirty="0">
                <a:solidFill>
                  <a:srgbClr val="FF0000"/>
                </a:solidFill>
              </a:rPr>
              <a:t> up:	</a:t>
            </a:r>
            <a:r>
              <a:rPr lang="fr-FR" sz="1600" dirty="0">
                <a:solidFill>
                  <a:srgbClr val="FF0000"/>
                </a:solidFill>
              </a:rPr>
              <a:t>1. </a:t>
            </a:r>
            <a:r>
              <a:rPr lang="fr-FR" sz="1600" dirty="0" err="1">
                <a:solidFill>
                  <a:srgbClr val="FF0000"/>
                </a:solidFill>
              </a:rPr>
              <a:t>invent</a:t>
            </a:r>
            <a:r>
              <a:rPr lang="fr-FR" sz="1600" dirty="0">
                <a:solidFill>
                  <a:srgbClr val="FF0000"/>
                </a:solidFill>
              </a:rPr>
              <a:t> a story</a:t>
            </a: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2. Restore a good </a:t>
            </a:r>
            <a:r>
              <a:rPr lang="fr-FR" sz="1600" dirty="0" err="1">
                <a:solidFill>
                  <a:srgbClr val="FF0000"/>
                </a:solidFill>
              </a:rPr>
              <a:t>relationship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after</a:t>
            </a:r>
            <a:r>
              <a:rPr lang="fr-FR" sz="1600" dirty="0">
                <a:solidFill>
                  <a:srgbClr val="FF0000"/>
                </a:solidFill>
              </a:rPr>
              <a:t> an argument</a:t>
            </a:r>
          </a:p>
          <a:p>
            <a:pPr marL="1828800" lvl="4" indent="0">
              <a:buNone/>
            </a:pPr>
            <a:r>
              <a:rPr lang="fr-FR" sz="1600" dirty="0">
                <a:solidFill>
                  <a:srgbClr val="FF0000"/>
                </a:solidFill>
              </a:rPr>
              <a:t>3. </a:t>
            </a:r>
            <a:r>
              <a:rPr lang="fr-FR" sz="1600" dirty="0" err="1">
                <a:solidFill>
                  <a:srgbClr val="FF0000"/>
                </a:solidFill>
              </a:rPr>
              <a:t>Compensate</a:t>
            </a:r>
            <a:r>
              <a:rPr lang="fr-FR" sz="1600" dirty="0">
                <a:solidFill>
                  <a:srgbClr val="FF0000"/>
                </a:solidFill>
              </a:rPr>
              <a:t> for a </a:t>
            </a:r>
            <a:r>
              <a:rPr lang="fr-FR" sz="1600" dirty="0" err="1">
                <a:solidFill>
                  <a:srgbClr val="FF0000"/>
                </a:solidFill>
              </a:rPr>
              <a:t>bad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behavior</a:t>
            </a: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endParaRPr lang="fr-FR" sz="1600" dirty="0">
              <a:solidFill>
                <a:srgbClr val="FF0000"/>
              </a:solidFill>
            </a:endParaRPr>
          </a:p>
          <a:p>
            <a:pPr marL="1828800" lvl="4" indent="0">
              <a:buNone/>
            </a:pPr>
            <a:endParaRPr lang="fr-FR" sz="1600" dirty="0"/>
          </a:p>
          <a:p>
            <a:pPr marL="1828800" lvl="4" indent="0">
              <a:buNone/>
            </a:pPr>
            <a:endParaRPr lang="fr-FR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CBAC52-B0A4-624B-A801-38439FEE4054}"/>
              </a:ext>
            </a:extLst>
          </p:cNvPr>
          <p:cNvSpPr/>
          <p:nvPr/>
        </p:nvSpPr>
        <p:spPr>
          <a:xfrm>
            <a:off x="5548313" y="6408701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 err="1"/>
              <a:t>Examples</a:t>
            </a:r>
            <a:r>
              <a:rPr lang="fr-FR" sz="900" dirty="0"/>
              <a:t> </a:t>
            </a:r>
            <a:r>
              <a:rPr lang="fr-FR" sz="900" dirty="0" err="1"/>
              <a:t>taken</a:t>
            </a:r>
            <a:r>
              <a:rPr lang="fr-FR" sz="900" dirty="0"/>
              <a:t> </a:t>
            </a:r>
            <a:r>
              <a:rPr lang="fr-FR" sz="900" dirty="0" err="1"/>
              <a:t>from</a:t>
            </a:r>
            <a:r>
              <a:rPr lang="fr-FR" sz="900" dirty="0"/>
              <a:t>: https://</a:t>
            </a:r>
            <a:r>
              <a:rPr lang="fr-FR" sz="900" dirty="0" err="1"/>
              <a:t>www.espressoenglish.net</a:t>
            </a:r>
            <a:r>
              <a:rPr lang="fr-FR" sz="900" dirty="0"/>
              <a:t>/</a:t>
            </a:r>
            <a:r>
              <a:rPr lang="fr-FR" sz="900" dirty="0" err="1"/>
              <a:t>english</a:t>
            </a:r>
            <a:r>
              <a:rPr lang="fr-FR" sz="900" dirty="0"/>
              <a:t>-</a:t>
            </a:r>
            <a:r>
              <a:rPr lang="fr-FR" sz="900" dirty="0" err="1"/>
              <a:t>phrasal</a:t>
            </a:r>
            <a:r>
              <a:rPr lang="fr-FR" sz="900" dirty="0"/>
              <a:t>-</a:t>
            </a:r>
            <a:r>
              <a:rPr lang="fr-FR" sz="900" dirty="0" err="1"/>
              <a:t>verbs</a:t>
            </a:r>
            <a:r>
              <a:rPr lang="fr-FR" sz="900" dirty="0"/>
              <a:t>-</a:t>
            </a:r>
            <a:r>
              <a:rPr lang="fr-FR" sz="900" dirty="0" err="1"/>
              <a:t>with</a:t>
            </a:r>
            <a:r>
              <a:rPr lang="fr-FR" sz="900" dirty="0"/>
              <a:t>-multiple-</a:t>
            </a:r>
            <a:r>
              <a:rPr lang="fr-FR" sz="900" dirty="0" err="1"/>
              <a:t>meanings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310172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BABBB-28BC-A648-A4F0-BDCB75A1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5F9C2-7423-C54B-9E80-871B42C877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989902"/>
            <a:ext cx="3571876" cy="4376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dirty="0"/>
              <a:t>Are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separable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phrasal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verbs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algn="ctr">
              <a:buNone/>
            </a:pPr>
            <a:r>
              <a:rPr lang="fr-FR" sz="3200" dirty="0">
                <a:solidFill>
                  <a:schemeClr val="tx2"/>
                </a:solidFill>
              </a:rPr>
              <a:t>It </a:t>
            </a:r>
            <a:r>
              <a:rPr lang="fr-FR" sz="3200" dirty="0" err="1">
                <a:solidFill>
                  <a:schemeClr val="tx2"/>
                </a:solidFill>
              </a:rPr>
              <a:t>means</a:t>
            </a:r>
            <a:r>
              <a:rPr lang="fr-FR" sz="3200" dirty="0">
                <a:solidFill>
                  <a:schemeClr val="tx2"/>
                </a:solidFill>
              </a:rPr>
              <a:t> </a:t>
            </a:r>
            <a:r>
              <a:rPr lang="fr-FR" sz="3200" dirty="0" err="1">
                <a:solidFill>
                  <a:schemeClr val="tx2"/>
                </a:solidFill>
              </a:rPr>
              <a:t>that</a:t>
            </a:r>
            <a:r>
              <a:rPr lang="fr-FR" sz="3200" dirty="0">
                <a:solidFill>
                  <a:schemeClr val="tx2"/>
                </a:solidFill>
              </a:rPr>
              <a:t> </a:t>
            </a:r>
            <a:r>
              <a:rPr lang="fr-FR" sz="3200" dirty="0" err="1">
                <a:solidFill>
                  <a:schemeClr val="tx2"/>
                </a:solidFill>
              </a:rPr>
              <a:t>they</a:t>
            </a:r>
            <a:r>
              <a:rPr lang="fr-FR" sz="3200" dirty="0">
                <a:solidFill>
                  <a:schemeClr val="tx2"/>
                </a:solidFill>
              </a:rPr>
              <a:t> </a:t>
            </a:r>
            <a:r>
              <a:rPr lang="fr-FR" sz="3200" dirty="0" err="1">
                <a:solidFill>
                  <a:schemeClr val="tx2"/>
                </a:solidFill>
              </a:rPr>
              <a:t>can</a:t>
            </a:r>
            <a:r>
              <a:rPr lang="fr-FR" sz="3200" dirty="0">
                <a:solidFill>
                  <a:schemeClr val="tx2"/>
                </a:solidFill>
              </a:rPr>
              <a:t> </a:t>
            </a:r>
            <a:r>
              <a:rPr lang="fr-FR" sz="3200" dirty="0" err="1">
                <a:solidFill>
                  <a:schemeClr val="tx2"/>
                </a:solidFill>
              </a:rPr>
              <a:t>be</a:t>
            </a:r>
            <a:r>
              <a:rPr lang="fr-FR" sz="3200" dirty="0">
                <a:solidFill>
                  <a:schemeClr val="tx2"/>
                </a:solidFill>
              </a:rPr>
              <a:t> split by a </a:t>
            </a:r>
            <a:r>
              <a:rPr lang="fr-FR" sz="3200" dirty="0" err="1">
                <a:solidFill>
                  <a:schemeClr val="tx2"/>
                </a:solidFill>
              </a:rPr>
              <a:t>noun</a:t>
            </a:r>
            <a:r>
              <a:rPr lang="fr-FR" sz="32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1947B419-4359-0A4A-B0DA-B6DFA5BDB600}"/>
              </a:ext>
            </a:extLst>
          </p:cNvPr>
          <p:cNvSpPr txBox="1">
            <a:spLocks/>
          </p:cNvSpPr>
          <p:nvPr/>
        </p:nvSpPr>
        <p:spPr>
          <a:xfrm>
            <a:off x="7124699" y="2102298"/>
            <a:ext cx="3571876" cy="4376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dirty="0"/>
              <a:t>Are </a:t>
            </a:r>
            <a:r>
              <a:rPr lang="fr-FR" sz="3200" dirty="0" err="1">
                <a:solidFill>
                  <a:srgbClr val="00B050"/>
                </a:solidFill>
              </a:rPr>
              <a:t>inseparable</a:t>
            </a:r>
            <a:r>
              <a:rPr lang="fr-FR" sz="3200" dirty="0">
                <a:solidFill>
                  <a:srgbClr val="00B050"/>
                </a:solidFill>
              </a:rPr>
              <a:t> </a:t>
            </a:r>
            <a:r>
              <a:rPr lang="fr-FR" sz="3200" dirty="0" err="1">
                <a:solidFill>
                  <a:srgbClr val="00B050"/>
                </a:solidFill>
              </a:rPr>
              <a:t>phrasal</a:t>
            </a:r>
            <a:r>
              <a:rPr lang="fr-FR" sz="3200" dirty="0">
                <a:solidFill>
                  <a:srgbClr val="00B050"/>
                </a:solidFill>
              </a:rPr>
              <a:t> </a:t>
            </a:r>
            <a:r>
              <a:rPr lang="fr-FR" sz="3200" dirty="0" err="1">
                <a:solidFill>
                  <a:srgbClr val="00B050"/>
                </a:solidFill>
              </a:rPr>
              <a:t>verbs</a:t>
            </a:r>
            <a:r>
              <a:rPr lang="fr-FR" sz="3200" dirty="0">
                <a:solidFill>
                  <a:srgbClr val="00B050"/>
                </a:solidFill>
              </a:rPr>
              <a:t>.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dirty="0"/>
              <a:t>It </a:t>
            </a:r>
            <a:r>
              <a:rPr lang="fr-FR" sz="3200" dirty="0" err="1"/>
              <a:t>means</a:t>
            </a:r>
            <a:r>
              <a:rPr lang="fr-FR" sz="3200" dirty="0"/>
              <a:t> </a:t>
            </a:r>
            <a:r>
              <a:rPr lang="fr-FR" sz="3200" dirty="0" err="1"/>
              <a:t>that</a:t>
            </a:r>
            <a:r>
              <a:rPr lang="fr-FR" sz="3200" dirty="0"/>
              <a:t> </a:t>
            </a:r>
            <a:r>
              <a:rPr lang="fr-FR" sz="3200" dirty="0" err="1"/>
              <a:t>they</a:t>
            </a:r>
            <a:r>
              <a:rPr lang="fr-FR" sz="3200" dirty="0"/>
              <a:t> </a:t>
            </a:r>
            <a:r>
              <a:rPr lang="fr-FR" sz="3200" dirty="0" err="1"/>
              <a:t>can’t</a:t>
            </a:r>
            <a:r>
              <a:rPr lang="fr-FR" sz="3200" dirty="0"/>
              <a:t> </a:t>
            </a:r>
            <a:r>
              <a:rPr lang="fr-FR" sz="3200" dirty="0" err="1"/>
              <a:t>be</a:t>
            </a:r>
            <a:r>
              <a:rPr lang="fr-FR" sz="3200" dirty="0"/>
              <a:t> split.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7CCFF6F-38AD-5344-A8D1-DA94F9D5C50B}"/>
              </a:ext>
            </a:extLst>
          </p:cNvPr>
          <p:cNvCxnSpPr/>
          <p:nvPr/>
        </p:nvCxnSpPr>
        <p:spPr>
          <a:xfrm flipH="1">
            <a:off x="3786188" y="1685925"/>
            <a:ext cx="1085850" cy="416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139266C-79ED-EF4F-9F0F-33E9B6C9BD3C}"/>
              </a:ext>
            </a:extLst>
          </p:cNvPr>
          <p:cNvCxnSpPr>
            <a:cxnSpLocks/>
          </p:cNvCxnSpPr>
          <p:nvPr/>
        </p:nvCxnSpPr>
        <p:spPr>
          <a:xfrm>
            <a:off x="6543048" y="1685924"/>
            <a:ext cx="1200779" cy="4163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11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ABABBB-28BC-A648-A4F0-BDCB75A13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Phrasal</a:t>
            </a:r>
            <a:r>
              <a:rPr lang="fr-FR" dirty="0"/>
              <a:t> </a:t>
            </a:r>
            <a:r>
              <a:rPr lang="fr-FR" dirty="0" err="1"/>
              <a:t>Verbs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55F9C2-7423-C54B-9E80-871B42C877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399" y="1989902"/>
            <a:ext cx="3571876" cy="4376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200" dirty="0"/>
              <a:t>Are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separable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phrasal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3200" dirty="0" err="1">
                <a:solidFill>
                  <a:schemeClr val="accent6">
                    <a:lumMod val="50000"/>
                  </a:schemeClr>
                </a:solidFill>
              </a:rPr>
              <a:t>verbs</a:t>
            </a:r>
            <a:r>
              <a:rPr lang="fr-FR" sz="32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1947B419-4359-0A4A-B0DA-B6DFA5BDB600}"/>
              </a:ext>
            </a:extLst>
          </p:cNvPr>
          <p:cNvSpPr txBox="1">
            <a:spLocks/>
          </p:cNvSpPr>
          <p:nvPr/>
        </p:nvSpPr>
        <p:spPr>
          <a:xfrm>
            <a:off x="7124699" y="2102298"/>
            <a:ext cx="3571876" cy="4376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200" dirty="0"/>
              <a:t>Are </a:t>
            </a:r>
            <a:r>
              <a:rPr lang="fr-FR" sz="3200" dirty="0" err="1">
                <a:solidFill>
                  <a:srgbClr val="00B050"/>
                </a:solidFill>
              </a:rPr>
              <a:t>inseparable</a:t>
            </a:r>
            <a:r>
              <a:rPr lang="fr-FR" sz="3200" dirty="0">
                <a:solidFill>
                  <a:srgbClr val="00B050"/>
                </a:solidFill>
              </a:rPr>
              <a:t> </a:t>
            </a:r>
            <a:r>
              <a:rPr lang="fr-FR" sz="3200" dirty="0" err="1">
                <a:solidFill>
                  <a:srgbClr val="00B050"/>
                </a:solidFill>
              </a:rPr>
              <a:t>phrasal</a:t>
            </a:r>
            <a:r>
              <a:rPr lang="fr-FR" sz="3200" dirty="0">
                <a:solidFill>
                  <a:srgbClr val="00B050"/>
                </a:solidFill>
              </a:rPr>
              <a:t> </a:t>
            </a:r>
            <a:r>
              <a:rPr lang="fr-FR" sz="3200" dirty="0" err="1">
                <a:solidFill>
                  <a:srgbClr val="00B050"/>
                </a:solidFill>
              </a:rPr>
              <a:t>verbs</a:t>
            </a:r>
            <a:r>
              <a:rPr lang="fr-FR" sz="3200" dirty="0">
                <a:solidFill>
                  <a:srgbClr val="00B050"/>
                </a:solidFill>
              </a:rPr>
              <a:t>.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47CCFF6F-38AD-5344-A8D1-DA94F9D5C50B}"/>
              </a:ext>
            </a:extLst>
          </p:cNvPr>
          <p:cNvCxnSpPr/>
          <p:nvPr/>
        </p:nvCxnSpPr>
        <p:spPr>
          <a:xfrm flipH="1">
            <a:off x="3786188" y="1685925"/>
            <a:ext cx="1085850" cy="416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E139266C-79ED-EF4F-9F0F-33E9B6C9BD3C}"/>
              </a:ext>
            </a:extLst>
          </p:cNvPr>
          <p:cNvCxnSpPr>
            <a:cxnSpLocks/>
          </p:cNvCxnSpPr>
          <p:nvPr/>
        </p:nvCxnSpPr>
        <p:spPr>
          <a:xfrm>
            <a:off x="6543048" y="1685924"/>
            <a:ext cx="1200779" cy="4163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5" name="Image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867593EE-BF28-9644-BF3B-85150FD09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2038" y="3071402"/>
            <a:ext cx="1651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5826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380</Words>
  <Application>Microsoft Office PowerPoint</Application>
  <PresentationFormat>Grand écran</PresentationFormat>
  <Paragraphs>137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Tw Cen MT</vt:lpstr>
      <vt:lpstr>Ronds dans l’eau</vt:lpstr>
      <vt:lpstr>Phrasal Verbs</vt:lpstr>
      <vt:lpstr>What is a phrasal verb?</vt:lpstr>
      <vt:lpstr>Phrasal Verbs</vt:lpstr>
      <vt:lpstr>Each Phrasal Verb</vt:lpstr>
      <vt:lpstr>Phrasal verbs</vt:lpstr>
      <vt:lpstr>Phrasal verbs: Your turn to practise!</vt:lpstr>
      <vt:lpstr>Phrasal verbs: Answer Key!</vt:lpstr>
      <vt:lpstr>some Phrasal Verbs</vt:lpstr>
      <vt:lpstr>some Phrasal Verbs</vt:lpstr>
      <vt:lpstr>Présentation PowerPoint</vt:lpstr>
      <vt:lpstr>Time to practise!</vt:lpstr>
      <vt:lpstr>What is the difference between ‘adverb particles’ and ‘prepositions’?</vt:lpstr>
      <vt:lpstr>Examples</vt:lpstr>
      <vt:lpstr>Phrasal-Prepositional Verbs</vt:lpstr>
      <vt:lpstr>For more phrasal prepositional verb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Phrasal Verbs</dc:title>
  <dc:creator>Joseph, Anne Marie</dc:creator>
  <cp:lastModifiedBy>Goulet, Mylaine</cp:lastModifiedBy>
  <cp:revision>26</cp:revision>
  <dcterms:created xsi:type="dcterms:W3CDTF">2019-03-07T21:32:30Z</dcterms:created>
  <dcterms:modified xsi:type="dcterms:W3CDTF">2019-08-07T14:10:58Z</dcterms:modified>
</cp:coreProperties>
</file>