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65" r:id="rId1"/>
  </p:sldMasterIdLst>
  <p:sldIdLst>
    <p:sldId id="256" r:id="rId2"/>
    <p:sldId id="259" r:id="rId3"/>
    <p:sldId id="257" r:id="rId4"/>
    <p:sldId id="258" r:id="rId5"/>
    <p:sldId id="261" r:id="rId6"/>
    <p:sldId id="262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42F89A5-A1E6-4865-A766-DFC672398767}" v="2" dt="2019-08-07T13:54:08.537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1"/>
    <p:restoredTop sz="94668"/>
  </p:normalViewPr>
  <p:slideViewPr>
    <p:cSldViewPr snapToGrid="0" snapToObjects="1">
      <p:cViewPr varScale="1">
        <p:scale>
          <a:sx n="76" d="100"/>
          <a:sy n="76" d="100"/>
        </p:scale>
        <p:origin x="29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13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Goulet, Mylaine" userId="24470b5a-d668-4cb2-a449-4eb78855d5ad" providerId="ADAL" clId="{742F89A5-A1E6-4865-A766-DFC672398767}"/>
    <pc:docChg chg="modSld">
      <pc:chgData name="Goulet, Mylaine" userId="24470b5a-d668-4cb2-a449-4eb78855d5ad" providerId="ADAL" clId="{742F89A5-A1E6-4865-A766-DFC672398767}" dt="2019-08-07T13:55:22.200" v="63" actId="20577"/>
      <pc:docMkLst>
        <pc:docMk/>
      </pc:docMkLst>
      <pc:sldChg chg="modSp">
        <pc:chgData name="Goulet, Mylaine" userId="24470b5a-d668-4cb2-a449-4eb78855d5ad" providerId="ADAL" clId="{742F89A5-A1E6-4865-A766-DFC672398767}" dt="2019-08-07T13:53:12.558" v="33" actId="20577"/>
        <pc:sldMkLst>
          <pc:docMk/>
          <pc:sldMk cId="2433694184" sldId="257"/>
        </pc:sldMkLst>
        <pc:spChg chg="mod">
          <ac:chgData name="Goulet, Mylaine" userId="24470b5a-d668-4cb2-a449-4eb78855d5ad" providerId="ADAL" clId="{742F89A5-A1E6-4865-A766-DFC672398767}" dt="2019-08-07T13:53:12.558" v="33" actId="20577"/>
          <ac:spMkLst>
            <pc:docMk/>
            <pc:sldMk cId="2433694184" sldId="257"/>
            <ac:spMk id="3" creationId="{07BD597F-E34A-D64C-B5E9-057202AFE155}"/>
          </ac:spMkLst>
        </pc:spChg>
      </pc:sldChg>
      <pc:sldChg chg="modSp">
        <pc:chgData name="Goulet, Mylaine" userId="24470b5a-d668-4cb2-a449-4eb78855d5ad" providerId="ADAL" clId="{742F89A5-A1E6-4865-A766-DFC672398767}" dt="2019-08-07T13:51:01.150" v="1" actId="20577"/>
        <pc:sldMkLst>
          <pc:docMk/>
          <pc:sldMk cId="3529890843" sldId="259"/>
        </pc:sldMkLst>
        <pc:spChg chg="mod">
          <ac:chgData name="Goulet, Mylaine" userId="24470b5a-d668-4cb2-a449-4eb78855d5ad" providerId="ADAL" clId="{742F89A5-A1E6-4865-A766-DFC672398767}" dt="2019-08-07T13:51:01.150" v="1" actId="20577"/>
          <ac:spMkLst>
            <pc:docMk/>
            <pc:sldMk cId="3529890843" sldId="259"/>
            <ac:spMk id="3" creationId="{ED6A60D7-B574-9349-A796-5AA484A7E545}"/>
          </ac:spMkLst>
        </pc:spChg>
      </pc:sldChg>
      <pc:sldChg chg="modSp">
        <pc:chgData name="Goulet, Mylaine" userId="24470b5a-d668-4cb2-a449-4eb78855d5ad" providerId="ADAL" clId="{742F89A5-A1E6-4865-A766-DFC672398767}" dt="2019-08-07T13:55:11.017" v="56" actId="20577"/>
        <pc:sldMkLst>
          <pc:docMk/>
          <pc:sldMk cId="625218452" sldId="261"/>
        </pc:sldMkLst>
        <pc:spChg chg="mod">
          <ac:chgData name="Goulet, Mylaine" userId="24470b5a-d668-4cb2-a449-4eb78855d5ad" providerId="ADAL" clId="{742F89A5-A1E6-4865-A766-DFC672398767}" dt="2019-08-07T13:55:11.017" v="56" actId="20577"/>
          <ac:spMkLst>
            <pc:docMk/>
            <pc:sldMk cId="625218452" sldId="261"/>
            <ac:spMk id="3" creationId="{EE84349F-EA1E-9B4C-9F85-A1F896FE0624}"/>
          </ac:spMkLst>
        </pc:spChg>
      </pc:sldChg>
      <pc:sldChg chg="modSp">
        <pc:chgData name="Goulet, Mylaine" userId="24470b5a-d668-4cb2-a449-4eb78855d5ad" providerId="ADAL" clId="{742F89A5-A1E6-4865-A766-DFC672398767}" dt="2019-08-07T13:55:22.200" v="63" actId="20577"/>
        <pc:sldMkLst>
          <pc:docMk/>
          <pc:sldMk cId="688990567" sldId="262"/>
        </pc:sldMkLst>
        <pc:spChg chg="mod">
          <ac:chgData name="Goulet, Mylaine" userId="24470b5a-d668-4cb2-a449-4eb78855d5ad" providerId="ADAL" clId="{742F89A5-A1E6-4865-A766-DFC672398767}" dt="2019-08-07T13:55:22.200" v="63" actId="20577"/>
          <ac:spMkLst>
            <pc:docMk/>
            <pc:sldMk cId="688990567" sldId="262"/>
            <ac:spMk id="3" creationId="{EE84349F-EA1E-9B4C-9F85-A1F896FE0624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8/7/2019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06178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et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8/7/2019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59594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tion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/>
              <a:t>Cliquez pour 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8/7/2019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68415493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fr-FR"/>
              <a:t>Cliquez pour 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8/7/2019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605441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 ci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/>
              <a:t>Cliquez pour 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fr-FR"/>
              <a:t>Cliquez pour 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8/7/2019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91935544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rai ou fau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/>
              <a:t>Cliquez pour 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fr-FR"/>
              <a:t>Cliquez pour 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8/7/2019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987518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fr-FR"/>
              <a:t>Cliquez pour 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8/7/2019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310342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8/7/2019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18665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fr-FR"/>
              <a:t>Cliquez pour 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8/7/2019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19015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8/7/2019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6334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fr-FR"/>
              <a:t>Cliquez pour 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fr-FR"/>
              <a:t>Cliquez pour 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8/7/2019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58576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fr-FR"/>
              <a:t>Cliquez pour 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fr-FR"/>
              <a:t>Cliquez pour 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8/7/2019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30137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8/7/2019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58656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8/7/2019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6309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fr-FR"/>
              <a:t>Cliquez pour 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8/7/2019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17503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8/7/2019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55462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32"/>
            <a:ext cx="2356674" cy="6853285"/>
            <a:chOff x="6627813" y="195454"/>
            <a:chExt cx="1952625" cy="5678297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5454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8/7/2019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20718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  <p:sldLayoutId id="2147483669" r:id="rId4"/>
    <p:sldLayoutId id="2147483670" r:id="rId5"/>
    <p:sldLayoutId id="2147483671" r:id="rId6"/>
    <p:sldLayoutId id="2147483672" r:id="rId7"/>
    <p:sldLayoutId id="2147483673" r:id="rId8"/>
    <p:sldLayoutId id="2147483674" r:id="rId9"/>
    <p:sldLayoutId id="2147483675" r:id="rId10"/>
    <p:sldLayoutId id="2147483676" r:id="rId11"/>
    <p:sldLayoutId id="2147483677" r:id="rId12"/>
    <p:sldLayoutId id="2147483678" r:id="rId13"/>
    <p:sldLayoutId id="2147483679" r:id="rId14"/>
    <p:sldLayoutId id="2147483680" r:id="rId15"/>
    <p:sldLayoutId id="2147483681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E5D1763-C61D-F942-94AB-C0AA08BB925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 err="1"/>
              <a:t>Adverbs</a:t>
            </a:r>
            <a:endParaRPr lang="fr-FR" dirty="0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3102E852-B2D7-6340-82BA-A4804A5D476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dirty="0"/>
              <a:t>Use </a:t>
            </a:r>
            <a:r>
              <a:rPr lang="fr-FR" dirty="0" err="1"/>
              <a:t>adverbs</a:t>
            </a:r>
            <a:r>
              <a:rPr lang="fr-FR" dirty="0"/>
              <a:t> </a:t>
            </a:r>
            <a:r>
              <a:rPr lang="fr-FR" dirty="0" err="1"/>
              <a:t>when</a:t>
            </a:r>
            <a:r>
              <a:rPr lang="fr-FR" dirty="0"/>
              <a:t> </a:t>
            </a:r>
            <a:r>
              <a:rPr lang="fr-FR" dirty="0" err="1"/>
              <a:t>you</a:t>
            </a:r>
            <a:r>
              <a:rPr lang="fr-FR" dirty="0"/>
              <a:t> </a:t>
            </a:r>
            <a:r>
              <a:rPr lang="fr-FR" dirty="0" err="1"/>
              <a:t>speak</a:t>
            </a:r>
            <a:r>
              <a:rPr lang="fr-FR" dirty="0"/>
              <a:t> about the action.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C013C158-65CF-FB4C-97CF-842066D0521A}"/>
              </a:ext>
            </a:extLst>
          </p:cNvPr>
          <p:cNvSpPr txBox="1"/>
          <p:nvPr/>
        </p:nvSpPr>
        <p:spPr>
          <a:xfrm>
            <a:off x="274320" y="6355080"/>
            <a:ext cx="322326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" dirty="0"/>
              <a:t>Anne Marie Joseph, CFM, CS Saint-Hyacinthe – </a:t>
            </a:r>
            <a:r>
              <a:rPr lang="fr-FR" sz="800" dirty="0" err="1"/>
              <a:t>February</a:t>
            </a:r>
            <a:r>
              <a:rPr lang="fr-FR" sz="800"/>
              <a:t> 2019</a:t>
            </a:r>
            <a:endParaRPr lang="fr-FR" sz="800" dirty="0"/>
          </a:p>
        </p:txBody>
      </p:sp>
    </p:spTree>
    <p:extLst>
      <p:ext uri="{BB962C8B-B14F-4D97-AF65-F5344CB8AC3E}">
        <p14:creationId xmlns:p14="http://schemas.microsoft.com/office/powerpoint/2010/main" val="17766571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AE39F61-36E5-4E44-92C3-E4E1CEB34E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Types of </a:t>
            </a:r>
            <a:r>
              <a:rPr lang="fr-FR" dirty="0" err="1"/>
              <a:t>Adverbs</a:t>
            </a:r>
            <a:endParaRPr lang="fr-FR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D6A60D7-B574-9349-A796-5AA484A7E54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26322" y="1767840"/>
            <a:ext cx="8915400" cy="4221480"/>
          </a:xfrm>
        </p:spPr>
        <p:txBody>
          <a:bodyPr/>
          <a:lstStyle/>
          <a:p>
            <a:r>
              <a:rPr lang="fr-FR" dirty="0" err="1"/>
              <a:t>Adverbs</a:t>
            </a:r>
            <a:r>
              <a:rPr lang="fr-FR" dirty="0"/>
              <a:t> of </a:t>
            </a:r>
            <a:r>
              <a:rPr lang="fr-FR" dirty="0" err="1"/>
              <a:t>manner</a:t>
            </a:r>
            <a:endParaRPr lang="fr-FR" dirty="0"/>
          </a:p>
          <a:p>
            <a:pPr lvl="2"/>
            <a:r>
              <a:rPr lang="fr-FR" dirty="0" err="1"/>
              <a:t>Quickly</a:t>
            </a:r>
            <a:r>
              <a:rPr lang="fr-FR" dirty="0"/>
              <a:t>, </a:t>
            </a:r>
            <a:r>
              <a:rPr lang="fr-FR" dirty="0" err="1"/>
              <a:t>slowly</a:t>
            </a:r>
            <a:r>
              <a:rPr lang="fr-FR" dirty="0"/>
              <a:t>… (He drives </a:t>
            </a:r>
            <a:r>
              <a:rPr lang="fr-FR" dirty="0" err="1"/>
              <a:t>slowly</a:t>
            </a:r>
            <a:r>
              <a:rPr lang="fr-FR" dirty="0"/>
              <a:t>.)</a:t>
            </a:r>
          </a:p>
          <a:p>
            <a:r>
              <a:rPr lang="fr-FR" dirty="0" err="1"/>
              <a:t>Adverbs</a:t>
            </a:r>
            <a:r>
              <a:rPr lang="fr-FR" dirty="0"/>
              <a:t> of </a:t>
            </a:r>
            <a:r>
              <a:rPr lang="fr-FR" dirty="0" err="1"/>
              <a:t>degree</a:t>
            </a:r>
            <a:endParaRPr lang="fr-FR" dirty="0"/>
          </a:p>
          <a:p>
            <a:pPr lvl="2"/>
            <a:r>
              <a:rPr lang="fr-FR" dirty="0" err="1"/>
              <a:t>Very</a:t>
            </a:r>
            <a:r>
              <a:rPr lang="fr-FR" dirty="0"/>
              <a:t>, </a:t>
            </a:r>
            <a:r>
              <a:rPr lang="fr-FR" dirty="0" err="1"/>
              <a:t>extremely</a:t>
            </a:r>
            <a:r>
              <a:rPr lang="fr-FR" dirty="0"/>
              <a:t>, </a:t>
            </a:r>
            <a:r>
              <a:rPr lang="fr-FR" dirty="0" err="1"/>
              <a:t>really</a:t>
            </a:r>
            <a:r>
              <a:rPr lang="fr-FR" dirty="0"/>
              <a:t>, </a:t>
            </a:r>
            <a:r>
              <a:rPr lang="fr-FR" dirty="0" err="1"/>
              <a:t>rather</a:t>
            </a:r>
            <a:r>
              <a:rPr lang="fr-FR" dirty="0"/>
              <a:t>… (It </a:t>
            </a:r>
            <a:r>
              <a:rPr lang="fr-FR" dirty="0" err="1"/>
              <a:t>is</a:t>
            </a:r>
            <a:r>
              <a:rPr lang="fr-FR" dirty="0"/>
              <a:t> </a:t>
            </a:r>
            <a:r>
              <a:rPr lang="fr-FR" dirty="0" err="1"/>
              <a:t>extremely</a:t>
            </a:r>
            <a:r>
              <a:rPr lang="fr-FR" dirty="0"/>
              <a:t> </a:t>
            </a:r>
            <a:r>
              <a:rPr lang="fr-FR" dirty="0" err="1"/>
              <a:t>anoying</a:t>
            </a:r>
            <a:r>
              <a:rPr lang="fr-FR" dirty="0"/>
              <a:t>.)</a:t>
            </a:r>
          </a:p>
          <a:p>
            <a:r>
              <a:rPr lang="fr-FR" dirty="0" err="1"/>
              <a:t>Adverbs</a:t>
            </a:r>
            <a:r>
              <a:rPr lang="fr-FR" dirty="0"/>
              <a:t> of </a:t>
            </a:r>
            <a:r>
              <a:rPr lang="fr-FR" dirty="0" err="1"/>
              <a:t>frequency</a:t>
            </a:r>
            <a:endParaRPr lang="fr-FR" dirty="0"/>
          </a:p>
          <a:p>
            <a:pPr lvl="2"/>
            <a:r>
              <a:rPr lang="fr-FR" dirty="0" err="1"/>
              <a:t>Always</a:t>
            </a:r>
            <a:r>
              <a:rPr lang="fr-FR" dirty="0"/>
              <a:t>, </a:t>
            </a:r>
            <a:r>
              <a:rPr lang="fr-FR" dirty="0" err="1"/>
              <a:t>usually</a:t>
            </a:r>
            <a:r>
              <a:rPr lang="fr-FR" dirty="0"/>
              <a:t>, </a:t>
            </a:r>
            <a:r>
              <a:rPr lang="fr-FR" dirty="0" err="1"/>
              <a:t>normally</a:t>
            </a:r>
            <a:r>
              <a:rPr lang="fr-FR" dirty="0"/>
              <a:t>, </a:t>
            </a:r>
            <a:r>
              <a:rPr lang="fr-FR" dirty="0" err="1"/>
              <a:t>often</a:t>
            </a:r>
            <a:r>
              <a:rPr lang="fr-FR" dirty="0"/>
              <a:t>, </a:t>
            </a:r>
            <a:r>
              <a:rPr lang="fr-FR" dirty="0" err="1"/>
              <a:t>seldom</a:t>
            </a:r>
            <a:r>
              <a:rPr lang="fr-FR" dirty="0"/>
              <a:t>, </a:t>
            </a:r>
            <a:r>
              <a:rPr lang="fr-FR" dirty="0" err="1"/>
              <a:t>rarely</a:t>
            </a:r>
            <a:r>
              <a:rPr lang="fr-FR" dirty="0"/>
              <a:t>, </a:t>
            </a:r>
            <a:r>
              <a:rPr lang="fr-FR" dirty="0" err="1"/>
              <a:t>never</a:t>
            </a:r>
            <a:r>
              <a:rPr lang="fr-FR" dirty="0"/>
              <a:t>… (I </a:t>
            </a:r>
            <a:r>
              <a:rPr lang="fr-FR" dirty="0" err="1"/>
              <a:t>never</a:t>
            </a:r>
            <a:r>
              <a:rPr lang="fr-FR" dirty="0"/>
              <a:t> </a:t>
            </a:r>
            <a:r>
              <a:rPr lang="fr-FR" dirty="0" err="1"/>
              <a:t>get</a:t>
            </a:r>
            <a:r>
              <a:rPr lang="fr-FR" dirty="0"/>
              <a:t> </a:t>
            </a:r>
            <a:r>
              <a:rPr lang="fr-FR" dirty="0" err="1"/>
              <a:t>upset</a:t>
            </a:r>
            <a:r>
              <a:rPr lang="fr-FR" dirty="0"/>
              <a:t>.)</a:t>
            </a:r>
          </a:p>
          <a:p>
            <a:r>
              <a:rPr lang="fr-FR" dirty="0" err="1"/>
              <a:t>Adverbs</a:t>
            </a:r>
            <a:r>
              <a:rPr lang="fr-FR" dirty="0"/>
              <a:t> of time</a:t>
            </a:r>
          </a:p>
          <a:p>
            <a:pPr lvl="2"/>
            <a:r>
              <a:rPr lang="fr-FR" dirty="0" err="1"/>
              <a:t>Already</a:t>
            </a:r>
            <a:r>
              <a:rPr lang="fr-FR" dirty="0"/>
              <a:t>, last, </a:t>
            </a:r>
            <a:r>
              <a:rPr lang="fr-FR" dirty="0" err="1"/>
              <a:t>tomorrow</a:t>
            </a:r>
            <a:r>
              <a:rPr lang="fr-FR" dirty="0"/>
              <a:t>, </a:t>
            </a:r>
            <a:r>
              <a:rPr lang="fr-FR" dirty="0" err="1"/>
              <a:t>yesterday</a:t>
            </a:r>
            <a:r>
              <a:rPr lang="fr-FR" dirty="0"/>
              <a:t>… (He </a:t>
            </a:r>
            <a:r>
              <a:rPr lang="fr-FR" dirty="0" err="1"/>
              <a:t>will</a:t>
            </a:r>
            <a:r>
              <a:rPr lang="fr-FR" dirty="0"/>
              <a:t> arrive </a:t>
            </a:r>
            <a:r>
              <a:rPr lang="fr-FR" dirty="0" err="1"/>
              <a:t>tomorrow</a:t>
            </a:r>
            <a:r>
              <a:rPr lang="fr-FR" dirty="0"/>
              <a:t>.)</a:t>
            </a:r>
          </a:p>
          <a:p>
            <a:r>
              <a:rPr lang="fr-FR" dirty="0" err="1"/>
              <a:t>Adverbs</a:t>
            </a:r>
            <a:r>
              <a:rPr lang="fr-FR" dirty="0"/>
              <a:t> of place</a:t>
            </a:r>
          </a:p>
          <a:p>
            <a:pPr lvl="2"/>
            <a:r>
              <a:rPr lang="fr-FR" dirty="0" err="1"/>
              <a:t>Outside</a:t>
            </a:r>
            <a:r>
              <a:rPr lang="fr-FR" dirty="0"/>
              <a:t>, at home, in the class, out of the class, </a:t>
            </a:r>
            <a:r>
              <a:rPr lang="fr-FR" dirty="0" err="1"/>
              <a:t>here</a:t>
            </a:r>
            <a:r>
              <a:rPr lang="fr-FR" dirty="0"/>
              <a:t>… (He </a:t>
            </a:r>
            <a:r>
              <a:rPr lang="fr-FR" dirty="0" err="1"/>
              <a:t>is</a:t>
            </a:r>
            <a:r>
              <a:rPr lang="fr-FR" dirty="0"/>
              <a:t> </a:t>
            </a:r>
            <a:r>
              <a:rPr lang="fr-FR" dirty="0" err="1"/>
              <a:t>here</a:t>
            </a:r>
            <a:r>
              <a:rPr lang="fr-FR" dirty="0"/>
              <a:t>.)</a:t>
            </a:r>
          </a:p>
        </p:txBody>
      </p:sp>
    </p:spTree>
    <p:extLst>
      <p:ext uri="{BB962C8B-B14F-4D97-AF65-F5344CB8AC3E}">
        <p14:creationId xmlns:p14="http://schemas.microsoft.com/office/powerpoint/2010/main" val="35298908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595C1F4-20BA-8644-A71C-E11021E3EE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FORMING ADVERBS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7BD597F-E34A-D64C-B5E9-057202AFE15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52052" y="1509490"/>
            <a:ext cx="8915400" cy="4724400"/>
          </a:xfrm>
        </p:spPr>
        <p:txBody>
          <a:bodyPr>
            <a:normAutofit fontScale="92500" lnSpcReduction="20000"/>
          </a:bodyPr>
          <a:lstStyle/>
          <a:p>
            <a:r>
              <a:rPr lang="fr-FR" dirty="0" err="1"/>
              <a:t>Add</a:t>
            </a:r>
            <a:r>
              <a:rPr lang="fr-FR" dirty="0"/>
              <a:t> –</a:t>
            </a:r>
            <a:r>
              <a:rPr lang="fr-FR" b="1" dirty="0" err="1">
                <a:solidFill>
                  <a:schemeClr val="accent1"/>
                </a:solidFill>
              </a:rPr>
              <a:t>ly</a:t>
            </a:r>
            <a:r>
              <a:rPr lang="fr-FR" dirty="0"/>
              <a:t> to the adjective.</a:t>
            </a:r>
          </a:p>
          <a:p>
            <a:pPr marL="0" indent="0">
              <a:buNone/>
            </a:pPr>
            <a:r>
              <a:rPr lang="fr-FR" dirty="0" err="1"/>
              <a:t>Example</a:t>
            </a:r>
            <a:r>
              <a:rPr lang="fr-FR" dirty="0"/>
              <a:t>: </a:t>
            </a:r>
          </a:p>
          <a:p>
            <a:pPr marL="0" indent="0">
              <a:buNone/>
            </a:pPr>
            <a:r>
              <a:rPr lang="fr-FR" dirty="0"/>
              <a:t>			Cheap		</a:t>
            </a:r>
            <a:r>
              <a:rPr lang="fr-FR" dirty="0" err="1"/>
              <a:t>cheap</a:t>
            </a:r>
            <a:r>
              <a:rPr lang="fr-FR" b="1" dirty="0" err="1">
                <a:solidFill>
                  <a:schemeClr val="accent1"/>
                </a:solidFill>
              </a:rPr>
              <a:t>ly</a:t>
            </a:r>
            <a:endParaRPr lang="fr-FR" dirty="0"/>
          </a:p>
          <a:p>
            <a:pPr marL="0" indent="0">
              <a:buNone/>
            </a:pPr>
            <a:r>
              <a:rPr lang="fr-FR" dirty="0"/>
              <a:t>			Slow		</a:t>
            </a:r>
            <a:r>
              <a:rPr lang="fr-FR" dirty="0" err="1"/>
              <a:t>slow</a:t>
            </a:r>
            <a:r>
              <a:rPr lang="fr-FR" b="1" dirty="0" err="1">
                <a:solidFill>
                  <a:schemeClr val="accent1"/>
                </a:solidFill>
              </a:rPr>
              <a:t>ly</a:t>
            </a:r>
            <a:endParaRPr lang="fr-FR" dirty="0"/>
          </a:p>
          <a:p>
            <a:pPr marL="0" indent="0">
              <a:buNone/>
            </a:pPr>
            <a:r>
              <a:rPr lang="fr-FR" b="1" dirty="0"/>
              <a:t>If the adjective ends in ‘y’: replace Y </a:t>
            </a:r>
            <a:r>
              <a:rPr lang="fr-FR" b="1" dirty="0" err="1"/>
              <a:t>with</a:t>
            </a:r>
            <a:r>
              <a:rPr lang="fr-FR" b="1" dirty="0"/>
              <a:t> ‘i’ and </a:t>
            </a:r>
            <a:r>
              <a:rPr lang="fr-FR" b="1" dirty="0" err="1"/>
              <a:t>add</a:t>
            </a:r>
            <a:r>
              <a:rPr lang="fr-FR" b="1" dirty="0"/>
              <a:t> ‘</a:t>
            </a:r>
            <a:r>
              <a:rPr lang="fr-FR" b="1" dirty="0" err="1"/>
              <a:t>ly</a:t>
            </a:r>
            <a:r>
              <a:rPr lang="fr-FR" b="1" dirty="0"/>
              <a:t>’	</a:t>
            </a:r>
            <a:r>
              <a:rPr lang="fr-FR" dirty="0"/>
              <a:t>	</a:t>
            </a:r>
          </a:p>
          <a:p>
            <a:pPr marL="0" indent="0">
              <a:buNone/>
            </a:pPr>
            <a:r>
              <a:rPr lang="fr-FR" dirty="0"/>
              <a:t>		 	</a:t>
            </a:r>
            <a:r>
              <a:rPr lang="fr-FR" dirty="0" err="1"/>
              <a:t>easy</a:t>
            </a:r>
            <a:r>
              <a:rPr lang="fr-FR" dirty="0"/>
              <a:t>		</a:t>
            </a:r>
            <a:r>
              <a:rPr lang="fr-FR" dirty="0" err="1"/>
              <a:t>easi</a:t>
            </a:r>
            <a:r>
              <a:rPr lang="fr-FR" b="1" dirty="0" err="1">
                <a:solidFill>
                  <a:schemeClr val="accent1"/>
                </a:solidFill>
              </a:rPr>
              <a:t>ly</a:t>
            </a:r>
            <a:endParaRPr lang="fr-FR" dirty="0"/>
          </a:p>
          <a:p>
            <a:pPr marL="0" indent="0">
              <a:buNone/>
            </a:pPr>
            <a:r>
              <a:rPr lang="fr-FR" dirty="0"/>
              <a:t>			happy		</a:t>
            </a:r>
            <a:r>
              <a:rPr lang="fr-FR" dirty="0" err="1"/>
              <a:t>happi</a:t>
            </a:r>
            <a:r>
              <a:rPr lang="fr-FR" b="1" dirty="0" err="1">
                <a:solidFill>
                  <a:schemeClr val="accent1"/>
                </a:solidFill>
              </a:rPr>
              <a:t>ly</a:t>
            </a: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b="1" dirty="0"/>
              <a:t>If the adjective ends in ‘</a:t>
            </a:r>
            <a:r>
              <a:rPr lang="fr-FR" b="1" dirty="0" err="1"/>
              <a:t>ible</a:t>
            </a:r>
            <a:r>
              <a:rPr lang="fr-FR" b="1" dirty="0"/>
              <a:t>’, ‘able’, ‘le’: replace e </a:t>
            </a:r>
            <a:r>
              <a:rPr lang="fr-FR" b="1" dirty="0" err="1"/>
              <a:t>with</a:t>
            </a:r>
            <a:r>
              <a:rPr lang="fr-FR" b="1" dirty="0"/>
              <a:t> ‘y’.</a:t>
            </a:r>
            <a:endParaRPr lang="fr-FR" dirty="0"/>
          </a:p>
          <a:p>
            <a:pPr marL="0" indent="0">
              <a:buNone/>
            </a:pPr>
            <a:r>
              <a:rPr lang="fr-FR" dirty="0"/>
              <a:t>			terrible		</a:t>
            </a:r>
            <a:r>
              <a:rPr lang="fr-FR" dirty="0" err="1"/>
              <a:t>terrib</a:t>
            </a:r>
            <a:r>
              <a:rPr lang="fr-FR" b="1" dirty="0" err="1">
                <a:solidFill>
                  <a:schemeClr val="accent1"/>
                </a:solidFill>
              </a:rPr>
              <a:t>ly</a:t>
            </a: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b="1" dirty="0"/>
              <a:t>If the adjective ends in ‘</a:t>
            </a:r>
            <a:r>
              <a:rPr lang="fr-FR" b="1" dirty="0" err="1"/>
              <a:t>ic</a:t>
            </a:r>
            <a:r>
              <a:rPr lang="fr-FR" b="1" dirty="0"/>
              <a:t>’: </a:t>
            </a:r>
            <a:r>
              <a:rPr lang="fr-FR" b="1" dirty="0" err="1"/>
              <a:t>add</a:t>
            </a:r>
            <a:r>
              <a:rPr lang="fr-FR" b="1" dirty="0"/>
              <a:t> ‘</a:t>
            </a:r>
            <a:r>
              <a:rPr lang="fr-FR" b="1" dirty="0" err="1"/>
              <a:t>ally</a:t>
            </a:r>
            <a:r>
              <a:rPr lang="fr-FR" b="1" dirty="0"/>
              <a:t>’</a:t>
            </a:r>
          </a:p>
          <a:p>
            <a:pPr marL="0" indent="0">
              <a:buNone/>
            </a:pPr>
            <a:r>
              <a:rPr lang="fr-FR" dirty="0"/>
              <a:t>			</a:t>
            </a:r>
            <a:r>
              <a:rPr lang="fr-FR" dirty="0" err="1"/>
              <a:t>economic</a:t>
            </a:r>
            <a:r>
              <a:rPr lang="fr-FR" dirty="0"/>
              <a:t>		</a:t>
            </a:r>
            <a:r>
              <a:rPr lang="fr-FR" dirty="0" err="1"/>
              <a:t>economical</a:t>
            </a:r>
            <a:r>
              <a:rPr lang="fr-FR" b="1" dirty="0" err="1">
                <a:solidFill>
                  <a:schemeClr val="accent1"/>
                </a:solidFill>
              </a:rPr>
              <a:t>ly</a:t>
            </a:r>
            <a:endParaRPr lang="fr-FR" dirty="0"/>
          </a:p>
          <a:p>
            <a:pPr marL="0" indent="0">
              <a:buNone/>
            </a:pPr>
            <a:r>
              <a:rPr lang="fr-FR" b="1" dirty="0"/>
              <a:t>	</a:t>
            </a:r>
            <a:endParaRPr lang="fr-FR" dirty="0"/>
          </a:p>
        </p:txBody>
      </p:sp>
      <p:cxnSp>
        <p:nvCxnSpPr>
          <p:cNvPr id="5" name="Connecteur droit avec flèche 4">
            <a:extLst>
              <a:ext uri="{FF2B5EF4-FFF2-40B4-BE49-F238E27FC236}">
                <a16:creationId xmlns:a16="http://schemas.microsoft.com/office/drawing/2014/main" id="{C5C559DE-BFA7-DE44-9B01-8326165D020D}"/>
              </a:ext>
            </a:extLst>
          </p:cNvPr>
          <p:cNvCxnSpPr/>
          <p:nvPr/>
        </p:nvCxnSpPr>
        <p:spPr>
          <a:xfrm>
            <a:off x="4732020" y="2297430"/>
            <a:ext cx="42291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Connecteur droit avec flèche 5">
            <a:extLst>
              <a:ext uri="{FF2B5EF4-FFF2-40B4-BE49-F238E27FC236}">
                <a16:creationId xmlns:a16="http://schemas.microsoft.com/office/drawing/2014/main" id="{11E753B1-16DE-574D-B7E2-37717829717F}"/>
              </a:ext>
            </a:extLst>
          </p:cNvPr>
          <p:cNvCxnSpPr/>
          <p:nvPr/>
        </p:nvCxnSpPr>
        <p:spPr>
          <a:xfrm>
            <a:off x="4732020" y="2678430"/>
            <a:ext cx="42291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Connecteur droit avec flèche 6">
            <a:extLst>
              <a:ext uri="{FF2B5EF4-FFF2-40B4-BE49-F238E27FC236}">
                <a16:creationId xmlns:a16="http://schemas.microsoft.com/office/drawing/2014/main" id="{A2A3D004-B98D-924B-B09B-2B33EB570C26}"/>
              </a:ext>
            </a:extLst>
          </p:cNvPr>
          <p:cNvCxnSpPr/>
          <p:nvPr/>
        </p:nvCxnSpPr>
        <p:spPr>
          <a:xfrm>
            <a:off x="4766310" y="4682490"/>
            <a:ext cx="42291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necteur droit avec flèche 7">
            <a:extLst>
              <a:ext uri="{FF2B5EF4-FFF2-40B4-BE49-F238E27FC236}">
                <a16:creationId xmlns:a16="http://schemas.microsoft.com/office/drawing/2014/main" id="{6E4F06E9-9160-2449-92E2-B87BB8C8AB8A}"/>
              </a:ext>
            </a:extLst>
          </p:cNvPr>
          <p:cNvCxnSpPr/>
          <p:nvPr/>
        </p:nvCxnSpPr>
        <p:spPr>
          <a:xfrm>
            <a:off x="4732020" y="3299460"/>
            <a:ext cx="42291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onnecteur droit avec flèche 8">
            <a:extLst>
              <a:ext uri="{FF2B5EF4-FFF2-40B4-BE49-F238E27FC236}">
                <a16:creationId xmlns:a16="http://schemas.microsoft.com/office/drawing/2014/main" id="{A0743767-97DE-7048-ACA9-055389EE8009}"/>
              </a:ext>
            </a:extLst>
          </p:cNvPr>
          <p:cNvCxnSpPr/>
          <p:nvPr/>
        </p:nvCxnSpPr>
        <p:spPr>
          <a:xfrm>
            <a:off x="4766310" y="3665220"/>
            <a:ext cx="42291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necteur droit avec flèche 9">
            <a:extLst>
              <a:ext uri="{FF2B5EF4-FFF2-40B4-BE49-F238E27FC236}">
                <a16:creationId xmlns:a16="http://schemas.microsoft.com/office/drawing/2014/main" id="{459BF0FD-F889-DF4C-9712-6B469E9ECC17}"/>
              </a:ext>
            </a:extLst>
          </p:cNvPr>
          <p:cNvCxnSpPr/>
          <p:nvPr/>
        </p:nvCxnSpPr>
        <p:spPr>
          <a:xfrm>
            <a:off x="5189220" y="5680710"/>
            <a:ext cx="42291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336941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EF8A004-7200-984F-9F2F-EC3AA89B63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IRREGULAR ADVERBS</a:t>
            </a:r>
          </a:p>
        </p:txBody>
      </p:sp>
      <p:graphicFrame>
        <p:nvGraphicFramePr>
          <p:cNvPr id="7" name="Espace réservé du contenu 6">
            <a:extLst>
              <a:ext uri="{FF2B5EF4-FFF2-40B4-BE49-F238E27FC236}">
                <a16:creationId xmlns:a16="http://schemas.microsoft.com/office/drawing/2014/main" id="{CC435759-4DCA-A44F-8AC4-5947905988B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76794416"/>
              </p:ext>
            </p:extLst>
          </p:nvPr>
        </p:nvGraphicFramePr>
        <p:xfrm>
          <a:off x="2589213" y="2133600"/>
          <a:ext cx="8915400" cy="4079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457700">
                  <a:extLst>
                    <a:ext uri="{9D8B030D-6E8A-4147-A177-3AD203B41FA5}">
                      <a16:colId xmlns:a16="http://schemas.microsoft.com/office/drawing/2014/main" val="1501257487"/>
                    </a:ext>
                  </a:extLst>
                </a:gridCol>
                <a:gridCol w="4457700">
                  <a:extLst>
                    <a:ext uri="{9D8B030D-6E8A-4147-A177-3AD203B41FA5}">
                      <a16:colId xmlns:a16="http://schemas.microsoft.com/office/drawing/2014/main" val="427011989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fr-FR" dirty="0"/>
                        <a:t>Adjectives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err="1"/>
                        <a:t>Adverbs</a:t>
                      </a:r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2370001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 err="1"/>
                        <a:t>fast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err="1"/>
                        <a:t>fast</a:t>
                      </a:r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5055802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 err="1"/>
                        <a:t>late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err="1"/>
                        <a:t>late</a:t>
                      </a:r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587969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/>
                        <a:t>straight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straight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3335364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 err="1"/>
                        <a:t>early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err="1"/>
                        <a:t>early</a:t>
                      </a:r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9812801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/>
                        <a:t>hard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hard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8385372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/>
                        <a:t>high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high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109844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 err="1"/>
                        <a:t>near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err="1"/>
                        <a:t>near</a:t>
                      </a:r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253211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 err="1"/>
                        <a:t>wrong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err="1"/>
                        <a:t>wrong</a:t>
                      </a:r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8939116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/>
                        <a:t>public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err="1"/>
                        <a:t>publicly</a:t>
                      </a:r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656455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/>
                        <a:t>good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err="1"/>
                        <a:t>well</a:t>
                      </a:r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9386240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395852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88794FB-E3EC-074B-8239-238F7A8CFE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78624" y="109760"/>
            <a:ext cx="8911687" cy="850360"/>
          </a:xfrm>
        </p:spPr>
        <p:txBody>
          <a:bodyPr/>
          <a:lstStyle/>
          <a:p>
            <a:pPr algn="ctr"/>
            <a:r>
              <a:rPr lang="fr-FR" dirty="0" err="1"/>
              <a:t>Exercise</a:t>
            </a:r>
            <a:endParaRPr lang="fr-FR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EE84349F-EA1E-9B4C-9F85-A1F896FE0624}"/>
              </a:ext>
            </a:extLst>
          </p:cNvPr>
          <p:cNvSpPr/>
          <p:nvPr/>
        </p:nvSpPr>
        <p:spPr>
          <a:xfrm>
            <a:off x="1421033" y="800100"/>
            <a:ext cx="10534747" cy="55893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00050" indent="-400050">
              <a:buAutoNum type="romanUcPeriod"/>
            </a:pPr>
            <a:r>
              <a:rPr lang="en" b="1" dirty="0">
                <a:solidFill>
                  <a:srgbClr val="222222"/>
                </a:solidFill>
                <a:latin typeface="Ek Mukta Light"/>
              </a:rPr>
              <a:t>Fill in the </a:t>
            </a:r>
            <a:r>
              <a:rPr lang="fr-CA" b="1" dirty="0" err="1">
                <a:solidFill>
                  <a:srgbClr val="222222"/>
                </a:solidFill>
                <a:latin typeface="Ek Mukta Light"/>
              </a:rPr>
              <a:t>blanks</a:t>
            </a:r>
            <a:endParaRPr lang="en" b="1" dirty="0">
              <a:solidFill>
                <a:srgbClr val="222222"/>
              </a:solidFill>
              <a:latin typeface="Ek Mukta Light"/>
            </a:endParaRPr>
          </a:p>
          <a:p>
            <a:endParaRPr lang="en" dirty="0">
              <a:solidFill>
                <a:srgbClr val="222222"/>
              </a:solidFill>
              <a:latin typeface="Ek Mukta Light"/>
            </a:endParaRPr>
          </a:p>
          <a:p>
            <a:r>
              <a:rPr lang="en" dirty="0">
                <a:solidFill>
                  <a:srgbClr val="222222"/>
                </a:solidFill>
                <a:latin typeface="Open Sans"/>
              </a:rPr>
              <a:t>Complete the sentences with the best adverb. </a:t>
            </a:r>
          </a:p>
          <a:p>
            <a:endParaRPr lang="en" dirty="0">
              <a:solidFill>
                <a:srgbClr val="222222"/>
              </a:solidFill>
              <a:latin typeface="Open Sans"/>
            </a:endParaRPr>
          </a:p>
          <a:p>
            <a:r>
              <a:rPr lang="en" b="1" dirty="0">
                <a:solidFill>
                  <a:schemeClr val="accent1"/>
                </a:solidFill>
                <a:latin typeface="Open Sans"/>
              </a:rPr>
              <a:t>slowly beautifully well easily excitedly suddenly quickly  publicly</a:t>
            </a:r>
          </a:p>
          <a:p>
            <a:pPr algn="just">
              <a:lnSpc>
                <a:spcPct val="150000"/>
              </a:lnSpc>
            </a:pPr>
            <a:endParaRPr lang="en" dirty="0">
              <a:solidFill>
                <a:srgbClr val="222222"/>
              </a:solidFill>
              <a:latin typeface="Open Sans"/>
            </a:endParaRPr>
          </a:p>
          <a:p>
            <a:pPr algn="just">
              <a:lnSpc>
                <a:spcPct val="150000"/>
              </a:lnSpc>
              <a:buFont typeface="+mj-lt"/>
              <a:buAutoNum type="arabicPeriod"/>
            </a:pPr>
            <a:r>
              <a:rPr lang="en" dirty="0">
                <a:solidFill>
                  <a:srgbClr val="222222"/>
                </a:solidFill>
                <a:latin typeface="Open Sans"/>
              </a:rPr>
              <a:t>They went out of the school</a:t>
            </a:r>
            <a:r>
              <a:rPr lang="en" dirty="0">
                <a:latin typeface="Open Sans"/>
              </a:rPr>
              <a:t> ______________</a:t>
            </a:r>
            <a:r>
              <a:rPr lang="en" dirty="0">
                <a:solidFill>
                  <a:srgbClr val="222222"/>
                </a:solidFill>
                <a:latin typeface="Open Sans"/>
              </a:rPr>
              <a:t>as soon as they heard the fire alarm test.</a:t>
            </a:r>
          </a:p>
          <a:p>
            <a:pPr algn="just">
              <a:lnSpc>
                <a:spcPct val="150000"/>
              </a:lnSpc>
              <a:buFont typeface="+mj-lt"/>
              <a:buAutoNum type="arabicPeriod"/>
            </a:pPr>
            <a:r>
              <a:rPr lang="en" dirty="0">
                <a:solidFill>
                  <a:srgbClr val="222222"/>
                </a:solidFill>
                <a:latin typeface="Open Sans"/>
              </a:rPr>
              <a:t>When we told our son that we were throwing a birthday party at the T-R Laser Tag, he was so thrilled that he _________ jumped all around the room. </a:t>
            </a:r>
          </a:p>
          <a:p>
            <a:pPr algn="just">
              <a:lnSpc>
                <a:spcPct val="150000"/>
              </a:lnSpc>
              <a:buFont typeface="+mj-lt"/>
              <a:buAutoNum type="arabicPeriod"/>
            </a:pPr>
            <a:r>
              <a:rPr lang="en" dirty="0">
                <a:solidFill>
                  <a:srgbClr val="222222"/>
                </a:solidFill>
                <a:latin typeface="Open Sans"/>
              </a:rPr>
              <a:t>Our son speaks English ______________ . </a:t>
            </a:r>
          </a:p>
          <a:p>
            <a:pPr algn="just">
              <a:lnSpc>
                <a:spcPct val="150000"/>
              </a:lnSpc>
              <a:buFont typeface="+mj-lt"/>
              <a:buAutoNum type="arabicPeriod"/>
            </a:pPr>
            <a:r>
              <a:rPr lang="en" dirty="0">
                <a:solidFill>
                  <a:srgbClr val="222222"/>
                </a:solidFill>
                <a:latin typeface="Open Sans"/>
              </a:rPr>
              <a:t>Nicolas is going to get married. Nancy will ___________ announced it. </a:t>
            </a:r>
          </a:p>
          <a:p>
            <a:pPr algn="just">
              <a:lnSpc>
                <a:spcPct val="150000"/>
              </a:lnSpc>
              <a:buFont typeface="+mj-lt"/>
              <a:buAutoNum type="arabicPeriod"/>
            </a:pPr>
            <a:r>
              <a:rPr lang="en" dirty="0">
                <a:solidFill>
                  <a:srgbClr val="222222"/>
                </a:solidFill>
                <a:latin typeface="Open Sans"/>
              </a:rPr>
              <a:t>The pavement is icy. We should be careful and walk________________.. </a:t>
            </a:r>
          </a:p>
          <a:p>
            <a:pPr algn="just">
              <a:lnSpc>
                <a:spcPct val="150000"/>
              </a:lnSpc>
              <a:buFont typeface="+mj-lt"/>
              <a:buAutoNum type="arabicPeriod"/>
            </a:pPr>
            <a:r>
              <a:rPr lang="en" dirty="0">
                <a:solidFill>
                  <a:srgbClr val="222222"/>
                </a:solidFill>
                <a:latin typeface="Open Sans"/>
              </a:rPr>
              <a:t>Guillaume _____________ repaired my computer. He only had to plug it. </a:t>
            </a:r>
          </a:p>
          <a:p>
            <a:pPr algn="just">
              <a:lnSpc>
                <a:spcPct val="150000"/>
              </a:lnSpc>
              <a:buFont typeface="+mj-lt"/>
              <a:buAutoNum type="arabicPeriod"/>
            </a:pPr>
            <a:r>
              <a:rPr lang="en" dirty="0">
                <a:solidFill>
                  <a:srgbClr val="222222"/>
                </a:solidFill>
                <a:latin typeface="Open Sans"/>
              </a:rPr>
              <a:t>The accident happened so ______________. I couldn’t do anything to avoid it. </a:t>
            </a:r>
          </a:p>
          <a:p>
            <a:pPr algn="just">
              <a:lnSpc>
                <a:spcPct val="150000"/>
              </a:lnSpc>
              <a:buFont typeface="+mj-lt"/>
              <a:buAutoNum type="arabicPeriod"/>
            </a:pPr>
            <a:r>
              <a:rPr lang="en" dirty="0">
                <a:solidFill>
                  <a:srgbClr val="222222"/>
                </a:solidFill>
                <a:latin typeface="Open Sans"/>
              </a:rPr>
              <a:t> My neighbor’s house is ____________decorated. </a:t>
            </a:r>
          </a:p>
        </p:txBody>
      </p:sp>
    </p:spTree>
    <p:extLst>
      <p:ext uri="{BB962C8B-B14F-4D97-AF65-F5344CB8AC3E}">
        <p14:creationId xmlns:p14="http://schemas.microsoft.com/office/powerpoint/2010/main" val="6252184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88794FB-E3EC-074B-8239-238F7A8CFE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58634" y="326483"/>
            <a:ext cx="8911687" cy="770350"/>
          </a:xfrm>
        </p:spPr>
        <p:txBody>
          <a:bodyPr/>
          <a:lstStyle/>
          <a:p>
            <a:pPr algn="ctr"/>
            <a:r>
              <a:rPr lang="fr-FR" dirty="0" err="1"/>
              <a:t>Answer</a:t>
            </a:r>
            <a:r>
              <a:rPr lang="fr-FR" dirty="0"/>
              <a:t> Key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EE84349F-EA1E-9B4C-9F85-A1F896FE0624}"/>
              </a:ext>
            </a:extLst>
          </p:cNvPr>
          <p:cNvSpPr/>
          <p:nvPr/>
        </p:nvSpPr>
        <p:spPr>
          <a:xfrm>
            <a:off x="1341023" y="1210598"/>
            <a:ext cx="10534747" cy="50353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00050" indent="-400050">
              <a:buAutoNum type="romanUcPeriod"/>
            </a:pPr>
            <a:r>
              <a:rPr lang="en" b="1" dirty="0">
                <a:solidFill>
                  <a:srgbClr val="222222"/>
                </a:solidFill>
                <a:latin typeface="Ek Mukta Light"/>
              </a:rPr>
              <a:t>Fill in the </a:t>
            </a:r>
            <a:r>
              <a:rPr lang="fr-CA" b="1" dirty="0" err="1">
                <a:solidFill>
                  <a:srgbClr val="222222"/>
                </a:solidFill>
                <a:latin typeface="Ek Mukta Light"/>
              </a:rPr>
              <a:t>blanks</a:t>
            </a:r>
            <a:endParaRPr lang="en" b="1" dirty="0">
              <a:solidFill>
                <a:srgbClr val="222222"/>
              </a:solidFill>
              <a:latin typeface="Ek Mukta Light"/>
            </a:endParaRPr>
          </a:p>
          <a:p>
            <a:endParaRPr lang="en" dirty="0">
              <a:solidFill>
                <a:srgbClr val="222222"/>
              </a:solidFill>
              <a:latin typeface="Ek Mukta Light"/>
            </a:endParaRPr>
          </a:p>
          <a:p>
            <a:r>
              <a:rPr lang="en" dirty="0">
                <a:solidFill>
                  <a:srgbClr val="222222"/>
                </a:solidFill>
                <a:latin typeface="Open Sans"/>
              </a:rPr>
              <a:t>Complete the sentences with the best adverb. </a:t>
            </a:r>
          </a:p>
          <a:p>
            <a:pPr>
              <a:lnSpc>
                <a:spcPct val="150000"/>
              </a:lnSpc>
            </a:pPr>
            <a:endParaRPr lang="en" dirty="0">
              <a:solidFill>
                <a:srgbClr val="222222"/>
              </a:solidFill>
              <a:latin typeface="Open Sans"/>
            </a:endParaRPr>
          </a:p>
          <a:p>
            <a:pPr>
              <a:lnSpc>
                <a:spcPct val="150000"/>
              </a:lnSpc>
              <a:buFont typeface="+mj-lt"/>
              <a:buAutoNum type="arabicPeriod"/>
            </a:pPr>
            <a:r>
              <a:rPr lang="en" dirty="0">
                <a:solidFill>
                  <a:srgbClr val="222222"/>
                </a:solidFill>
                <a:latin typeface="Open Sans"/>
              </a:rPr>
              <a:t>They went out of the school </a:t>
            </a:r>
            <a:r>
              <a:rPr lang="en" dirty="0">
                <a:solidFill>
                  <a:srgbClr val="FF0000"/>
                </a:solidFill>
                <a:latin typeface="Open Sans"/>
              </a:rPr>
              <a:t>quickly</a:t>
            </a:r>
            <a:r>
              <a:rPr lang="en" dirty="0">
                <a:solidFill>
                  <a:srgbClr val="222222"/>
                </a:solidFill>
                <a:latin typeface="Open Sans"/>
              </a:rPr>
              <a:t> as soon as they heard the fire alarm test.</a:t>
            </a:r>
          </a:p>
          <a:p>
            <a:pPr>
              <a:lnSpc>
                <a:spcPct val="150000"/>
              </a:lnSpc>
              <a:buFont typeface="+mj-lt"/>
              <a:buAutoNum type="arabicPeriod"/>
            </a:pPr>
            <a:r>
              <a:rPr lang="en" dirty="0">
                <a:solidFill>
                  <a:srgbClr val="222222"/>
                </a:solidFill>
                <a:latin typeface="Open Sans"/>
              </a:rPr>
              <a:t>When we told our son that we were throwing a birthday party at the T-R </a:t>
            </a:r>
            <a:r>
              <a:rPr lang="en">
                <a:solidFill>
                  <a:srgbClr val="222222"/>
                </a:solidFill>
                <a:latin typeface="Open Sans"/>
              </a:rPr>
              <a:t>Laser Tag, he </a:t>
            </a:r>
            <a:r>
              <a:rPr lang="en" dirty="0">
                <a:solidFill>
                  <a:srgbClr val="222222"/>
                </a:solidFill>
                <a:latin typeface="Open Sans"/>
              </a:rPr>
              <a:t>was so thrilled that he </a:t>
            </a:r>
            <a:r>
              <a:rPr lang="en" dirty="0">
                <a:solidFill>
                  <a:srgbClr val="FF0000"/>
                </a:solidFill>
                <a:latin typeface="Open Sans"/>
              </a:rPr>
              <a:t>excitedly</a:t>
            </a:r>
            <a:r>
              <a:rPr lang="en" dirty="0">
                <a:solidFill>
                  <a:srgbClr val="222222"/>
                </a:solidFill>
                <a:latin typeface="Open Sans"/>
              </a:rPr>
              <a:t> jumped all around the room. </a:t>
            </a:r>
          </a:p>
          <a:p>
            <a:pPr>
              <a:lnSpc>
                <a:spcPct val="150000"/>
              </a:lnSpc>
              <a:buFont typeface="+mj-lt"/>
              <a:buAutoNum type="arabicPeriod"/>
            </a:pPr>
            <a:r>
              <a:rPr lang="en" dirty="0">
                <a:solidFill>
                  <a:srgbClr val="222222"/>
                </a:solidFill>
                <a:latin typeface="Open Sans"/>
              </a:rPr>
              <a:t>Our son speaks English </a:t>
            </a:r>
            <a:r>
              <a:rPr lang="en" dirty="0">
                <a:solidFill>
                  <a:srgbClr val="FF0000"/>
                </a:solidFill>
                <a:latin typeface="Open Sans"/>
              </a:rPr>
              <a:t>well</a:t>
            </a:r>
            <a:r>
              <a:rPr lang="en" dirty="0">
                <a:solidFill>
                  <a:srgbClr val="222222"/>
                </a:solidFill>
                <a:latin typeface="Open Sans"/>
              </a:rPr>
              <a:t>. </a:t>
            </a:r>
          </a:p>
          <a:p>
            <a:pPr>
              <a:lnSpc>
                <a:spcPct val="150000"/>
              </a:lnSpc>
              <a:buFont typeface="+mj-lt"/>
              <a:buAutoNum type="arabicPeriod"/>
            </a:pPr>
            <a:r>
              <a:rPr lang="en" dirty="0">
                <a:solidFill>
                  <a:srgbClr val="222222"/>
                </a:solidFill>
                <a:latin typeface="Open Sans"/>
              </a:rPr>
              <a:t>Nicolas is going to get married. Nancy will </a:t>
            </a:r>
            <a:r>
              <a:rPr lang="en" dirty="0">
                <a:solidFill>
                  <a:srgbClr val="FF0000"/>
                </a:solidFill>
                <a:latin typeface="Open Sans"/>
              </a:rPr>
              <a:t>publicly</a:t>
            </a:r>
            <a:r>
              <a:rPr lang="en" dirty="0">
                <a:solidFill>
                  <a:srgbClr val="222222"/>
                </a:solidFill>
                <a:latin typeface="Open Sans"/>
              </a:rPr>
              <a:t> announced it. </a:t>
            </a:r>
          </a:p>
          <a:p>
            <a:pPr>
              <a:lnSpc>
                <a:spcPct val="150000"/>
              </a:lnSpc>
              <a:buFont typeface="+mj-lt"/>
              <a:buAutoNum type="arabicPeriod"/>
            </a:pPr>
            <a:r>
              <a:rPr lang="en" dirty="0">
                <a:solidFill>
                  <a:srgbClr val="222222"/>
                </a:solidFill>
                <a:latin typeface="Open Sans"/>
              </a:rPr>
              <a:t>The pavement is icy. We should be careful and walk </a:t>
            </a:r>
            <a:r>
              <a:rPr lang="en" dirty="0">
                <a:solidFill>
                  <a:srgbClr val="FF0000"/>
                </a:solidFill>
                <a:latin typeface="Open Sans"/>
              </a:rPr>
              <a:t>slowly</a:t>
            </a:r>
            <a:r>
              <a:rPr lang="en" dirty="0">
                <a:solidFill>
                  <a:srgbClr val="222222"/>
                </a:solidFill>
                <a:latin typeface="Open Sans"/>
              </a:rPr>
              <a:t>. </a:t>
            </a:r>
          </a:p>
          <a:p>
            <a:pPr>
              <a:lnSpc>
                <a:spcPct val="150000"/>
              </a:lnSpc>
              <a:buFont typeface="+mj-lt"/>
              <a:buAutoNum type="arabicPeriod"/>
            </a:pPr>
            <a:r>
              <a:rPr lang="en" dirty="0">
                <a:solidFill>
                  <a:srgbClr val="222222"/>
                </a:solidFill>
                <a:latin typeface="Open Sans"/>
              </a:rPr>
              <a:t>Guillaume </a:t>
            </a:r>
            <a:r>
              <a:rPr lang="en" dirty="0">
                <a:solidFill>
                  <a:srgbClr val="FF0000"/>
                </a:solidFill>
                <a:latin typeface="Open Sans"/>
              </a:rPr>
              <a:t>easily</a:t>
            </a:r>
            <a:r>
              <a:rPr lang="en" dirty="0">
                <a:solidFill>
                  <a:srgbClr val="222222"/>
                </a:solidFill>
                <a:latin typeface="Open Sans"/>
              </a:rPr>
              <a:t> repaired my computer. He only had to plug it. </a:t>
            </a:r>
          </a:p>
          <a:p>
            <a:pPr>
              <a:lnSpc>
                <a:spcPct val="150000"/>
              </a:lnSpc>
              <a:buFont typeface="+mj-lt"/>
              <a:buAutoNum type="arabicPeriod"/>
            </a:pPr>
            <a:r>
              <a:rPr lang="en" dirty="0">
                <a:solidFill>
                  <a:srgbClr val="222222"/>
                </a:solidFill>
                <a:latin typeface="Open Sans"/>
              </a:rPr>
              <a:t>The accident happened so </a:t>
            </a:r>
            <a:r>
              <a:rPr lang="en" dirty="0">
                <a:solidFill>
                  <a:srgbClr val="FF0000"/>
                </a:solidFill>
                <a:latin typeface="Open Sans"/>
              </a:rPr>
              <a:t>suddenly</a:t>
            </a:r>
            <a:r>
              <a:rPr lang="en" dirty="0">
                <a:solidFill>
                  <a:srgbClr val="222222"/>
                </a:solidFill>
                <a:latin typeface="Open Sans"/>
              </a:rPr>
              <a:t>. I couldn’t do anything to avoid it. </a:t>
            </a:r>
          </a:p>
          <a:p>
            <a:pPr>
              <a:lnSpc>
                <a:spcPct val="150000"/>
              </a:lnSpc>
              <a:buFont typeface="+mj-lt"/>
              <a:buAutoNum type="arabicPeriod"/>
            </a:pPr>
            <a:r>
              <a:rPr lang="en" dirty="0">
                <a:solidFill>
                  <a:srgbClr val="222222"/>
                </a:solidFill>
                <a:latin typeface="Open Sans"/>
              </a:rPr>
              <a:t> My neighbor’s house is </a:t>
            </a:r>
            <a:r>
              <a:rPr lang="en" dirty="0">
                <a:solidFill>
                  <a:srgbClr val="FF0000"/>
                </a:solidFill>
                <a:latin typeface="Open Sans"/>
              </a:rPr>
              <a:t>beautifully</a:t>
            </a:r>
            <a:r>
              <a:rPr lang="en" dirty="0">
                <a:solidFill>
                  <a:srgbClr val="222222"/>
                </a:solidFill>
                <a:latin typeface="Open Sans"/>
              </a:rPr>
              <a:t> decorated. </a:t>
            </a:r>
          </a:p>
        </p:txBody>
      </p:sp>
    </p:spTree>
    <p:extLst>
      <p:ext uri="{BB962C8B-B14F-4D97-AF65-F5344CB8AC3E}">
        <p14:creationId xmlns:p14="http://schemas.microsoft.com/office/powerpoint/2010/main" val="688990567"/>
      </p:ext>
    </p:extLst>
  </p:cSld>
  <p:clrMapOvr>
    <a:masterClrMapping/>
  </p:clrMapOvr>
</p:sld>
</file>

<file path=ppt/theme/theme1.xml><?xml version="1.0" encoding="utf-8"?>
<a:theme xmlns:a="http://schemas.openxmlformats.org/drawingml/2006/main" name="Brin">
  <a:themeElements>
    <a:clrScheme name="Brin">
      <a:dk1>
        <a:sysClr val="windowText" lastClr="000000"/>
      </a:dk1>
      <a:lt1>
        <a:sysClr val="window" lastClr="FFFFFF"/>
      </a:lt1>
      <a:dk2>
        <a:srgbClr val="647252"/>
      </a:dk2>
      <a:lt2>
        <a:srgbClr val="EAE8CF"/>
      </a:lt2>
      <a:accent1>
        <a:srgbClr val="E78712"/>
      </a:accent1>
      <a:accent2>
        <a:srgbClr val="B73C26"/>
      </a:accent2>
      <a:accent3>
        <a:srgbClr val="865331"/>
      </a:accent3>
      <a:accent4>
        <a:srgbClr val="B38648"/>
      </a:accent4>
      <a:accent5>
        <a:srgbClr val="BBB473"/>
      </a:accent5>
      <a:accent6>
        <a:srgbClr val="849276"/>
      </a:accent6>
      <a:hlink>
        <a:srgbClr val="FDAB2A"/>
      </a:hlink>
      <a:folHlink>
        <a:srgbClr val="CCB182"/>
      </a:folHlink>
    </a:clrScheme>
    <a:fontScheme name="Brin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Brin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54F6613E-5ED7-40ED-90A8-F639BE712C0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{C296C381-9CAB-CE48-9525-F040ED08E937}tf10001069</Template>
  <TotalTime>1492</TotalTime>
  <Words>179</Words>
  <Application>Microsoft Office PowerPoint</Application>
  <PresentationFormat>Grand écran</PresentationFormat>
  <Paragraphs>80</Paragraphs>
  <Slides>6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6</vt:i4>
      </vt:variant>
    </vt:vector>
  </HeadingPairs>
  <TitlesOfParts>
    <vt:vector size="12" baseType="lpstr">
      <vt:lpstr>Arial</vt:lpstr>
      <vt:lpstr>Century Gothic</vt:lpstr>
      <vt:lpstr>Ek Mukta Light</vt:lpstr>
      <vt:lpstr>Open Sans</vt:lpstr>
      <vt:lpstr>Wingdings 3</vt:lpstr>
      <vt:lpstr>Brin</vt:lpstr>
      <vt:lpstr>Adverbs</vt:lpstr>
      <vt:lpstr>Types of Adverbs</vt:lpstr>
      <vt:lpstr>FORMING ADVERBS</vt:lpstr>
      <vt:lpstr>IRREGULAR ADVERBS</vt:lpstr>
      <vt:lpstr>Exercise</vt:lpstr>
      <vt:lpstr>Answer Key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Adverbs</dc:title>
  <dc:creator>Joseph, Anne Marie</dc:creator>
  <cp:lastModifiedBy>Goulet, Mylaine</cp:lastModifiedBy>
  <cp:revision>19</cp:revision>
  <dcterms:created xsi:type="dcterms:W3CDTF">2019-02-21T15:00:17Z</dcterms:created>
  <dcterms:modified xsi:type="dcterms:W3CDTF">2019-08-07T13:55:24Z</dcterms:modified>
</cp:coreProperties>
</file>