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40" r:id="rId1"/>
  </p:sldMasterIdLst>
  <p:sldIdLst>
    <p:sldId id="256" r:id="rId2"/>
    <p:sldId id="271" r:id="rId3"/>
    <p:sldId id="265" r:id="rId4"/>
    <p:sldId id="257" r:id="rId5"/>
    <p:sldId id="266" r:id="rId6"/>
    <p:sldId id="267" r:id="rId7"/>
    <p:sldId id="272" r:id="rId8"/>
    <p:sldId id="264" r:id="rId9"/>
    <p:sldId id="258" r:id="rId10"/>
    <p:sldId id="270" r:id="rId11"/>
    <p:sldId id="274" r:id="rId12"/>
    <p:sldId id="275" r:id="rId13"/>
    <p:sldId id="268" r:id="rId14"/>
    <p:sldId id="269" r:id="rId15"/>
    <p:sldId id="273" r:id="rId16"/>
    <p:sldId id="263" r:id="rId17"/>
    <p:sldId id="259" r:id="rId18"/>
    <p:sldId id="276" r:id="rId19"/>
    <p:sldId id="277" r:id="rId20"/>
    <p:sldId id="279" r:id="rId21"/>
    <p:sldId id="278" r:id="rId22"/>
    <p:sldId id="280" r:id="rId2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4668"/>
  </p:normalViewPr>
  <p:slideViewPr>
    <p:cSldViewPr snapToGrid="0" snapToObjects="1">
      <p:cViewPr varScale="1">
        <p:scale>
          <a:sx n="76" d="100"/>
          <a:sy n="76" d="100"/>
        </p:scale>
        <p:origin x="29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microsoft.com/office/2016/11/relationships/changesInfo" Target="changesInfos/changesInfo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Goulet, Mylaine" userId="24470b5a-d668-4cb2-a449-4eb78855d5ad" providerId="ADAL" clId="{D8268598-89FE-4DDB-9383-FC7A8ED521CA}"/>
    <pc:docChg chg="modSld">
      <pc:chgData name="Goulet, Mylaine" userId="24470b5a-d668-4cb2-a449-4eb78855d5ad" providerId="ADAL" clId="{D8268598-89FE-4DDB-9383-FC7A8ED521CA}" dt="2019-08-07T14:01:11.031" v="6" actId="20577"/>
      <pc:docMkLst>
        <pc:docMk/>
      </pc:docMkLst>
      <pc:sldChg chg="modSp">
        <pc:chgData name="Goulet, Mylaine" userId="24470b5a-d668-4cb2-a449-4eb78855d5ad" providerId="ADAL" clId="{D8268598-89FE-4DDB-9383-FC7A8ED521CA}" dt="2019-08-07T14:01:11.031" v="6" actId="20577"/>
        <pc:sldMkLst>
          <pc:docMk/>
          <pc:sldMk cId="1037178765" sldId="263"/>
        </pc:sldMkLst>
        <pc:spChg chg="mod">
          <ac:chgData name="Goulet, Mylaine" userId="24470b5a-d668-4cb2-a449-4eb78855d5ad" providerId="ADAL" clId="{D8268598-89FE-4DDB-9383-FC7A8ED521CA}" dt="2019-08-07T14:01:11.031" v="6" actId="20577"/>
          <ac:spMkLst>
            <pc:docMk/>
            <pc:sldMk cId="1037178765" sldId="263"/>
            <ac:spMk id="3" creationId="{ED68F74E-FDD6-FF4C-A473-D312922B27ED}"/>
          </ac:spMkLst>
        </pc:spChg>
      </pc:sldChg>
      <pc:sldChg chg="modSp">
        <pc:chgData name="Goulet, Mylaine" userId="24470b5a-d668-4cb2-a449-4eb78855d5ad" providerId="ADAL" clId="{D8268598-89FE-4DDB-9383-FC7A8ED521CA}" dt="2019-08-07T14:00:28.900" v="4" actId="20577"/>
        <pc:sldMkLst>
          <pc:docMk/>
          <pc:sldMk cId="860940030" sldId="264"/>
        </pc:sldMkLst>
        <pc:spChg chg="mod">
          <ac:chgData name="Goulet, Mylaine" userId="24470b5a-d668-4cb2-a449-4eb78855d5ad" providerId="ADAL" clId="{D8268598-89FE-4DDB-9383-FC7A8ED521CA}" dt="2019-08-07T14:00:28.900" v="4" actId="20577"/>
          <ac:spMkLst>
            <pc:docMk/>
            <pc:sldMk cId="860940030" sldId="264"/>
            <ac:spMk id="3" creationId="{ED68F74E-FDD6-FF4C-A473-D312922B27ED}"/>
          </ac:spMkLst>
        </pc:spChg>
      </pc:sldChg>
      <pc:sldChg chg="modSp">
        <pc:chgData name="Goulet, Mylaine" userId="24470b5a-d668-4cb2-a449-4eb78855d5ad" providerId="ADAL" clId="{D8268598-89FE-4DDB-9383-FC7A8ED521CA}" dt="2019-08-07T14:00:00.408" v="1" actId="20577"/>
        <pc:sldMkLst>
          <pc:docMk/>
          <pc:sldMk cId="208765011" sldId="265"/>
        </pc:sldMkLst>
        <pc:spChg chg="mod">
          <ac:chgData name="Goulet, Mylaine" userId="24470b5a-d668-4cb2-a449-4eb78855d5ad" providerId="ADAL" clId="{D8268598-89FE-4DDB-9383-FC7A8ED521CA}" dt="2019-08-07T14:00:00.408" v="1" actId="20577"/>
          <ac:spMkLst>
            <pc:docMk/>
            <pc:sldMk cId="208765011" sldId="265"/>
            <ac:spMk id="3" creationId="{ED68F74E-FDD6-FF4C-A473-D312922B27ED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5586B75A-687E-405C-8A0B-8D00578BA2C3}" type="datetimeFigureOut">
              <a:rPr lang="en-US" dirty="0"/>
              <a:pPr/>
              <a:t>8/7/2019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0F97C4F-3D1F-A048-802B-0A3BB47DA43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First </a:t>
            </a:r>
            <a:r>
              <a:rPr lang="fr-FR" dirty="0" err="1"/>
              <a:t>Conditional</a:t>
            </a:r>
            <a:br>
              <a:rPr lang="fr-FR" dirty="0"/>
            </a:br>
            <a:r>
              <a:rPr lang="fr-FR" dirty="0"/>
              <a:t>Second </a:t>
            </a:r>
            <a:r>
              <a:rPr lang="fr-FR" dirty="0" err="1"/>
              <a:t>Conditional</a:t>
            </a:r>
            <a:br>
              <a:rPr lang="fr-FR" dirty="0"/>
            </a:br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Conditional</a:t>
            </a:r>
            <a:endParaRPr lang="fr-FR" dirty="0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D1E0D564-458D-AE4F-9B37-2DA4D5070A0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00015" y="5314950"/>
            <a:ext cx="7315200" cy="269696"/>
          </a:xfrm>
        </p:spPr>
        <p:txBody>
          <a:bodyPr>
            <a:normAutofit/>
          </a:bodyPr>
          <a:lstStyle/>
          <a:p>
            <a:r>
              <a:rPr lang="fr-FR" sz="900"/>
              <a:t>Anne </a:t>
            </a:r>
            <a:r>
              <a:rPr lang="fr-FR" sz="900" dirty="0"/>
              <a:t>Marie Joseph CFM Saint-Hyacinthe </a:t>
            </a:r>
            <a:r>
              <a:rPr lang="fr-FR" sz="900" dirty="0" err="1"/>
              <a:t>February</a:t>
            </a:r>
            <a:r>
              <a:rPr lang="fr-FR" sz="900" dirty="0"/>
              <a:t> 2019</a:t>
            </a:r>
          </a:p>
        </p:txBody>
      </p:sp>
    </p:spTree>
    <p:extLst>
      <p:ext uri="{BB962C8B-B14F-4D97-AF65-F5344CB8AC3E}">
        <p14:creationId xmlns:p14="http://schemas.microsoft.com/office/powerpoint/2010/main" val="401337712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AEF60AE-A3C7-464F-B89A-832B14C4B9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Exercise</a:t>
            </a:r>
            <a:r>
              <a:rPr lang="fr-FR" dirty="0"/>
              <a:t> Second </a:t>
            </a:r>
            <a:r>
              <a:rPr lang="fr-FR" dirty="0" err="1"/>
              <a:t>Conditional</a:t>
            </a:r>
            <a:br>
              <a:rPr lang="fr-FR" dirty="0"/>
            </a:br>
            <a:br>
              <a:rPr lang="fr-FR" dirty="0"/>
            </a:br>
            <a:r>
              <a:rPr lang="fr-FR" sz="800" dirty="0"/>
              <a:t>https://</a:t>
            </a:r>
            <a:r>
              <a:rPr lang="fr-FR" sz="800" dirty="0" err="1"/>
              <a:t>www.learnenglishfeelgood.com</a:t>
            </a:r>
            <a:r>
              <a:rPr lang="fr-FR" sz="800" dirty="0"/>
              <a:t>/grammar-secondconditional2.html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A96104E-B589-A347-A103-945EFA4D23D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br>
              <a:rPr lang="en" dirty="0"/>
            </a:br>
            <a:br>
              <a:rPr lang="en" dirty="0"/>
            </a:br>
            <a:r>
              <a:rPr lang="en" dirty="0"/>
              <a:t>1. If his nose were smaller, he _________  (be)very handsome.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2. I would come if I _________(have) a car.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3. If she _________, (know)she would tell him. </a:t>
            </a:r>
            <a:br>
              <a:rPr lang="en" dirty="0"/>
            </a:br>
            <a:r>
              <a:rPr lang="en" dirty="0"/>
              <a:t> </a:t>
            </a:r>
            <a:br>
              <a:rPr lang="en" dirty="0"/>
            </a:br>
            <a:br>
              <a:rPr lang="en" dirty="0"/>
            </a:br>
            <a:r>
              <a:rPr lang="en" dirty="0"/>
              <a:t>4. If his parents didn't give him money, he ________(neg, go) out so much.</a:t>
            </a:r>
            <a:br>
              <a:rPr lang="en" dirty="0"/>
            </a:br>
            <a:r>
              <a:rPr lang="en" dirty="0"/>
              <a:t>   </a:t>
            </a:r>
            <a:br>
              <a:rPr lang="en" dirty="0"/>
            </a:br>
            <a:br>
              <a:rPr lang="en" dirty="0"/>
            </a:br>
            <a:r>
              <a:rPr lang="en" dirty="0"/>
              <a:t>5. He wouldn't say that if he ________(neg, mean) it.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6. I ________ (go)on a trip around the world if I won the lottery.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7. I ________ (neg, do) that if I were you.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8. If these walls _________(be) thicker, we wouldn't hear the neighbors. 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9. If I were a millionaire, I ________ (buy)a mansion.</a:t>
            </a:r>
            <a:br>
              <a:rPr lang="en" dirty="0"/>
            </a:br>
            <a:r>
              <a:rPr lang="en" dirty="0"/>
              <a:t>  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79906776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AEF60AE-A3C7-464F-B89A-832B14C4B9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Exercise</a:t>
            </a:r>
            <a:r>
              <a:rPr lang="fr-FR" dirty="0"/>
              <a:t> Second </a:t>
            </a:r>
            <a:r>
              <a:rPr lang="fr-FR" dirty="0" err="1"/>
              <a:t>Conditional</a:t>
            </a:r>
            <a:br>
              <a:rPr lang="fr-FR"/>
            </a:br>
            <a:br>
              <a:rPr lang="fr-FR" dirty="0"/>
            </a:br>
            <a:r>
              <a:rPr lang="fr-FR" sz="800" dirty="0"/>
              <a:t>https://</a:t>
            </a:r>
            <a:r>
              <a:rPr lang="fr-FR" sz="800" dirty="0" err="1"/>
              <a:t>www.learnenglishfeelgood.com</a:t>
            </a:r>
            <a:r>
              <a:rPr lang="fr-FR" sz="800" dirty="0"/>
              <a:t>/grammar-secondconditional2.html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A96104E-B589-A347-A103-945EFA4D23D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br>
              <a:rPr lang="en" dirty="0"/>
            </a:br>
            <a:br>
              <a:rPr lang="en" dirty="0"/>
            </a:br>
            <a:r>
              <a:rPr lang="en" dirty="0"/>
              <a:t>1. If his nose were smaller, he </a:t>
            </a:r>
            <a:r>
              <a:rPr lang="en" b="1" dirty="0">
                <a:solidFill>
                  <a:srgbClr val="FF0000"/>
                </a:solidFill>
              </a:rPr>
              <a:t>would be </a:t>
            </a:r>
            <a:r>
              <a:rPr lang="en" dirty="0"/>
              <a:t>very handsome.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2. I would come if I</a:t>
            </a:r>
            <a:r>
              <a:rPr lang="en" b="1" dirty="0"/>
              <a:t> </a:t>
            </a:r>
            <a:r>
              <a:rPr lang="en" b="1" dirty="0">
                <a:solidFill>
                  <a:srgbClr val="FF0000"/>
                </a:solidFill>
              </a:rPr>
              <a:t>had</a:t>
            </a:r>
            <a:r>
              <a:rPr lang="en" b="1" dirty="0"/>
              <a:t> </a:t>
            </a:r>
            <a:r>
              <a:rPr lang="en" dirty="0"/>
              <a:t>a car.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3. If she </a:t>
            </a:r>
            <a:r>
              <a:rPr lang="en" b="1" dirty="0">
                <a:solidFill>
                  <a:srgbClr val="FF0000"/>
                </a:solidFill>
              </a:rPr>
              <a:t>knew</a:t>
            </a:r>
            <a:r>
              <a:rPr lang="en" dirty="0"/>
              <a:t>, she would tell him. </a:t>
            </a:r>
            <a:br>
              <a:rPr lang="en" dirty="0"/>
            </a:br>
            <a:r>
              <a:rPr lang="en" dirty="0"/>
              <a:t> </a:t>
            </a:r>
            <a:br>
              <a:rPr lang="en" dirty="0"/>
            </a:br>
            <a:br>
              <a:rPr lang="en" dirty="0"/>
            </a:br>
            <a:r>
              <a:rPr lang="en" dirty="0"/>
              <a:t>4. If his parents didn't give him money, he </a:t>
            </a:r>
            <a:r>
              <a:rPr lang="en" b="1" dirty="0">
                <a:solidFill>
                  <a:srgbClr val="FF0000"/>
                </a:solidFill>
              </a:rPr>
              <a:t>wouldn’t go </a:t>
            </a:r>
            <a:r>
              <a:rPr lang="en" dirty="0"/>
              <a:t>out so much.</a:t>
            </a:r>
            <a:br>
              <a:rPr lang="en" dirty="0"/>
            </a:br>
            <a:r>
              <a:rPr lang="en" dirty="0"/>
              <a:t> </a:t>
            </a:r>
            <a:br>
              <a:rPr lang="en" dirty="0"/>
            </a:br>
            <a:br>
              <a:rPr lang="en" dirty="0"/>
            </a:br>
            <a:r>
              <a:rPr lang="en" dirty="0"/>
              <a:t>5. He wouldn't say that if he </a:t>
            </a:r>
            <a:r>
              <a:rPr lang="en" b="1" dirty="0">
                <a:solidFill>
                  <a:srgbClr val="FF0000"/>
                </a:solidFill>
              </a:rPr>
              <a:t>didn’t mean </a:t>
            </a:r>
            <a:r>
              <a:rPr lang="en" dirty="0"/>
              <a:t>it.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6. I </a:t>
            </a:r>
            <a:r>
              <a:rPr lang="en" b="1" dirty="0">
                <a:solidFill>
                  <a:srgbClr val="FF0000"/>
                </a:solidFill>
              </a:rPr>
              <a:t>would go </a:t>
            </a:r>
            <a:r>
              <a:rPr lang="en" dirty="0"/>
              <a:t>on a trip around the world if I won the lottery.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7. I </a:t>
            </a:r>
            <a:r>
              <a:rPr lang="en" b="1" dirty="0" err="1">
                <a:solidFill>
                  <a:srgbClr val="FF0000"/>
                </a:solidFill>
              </a:rPr>
              <a:t>wou</a:t>
            </a:r>
            <a:r>
              <a:rPr lang="fr-CA" b="1" dirty="0" err="1">
                <a:solidFill>
                  <a:srgbClr val="FF0000"/>
                </a:solidFill>
              </a:rPr>
              <a:t>ldn</a:t>
            </a:r>
            <a:r>
              <a:rPr lang="en" b="1" dirty="0">
                <a:solidFill>
                  <a:srgbClr val="FF0000"/>
                </a:solidFill>
              </a:rPr>
              <a:t>’t do </a:t>
            </a:r>
            <a:r>
              <a:rPr lang="en" dirty="0"/>
              <a:t>that if I were you.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8. If these walls </a:t>
            </a:r>
            <a:r>
              <a:rPr lang="en" b="1" dirty="0">
                <a:solidFill>
                  <a:srgbClr val="FF0000"/>
                </a:solidFill>
              </a:rPr>
              <a:t>were</a:t>
            </a:r>
            <a:r>
              <a:rPr lang="en" dirty="0"/>
              <a:t> thicker, we wouldn't hear the neighbors. </a:t>
            </a:r>
            <a:br>
              <a:rPr lang="en" dirty="0"/>
            </a:br>
            <a:r>
              <a:rPr lang="en" dirty="0"/>
              <a:t>  </a:t>
            </a:r>
            <a:br>
              <a:rPr lang="en" dirty="0"/>
            </a:br>
            <a:br>
              <a:rPr lang="en" dirty="0"/>
            </a:br>
            <a:r>
              <a:rPr lang="en" dirty="0"/>
              <a:t>9. If I were a millionaire, I </a:t>
            </a:r>
            <a:r>
              <a:rPr lang="en" b="1" dirty="0">
                <a:solidFill>
                  <a:srgbClr val="FF0000"/>
                </a:solidFill>
              </a:rPr>
              <a:t>would buy </a:t>
            </a:r>
            <a:r>
              <a:rPr lang="en" dirty="0"/>
              <a:t>a mansion.</a:t>
            </a:r>
            <a:br>
              <a:rPr lang="en" dirty="0"/>
            </a:br>
            <a:r>
              <a:rPr lang="en" dirty="0"/>
              <a:t>  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7555366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4EE6799-D924-A040-9D35-731628400E0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More practice</a:t>
            </a:r>
            <a:br>
              <a:rPr lang="fr-FR" dirty="0"/>
            </a:br>
            <a:r>
              <a:rPr lang="fr-FR" dirty="0"/>
              <a:t>First and second </a:t>
            </a:r>
            <a:r>
              <a:rPr lang="fr-FR" dirty="0" err="1"/>
              <a:t>conditional</a:t>
            </a:r>
            <a:endParaRPr lang="fr-FR" dirty="0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EE82D4C6-D047-B643-9AA7-0A2944AAF9C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871745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E703CB8-0FA1-A140-B12A-A9C4B359EC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err="1"/>
              <a:t>Exercise</a:t>
            </a:r>
            <a:r>
              <a:rPr lang="fr-FR" dirty="0"/>
              <a:t> </a:t>
            </a:r>
            <a:br>
              <a:rPr lang="fr-FR" dirty="0"/>
            </a:br>
            <a:r>
              <a:rPr lang="fr-FR" dirty="0"/>
              <a:t>First and second </a:t>
            </a:r>
            <a:r>
              <a:rPr lang="fr-FR" dirty="0" err="1"/>
              <a:t>Conditional</a:t>
            </a:r>
            <a:br>
              <a:rPr lang="fr-FR" dirty="0"/>
            </a:br>
            <a:br>
              <a:rPr lang="fr-FR" dirty="0"/>
            </a:br>
            <a:r>
              <a:rPr lang="fr-FR" sz="900" dirty="0"/>
              <a:t>http://</a:t>
            </a:r>
            <a:r>
              <a:rPr lang="fr-FR" sz="900" dirty="0" err="1"/>
              <a:t>www.esl-lounge.com</a:t>
            </a:r>
            <a:r>
              <a:rPr lang="fr-FR" sz="900" dirty="0"/>
              <a:t>/</a:t>
            </a:r>
            <a:r>
              <a:rPr lang="fr-FR" sz="900" dirty="0" err="1"/>
              <a:t>student</a:t>
            </a:r>
            <a:r>
              <a:rPr lang="fr-FR" sz="900" dirty="0"/>
              <a:t>/</a:t>
            </a:r>
            <a:r>
              <a:rPr lang="fr-FR" sz="900" dirty="0" err="1"/>
              <a:t>grammar</a:t>
            </a:r>
            <a:r>
              <a:rPr lang="fr-FR" sz="900" dirty="0"/>
              <a:t>/3g18-first-second-conditional-exercise.php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6621AC3-7C21-1641-A864-BC55E3FAAA7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" sz="1500" b="1" dirty="0"/>
              <a:t>Fill each space with the correct form of the verbs to make either </a:t>
            </a:r>
            <a:r>
              <a:rPr lang="en" sz="1500" b="1" u="sng" dirty="0"/>
              <a:t>first or second </a:t>
            </a:r>
            <a:r>
              <a:rPr lang="en" sz="1500" b="1" dirty="0"/>
              <a:t>conditionals.</a:t>
            </a:r>
          </a:p>
          <a:p>
            <a:r>
              <a:rPr lang="en" sz="1500" dirty="0"/>
              <a:t>1. If I get home late tonight, I_______________   (not eat).</a:t>
            </a:r>
          </a:p>
          <a:p>
            <a:r>
              <a:rPr lang="en" sz="1500" dirty="0"/>
              <a:t>2. If Jan could run 100 </a:t>
            </a:r>
            <a:r>
              <a:rPr lang="en" sz="1500" dirty="0" err="1"/>
              <a:t>metres</a:t>
            </a:r>
            <a:r>
              <a:rPr lang="en" sz="1500" dirty="0"/>
              <a:t> in 10 seconds, he_____________   (be) an athlete.</a:t>
            </a:r>
          </a:p>
          <a:p>
            <a:r>
              <a:rPr lang="en" sz="1500" dirty="0"/>
              <a:t>3. If Simon catches a fish today, we_________________   (eat) it.</a:t>
            </a:r>
          </a:p>
          <a:p>
            <a:r>
              <a:rPr lang="en" sz="1500" dirty="0"/>
              <a:t>4. She_____________   (buy) a Porsche if she won the lottery.</a:t>
            </a:r>
          </a:p>
          <a:p>
            <a:r>
              <a:rPr lang="en" sz="1500" dirty="0"/>
              <a:t>5. If it ____________  (rain) in the Sahara desert, everyone would be very surprised.</a:t>
            </a:r>
          </a:p>
          <a:p>
            <a:r>
              <a:rPr lang="en" sz="1500" dirty="0"/>
              <a:t>6. If it rains tonight, we _____________  (go) to the cinema.</a:t>
            </a:r>
          </a:p>
          <a:p>
            <a:r>
              <a:rPr lang="en" sz="1500" dirty="0"/>
              <a:t>7. If your dog spoke, you ______________  (can/sell) it to the circus.</a:t>
            </a:r>
          </a:p>
          <a:p>
            <a:r>
              <a:rPr lang="en" sz="1500" dirty="0"/>
              <a:t>8. If we play football on Saturday, I ____________  (be) tired on Sunday.</a:t>
            </a:r>
          </a:p>
          <a:p>
            <a:r>
              <a:rPr lang="en" sz="1500" dirty="0"/>
              <a:t>9. You______________   (become) fat if you eat too much.</a:t>
            </a:r>
          </a:p>
          <a:p>
            <a:r>
              <a:rPr lang="en" sz="1500" dirty="0"/>
              <a:t>10. If I ______________  (be) you, I wouldn't accept that job. It sounds terrible!!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03207021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E703CB8-0FA1-A140-B12A-A9C4B359EC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err="1"/>
              <a:t>Answer</a:t>
            </a:r>
            <a:r>
              <a:rPr lang="fr-FR" dirty="0"/>
              <a:t> Key</a:t>
            </a:r>
            <a:br>
              <a:rPr lang="fr-FR" dirty="0"/>
            </a:br>
            <a:br>
              <a:rPr lang="fr-FR" dirty="0"/>
            </a:br>
            <a:r>
              <a:rPr lang="fr-FR" dirty="0"/>
              <a:t>First and second </a:t>
            </a:r>
            <a:r>
              <a:rPr lang="fr-FR" dirty="0" err="1"/>
              <a:t>Conditional</a:t>
            </a:r>
            <a:br>
              <a:rPr lang="fr-FR" dirty="0"/>
            </a:br>
            <a:br>
              <a:rPr lang="fr-FR" dirty="0"/>
            </a:br>
            <a:r>
              <a:rPr lang="fr-FR" sz="900" dirty="0"/>
              <a:t>http://</a:t>
            </a:r>
            <a:r>
              <a:rPr lang="fr-FR" sz="900" dirty="0" err="1"/>
              <a:t>www.esl-lounge.com</a:t>
            </a:r>
            <a:r>
              <a:rPr lang="fr-FR" sz="900" dirty="0"/>
              <a:t>/</a:t>
            </a:r>
            <a:r>
              <a:rPr lang="fr-FR" sz="900" dirty="0" err="1"/>
              <a:t>student</a:t>
            </a:r>
            <a:r>
              <a:rPr lang="fr-FR" sz="900" dirty="0"/>
              <a:t>/</a:t>
            </a:r>
            <a:r>
              <a:rPr lang="fr-FR" sz="900" dirty="0" err="1"/>
              <a:t>grammar</a:t>
            </a:r>
            <a:r>
              <a:rPr lang="fr-FR" sz="900" dirty="0"/>
              <a:t>/3g18-first-second-conditional-exercise.php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6621AC3-7C21-1641-A864-BC55E3FAAA7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" sz="1500" b="1" dirty="0"/>
              <a:t>Fill each space with the correct form of the verbs to make either </a:t>
            </a:r>
            <a:r>
              <a:rPr lang="en" sz="1500" b="1" u="sng" dirty="0"/>
              <a:t>first or second </a:t>
            </a:r>
            <a:r>
              <a:rPr lang="en" sz="1500" b="1" dirty="0"/>
              <a:t>conditionals.</a:t>
            </a:r>
          </a:p>
          <a:p>
            <a:r>
              <a:rPr lang="en" sz="1500" dirty="0"/>
              <a:t>1. If I get home late tonight, I </a:t>
            </a:r>
            <a:r>
              <a:rPr lang="en" sz="1500" b="1" dirty="0">
                <a:solidFill>
                  <a:srgbClr val="FF0000"/>
                </a:solidFill>
              </a:rPr>
              <a:t>will not/won’t</a:t>
            </a:r>
            <a:r>
              <a:rPr lang="en" sz="1500" dirty="0"/>
              <a:t> (not eat).</a:t>
            </a:r>
          </a:p>
          <a:p>
            <a:r>
              <a:rPr lang="en" sz="1500" dirty="0"/>
              <a:t>2. If Jan could run 100 </a:t>
            </a:r>
            <a:r>
              <a:rPr lang="en" sz="1500" dirty="0" err="1"/>
              <a:t>metres</a:t>
            </a:r>
            <a:r>
              <a:rPr lang="en" sz="1500" dirty="0"/>
              <a:t> in 10 seconds, he </a:t>
            </a:r>
            <a:r>
              <a:rPr lang="en" sz="1500" b="1" dirty="0">
                <a:solidFill>
                  <a:srgbClr val="FF0000"/>
                </a:solidFill>
              </a:rPr>
              <a:t>would be </a:t>
            </a:r>
            <a:r>
              <a:rPr lang="en" sz="1500" dirty="0">
                <a:solidFill>
                  <a:srgbClr val="FF0000"/>
                </a:solidFill>
              </a:rPr>
              <a:t> </a:t>
            </a:r>
            <a:r>
              <a:rPr lang="en" sz="1500" dirty="0"/>
              <a:t> (be) an athlete.</a:t>
            </a:r>
          </a:p>
          <a:p>
            <a:r>
              <a:rPr lang="en" sz="1500" dirty="0"/>
              <a:t>3. If Simon catches a fish today, we </a:t>
            </a:r>
            <a:r>
              <a:rPr lang="en" sz="1500" b="1" dirty="0">
                <a:solidFill>
                  <a:srgbClr val="FF0000"/>
                </a:solidFill>
              </a:rPr>
              <a:t>will eat</a:t>
            </a:r>
            <a:r>
              <a:rPr lang="en" sz="1500" dirty="0"/>
              <a:t>  (eat) it.</a:t>
            </a:r>
          </a:p>
          <a:p>
            <a:r>
              <a:rPr lang="en" sz="1500" dirty="0"/>
              <a:t>4. She </a:t>
            </a:r>
            <a:r>
              <a:rPr lang="en" sz="1500" b="1" dirty="0">
                <a:solidFill>
                  <a:srgbClr val="FF0000"/>
                </a:solidFill>
              </a:rPr>
              <a:t>would buy</a:t>
            </a:r>
            <a:r>
              <a:rPr lang="en" sz="1500" dirty="0"/>
              <a:t>  (buy) a Porsche if she won the lottery.</a:t>
            </a:r>
          </a:p>
          <a:p>
            <a:r>
              <a:rPr lang="en" sz="1500" dirty="0"/>
              <a:t>5. If it </a:t>
            </a:r>
            <a:r>
              <a:rPr lang="en" sz="1500" b="1" dirty="0">
                <a:solidFill>
                  <a:srgbClr val="FF0000"/>
                </a:solidFill>
              </a:rPr>
              <a:t>rained </a:t>
            </a:r>
            <a:r>
              <a:rPr lang="en" sz="1500" dirty="0"/>
              <a:t> (rain) in the Sahara desert, everyone would be very surprised.</a:t>
            </a:r>
          </a:p>
          <a:p>
            <a:r>
              <a:rPr lang="en" sz="1500" dirty="0"/>
              <a:t>6. If it rains tonight, we  </a:t>
            </a:r>
            <a:r>
              <a:rPr lang="en" sz="1500" b="1" dirty="0">
                <a:solidFill>
                  <a:srgbClr val="FF0000"/>
                </a:solidFill>
              </a:rPr>
              <a:t>will go </a:t>
            </a:r>
            <a:r>
              <a:rPr lang="en" sz="1500" dirty="0"/>
              <a:t> (go) to the cinema.</a:t>
            </a:r>
          </a:p>
          <a:p>
            <a:r>
              <a:rPr lang="en" sz="1500" dirty="0"/>
              <a:t>7. If your dog spoke, you </a:t>
            </a:r>
            <a:r>
              <a:rPr lang="en" sz="1500" b="1" dirty="0">
                <a:solidFill>
                  <a:srgbClr val="FF0000"/>
                </a:solidFill>
              </a:rPr>
              <a:t>could sell</a:t>
            </a:r>
            <a:r>
              <a:rPr lang="en" sz="1500" dirty="0"/>
              <a:t>  (can/sell) it to the circus.</a:t>
            </a:r>
          </a:p>
          <a:p>
            <a:r>
              <a:rPr lang="en" sz="1500" dirty="0"/>
              <a:t>8. If we play football on Saturday, I </a:t>
            </a:r>
            <a:r>
              <a:rPr lang="en" sz="1500" b="1" dirty="0">
                <a:solidFill>
                  <a:srgbClr val="FF0000"/>
                </a:solidFill>
              </a:rPr>
              <a:t>will be</a:t>
            </a:r>
            <a:r>
              <a:rPr lang="en" sz="1500" dirty="0"/>
              <a:t> (be) tired on Sunday.</a:t>
            </a:r>
          </a:p>
          <a:p>
            <a:r>
              <a:rPr lang="en" sz="1500" dirty="0"/>
              <a:t>9. You </a:t>
            </a:r>
            <a:r>
              <a:rPr lang="en" sz="1500" b="1" dirty="0">
                <a:solidFill>
                  <a:srgbClr val="FF0000"/>
                </a:solidFill>
              </a:rPr>
              <a:t>will become</a:t>
            </a:r>
            <a:r>
              <a:rPr lang="en" sz="1500" dirty="0"/>
              <a:t>  (become) fat if you eat too much.</a:t>
            </a:r>
          </a:p>
          <a:p>
            <a:r>
              <a:rPr lang="en" sz="1500" dirty="0"/>
              <a:t>10. If I </a:t>
            </a:r>
            <a:r>
              <a:rPr lang="en" sz="1500" b="1" dirty="0">
                <a:solidFill>
                  <a:srgbClr val="FF0000"/>
                </a:solidFill>
              </a:rPr>
              <a:t>were </a:t>
            </a:r>
            <a:r>
              <a:rPr lang="en" sz="1500" dirty="0"/>
              <a:t>(be) you, I wouldn't accept that job. It sounds terrible!!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88446709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95D05C5-67D6-5747-8F02-A8B100C112C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THIRD CONDITIONAL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C63B1E2-9AFF-6A49-A29A-F889E77E61A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1489995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C317AEE-152E-6C47-8E29-B451997143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We</a:t>
            </a:r>
            <a:r>
              <a:rPr lang="fr-FR" dirty="0"/>
              <a:t> use the </a:t>
            </a:r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Conditional</a:t>
            </a:r>
            <a:r>
              <a:rPr lang="fr-FR" dirty="0"/>
              <a:t> </a:t>
            </a:r>
            <a:r>
              <a:rPr lang="fr-FR" dirty="0" err="1"/>
              <a:t>when</a:t>
            </a:r>
            <a:r>
              <a:rPr lang="fr-FR" dirty="0"/>
              <a:t>…….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D68F74E-FDD6-FF4C-A473-D312922B27E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57563" y="864108"/>
            <a:ext cx="8834437" cy="5120640"/>
          </a:xfrm>
          <a:ln w="9525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en-US" sz="3600" dirty="0">
                <a:solidFill>
                  <a:schemeClr val="accent1">
                    <a:lumMod val="75000"/>
                  </a:schemeClr>
                </a:solidFill>
              </a:rPr>
              <a:t>If + Past Perfect    Conditional +Have + Past Participle</a:t>
            </a:r>
          </a:p>
          <a:p>
            <a:pPr marL="0" indent="0">
              <a:buNone/>
            </a:pPr>
            <a:endParaRPr lang="fr-FR" sz="3600" dirty="0"/>
          </a:p>
          <a:p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We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talk about </a:t>
            </a:r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something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in the </a:t>
            </a:r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past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</a:t>
            </a:r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that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</a:t>
            </a:r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did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not </a:t>
            </a:r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happen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.</a:t>
            </a:r>
          </a:p>
        </p:txBody>
      </p:sp>
      <p:cxnSp>
        <p:nvCxnSpPr>
          <p:cNvPr id="5" name="Connecteur droit avec flèche 4">
            <a:extLst>
              <a:ext uri="{FF2B5EF4-FFF2-40B4-BE49-F238E27FC236}">
                <a16:creationId xmlns:a16="http://schemas.microsoft.com/office/drawing/2014/main" id="{4944C7A0-D108-4347-9FF9-6E7BA18AC786}"/>
              </a:ext>
            </a:extLst>
          </p:cNvPr>
          <p:cNvCxnSpPr/>
          <p:nvPr/>
        </p:nvCxnSpPr>
        <p:spPr>
          <a:xfrm>
            <a:off x="6657976" y="2300287"/>
            <a:ext cx="242887" cy="0"/>
          </a:xfrm>
          <a:prstGeom prst="straightConnector1">
            <a:avLst/>
          </a:prstGeom>
          <a:ln w="22225">
            <a:gradFill>
              <a:gsLst>
                <a:gs pos="52998">
                  <a:srgbClr val="BB8B00"/>
                </a:gs>
                <a:gs pos="50997">
                  <a:srgbClr val="BF8A24"/>
                </a:gs>
                <a:gs pos="52998">
                  <a:schemeClr val="accent2">
                    <a:lumMod val="75000"/>
                  </a:schemeClr>
                </a:gs>
                <a:gs pos="44992">
                  <a:srgbClr val="CB888F"/>
                </a:gs>
                <a:gs pos="0">
                  <a:srgbClr val="FF0000"/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Étoile à 6 branches 6">
            <a:extLst>
              <a:ext uri="{FF2B5EF4-FFF2-40B4-BE49-F238E27FC236}">
                <a16:creationId xmlns:a16="http://schemas.microsoft.com/office/drawing/2014/main" id="{3B528A96-9F9C-124D-A6E6-B05362AEACFE}"/>
              </a:ext>
            </a:extLst>
          </p:cNvPr>
          <p:cNvSpPr/>
          <p:nvPr/>
        </p:nvSpPr>
        <p:spPr>
          <a:xfrm>
            <a:off x="3486151" y="1800225"/>
            <a:ext cx="628650" cy="814381"/>
          </a:xfrm>
          <a:prstGeom prst="star6">
            <a:avLst/>
          </a:prstGeom>
          <a:noFill/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717876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600E551-941D-254A-99EB-9ED18A5260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1123837"/>
            <a:ext cx="3471863" cy="1283461"/>
          </a:xfrm>
        </p:spPr>
        <p:txBody>
          <a:bodyPr vert="horz" lIns="91440" tIns="45720" rIns="91440" bIns="45720" rtlCol="0" anchor="b">
            <a:noAutofit/>
          </a:bodyPr>
          <a:lstStyle/>
          <a:p>
            <a:pPr algn="ctr"/>
            <a:r>
              <a:rPr lang="en-US" sz="3200" b="1" spc="-100" dirty="0"/>
              <a:t>Third Conditional</a:t>
            </a:r>
          </a:p>
        </p:txBody>
      </p:sp>
      <p:sp>
        <p:nvSpPr>
          <p:cNvPr id="23" name="Content Placeholder 22">
            <a:extLst>
              <a:ext uri="{FF2B5EF4-FFF2-40B4-BE49-F238E27FC236}">
                <a16:creationId xmlns:a16="http://schemas.microsoft.com/office/drawing/2014/main" id="{93E9B139-89AC-4E8C-8D9A-BE6306C2055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-85726" y="2407298"/>
            <a:ext cx="3914775" cy="3498980"/>
          </a:xfrm>
        </p:spPr>
        <p:txBody>
          <a:bodyPr anchor="t">
            <a:normAutofit/>
          </a:bodyPr>
          <a:lstStyle/>
          <a:p>
            <a:pPr marL="0" indent="0">
              <a:buNone/>
            </a:pPr>
            <a:endParaRPr lang="en-US" sz="16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2800" b="1" u="sng" dirty="0">
                <a:solidFill>
                  <a:schemeClr val="bg1"/>
                </a:solidFill>
              </a:rPr>
              <a:t>Rule</a:t>
            </a:r>
            <a:r>
              <a:rPr lang="en-US" sz="2800" dirty="0">
                <a:solidFill>
                  <a:schemeClr val="bg1"/>
                </a:solidFill>
              </a:rPr>
              <a:t>:</a:t>
            </a:r>
          </a:p>
          <a:p>
            <a:pPr marL="0" indent="0">
              <a:buNone/>
            </a:pPr>
            <a:endParaRPr lang="en-US" sz="28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If + Past Perfect      Conditional +Have + Past Participle</a:t>
            </a:r>
          </a:p>
        </p:txBody>
      </p:sp>
      <p:cxnSp>
        <p:nvCxnSpPr>
          <p:cNvPr id="7" name="Connecteur droit avec flèche 6">
            <a:extLst>
              <a:ext uri="{FF2B5EF4-FFF2-40B4-BE49-F238E27FC236}">
                <a16:creationId xmlns:a16="http://schemas.microsoft.com/office/drawing/2014/main" id="{BE82118F-AD0F-984C-971D-6CDC18877270}"/>
              </a:ext>
            </a:extLst>
          </p:cNvPr>
          <p:cNvCxnSpPr>
            <a:cxnSpLocks/>
          </p:cNvCxnSpPr>
          <p:nvPr/>
        </p:nvCxnSpPr>
        <p:spPr>
          <a:xfrm>
            <a:off x="1671637" y="4043362"/>
            <a:ext cx="2428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pic>
        <p:nvPicPr>
          <p:cNvPr id="9" name="Image 8">
            <a:extLst>
              <a:ext uri="{FF2B5EF4-FFF2-40B4-BE49-F238E27FC236}">
                <a16:creationId xmlns:a16="http://schemas.microsoft.com/office/drawing/2014/main" id="{42B3060B-213A-7543-95D5-FFBEC5BD682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14775" y="729211"/>
            <a:ext cx="8277225" cy="5399577"/>
          </a:xfrm>
          <a:prstGeom prst="rect">
            <a:avLst/>
          </a:prstGeom>
        </p:spPr>
      </p:pic>
      <p:sp>
        <p:nvSpPr>
          <p:cNvPr id="11" name="ZoneTexte 10">
            <a:extLst>
              <a:ext uri="{FF2B5EF4-FFF2-40B4-BE49-F238E27FC236}">
                <a16:creationId xmlns:a16="http://schemas.microsoft.com/office/drawing/2014/main" id="{B61DFAE0-7870-BE4D-9FA6-8F5528C95CEF}"/>
              </a:ext>
            </a:extLst>
          </p:cNvPr>
          <p:cNvSpPr txBox="1"/>
          <p:nvPr/>
        </p:nvSpPr>
        <p:spPr>
          <a:xfrm>
            <a:off x="6743701" y="1242347"/>
            <a:ext cx="338613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 err="1"/>
              <a:t>Third</a:t>
            </a:r>
            <a:r>
              <a:rPr lang="fr-FR" sz="2800" dirty="0"/>
              <a:t> </a:t>
            </a:r>
            <a:r>
              <a:rPr lang="fr-FR" sz="2800" dirty="0" err="1"/>
              <a:t>Conditional</a:t>
            </a:r>
            <a:endParaRPr lang="fr-FR" sz="2800" dirty="0"/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id="{A6A28E7F-1B4C-3348-B3A9-A5207B776B2E}"/>
              </a:ext>
            </a:extLst>
          </p:cNvPr>
          <p:cNvSpPr txBox="1"/>
          <p:nvPr/>
        </p:nvSpPr>
        <p:spPr>
          <a:xfrm>
            <a:off x="4417217" y="4270506"/>
            <a:ext cx="727233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000" dirty="0"/>
              <a:t>If the </a:t>
            </a:r>
            <a:r>
              <a:rPr lang="fr-FR" sz="2000" dirty="0" err="1"/>
              <a:t>weather</a:t>
            </a:r>
            <a:r>
              <a:rPr lang="fr-FR" sz="2000" dirty="0"/>
              <a:t> </a:t>
            </a:r>
            <a:r>
              <a:rPr lang="fr-FR" sz="2000" b="1" dirty="0" err="1"/>
              <a:t>had</a:t>
            </a:r>
            <a:r>
              <a:rPr lang="fr-FR" sz="2000" b="1" dirty="0"/>
              <a:t> been </a:t>
            </a:r>
            <a:r>
              <a:rPr lang="fr-FR" sz="2000" dirty="0" err="1"/>
              <a:t>sunny</a:t>
            </a:r>
            <a:r>
              <a:rPr lang="fr-FR" sz="2000" dirty="0"/>
              <a:t>,    </a:t>
            </a:r>
            <a:r>
              <a:rPr lang="fr-FR" sz="2000" dirty="0" err="1"/>
              <a:t>we</a:t>
            </a:r>
            <a:r>
              <a:rPr lang="fr-FR" sz="2000" dirty="0"/>
              <a:t> </a:t>
            </a:r>
            <a:r>
              <a:rPr lang="fr-FR" sz="2000" b="1" dirty="0" err="1"/>
              <a:t>would</a:t>
            </a:r>
            <a:r>
              <a:rPr lang="fr-FR" sz="2000" dirty="0"/>
              <a:t> have gone to the </a:t>
            </a:r>
            <a:r>
              <a:rPr lang="fr-FR" sz="2000" dirty="0" err="1"/>
              <a:t>forest</a:t>
            </a:r>
            <a:r>
              <a:rPr lang="fr-FR" sz="20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4017152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21E1FC2-75B8-FB49-A8F0-76EB6B236A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Exercice</a:t>
            </a:r>
            <a:br>
              <a:rPr lang="fr-FR" dirty="0"/>
            </a:br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Conditional</a:t>
            </a:r>
            <a:br>
              <a:rPr lang="fr-FR" dirty="0"/>
            </a:br>
            <a:r>
              <a:rPr lang="en" sz="800" dirty="0" err="1"/>
              <a:t>www.perfect-english-grammar.com</a:t>
            </a:r>
            <a:r>
              <a:rPr lang="en" sz="800" dirty="0"/>
              <a:t> </a:t>
            </a:r>
            <a:br>
              <a:rPr lang="en" sz="800" dirty="0"/>
            </a:br>
            <a:endParaRPr lang="fr-FR" sz="800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8093823-9129-684A-8C87-D02EF85F00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17858" y="285750"/>
            <a:ext cx="7315200" cy="6035040"/>
          </a:xfrm>
        </p:spPr>
        <p:txBody>
          <a:bodyPr>
            <a:normAutofit fontScale="85000" lnSpcReduction="10000"/>
          </a:bodyPr>
          <a:lstStyle/>
          <a:p>
            <a:r>
              <a:rPr lang="en" dirty="0"/>
              <a:t>Put the correct third conditional verb form: </a:t>
            </a:r>
          </a:p>
          <a:p>
            <a:pPr marL="0" indent="0">
              <a:lnSpc>
                <a:spcPct val="160000"/>
              </a:lnSpc>
              <a:buNone/>
            </a:pPr>
            <a:r>
              <a:rPr lang="en" dirty="0"/>
              <a:t>1. If you __________ (not / be) late, we __________ (not / miss) the bus.</a:t>
            </a:r>
            <a:br>
              <a:rPr lang="en" dirty="0"/>
            </a:br>
            <a:r>
              <a:rPr lang="en" dirty="0"/>
              <a:t>2. If she ______________ (study), she ______________ (pass) the exam.</a:t>
            </a:r>
            <a:br>
              <a:rPr lang="en" dirty="0"/>
            </a:br>
            <a:r>
              <a:rPr lang="en" dirty="0"/>
              <a:t>3. If we ______________ (arrive) earlier, we ______________ (see) John. </a:t>
            </a:r>
          </a:p>
          <a:p>
            <a:pPr marL="0" indent="0">
              <a:lnSpc>
                <a:spcPct val="160000"/>
              </a:lnSpc>
              <a:buNone/>
            </a:pPr>
            <a:r>
              <a:rPr lang="en" dirty="0"/>
              <a:t>4. If they _______(go) to bed early, they _________ (not / wake) up late.</a:t>
            </a:r>
            <a:br>
              <a:rPr lang="en" dirty="0"/>
            </a:br>
            <a:r>
              <a:rPr lang="en" dirty="0"/>
              <a:t>5. If he ______________ (become) a musician, he ______________ (record) a CD. </a:t>
            </a:r>
          </a:p>
          <a:p>
            <a:pPr marL="0" indent="0">
              <a:buNone/>
            </a:pPr>
            <a:r>
              <a:rPr lang="en" dirty="0"/>
              <a:t>6. If she ______________ (go) to art school, she ______________ (become) a painter.</a:t>
            </a:r>
          </a:p>
          <a:p>
            <a:pPr marL="0" indent="0">
              <a:buNone/>
            </a:pPr>
            <a:br>
              <a:rPr lang="en" dirty="0"/>
            </a:br>
            <a:r>
              <a:rPr lang="en" dirty="0"/>
              <a:t>7. If I ___________ (be) born in a different country, I __________ (learn) to speak a different language. </a:t>
            </a:r>
          </a:p>
          <a:p>
            <a:pPr marL="0" indent="0">
              <a:buNone/>
            </a:pPr>
            <a:r>
              <a:rPr lang="en" dirty="0"/>
              <a:t>8. If she ______________ (go) to university, she ______________ (study) French.</a:t>
            </a:r>
            <a:br>
              <a:rPr lang="en" dirty="0"/>
            </a:br>
            <a:endParaRPr lang="en" dirty="0"/>
          </a:p>
          <a:p>
            <a:pPr marL="0" indent="0">
              <a:buNone/>
            </a:pPr>
            <a:r>
              <a:rPr lang="en" dirty="0"/>
              <a:t>9. If we _________ (not / go) to the party, we __________ (not / meet) them. </a:t>
            </a:r>
          </a:p>
          <a:p>
            <a:pPr marL="0" indent="0">
              <a:buNone/>
            </a:pPr>
            <a:r>
              <a:rPr lang="en" dirty="0"/>
              <a:t>10.If he ______________ (take) the job, he ______________ (not / go) travelling. 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4376912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21E1FC2-75B8-FB49-A8F0-76EB6B236A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Answer</a:t>
            </a:r>
            <a:r>
              <a:rPr lang="fr-FR" dirty="0"/>
              <a:t> Key</a:t>
            </a:r>
            <a:br>
              <a:rPr lang="fr-FR" dirty="0"/>
            </a:br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Conditional</a:t>
            </a:r>
            <a:br>
              <a:rPr lang="fr-FR" dirty="0"/>
            </a:br>
            <a:r>
              <a:rPr lang="en" sz="800" dirty="0" err="1"/>
              <a:t>www.perfect-english-grammar.com</a:t>
            </a:r>
            <a:r>
              <a:rPr lang="en" sz="800" dirty="0"/>
              <a:t> </a:t>
            </a:r>
            <a:br>
              <a:rPr lang="en" sz="800" dirty="0"/>
            </a:br>
            <a:endParaRPr lang="fr-FR" sz="800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8093823-9129-684A-8C87-D02EF85F00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17858" y="285750"/>
            <a:ext cx="7315200" cy="6035040"/>
          </a:xfrm>
        </p:spPr>
        <p:txBody>
          <a:bodyPr>
            <a:normAutofit lnSpcReduction="10000"/>
          </a:bodyPr>
          <a:lstStyle/>
          <a:p>
            <a:r>
              <a:rPr lang="en" dirty="0"/>
              <a:t>Put the correct third conditional verb form: </a:t>
            </a:r>
          </a:p>
          <a:p>
            <a:pPr marL="0" indent="0">
              <a:lnSpc>
                <a:spcPct val="160000"/>
              </a:lnSpc>
              <a:buNone/>
            </a:pPr>
            <a:r>
              <a:rPr lang="en" dirty="0"/>
              <a:t>1. If you </a:t>
            </a:r>
            <a:r>
              <a:rPr lang="en" dirty="0">
                <a:solidFill>
                  <a:srgbClr val="FF0000"/>
                </a:solidFill>
              </a:rPr>
              <a:t>hadn’t been </a:t>
            </a:r>
            <a:r>
              <a:rPr lang="en" dirty="0"/>
              <a:t>late, we </a:t>
            </a:r>
            <a:r>
              <a:rPr lang="en" dirty="0">
                <a:solidFill>
                  <a:srgbClr val="FF0000"/>
                </a:solidFill>
              </a:rPr>
              <a:t>wouldn’t have missed </a:t>
            </a:r>
            <a:r>
              <a:rPr lang="en" dirty="0"/>
              <a:t>the bus.</a:t>
            </a:r>
            <a:br>
              <a:rPr lang="en" dirty="0"/>
            </a:br>
            <a:r>
              <a:rPr lang="en" dirty="0"/>
              <a:t>2. If she </a:t>
            </a:r>
            <a:r>
              <a:rPr lang="en" dirty="0">
                <a:solidFill>
                  <a:srgbClr val="FF0000"/>
                </a:solidFill>
              </a:rPr>
              <a:t>had studied</a:t>
            </a:r>
            <a:r>
              <a:rPr lang="en" dirty="0"/>
              <a:t>, she </a:t>
            </a:r>
            <a:r>
              <a:rPr lang="en" dirty="0">
                <a:solidFill>
                  <a:srgbClr val="FF0000"/>
                </a:solidFill>
              </a:rPr>
              <a:t>would have passed </a:t>
            </a:r>
            <a:r>
              <a:rPr lang="en" dirty="0"/>
              <a:t>the exam.</a:t>
            </a:r>
            <a:br>
              <a:rPr lang="en" dirty="0"/>
            </a:br>
            <a:r>
              <a:rPr lang="en" dirty="0"/>
              <a:t>3. If we </a:t>
            </a:r>
            <a:r>
              <a:rPr lang="en" dirty="0">
                <a:solidFill>
                  <a:srgbClr val="FF0000"/>
                </a:solidFill>
              </a:rPr>
              <a:t>had arrived </a:t>
            </a:r>
            <a:r>
              <a:rPr lang="en" dirty="0"/>
              <a:t>earlier, we </a:t>
            </a:r>
            <a:r>
              <a:rPr lang="en" dirty="0">
                <a:solidFill>
                  <a:srgbClr val="FF0000"/>
                </a:solidFill>
              </a:rPr>
              <a:t>would have seen </a:t>
            </a:r>
            <a:r>
              <a:rPr lang="en" dirty="0"/>
              <a:t>John. </a:t>
            </a:r>
          </a:p>
          <a:p>
            <a:pPr marL="0" indent="0">
              <a:lnSpc>
                <a:spcPct val="160000"/>
              </a:lnSpc>
              <a:buNone/>
            </a:pPr>
            <a:r>
              <a:rPr lang="en" dirty="0"/>
              <a:t>4. If they </a:t>
            </a:r>
            <a:r>
              <a:rPr lang="en" dirty="0">
                <a:solidFill>
                  <a:srgbClr val="FF0000"/>
                </a:solidFill>
              </a:rPr>
              <a:t>had gone </a:t>
            </a:r>
            <a:r>
              <a:rPr lang="en" dirty="0"/>
              <a:t>to bed early, they </a:t>
            </a:r>
            <a:r>
              <a:rPr lang="en" dirty="0">
                <a:solidFill>
                  <a:srgbClr val="FF0000"/>
                </a:solidFill>
              </a:rPr>
              <a:t>wouldn’t have woken </a:t>
            </a:r>
            <a:r>
              <a:rPr lang="en" dirty="0"/>
              <a:t>up late.</a:t>
            </a:r>
            <a:br>
              <a:rPr lang="en" dirty="0"/>
            </a:br>
            <a:r>
              <a:rPr lang="en" dirty="0"/>
              <a:t>5. If he </a:t>
            </a:r>
            <a:r>
              <a:rPr lang="en" dirty="0">
                <a:solidFill>
                  <a:srgbClr val="FF0000"/>
                </a:solidFill>
              </a:rPr>
              <a:t>had become </a:t>
            </a:r>
            <a:r>
              <a:rPr lang="en" dirty="0"/>
              <a:t>a musician, he </a:t>
            </a:r>
            <a:r>
              <a:rPr lang="en" dirty="0">
                <a:solidFill>
                  <a:srgbClr val="FF0000"/>
                </a:solidFill>
              </a:rPr>
              <a:t>would have recorded </a:t>
            </a:r>
            <a:r>
              <a:rPr lang="en" dirty="0"/>
              <a:t>a CD. </a:t>
            </a:r>
          </a:p>
          <a:p>
            <a:pPr marL="0" indent="0">
              <a:buNone/>
            </a:pPr>
            <a:r>
              <a:rPr lang="en" dirty="0"/>
              <a:t>6. If she </a:t>
            </a:r>
            <a:r>
              <a:rPr lang="en" dirty="0">
                <a:solidFill>
                  <a:srgbClr val="FF0000"/>
                </a:solidFill>
              </a:rPr>
              <a:t>had gone </a:t>
            </a:r>
            <a:r>
              <a:rPr lang="en" dirty="0"/>
              <a:t>to art school, she </a:t>
            </a:r>
            <a:r>
              <a:rPr lang="en" dirty="0">
                <a:solidFill>
                  <a:srgbClr val="FF0000"/>
                </a:solidFill>
              </a:rPr>
              <a:t>would have become </a:t>
            </a:r>
            <a:r>
              <a:rPr lang="en" dirty="0"/>
              <a:t>a painter.</a:t>
            </a:r>
          </a:p>
          <a:p>
            <a:pPr marL="0" indent="0">
              <a:buNone/>
            </a:pPr>
            <a:br>
              <a:rPr lang="en" dirty="0"/>
            </a:br>
            <a:r>
              <a:rPr lang="en" dirty="0"/>
              <a:t>7. If I </a:t>
            </a:r>
            <a:r>
              <a:rPr lang="en" dirty="0">
                <a:solidFill>
                  <a:srgbClr val="FF0000"/>
                </a:solidFill>
              </a:rPr>
              <a:t>had been</a:t>
            </a:r>
            <a:r>
              <a:rPr lang="en" dirty="0"/>
              <a:t> born in a different country, I </a:t>
            </a:r>
            <a:r>
              <a:rPr lang="en" dirty="0">
                <a:solidFill>
                  <a:srgbClr val="FF0000"/>
                </a:solidFill>
              </a:rPr>
              <a:t>would have learned </a:t>
            </a:r>
            <a:r>
              <a:rPr lang="en" dirty="0"/>
              <a:t>to speak a different language. </a:t>
            </a:r>
          </a:p>
          <a:p>
            <a:pPr marL="0" indent="0">
              <a:buNone/>
            </a:pPr>
            <a:r>
              <a:rPr lang="en" dirty="0"/>
              <a:t>8. If she </a:t>
            </a:r>
            <a:r>
              <a:rPr lang="en" dirty="0">
                <a:solidFill>
                  <a:srgbClr val="FF0000"/>
                </a:solidFill>
              </a:rPr>
              <a:t>had gone </a:t>
            </a:r>
            <a:r>
              <a:rPr lang="en" dirty="0"/>
              <a:t>to university, she </a:t>
            </a:r>
            <a:r>
              <a:rPr lang="en" dirty="0">
                <a:solidFill>
                  <a:srgbClr val="FF0000"/>
                </a:solidFill>
              </a:rPr>
              <a:t>would have studied </a:t>
            </a:r>
            <a:r>
              <a:rPr lang="en" dirty="0"/>
              <a:t>French.</a:t>
            </a:r>
            <a:br>
              <a:rPr lang="en" dirty="0"/>
            </a:br>
            <a:endParaRPr lang="en" dirty="0"/>
          </a:p>
          <a:p>
            <a:pPr marL="0" indent="0">
              <a:buNone/>
            </a:pPr>
            <a:r>
              <a:rPr lang="en" dirty="0"/>
              <a:t>9. If we </a:t>
            </a:r>
            <a:r>
              <a:rPr lang="en" dirty="0">
                <a:solidFill>
                  <a:srgbClr val="FF0000"/>
                </a:solidFill>
              </a:rPr>
              <a:t>hadn’t gone </a:t>
            </a:r>
            <a:r>
              <a:rPr lang="en" dirty="0"/>
              <a:t>to the party, we </a:t>
            </a:r>
            <a:r>
              <a:rPr lang="en" dirty="0">
                <a:solidFill>
                  <a:srgbClr val="FF0000"/>
                </a:solidFill>
              </a:rPr>
              <a:t>wouldn’t have met </a:t>
            </a:r>
            <a:r>
              <a:rPr lang="en" dirty="0"/>
              <a:t>them. </a:t>
            </a:r>
          </a:p>
          <a:p>
            <a:pPr marL="0" indent="0">
              <a:buNone/>
            </a:pPr>
            <a:r>
              <a:rPr lang="en" dirty="0"/>
              <a:t>10.If he </a:t>
            </a:r>
            <a:r>
              <a:rPr lang="en" dirty="0">
                <a:solidFill>
                  <a:srgbClr val="FF0000"/>
                </a:solidFill>
              </a:rPr>
              <a:t>hadn’t taken </a:t>
            </a:r>
            <a:r>
              <a:rPr lang="en" dirty="0"/>
              <a:t>the job, he </a:t>
            </a:r>
            <a:r>
              <a:rPr lang="en" dirty="0">
                <a:solidFill>
                  <a:srgbClr val="FF0000"/>
                </a:solidFill>
              </a:rPr>
              <a:t>would have gone </a:t>
            </a:r>
            <a:r>
              <a:rPr lang="en" dirty="0"/>
              <a:t>travelling. 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1688147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95D05C5-67D6-5747-8F02-A8B100C112C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FIRST CONDITIONAL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C63B1E2-9AFF-6A49-A29A-F889E77E61A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746554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4EE6799-D924-A040-9D35-731628400E0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More practice</a:t>
            </a:r>
            <a:br>
              <a:rPr lang="fr-FR" dirty="0"/>
            </a:br>
            <a:r>
              <a:rPr lang="fr-FR" dirty="0"/>
              <a:t>First, second, </a:t>
            </a:r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conditional</a:t>
            </a:r>
            <a:endParaRPr lang="fr-FR" dirty="0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EE82D4C6-D047-B643-9AA7-0A2944AAF9C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883770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2F47C36-D945-764F-8AA4-7699971538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First, second and </a:t>
            </a:r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conditional</a:t>
            </a:r>
            <a:br>
              <a:rPr lang="fr-FR" dirty="0"/>
            </a:br>
            <a:br>
              <a:rPr lang="fr-FR" dirty="0"/>
            </a:br>
            <a:r>
              <a:rPr lang="fr-FR" dirty="0" err="1"/>
              <a:t>Exercise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D5BAF3E5-B939-9A4C-B122-990AFD9984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69268" y="388620"/>
            <a:ext cx="7315200" cy="5955030"/>
          </a:xfrm>
        </p:spPr>
        <p:txBody>
          <a:bodyPr>
            <a:normAutofit/>
          </a:bodyPr>
          <a:lstStyle/>
          <a:p>
            <a:r>
              <a:rPr lang="en-US" b="1" dirty="0"/>
              <a:t>Conditional Sentences Type I, II or III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Complete the Conditional Sentences with the correct form (Type I, II or III).</a:t>
            </a:r>
            <a:endParaRPr lang="fr-CA" dirty="0"/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If I __________ (be)stronger, I'd help you carry the piano.</a:t>
            </a:r>
            <a:endParaRPr lang="fr-CA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If we'd seen you, we ___________(stop) .</a:t>
            </a:r>
            <a:endParaRPr lang="fr-CA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If we _________(meet) him tomorrow, we'll say hello.</a:t>
            </a:r>
            <a:endParaRPr lang="fr-CA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He would have repaired the car himself if he _______(have)the tools.</a:t>
            </a:r>
            <a:endParaRPr lang="fr-CA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If you drop the vase, it ________(break).</a:t>
            </a:r>
            <a:endParaRPr lang="fr-CA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If I hadn't studied, I _______________(pass) the exam.</a:t>
            </a:r>
            <a:endParaRPr lang="fr-CA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I wouldn't go to school by bus if I _________(have) a driving </a:t>
            </a:r>
            <a:r>
              <a:rPr lang="en-US" dirty="0" err="1">
                <a:solidFill>
                  <a:schemeClr val="tx1"/>
                </a:solidFill>
              </a:rPr>
              <a:t>licence</a:t>
            </a:r>
            <a:r>
              <a:rPr lang="en-US" dirty="0">
                <a:solidFill>
                  <a:schemeClr val="tx1"/>
                </a:solidFill>
              </a:rPr>
              <a:t>.</a:t>
            </a:r>
            <a:endParaRPr lang="fr-CA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If she __________(see) him every day, she'd be lovesick.</a:t>
            </a:r>
            <a:endParaRPr lang="fr-CA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I __________(travel) to London if I don't get a cheap flight.</a:t>
            </a:r>
            <a:endParaRPr lang="fr-CA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We'd be stupid if we __________(tell) him about our secret</a:t>
            </a:r>
            <a:r>
              <a:rPr lang="en-US" dirty="0"/>
              <a:t>.</a:t>
            </a:r>
            <a:endParaRPr lang="fr-CA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504141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2F47C36-D945-764F-8AA4-7699971538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First, second and </a:t>
            </a:r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conditional</a:t>
            </a:r>
            <a:br>
              <a:rPr lang="fr-FR" dirty="0"/>
            </a:br>
            <a:br>
              <a:rPr lang="fr-FR" dirty="0"/>
            </a:br>
            <a:r>
              <a:rPr lang="fr-FR" dirty="0" err="1"/>
              <a:t>Answer</a:t>
            </a:r>
            <a:r>
              <a:rPr lang="fr-FR" dirty="0"/>
              <a:t> Key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D5BAF3E5-B939-9A4C-B122-990AFD9984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69268" y="594360"/>
            <a:ext cx="7315200" cy="5749290"/>
          </a:xfrm>
        </p:spPr>
        <p:txBody>
          <a:bodyPr>
            <a:normAutofit/>
          </a:bodyPr>
          <a:lstStyle/>
          <a:p>
            <a:r>
              <a:rPr lang="en-US" b="1" dirty="0"/>
              <a:t>Conditional Sentences Type I, II or III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Complete the Conditional Sentences with the correct form (Type I, II or III).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If I </a:t>
            </a:r>
            <a:r>
              <a:rPr lang="en-US" dirty="0">
                <a:solidFill>
                  <a:srgbClr val="FF0000"/>
                </a:solidFill>
              </a:rPr>
              <a:t>were </a:t>
            </a:r>
            <a:r>
              <a:rPr lang="en-US" dirty="0"/>
              <a:t>stronger, I'd help you carry the piano.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If we'd seen you, we </a:t>
            </a:r>
            <a:r>
              <a:rPr lang="en-US" dirty="0">
                <a:solidFill>
                  <a:srgbClr val="FF0000"/>
                </a:solidFill>
              </a:rPr>
              <a:t>would have stopped</a:t>
            </a:r>
            <a:r>
              <a:rPr lang="en-US" dirty="0"/>
              <a:t> 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If we </a:t>
            </a:r>
            <a:r>
              <a:rPr lang="en-US" dirty="0">
                <a:solidFill>
                  <a:srgbClr val="FF0000"/>
                </a:solidFill>
              </a:rPr>
              <a:t>meet </a:t>
            </a:r>
            <a:r>
              <a:rPr lang="en-US" dirty="0"/>
              <a:t>him tomorrow, we'll say hello.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He would have repaired the car himself if he </a:t>
            </a:r>
            <a:r>
              <a:rPr lang="en-US" dirty="0">
                <a:solidFill>
                  <a:srgbClr val="FF0000"/>
                </a:solidFill>
              </a:rPr>
              <a:t>had had </a:t>
            </a:r>
            <a:r>
              <a:rPr lang="en-US" dirty="0"/>
              <a:t>the tools.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If you drop the vase, it </a:t>
            </a:r>
            <a:r>
              <a:rPr lang="en-US" dirty="0">
                <a:solidFill>
                  <a:srgbClr val="FF0000"/>
                </a:solidFill>
              </a:rPr>
              <a:t>will break</a:t>
            </a:r>
            <a:r>
              <a:rPr lang="en-US" dirty="0"/>
              <a:t>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If I hadn't studied, I </a:t>
            </a:r>
            <a:r>
              <a:rPr lang="en-US" dirty="0">
                <a:solidFill>
                  <a:srgbClr val="FF0000"/>
                </a:solidFill>
              </a:rPr>
              <a:t>would not have passed </a:t>
            </a:r>
            <a:r>
              <a:rPr lang="en-US" dirty="0"/>
              <a:t>the exam.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I wouldn't go to school by bus if I </a:t>
            </a:r>
            <a:r>
              <a:rPr lang="en-US" dirty="0">
                <a:solidFill>
                  <a:srgbClr val="FF0000"/>
                </a:solidFill>
              </a:rPr>
              <a:t>had</a:t>
            </a:r>
            <a:r>
              <a:rPr lang="en-US" dirty="0"/>
              <a:t> a driving </a:t>
            </a:r>
            <a:r>
              <a:rPr lang="en-US" dirty="0" err="1"/>
              <a:t>licence</a:t>
            </a:r>
            <a:r>
              <a:rPr lang="en-US" dirty="0"/>
              <a:t>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If she </a:t>
            </a:r>
            <a:r>
              <a:rPr lang="en-US" dirty="0">
                <a:solidFill>
                  <a:srgbClr val="FF0000"/>
                </a:solidFill>
              </a:rPr>
              <a:t>didn't see </a:t>
            </a:r>
            <a:r>
              <a:rPr lang="en-US" dirty="0"/>
              <a:t>him every day, she'd be lovesick.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I</a:t>
            </a:r>
            <a:r>
              <a:rPr lang="en-US" dirty="0">
                <a:solidFill>
                  <a:srgbClr val="FF0000"/>
                </a:solidFill>
              </a:rPr>
              <a:t> won't travel </a:t>
            </a:r>
            <a:r>
              <a:rPr lang="en-US" dirty="0"/>
              <a:t>to London if I don't get a cheap flight.</a:t>
            </a:r>
            <a:endParaRPr lang="fr-CA" dirty="0"/>
          </a:p>
          <a:p>
            <a:pPr marL="0" indent="0">
              <a:buNone/>
            </a:pPr>
            <a:r>
              <a:rPr lang="en-US" dirty="0"/>
              <a:t>We'd be stupid if we </a:t>
            </a:r>
            <a:r>
              <a:rPr lang="en-US" dirty="0">
                <a:solidFill>
                  <a:srgbClr val="FF0000"/>
                </a:solidFill>
              </a:rPr>
              <a:t>told</a:t>
            </a:r>
            <a:r>
              <a:rPr lang="en-US" dirty="0"/>
              <a:t> him about our secret.</a:t>
            </a:r>
            <a:endParaRPr lang="fr-CA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7733754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C317AEE-152E-6C47-8E29-B451997143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We</a:t>
            </a:r>
            <a:r>
              <a:rPr lang="fr-FR" dirty="0"/>
              <a:t> use the First </a:t>
            </a:r>
            <a:r>
              <a:rPr lang="fr-FR" dirty="0" err="1"/>
              <a:t>Conditional</a:t>
            </a:r>
            <a:r>
              <a:rPr lang="fr-FR" dirty="0"/>
              <a:t> </a:t>
            </a:r>
            <a:r>
              <a:rPr lang="fr-FR" dirty="0" err="1"/>
              <a:t>when</a:t>
            </a:r>
            <a:r>
              <a:rPr lang="fr-FR" dirty="0"/>
              <a:t>…….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D68F74E-FDD6-FF4C-A473-D312922B27E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57563" y="864108"/>
            <a:ext cx="8834437" cy="5120640"/>
          </a:xfrm>
          <a:ln w="9525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en-US" sz="3600" dirty="0">
                <a:solidFill>
                  <a:schemeClr val="accent1">
                    <a:lumMod val="75000"/>
                  </a:schemeClr>
                </a:solidFill>
              </a:rPr>
              <a:t>If + Present          Future + Infinitive</a:t>
            </a:r>
          </a:p>
          <a:p>
            <a:pPr marL="0" indent="0">
              <a:buNone/>
            </a:pPr>
            <a:endParaRPr lang="fr-FR" sz="3600" dirty="0"/>
          </a:p>
          <a:p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We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talk about real and possible actions.</a:t>
            </a:r>
          </a:p>
        </p:txBody>
      </p:sp>
      <p:cxnSp>
        <p:nvCxnSpPr>
          <p:cNvPr id="5" name="Connecteur droit avec flèche 4">
            <a:extLst>
              <a:ext uri="{FF2B5EF4-FFF2-40B4-BE49-F238E27FC236}">
                <a16:creationId xmlns:a16="http://schemas.microsoft.com/office/drawing/2014/main" id="{4944C7A0-D108-4347-9FF9-6E7BA18AC786}"/>
              </a:ext>
            </a:extLst>
          </p:cNvPr>
          <p:cNvCxnSpPr/>
          <p:nvPr/>
        </p:nvCxnSpPr>
        <p:spPr>
          <a:xfrm>
            <a:off x="6096000" y="2800337"/>
            <a:ext cx="242887" cy="0"/>
          </a:xfrm>
          <a:prstGeom prst="straightConnector1">
            <a:avLst/>
          </a:prstGeom>
          <a:ln w="22225">
            <a:gradFill>
              <a:gsLst>
                <a:gs pos="52998">
                  <a:srgbClr val="BB8B00"/>
                </a:gs>
                <a:gs pos="50997">
                  <a:srgbClr val="BF8A24"/>
                </a:gs>
                <a:gs pos="52998">
                  <a:schemeClr val="accent2">
                    <a:lumMod val="75000"/>
                  </a:schemeClr>
                </a:gs>
                <a:gs pos="44992">
                  <a:srgbClr val="CB888F"/>
                </a:gs>
                <a:gs pos="0">
                  <a:srgbClr val="FF0000"/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Étoile à 6 branches 6">
            <a:extLst>
              <a:ext uri="{FF2B5EF4-FFF2-40B4-BE49-F238E27FC236}">
                <a16:creationId xmlns:a16="http://schemas.microsoft.com/office/drawing/2014/main" id="{3B528A96-9F9C-124D-A6E6-B05362AEACFE}"/>
              </a:ext>
            </a:extLst>
          </p:cNvPr>
          <p:cNvSpPr/>
          <p:nvPr/>
        </p:nvSpPr>
        <p:spPr>
          <a:xfrm>
            <a:off x="3357563" y="2393147"/>
            <a:ext cx="628650" cy="814381"/>
          </a:xfrm>
          <a:prstGeom prst="star6">
            <a:avLst/>
          </a:prstGeom>
          <a:noFill/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7650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re 21">
            <a:extLst>
              <a:ext uri="{FF2B5EF4-FFF2-40B4-BE49-F238E27FC236}">
                <a16:creationId xmlns:a16="http://schemas.microsoft.com/office/drawing/2014/main" id="{9E9C6DF3-6ED5-2A4B-B273-8027B805AD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200" dirty="0"/>
              <a:t>First </a:t>
            </a:r>
            <a:r>
              <a:rPr lang="fr-FR" sz="3200" dirty="0" err="1"/>
              <a:t>Conditional</a:t>
            </a:r>
            <a:br>
              <a:rPr lang="fr-FR" sz="3200" dirty="0"/>
            </a:br>
            <a:br>
              <a:rPr lang="fr-FR" sz="3200" dirty="0"/>
            </a:br>
            <a:r>
              <a:rPr lang="fr-FR" sz="3200" u="sng" dirty="0" err="1"/>
              <a:t>Rule</a:t>
            </a:r>
            <a:r>
              <a:rPr lang="fr-FR" sz="3200" dirty="0"/>
              <a:t>:</a:t>
            </a:r>
            <a:br>
              <a:rPr lang="fr-FR" sz="3200" dirty="0"/>
            </a:br>
            <a:br>
              <a:rPr lang="fr-FR" dirty="0"/>
            </a:br>
            <a:r>
              <a:rPr lang="fr-FR" sz="1800" dirty="0"/>
              <a:t>If + </a:t>
            </a:r>
            <a:r>
              <a:rPr lang="fr-FR" sz="1800" dirty="0" err="1"/>
              <a:t>Present</a:t>
            </a:r>
            <a:r>
              <a:rPr lang="fr-FR" sz="1800" dirty="0"/>
              <a:t>        Future+ infinitive</a:t>
            </a:r>
          </a:p>
        </p:txBody>
      </p:sp>
      <p:pic>
        <p:nvPicPr>
          <p:cNvPr id="33" name="Espace réservé du contenu 32">
            <a:extLst>
              <a:ext uri="{FF2B5EF4-FFF2-40B4-BE49-F238E27FC236}">
                <a16:creationId xmlns:a16="http://schemas.microsoft.com/office/drawing/2014/main" id="{F90DC6DD-E855-794B-96D5-35CB1ACDC692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764468" y="843444"/>
            <a:ext cx="7465507" cy="5309423"/>
          </a:xfrm>
        </p:spPr>
      </p:pic>
      <p:cxnSp>
        <p:nvCxnSpPr>
          <p:cNvPr id="7" name="Connecteur droit avec flèche 6">
            <a:extLst>
              <a:ext uri="{FF2B5EF4-FFF2-40B4-BE49-F238E27FC236}">
                <a16:creationId xmlns:a16="http://schemas.microsoft.com/office/drawing/2014/main" id="{BE82118F-AD0F-984C-971D-6CDC18877270}"/>
              </a:ext>
            </a:extLst>
          </p:cNvPr>
          <p:cNvCxnSpPr>
            <a:cxnSpLocks/>
          </p:cNvCxnSpPr>
          <p:nvPr/>
        </p:nvCxnSpPr>
        <p:spPr>
          <a:xfrm>
            <a:off x="1340897" y="4314825"/>
            <a:ext cx="23072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4" name="ZoneTexte 33">
            <a:extLst>
              <a:ext uri="{FF2B5EF4-FFF2-40B4-BE49-F238E27FC236}">
                <a16:creationId xmlns:a16="http://schemas.microsoft.com/office/drawing/2014/main" id="{1FF822C1-7A8F-A342-B920-93396359B428}"/>
              </a:ext>
            </a:extLst>
          </p:cNvPr>
          <p:cNvSpPr txBox="1"/>
          <p:nvPr/>
        </p:nvSpPr>
        <p:spPr>
          <a:xfrm>
            <a:off x="6210300" y="1300163"/>
            <a:ext cx="309086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First </a:t>
            </a:r>
            <a:r>
              <a:rPr lang="fr-FR" sz="2800" dirty="0" err="1"/>
              <a:t>Conditional</a:t>
            </a:r>
            <a:endParaRPr lang="fr-FR" sz="2800" dirty="0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F08C4CEF-2F11-BD4D-B5D2-F0EF8B757E86}"/>
              </a:ext>
            </a:extLst>
          </p:cNvPr>
          <p:cNvSpPr/>
          <p:nvPr/>
        </p:nvSpPr>
        <p:spPr>
          <a:xfrm>
            <a:off x="3962400" y="4314825"/>
            <a:ext cx="71247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/>
              <a:t>If the </a:t>
            </a:r>
            <a:r>
              <a:rPr lang="fr-FR" dirty="0" err="1"/>
              <a:t>weather</a:t>
            </a:r>
            <a:r>
              <a:rPr lang="fr-FR" dirty="0"/>
              <a:t> </a:t>
            </a:r>
            <a:r>
              <a:rPr lang="fr-FR" b="1" dirty="0" err="1"/>
              <a:t>is</a:t>
            </a:r>
            <a:r>
              <a:rPr lang="fr-FR" b="1" dirty="0"/>
              <a:t> </a:t>
            </a:r>
            <a:r>
              <a:rPr lang="fr-FR" dirty="0" err="1"/>
              <a:t>sunny</a:t>
            </a:r>
            <a:r>
              <a:rPr lang="fr-FR" dirty="0"/>
              <a:t>,                                       </a:t>
            </a:r>
            <a:r>
              <a:rPr lang="fr-FR" dirty="0" err="1"/>
              <a:t>we</a:t>
            </a:r>
            <a:r>
              <a:rPr lang="fr-FR" dirty="0"/>
              <a:t> </a:t>
            </a:r>
            <a:r>
              <a:rPr lang="fr-FR" b="1" dirty="0" err="1"/>
              <a:t>will</a:t>
            </a:r>
            <a:r>
              <a:rPr lang="fr-FR" dirty="0"/>
              <a:t> go to the </a:t>
            </a:r>
            <a:r>
              <a:rPr lang="fr-FR" dirty="0" err="1"/>
              <a:t>forest</a:t>
            </a:r>
            <a:r>
              <a:rPr lang="fr-FR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549022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4CCF822-4F27-8147-8D93-9300167B1B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Exercise</a:t>
            </a:r>
            <a:br>
              <a:rPr lang="fr-FR" dirty="0"/>
            </a:br>
            <a:br>
              <a:rPr lang="fr-FR" dirty="0"/>
            </a:br>
            <a:r>
              <a:rPr lang="fr-FR" sz="800" dirty="0"/>
              <a:t>http://</a:t>
            </a:r>
            <a:r>
              <a:rPr lang="fr-FR" sz="800" dirty="0" err="1"/>
              <a:t>www.focus.olsztyn.pl</a:t>
            </a:r>
            <a:r>
              <a:rPr lang="fr-FR" sz="800" dirty="0"/>
              <a:t>/en-conditional-first-exercises.html#.XHaRdS17SqA</a:t>
            </a:r>
            <a:br>
              <a:rPr lang="fr-FR" dirty="0"/>
            </a:b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751A4D8-CD14-E749-8CB4-AD9C16C86A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" dirty="0"/>
              <a:t>1.Her father will be angry if she </a:t>
            </a:r>
            <a:r>
              <a:rPr lang="en" b="1" dirty="0"/>
              <a:t>__________</a:t>
            </a:r>
            <a:r>
              <a:rPr lang="en" dirty="0"/>
              <a:t> to this party. (</a:t>
            </a:r>
            <a:r>
              <a:rPr lang="en" b="1" dirty="0"/>
              <a:t>go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2. If he </a:t>
            </a:r>
            <a:r>
              <a:rPr lang="en" b="1" dirty="0"/>
              <a:t>__________</a:t>
            </a:r>
            <a:r>
              <a:rPr lang="en" dirty="0"/>
              <a:t> so hard, he will ruin his health. (</a:t>
            </a:r>
            <a:r>
              <a:rPr lang="en" b="1" dirty="0"/>
              <a:t>work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3. He </a:t>
            </a:r>
            <a:r>
              <a:rPr lang="en" b="1" dirty="0"/>
              <a:t>____________</a:t>
            </a:r>
            <a:r>
              <a:rPr lang="en" dirty="0"/>
              <a:t> English quicker if he goes to England. (</a:t>
            </a:r>
            <a:r>
              <a:rPr lang="en" b="1" dirty="0"/>
              <a:t>learn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4. Will her ticket still be valid if she </a:t>
            </a:r>
            <a:r>
              <a:rPr lang="en" b="1" dirty="0"/>
              <a:t>__________</a:t>
            </a:r>
            <a:r>
              <a:rPr lang="en" dirty="0"/>
              <a:t> the plane? (</a:t>
            </a:r>
            <a:r>
              <a:rPr lang="en" b="1" dirty="0"/>
              <a:t>miss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5. I will phone you if I </a:t>
            </a:r>
            <a:r>
              <a:rPr lang="en" b="1" dirty="0"/>
              <a:t>_______________</a:t>
            </a:r>
            <a:r>
              <a:rPr lang="en" dirty="0"/>
              <a:t>. (</a:t>
            </a:r>
            <a:r>
              <a:rPr lang="en" b="1" dirty="0"/>
              <a:t>not</a:t>
            </a:r>
            <a:r>
              <a:rPr lang="en" dirty="0"/>
              <a:t> / </a:t>
            </a:r>
            <a:r>
              <a:rPr lang="en" b="1" dirty="0"/>
              <a:t>forget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6. My parent </a:t>
            </a:r>
            <a:r>
              <a:rPr lang="en" b="1" dirty="0"/>
              <a:t>______________</a:t>
            </a:r>
            <a:r>
              <a:rPr lang="en" dirty="0"/>
              <a:t> me if I am in financial troubles. (</a:t>
            </a:r>
            <a:r>
              <a:rPr lang="en" b="1" dirty="0"/>
              <a:t>not</a:t>
            </a:r>
            <a:r>
              <a:rPr lang="en" dirty="0"/>
              <a:t> / </a:t>
            </a:r>
            <a:r>
              <a:rPr lang="en" b="1" dirty="0"/>
              <a:t>help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7. I will allow you to take my car if you </a:t>
            </a:r>
            <a:r>
              <a:rPr lang="en" b="1" dirty="0"/>
              <a:t>_________</a:t>
            </a:r>
            <a:r>
              <a:rPr lang="en" dirty="0"/>
              <a:t> slowly. (</a:t>
            </a:r>
            <a:r>
              <a:rPr lang="en" b="1" dirty="0"/>
              <a:t>drive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8. She will come if she </a:t>
            </a:r>
            <a:r>
              <a:rPr lang="en" b="1" dirty="0"/>
              <a:t>_____________</a:t>
            </a:r>
            <a:r>
              <a:rPr lang="en" dirty="0"/>
              <a:t>busy. (</a:t>
            </a:r>
            <a:r>
              <a:rPr lang="en" b="1" dirty="0"/>
              <a:t>not</a:t>
            </a:r>
            <a:r>
              <a:rPr lang="en" dirty="0"/>
              <a:t> / </a:t>
            </a:r>
            <a:r>
              <a:rPr lang="en" b="1" dirty="0"/>
              <a:t>be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9. If we </a:t>
            </a:r>
            <a:r>
              <a:rPr lang="en" b="1" dirty="0"/>
              <a:t>__________</a:t>
            </a:r>
            <a:r>
              <a:rPr lang="en" dirty="0"/>
              <a:t> in groups, we will finish it quicker. (</a:t>
            </a:r>
            <a:r>
              <a:rPr lang="en" b="1" dirty="0"/>
              <a:t>work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10. You </a:t>
            </a:r>
            <a:r>
              <a:rPr lang="en" b="1" dirty="0"/>
              <a:t>___________</a:t>
            </a:r>
            <a:r>
              <a:rPr lang="en" dirty="0"/>
              <a:t> this problem if you read his paper. (</a:t>
            </a:r>
            <a:r>
              <a:rPr lang="en" b="1" dirty="0"/>
              <a:t>solve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11. They will not work properly unless you </a:t>
            </a:r>
            <a:r>
              <a:rPr lang="en" b="1" dirty="0"/>
              <a:t>___________</a:t>
            </a:r>
            <a:r>
              <a:rPr lang="en" dirty="0"/>
              <a:t> them good wages. (</a:t>
            </a:r>
            <a:r>
              <a:rPr lang="en" b="1" dirty="0"/>
              <a:t>pay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12. What </a:t>
            </a:r>
            <a:r>
              <a:rPr lang="en" b="1" dirty="0"/>
              <a:t>_____________</a:t>
            </a:r>
            <a:r>
              <a:rPr lang="en" dirty="0"/>
              <a:t> if he does not send the money? (</a:t>
            </a:r>
            <a:r>
              <a:rPr lang="en" b="1" dirty="0"/>
              <a:t>they</a:t>
            </a:r>
            <a:r>
              <a:rPr lang="en" dirty="0"/>
              <a:t> / </a:t>
            </a:r>
            <a:r>
              <a:rPr lang="en" b="1" dirty="0"/>
              <a:t>do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13. Unless you are careful you </a:t>
            </a:r>
            <a:r>
              <a:rPr lang="en" b="1" dirty="0"/>
              <a:t>______________</a:t>
            </a:r>
            <a:r>
              <a:rPr lang="en" dirty="0"/>
              <a:t> the job. (</a:t>
            </a:r>
            <a:r>
              <a:rPr lang="en" b="1" dirty="0"/>
              <a:t>lose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14. You will lose all your money if you </a:t>
            </a:r>
            <a:r>
              <a:rPr lang="en" b="1" dirty="0"/>
              <a:t>________</a:t>
            </a:r>
            <a:r>
              <a:rPr lang="en" dirty="0"/>
              <a:t>cards with them. (</a:t>
            </a:r>
            <a:r>
              <a:rPr lang="en" b="1" dirty="0"/>
              <a:t>play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15. If you </a:t>
            </a:r>
            <a:r>
              <a:rPr lang="en" b="1" dirty="0"/>
              <a:t>____________</a:t>
            </a:r>
            <a:r>
              <a:rPr lang="en" dirty="0"/>
              <a:t>the radio like that you will damage it. (</a:t>
            </a:r>
            <a:r>
              <a:rPr lang="en" b="1" dirty="0"/>
              <a:t>use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16. You </a:t>
            </a:r>
            <a:r>
              <a:rPr lang="en" b="1" dirty="0"/>
              <a:t>____________</a:t>
            </a:r>
            <a:r>
              <a:rPr lang="en" dirty="0"/>
              <a:t> your fingers unless you use gloves. (</a:t>
            </a:r>
            <a:r>
              <a:rPr lang="en" b="1" dirty="0"/>
              <a:t>burn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17. He </a:t>
            </a:r>
            <a:r>
              <a:rPr lang="en" b="1" dirty="0"/>
              <a:t>_________________</a:t>
            </a:r>
            <a:r>
              <a:rPr lang="en" dirty="0"/>
              <a:t> if you continue turning the radio up so loud. (</a:t>
            </a:r>
            <a:r>
              <a:rPr lang="en" b="1" dirty="0"/>
              <a:t>be angry</a:t>
            </a:r>
            <a:r>
              <a:rPr lang="en" dirty="0"/>
              <a:t>)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5787842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4CCF822-4F27-8147-8D93-9300167B1B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err="1"/>
              <a:t>Exercise</a:t>
            </a:r>
            <a:br>
              <a:rPr lang="fr-FR" dirty="0"/>
            </a:br>
            <a:r>
              <a:rPr lang="fr-FR" dirty="0" err="1"/>
              <a:t>Answer</a:t>
            </a:r>
            <a:r>
              <a:rPr lang="fr-FR" dirty="0"/>
              <a:t> Key</a:t>
            </a:r>
            <a:br>
              <a:rPr lang="fr-FR" dirty="0"/>
            </a:br>
            <a:br>
              <a:rPr lang="fr-FR" dirty="0"/>
            </a:br>
            <a:r>
              <a:rPr lang="fr-FR" sz="1000" dirty="0"/>
              <a:t>http://</a:t>
            </a:r>
            <a:r>
              <a:rPr lang="fr-FR" sz="1000" dirty="0" err="1"/>
              <a:t>www.focus.olsztyn.pl</a:t>
            </a:r>
            <a:r>
              <a:rPr lang="fr-FR" sz="1000" dirty="0"/>
              <a:t>/en-conditional-first-exercises.html#.XHaRdS17SqA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751A4D8-CD14-E749-8CB4-AD9C16C86A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" dirty="0"/>
              <a:t>1.Her father will be angry if she </a:t>
            </a:r>
            <a:r>
              <a:rPr lang="en" b="1" dirty="0"/>
              <a:t>goes</a:t>
            </a:r>
            <a:r>
              <a:rPr lang="en" dirty="0"/>
              <a:t> to this party. (</a:t>
            </a:r>
            <a:r>
              <a:rPr lang="en" b="1" dirty="0"/>
              <a:t>go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2. If he </a:t>
            </a:r>
            <a:r>
              <a:rPr lang="en" b="1" dirty="0"/>
              <a:t>works</a:t>
            </a:r>
            <a:r>
              <a:rPr lang="en" dirty="0"/>
              <a:t> so hard, he will ruin his health. (</a:t>
            </a:r>
            <a:r>
              <a:rPr lang="en" b="1" dirty="0"/>
              <a:t>work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3. He </a:t>
            </a:r>
            <a:r>
              <a:rPr lang="en" b="1" dirty="0"/>
              <a:t>will learn</a:t>
            </a:r>
            <a:r>
              <a:rPr lang="en" dirty="0"/>
              <a:t> English quicker if he goes to England. (</a:t>
            </a:r>
            <a:r>
              <a:rPr lang="en" b="1" dirty="0"/>
              <a:t>learn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4. Will her ticket still be valid if she </a:t>
            </a:r>
            <a:r>
              <a:rPr lang="en" b="1" dirty="0"/>
              <a:t>misses</a:t>
            </a:r>
            <a:r>
              <a:rPr lang="en" dirty="0"/>
              <a:t> the plane? (</a:t>
            </a:r>
            <a:r>
              <a:rPr lang="en" b="1" dirty="0"/>
              <a:t>miss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5. I will phone you if I </a:t>
            </a:r>
            <a:r>
              <a:rPr lang="en" b="1" dirty="0"/>
              <a:t>do not forget</a:t>
            </a:r>
            <a:r>
              <a:rPr lang="en" dirty="0"/>
              <a:t>. (</a:t>
            </a:r>
            <a:r>
              <a:rPr lang="en" b="1" dirty="0"/>
              <a:t>not</a:t>
            </a:r>
            <a:r>
              <a:rPr lang="en" dirty="0"/>
              <a:t> / </a:t>
            </a:r>
            <a:r>
              <a:rPr lang="en" b="1" dirty="0"/>
              <a:t>forget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6. My parent </a:t>
            </a:r>
            <a:r>
              <a:rPr lang="en" b="1" dirty="0"/>
              <a:t>will not help</a:t>
            </a:r>
            <a:r>
              <a:rPr lang="en" dirty="0"/>
              <a:t> me if I am in financial troubles. (</a:t>
            </a:r>
            <a:r>
              <a:rPr lang="en" b="1" dirty="0"/>
              <a:t>not</a:t>
            </a:r>
            <a:r>
              <a:rPr lang="en" dirty="0"/>
              <a:t> / </a:t>
            </a:r>
            <a:r>
              <a:rPr lang="en" b="1" dirty="0"/>
              <a:t>help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7. I will allow you to take my car if you </a:t>
            </a:r>
            <a:r>
              <a:rPr lang="en" b="1" dirty="0"/>
              <a:t>drive</a:t>
            </a:r>
            <a:r>
              <a:rPr lang="en" dirty="0"/>
              <a:t> slowly. (</a:t>
            </a:r>
            <a:r>
              <a:rPr lang="en" b="1" dirty="0"/>
              <a:t>drive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8. She will come if she </a:t>
            </a:r>
            <a:r>
              <a:rPr lang="en" b="1" dirty="0"/>
              <a:t>is not</a:t>
            </a:r>
            <a:r>
              <a:rPr lang="en" dirty="0"/>
              <a:t> busy. (</a:t>
            </a:r>
            <a:r>
              <a:rPr lang="en" b="1" dirty="0"/>
              <a:t>not</a:t>
            </a:r>
            <a:r>
              <a:rPr lang="en" dirty="0"/>
              <a:t> / </a:t>
            </a:r>
            <a:r>
              <a:rPr lang="en" b="1" dirty="0"/>
              <a:t>be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9. If we </a:t>
            </a:r>
            <a:r>
              <a:rPr lang="en" b="1" dirty="0"/>
              <a:t>work</a:t>
            </a:r>
            <a:r>
              <a:rPr lang="en" dirty="0"/>
              <a:t> in groups, we will finish it quicker. (</a:t>
            </a:r>
            <a:r>
              <a:rPr lang="en" b="1" dirty="0"/>
              <a:t>work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10. You </a:t>
            </a:r>
            <a:r>
              <a:rPr lang="en" b="1" dirty="0"/>
              <a:t>will solve</a:t>
            </a:r>
            <a:r>
              <a:rPr lang="en" dirty="0"/>
              <a:t> this problem if you read his paper. (</a:t>
            </a:r>
            <a:r>
              <a:rPr lang="en" b="1" dirty="0"/>
              <a:t>solve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11. They will not work properly unless you </a:t>
            </a:r>
            <a:r>
              <a:rPr lang="en" b="1" dirty="0"/>
              <a:t>pay</a:t>
            </a:r>
            <a:r>
              <a:rPr lang="en" dirty="0"/>
              <a:t> them good wages. (</a:t>
            </a:r>
            <a:r>
              <a:rPr lang="en" b="1" dirty="0"/>
              <a:t>pay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12. What </a:t>
            </a:r>
            <a:r>
              <a:rPr lang="en" b="1" dirty="0"/>
              <a:t>will they do</a:t>
            </a:r>
            <a:r>
              <a:rPr lang="en" dirty="0"/>
              <a:t> if he does not send the money? (</a:t>
            </a:r>
            <a:r>
              <a:rPr lang="en" b="1" dirty="0"/>
              <a:t>they</a:t>
            </a:r>
            <a:r>
              <a:rPr lang="en" dirty="0"/>
              <a:t> / </a:t>
            </a:r>
            <a:r>
              <a:rPr lang="en" b="1" dirty="0"/>
              <a:t>do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13. Unless you are careful you </a:t>
            </a:r>
            <a:r>
              <a:rPr lang="en" b="1" dirty="0"/>
              <a:t>will lose</a:t>
            </a:r>
            <a:r>
              <a:rPr lang="en" dirty="0"/>
              <a:t> the job. (</a:t>
            </a:r>
            <a:r>
              <a:rPr lang="en" b="1" dirty="0"/>
              <a:t>lose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14. You will lose all your money if you </a:t>
            </a:r>
            <a:r>
              <a:rPr lang="en" b="1" dirty="0"/>
              <a:t>play</a:t>
            </a:r>
            <a:r>
              <a:rPr lang="en" dirty="0"/>
              <a:t> cards with them. (</a:t>
            </a:r>
            <a:r>
              <a:rPr lang="en" b="1" dirty="0"/>
              <a:t>play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15. If you </a:t>
            </a:r>
            <a:r>
              <a:rPr lang="en" b="1" dirty="0"/>
              <a:t>use</a:t>
            </a:r>
            <a:r>
              <a:rPr lang="en" dirty="0"/>
              <a:t> the radio like that you will damage it. (</a:t>
            </a:r>
            <a:r>
              <a:rPr lang="en" b="1" dirty="0"/>
              <a:t>use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16. You </a:t>
            </a:r>
            <a:r>
              <a:rPr lang="en" b="1" dirty="0"/>
              <a:t>will burn</a:t>
            </a:r>
            <a:r>
              <a:rPr lang="en" dirty="0"/>
              <a:t> your fingers unless you use gloves. (</a:t>
            </a:r>
            <a:r>
              <a:rPr lang="en" b="1" dirty="0"/>
              <a:t>burn</a:t>
            </a:r>
            <a:r>
              <a:rPr lang="en" dirty="0"/>
              <a:t>)</a:t>
            </a:r>
            <a:br>
              <a:rPr lang="en" dirty="0"/>
            </a:br>
            <a:r>
              <a:rPr lang="en" dirty="0"/>
              <a:t>17. He </a:t>
            </a:r>
            <a:r>
              <a:rPr lang="en" b="1" dirty="0"/>
              <a:t>will be angry</a:t>
            </a:r>
            <a:r>
              <a:rPr lang="en" dirty="0"/>
              <a:t> if you continue turning the radio up so loud. (</a:t>
            </a:r>
            <a:r>
              <a:rPr lang="en" b="1" dirty="0"/>
              <a:t>be angry</a:t>
            </a:r>
            <a:r>
              <a:rPr lang="en" dirty="0"/>
              <a:t>)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4424832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95D05C5-67D6-5747-8F02-A8B100C112C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37210" y="1298448"/>
            <a:ext cx="7847838" cy="3255264"/>
          </a:xfrm>
        </p:spPr>
        <p:txBody>
          <a:bodyPr/>
          <a:lstStyle/>
          <a:p>
            <a:r>
              <a:rPr lang="fr-FR" dirty="0"/>
              <a:t>SECOND CONDITIONAL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C63B1E2-9AFF-6A49-A29A-F889E77E61A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06673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C317AEE-152E-6C47-8E29-B451997143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br>
              <a:rPr lang="fr-FR" dirty="0"/>
            </a:br>
            <a:r>
              <a:rPr lang="fr-FR" dirty="0" err="1"/>
              <a:t>We</a:t>
            </a:r>
            <a:r>
              <a:rPr lang="fr-FR" dirty="0"/>
              <a:t> use the Second </a:t>
            </a:r>
            <a:r>
              <a:rPr lang="fr-FR" dirty="0" err="1"/>
              <a:t>Conditional</a:t>
            </a:r>
            <a:r>
              <a:rPr lang="fr-FR" dirty="0"/>
              <a:t> </a:t>
            </a:r>
            <a:r>
              <a:rPr lang="fr-FR" dirty="0" err="1"/>
              <a:t>when</a:t>
            </a:r>
            <a:r>
              <a:rPr lang="fr-FR" dirty="0"/>
              <a:t>…….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D68F74E-FDD6-FF4C-A473-D312922B27E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86139" y="1020714"/>
            <a:ext cx="8834437" cy="5120640"/>
          </a:xfrm>
          <a:ln w="9525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en-US" sz="3600" dirty="0">
                <a:solidFill>
                  <a:schemeClr val="accent1">
                    <a:lumMod val="75000"/>
                  </a:schemeClr>
                </a:solidFill>
              </a:rPr>
              <a:t>If     + Past      Conditional +Infinitive</a:t>
            </a:r>
          </a:p>
          <a:p>
            <a:pPr marL="0" indent="0">
              <a:buNone/>
            </a:pPr>
            <a:endParaRPr lang="fr-FR" sz="3600" dirty="0"/>
          </a:p>
          <a:p>
            <a:pPr marL="0" indent="0">
              <a:buNone/>
            </a:pPr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We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talk about:</a:t>
            </a:r>
          </a:p>
          <a:p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Unreal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situation in the </a:t>
            </a:r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present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,</a:t>
            </a:r>
          </a:p>
          <a:p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Impossible </a:t>
            </a:r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present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situations,</a:t>
            </a:r>
          </a:p>
          <a:p>
            <a:r>
              <a:rPr lang="fr-FR" sz="3600" dirty="0" err="1">
                <a:solidFill>
                  <a:schemeClr val="accent1">
                    <a:lumMod val="50000"/>
                  </a:schemeClr>
                </a:solidFill>
              </a:rPr>
              <a:t>Imagined</a:t>
            </a:r>
            <a:r>
              <a:rPr lang="fr-FR" sz="3600" dirty="0">
                <a:solidFill>
                  <a:schemeClr val="accent1">
                    <a:lumMod val="50000"/>
                  </a:schemeClr>
                </a:solidFill>
              </a:rPr>
              <a:t> situations.</a:t>
            </a:r>
          </a:p>
          <a:p>
            <a:endParaRPr lang="fr-FR" sz="3600" dirty="0">
              <a:solidFill>
                <a:schemeClr val="accent1">
                  <a:lumMod val="50000"/>
                </a:schemeClr>
              </a:solidFill>
            </a:endParaRPr>
          </a:p>
        </p:txBody>
      </p:sp>
      <p:cxnSp>
        <p:nvCxnSpPr>
          <p:cNvPr id="5" name="Connecteur droit avec flèche 4">
            <a:extLst>
              <a:ext uri="{FF2B5EF4-FFF2-40B4-BE49-F238E27FC236}">
                <a16:creationId xmlns:a16="http://schemas.microsoft.com/office/drawing/2014/main" id="{4944C7A0-D108-4347-9FF9-6E7BA18AC786}"/>
              </a:ext>
            </a:extLst>
          </p:cNvPr>
          <p:cNvCxnSpPr/>
          <p:nvPr/>
        </p:nvCxnSpPr>
        <p:spPr>
          <a:xfrm>
            <a:off x="5643564" y="1702477"/>
            <a:ext cx="242887" cy="0"/>
          </a:xfrm>
          <a:prstGeom prst="straightConnector1">
            <a:avLst/>
          </a:prstGeom>
          <a:ln w="22225">
            <a:gradFill>
              <a:gsLst>
                <a:gs pos="52998">
                  <a:srgbClr val="BB8B00"/>
                </a:gs>
                <a:gs pos="50997">
                  <a:srgbClr val="BF8A24"/>
                </a:gs>
                <a:gs pos="52998">
                  <a:schemeClr val="accent2">
                    <a:lumMod val="75000"/>
                  </a:schemeClr>
                </a:gs>
                <a:gs pos="44992">
                  <a:srgbClr val="CB888F"/>
                </a:gs>
                <a:gs pos="0">
                  <a:srgbClr val="FF0000"/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Étoile à 6 branches 6">
            <a:extLst>
              <a:ext uri="{FF2B5EF4-FFF2-40B4-BE49-F238E27FC236}">
                <a16:creationId xmlns:a16="http://schemas.microsoft.com/office/drawing/2014/main" id="{3B528A96-9F9C-124D-A6E6-B05362AEACFE}"/>
              </a:ext>
            </a:extLst>
          </p:cNvPr>
          <p:cNvSpPr/>
          <p:nvPr/>
        </p:nvSpPr>
        <p:spPr>
          <a:xfrm>
            <a:off x="3457578" y="1154683"/>
            <a:ext cx="628650" cy="814381"/>
          </a:xfrm>
          <a:prstGeom prst="star6">
            <a:avLst/>
          </a:prstGeom>
          <a:noFill/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094003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600E551-941D-254A-99EB-9ED18A5260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1123837"/>
            <a:ext cx="3471863" cy="1283461"/>
          </a:xfrm>
        </p:spPr>
        <p:txBody>
          <a:bodyPr vert="horz" lIns="91440" tIns="45720" rIns="91440" bIns="45720" rtlCol="0" anchor="b">
            <a:noAutofit/>
          </a:bodyPr>
          <a:lstStyle/>
          <a:p>
            <a:pPr algn="ctr"/>
            <a:r>
              <a:rPr lang="en-US" sz="3200" b="1" spc="-100" dirty="0"/>
              <a:t>Second Conditional</a:t>
            </a:r>
          </a:p>
        </p:txBody>
      </p:sp>
      <p:sp>
        <p:nvSpPr>
          <p:cNvPr id="23" name="Content Placeholder 22">
            <a:extLst>
              <a:ext uri="{FF2B5EF4-FFF2-40B4-BE49-F238E27FC236}">
                <a16:creationId xmlns:a16="http://schemas.microsoft.com/office/drawing/2014/main" id="{93E9B139-89AC-4E8C-8D9A-BE6306C2055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-85725" y="2407298"/>
            <a:ext cx="3643312" cy="3498980"/>
          </a:xfrm>
        </p:spPr>
        <p:txBody>
          <a:bodyPr anchor="t">
            <a:normAutofit/>
          </a:bodyPr>
          <a:lstStyle/>
          <a:p>
            <a:pPr marL="0" indent="0">
              <a:buNone/>
            </a:pPr>
            <a:endParaRPr lang="en-US" sz="16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2800" b="1" u="sng" dirty="0">
                <a:solidFill>
                  <a:schemeClr val="bg1"/>
                </a:solidFill>
              </a:rPr>
              <a:t>Rule</a:t>
            </a:r>
            <a:r>
              <a:rPr lang="en-US" sz="2800" dirty="0">
                <a:solidFill>
                  <a:schemeClr val="bg1"/>
                </a:solidFill>
              </a:rPr>
              <a:t>:</a:t>
            </a:r>
          </a:p>
          <a:p>
            <a:pPr marL="0" indent="0">
              <a:buNone/>
            </a:pPr>
            <a:endParaRPr lang="en-US" sz="28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If + Past      Conditional +infinitive</a:t>
            </a:r>
          </a:p>
        </p:txBody>
      </p:sp>
      <p:cxnSp>
        <p:nvCxnSpPr>
          <p:cNvPr id="7" name="Connecteur droit avec flèche 6">
            <a:extLst>
              <a:ext uri="{FF2B5EF4-FFF2-40B4-BE49-F238E27FC236}">
                <a16:creationId xmlns:a16="http://schemas.microsoft.com/office/drawing/2014/main" id="{BE82118F-AD0F-984C-971D-6CDC18877270}"/>
              </a:ext>
            </a:extLst>
          </p:cNvPr>
          <p:cNvCxnSpPr>
            <a:cxnSpLocks/>
          </p:cNvCxnSpPr>
          <p:nvPr/>
        </p:nvCxnSpPr>
        <p:spPr>
          <a:xfrm>
            <a:off x="871538" y="4029074"/>
            <a:ext cx="2428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pic>
        <p:nvPicPr>
          <p:cNvPr id="9" name="Image 8">
            <a:extLst>
              <a:ext uri="{FF2B5EF4-FFF2-40B4-BE49-F238E27FC236}">
                <a16:creationId xmlns:a16="http://schemas.microsoft.com/office/drawing/2014/main" id="{42B3060B-213A-7543-95D5-FFBEC5BD682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62399" y="785813"/>
            <a:ext cx="7358063" cy="5399577"/>
          </a:xfrm>
          <a:prstGeom prst="rect">
            <a:avLst/>
          </a:prstGeom>
        </p:spPr>
      </p:pic>
      <p:sp>
        <p:nvSpPr>
          <p:cNvPr id="11" name="ZoneTexte 10">
            <a:extLst>
              <a:ext uri="{FF2B5EF4-FFF2-40B4-BE49-F238E27FC236}">
                <a16:creationId xmlns:a16="http://schemas.microsoft.com/office/drawing/2014/main" id="{B61DFAE0-7870-BE4D-9FA6-8F5528C95CEF}"/>
              </a:ext>
            </a:extLst>
          </p:cNvPr>
          <p:cNvSpPr txBox="1"/>
          <p:nvPr/>
        </p:nvSpPr>
        <p:spPr>
          <a:xfrm>
            <a:off x="6272213" y="1257300"/>
            <a:ext cx="338613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Second </a:t>
            </a:r>
            <a:r>
              <a:rPr lang="fr-FR" sz="2800" dirty="0" err="1"/>
              <a:t>Conditional</a:t>
            </a:r>
            <a:endParaRPr lang="fr-FR" sz="2800" dirty="0"/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id="{A6A28E7F-1B4C-3348-B3A9-A5207B776B2E}"/>
              </a:ext>
            </a:extLst>
          </p:cNvPr>
          <p:cNvSpPr txBox="1"/>
          <p:nvPr/>
        </p:nvSpPr>
        <p:spPr>
          <a:xfrm>
            <a:off x="4048123" y="4284793"/>
            <a:ext cx="727233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000" dirty="0"/>
              <a:t>If the </a:t>
            </a:r>
            <a:r>
              <a:rPr lang="fr-FR" sz="2000" dirty="0" err="1"/>
              <a:t>weather</a:t>
            </a:r>
            <a:r>
              <a:rPr lang="fr-FR" sz="2000" dirty="0"/>
              <a:t> </a:t>
            </a:r>
            <a:r>
              <a:rPr lang="fr-FR" sz="2000" b="1" dirty="0" err="1"/>
              <a:t>was</a:t>
            </a:r>
            <a:r>
              <a:rPr lang="fr-FR" sz="2000" dirty="0"/>
              <a:t> </a:t>
            </a:r>
            <a:r>
              <a:rPr lang="fr-FR" sz="2000" dirty="0" err="1"/>
              <a:t>sunny</a:t>
            </a:r>
            <a:r>
              <a:rPr lang="fr-FR" sz="2000" dirty="0"/>
              <a:t>,                               </a:t>
            </a:r>
            <a:r>
              <a:rPr lang="fr-FR" sz="2000" dirty="0" err="1"/>
              <a:t>we</a:t>
            </a:r>
            <a:r>
              <a:rPr lang="fr-FR" sz="2000" dirty="0"/>
              <a:t> </a:t>
            </a:r>
            <a:r>
              <a:rPr lang="fr-FR" sz="2000" b="1" dirty="0" err="1"/>
              <a:t>would</a:t>
            </a:r>
            <a:r>
              <a:rPr lang="fr-FR" sz="2000" dirty="0"/>
              <a:t> go to the </a:t>
            </a:r>
            <a:r>
              <a:rPr lang="fr-FR" sz="2000" dirty="0" err="1"/>
              <a:t>forest</a:t>
            </a:r>
            <a:r>
              <a:rPr lang="fr-FR" sz="20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100251182"/>
      </p:ext>
    </p:extLst>
  </p:cSld>
  <p:clrMapOvr>
    <a:masterClrMapping/>
  </p:clrMapOvr>
</p:sld>
</file>

<file path=ppt/theme/theme1.xml><?xml version="1.0" encoding="utf-8"?>
<a:theme xmlns:a="http://schemas.openxmlformats.org/drawingml/2006/main" name="Cadre">
  <a:themeElements>
    <a:clrScheme name="Frame">
      <a:dk1>
        <a:srgbClr val="000000"/>
      </a:dk1>
      <a:lt1>
        <a:srgbClr val="FFFFFF"/>
      </a:lt1>
      <a:dk2>
        <a:srgbClr val="545454"/>
      </a:dk2>
      <a:lt2>
        <a:srgbClr val="BFBFBF"/>
      </a:lt2>
      <a:accent1>
        <a:srgbClr val="40BAD2"/>
      </a:accent1>
      <a:accent2>
        <a:srgbClr val="FAB900"/>
      </a:accent2>
      <a:accent3>
        <a:srgbClr val="90BB23"/>
      </a:accent3>
      <a:accent4>
        <a:srgbClr val="EE7008"/>
      </a:accent4>
      <a:accent5>
        <a:srgbClr val="1AB39F"/>
      </a:accent5>
      <a:accent6>
        <a:srgbClr val="D5393D"/>
      </a:accent6>
      <a:hlink>
        <a:srgbClr val="90BB23"/>
      </a:hlink>
      <a:folHlink>
        <a:srgbClr val="EE7008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629A0216-3BBD-45C0-B63F-2683BEA18F6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386</TotalTime>
  <Words>375</Words>
  <Application>Microsoft Office PowerPoint</Application>
  <PresentationFormat>Grand écran</PresentationFormat>
  <Paragraphs>115</Paragraphs>
  <Slides>22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22</vt:i4>
      </vt:variant>
    </vt:vector>
  </HeadingPairs>
  <TitlesOfParts>
    <vt:vector size="25" baseType="lpstr">
      <vt:lpstr>Corbel</vt:lpstr>
      <vt:lpstr>Wingdings 2</vt:lpstr>
      <vt:lpstr>Cadre</vt:lpstr>
      <vt:lpstr>First Conditional Second Conditional Third Conditional</vt:lpstr>
      <vt:lpstr>FIRST CONDITIONAL</vt:lpstr>
      <vt:lpstr>We use the First Conditional when…….</vt:lpstr>
      <vt:lpstr>First Conditional  Rule:  If + Present        Future+ infinitive</vt:lpstr>
      <vt:lpstr>Exercise  http://www.focus.olsztyn.pl/en-conditional-first-exercises.html#.XHaRdS17SqA </vt:lpstr>
      <vt:lpstr>Exercise Answer Key  http://www.focus.olsztyn.pl/en-conditional-first-exercises.html#.XHaRdS17SqA</vt:lpstr>
      <vt:lpstr>SECOND CONDITIONAL</vt:lpstr>
      <vt:lpstr> We use the Second Conditional when…….</vt:lpstr>
      <vt:lpstr>Second Conditional</vt:lpstr>
      <vt:lpstr>Exercise Second Conditional  https://www.learnenglishfeelgood.com/grammar-secondconditional2.html</vt:lpstr>
      <vt:lpstr>Exercise Second Conditional  https://www.learnenglishfeelgood.com/grammar-secondconditional2.html</vt:lpstr>
      <vt:lpstr>More practice First and second conditional</vt:lpstr>
      <vt:lpstr>Exercise  First and second Conditional  http://www.esl-lounge.com/student/grammar/3g18-first-second-conditional-exercise.php</vt:lpstr>
      <vt:lpstr>Answer Key  First and second Conditional  http://www.esl-lounge.com/student/grammar/3g18-first-second-conditional-exercise.php</vt:lpstr>
      <vt:lpstr>THIRD CONDITIONAL</vt:lpstr>
      <vt:lpstr>We use the Third Conditional when…….</vt:lpstr>
      <vt:lpstr>Third Conditional</vt:lpstr>
      <vt:lpstr>Exercice Third Conditional www.perfect-english-grammar.com  </vt:lpstr>
      <vt:lpstr>Answer Key Third Conditional www.perfect-english-grammar.com  </vt:lpstr>
      <vt:lpstr>More practice First, second, third conditional</vt:lpstr>
      <vt:lpstr>First, second and third conditional  Exercise</vt:lpstr>
      <vt:lpstr>First, second and third conditional  Answer Key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First Conditional Second Conditional Third Conditional</dc:title>
  <dc:creator>Joseph, Anne Marie</dc:creator>
  <cp:lastModifiedBy>Goulet, Mylaine</cp:lastModifiedBy>
  <cp:revision>25</cp:revision>
  <dcterms:created xsi:type="dcterms:W3CDTF">2019-02-05T18:23:05Z</dcterms:created>
  <dcterms:modified xsi:type="dcterms:W3CDTF">2019-08-07T14:01:19Z</dcterms:modified>
</cp:coreProperties>
</file>