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16" r:id="rId3"/>
    <p:sldId id="315" r:id="rId4"/>
    <p:sldId id="332" r:id="rId5"/>
    <p:sldId id="339" r:id="rId6"/>
    <p:sldId id="349" r:id="rId7"/>
    <p:sldId id="350" r:id="rId8"/>
    <p:sldId id="337" r:id="rId9"/>
    <p:sldId id="351" r:id="rId10"/>
    <p:sldId id="352" r:id="rId11"/>
    <p:sldId id="359" r:id="rId12"/>
    <p:sldId id="358" r:id="rId13"/>
    <p:sldId id="360" r:id="rId14"/>
    <p:sldId id="361" r:id="rId15"/>
    <p:sldId id="355" r:id="rId16"/>
    <p:sldId id="364" r:id="rId17"/>
    <p:sldId id="356" r:id="rId18"/>
    <p:sldId id="357" r:id="rId19"/>
    <p:sldId id="362" r:id="rId20"/>
    <p:sldId id="363" r:id="rId21"/>
    <p:sldId id="365" r:id="rId22"/>
    <p:sldId id="366" r:id="rId23"/>
    <p:sldId id="367" r:id="rId24"/>
    <p:sldId id="368" r:id="rId25"/>
    <p:sldId id="369" r:id="rId26"/>
    <p:sldId id="370" r:id="rId27"/>
    <p:sldId id="371" r:id="rId28"/>
    <p:sldId id="372" r:id="rId29"/>
    <p:sldId id="373" r:id="rId30"/>
    <p:sldId id="374" r:id="rId31"/>
    <p:sldId id="345" r:id="rId32"/>
    <p:sldId id="262" r:id="rId33"/>
  </p:sldIdLst>
  <p:sldSz cx="9144000" cy="6858000" type="screen4x3"/>
  <p:notesSz cx="7023100" cy="9309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2F12E3E-F666-1B40-84CA-7270166C5038}">
          <p14:sldIdLst>
            <p14:sldId id="256"/>
            <p14:sldId id="316"/>
            <p14:sldId id="315"/>
            <p14:sldId id="332"/>
            <p14:sldId id="339"/>
            <p14:sldId id="349"/>
            <p14:sldId id="350"/>
            <p14:sldId id="337"/>
            <p14:sldId id="351"/>
            <p14:sldId id="352"/>
            <p14:sldId id="359"/>
            <p14:sldId id="358"/>
            <p14:sldId id="360"/>
            <p14:sldId id="361"/>
            <p14:sldId id="355"/>
            <p14:sldId id="364"/>
            <p14:sldId id="356"/>
            <p14:sldId id="357"/>
            <p14:sldId id="362"/>
            <p14:sldId id="363"/>
            <p14:sldId id="365"/>
            <p14:sldId id="366"/>
            <p14:sldId id="367"/>
            <p14:sldId id="368"/>
            <p14:sldId id="369"/>
            <p14:sldId id="370"/>
            <p14:sldId id="371"/>
            <p14:sldId id="372"/>
            <p14:sldId id="373"/>
            <p14:sldId id="374"/>
            <p14:sldId id="345"/>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AAF"/>
    <a:srgbClr val="7A8786"/>
    <a:srgbClr val="0EE2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23" autoAdjust="0"/>
  </p:normalViewPr>
  <p:slideViewPr>
    <p:cSldViewPr snapToGrid="0" snapToObjects="1">
      <p:cViewPr varScale="1">
        <p:scale>
          <a:sx n="59" d="100"/>
          <a:sy n="59" d="100"/>
        </p:scale>
        <p:origin x="820" y="60"/>
      </p:cViewPr>
      <p:guideLst>
        <p:guide orient="horz" pos="2160"/>
        <p:guide pos="2880"/>
      </p:guideLst>
    </p:cSldViewPr>
  </p:slideViewPr>
  <p:outlineViewPr>
    <p:cViewPr>
      <p:scale>
        <a:sx n="33" d="100"/>
        <a:sy n="33" d="100"/>
      </p:scale>
      <p:origin x="48" y="335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3" d="100"/>
          <a:sy n="123" d="100"/>
        </p:scale>
        <p:origin x="-3912"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fr-FR"/>
          </a:p>
        </p:txBody>
      </p:sp>
      <p:sp>
        <p:nvSpPr>
          <p:cNvPr id="3" name="Espace réservé de la date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2E7A2C22-5212-4845-BDD2-19AF23C90D57}" type="datetimeFigureOut">
              <a:rPr lang="fr-FR" smtClean="0"/>
              <a:t>06/05/2019</a:t>
            </a:fld>
            <a:endParaRPr lang="fr-FR"/>
          </a:p>
        </p:txBody>
      </p:sp>
      <p:sp>
        <p:nvSpPr>
          <p:cNvPr id="4" name="Espace réservé du pied de page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3BC0C092-5CD7-8F4D-9488-97A7F414F0D8}" type="slidenum">
              <a:rPr lang="fr-FR" smtClean="0"/>
              <a:t>‹N°›</a:t>
            </a:fld>
            <a:endParaRPr lang="fr-FR"/>
          </a:p>
        </p:txBody>
      </p:sp>
    </p:spTree>
    <p:extLst>
      <p:ext uri="{BB962C8B-B14F-4D97-AF65-F5344CB8AC3E}">
        <p14:creationId xmlns:p14="http://schemas.microsoft.com/office/powerpoint/2010/main" val="182834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D67460AB-7D8F-2647-9DCA-95A59F6D4264}" type="datetimeFigureOut">
              <a:rPr lang="fr-FR" smtClean="0"/>
              <a:t>06/05/2019</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A1EEEAFC-C931-7E49-99D1-6E239B2190AA}" type="slidenum">
              <a:rPr lang="fr-FR" smtClean="0"/>
              <a:t>‹N°›</a:t>
            </a:fld>
            <a:endParaRPr lang="fr-FR"/>
          </a:p>
        </p:txBody>
      </p:sp>
    </p:spTree>
    <p:extLst>
      <p:ext uri="{BB962C8B-B14F-4D97-AF65-F5344CB8AC3E}">
        <p14:creationId xmlns:p14="http://schemas.microsoft.com/office/powerpoint/2010/main" val="2035821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1</a:t>
            </a:fld>
            <a:endParaRPr lang="fr-FR"/>
          </a:p>
        </p:txBody>
      </p:sp>
    </p:spTree>
    <p:extLst>
      <p:ext uri="{BB962C8B-B14F-4D97-AF65-F5344CB8AC3E}">
        <p14:creationId xmlns:p14="http://schemas.microsoft.com/office/powerpoint/2010/main" val="170583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2</a:t>
            </a:fld>
            <a:endParaRPr lang="fr-FR"/>
          </a:p>
        </p:txBody>
      </p:sp>
    </p:spTree>
    <p:extLst>
      <p:ext uri="{BB962C8B-B14F-4D97-AF65-F5344CB8AC3E}">
        <p14:creationId xmlns:p14="http://schemas.microsoft.com/office/powerpoint/2010/main" val="170583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3</a:t>
            </a:fld>
            <a:endParaRPr lang="fr-FR"/>
          </a:p>
        </p:txBody>
      </p:sp>
    </p:spTree>
    <p:extLst>
      <p:ext uri="{BB962C8B-B14F-4D97-AF65-F5344CB8AC3E}">
        <p14:creationId xmlns:p14="http://schemas.microsoft.com/office/powerpoint/2010/main" val="260852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8</a:t>
            </a:fld>
            <a:endParaRPr lang="fr-FR"/>
          </a:p>
        </p:txBody>
      </p:sp>
    </p:spTree>
    <p:extLst>
      <p:ext uri="{BB962C8B-B14F-4D97-AF65-F5344CB8AC3E}">
        <p14:creationId xmlns:p14="http://schemas.microsoft.com/office/powerpoint/2010/main" val="9058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EEEAFC-C931-7E49-99D1-6E239B2190AA}" type="slidenum">
              <a:rPr lang="fr-FR" smtClean="0"/>
              <a:t>32</a:t>
            </a:fld>
            <a:endParaRPr lang="fr-FR"/>
          </a:p>
        </p:txBody>
      </p:sp>
    </p:spTree>
    <p:extLst>
      <p:ext uri="{BB962C8B-B14F-4D97-AF65-F5344CB8AC3E}">
        <p14:creationId xmlns:p14="http://schemas.microsoft.com/office/powerpoint/2010/main" val="170583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t>Présentation de l’Équipe-choc pédagogique</a:t>
            </a:r>
            <a:endParaRPr lang="fr-FR" dirty="0"/>
          </a:p>
        </p:txBody>
      </p:sp>
      <p:sp>
        <p:nvSpPr>
          <p:cNvPr id="6" name="Espace réservé de la date 3"/>
          <p:cNvSpPr>
            <a:spLocks noGrp="1"/>
          </p:cNvSpPr>
          <p:nvPr>
            <p:ph type="dt" sz="half" idx="2"/>
          </p:nvPr>
        </p:nvSpPr>
        <p:spPr>
          <a:xfrm>
            <a:off x="6649356" y="6474279"/>
            <a:ext cx="11756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2017-02-23</a:t>
            </a:r>
            <a:endParaRPr lang="fr-FR" dirty="0"/>
          </a:p>
        </p:txBody>
      </p:sp>
      <p:sp>
        <p:nvSpPr>
          <p:cNvPr id="7" name="Espace réservé du numéro de diapositive 5"/>
          <p:cNvSpPr>
            <a:spLocks noGrp="1"/>
          </p:cNvSpPr>
          <p:nvPr>
            <p:ph type="sldNum" sz="quarter" idx="4"/>
          </p:nvPr>
        </p:nvSpPr>
        <p:spPr>
          <a:xfrm>
            <a:off x="8118931" y="6474279"/>
            <a:ext cx="970643" cy="365125"/>
          </a:xfrm>
          <a:prstGeom prst="rect">
            <a:avLst/>
          </a:prstGeom>
        </p:spPr>
        <p:txBody>
          <a:bodyPr vert="horz" lIns="91440" tIns="45720" rIns="91440" bIns="45720" rtlCol="0" anchor="ctr"/>
          <a:lstStyle>
            <a:lvl1pPr algn="r">
              <a:defRPr sz="1200">
                <a:solidFill>
                  <a:schemeClr val="accent3"/>
                </a:solidFill>
              </a:defRPr>
            </a:lvl1pPr>
          </a:lstStyle>
          <a:p>
            <a:fld id="{8CF29BA5-42BA-5049-8511-FAD7710C7FA9}" type="slidenum">
              <a:rPr lang="fr-FR" smtClean="0"/>
              <a:pPr/>
              <a:t>‹N°›</a:t>
            </a:fld>
            <a:endParaRPr lang="fr-FR" dirty="0"/>
          </a:p>
        </p:txBody>
      </p:sp>
    </p:spTree>
    <p:extLst>
      <p:ext uri="{BB962C8B-B14F-4D97-AF65-F5344CB8AC3E}">
        <p14:creationId xmlns:p14="http://schemas.microsoft.com/office/powerpoint/2010/main" val="3694467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dirty="0" smtClean="0"/>
              <a:t>Présentation de l’Équipe-choc pédagogique</a:t>
            </a:r>
            <a:endParaRPr lang="fr-FR" dirty="0"/>
          </a:p>
        </p:txBody>
      </p:sp>
      <p:sp>
        <p:nvSpPr>
          <p:cNvPr id="7" name="Espace réservé du titre 1"/>
          <p:cNvSpPr>
            <a:spLocks noGrp="1"/>
          </p:cNvSpPr>
          <p:nvPr>
            <p:ph type="title"/>
          </p:nvPr>
        </p:nvSpPr>
        <p:spPr>
          <a:xfrm>
            <a:off x="299357" y="38784"/>
            <a:ext cx="7525656" cy="813933"/>
          </a:xfrm>
          <a:prstGeom prst="rect">
            <a:avLst/>
          </a:prstGeom>
          <a:ln>
            <a:noFill/>
          </a:ln>
        </p:spPr>
        <p:txBody>
          <a:bodyPr vert="horz" lIns="91440" tIns="45720" rIns="91440" bIns="45720" rtlCol="0" anchor="ctr">
            <a:noAutofit/>
          </a:bodyPr>
          <a:lstStyle/>
          <a:p>
            <a:r>
              <a:rPr lang="fr-CA" dirty="0" smtClean="0"/>
              <a:t>CLIQUEZ ET MODIFIEZ LE TITRE</a:t>
            </a:r>
            <a:endParaRPr lang="fr-FR" dirty="0"/>
          </a:p>
        </p:txBody>
      </p:sp>
      <p:sp>
        <p:nvSpPr>
          <p:cNvPr id="8" name="Espace réservé du texte 2"/>
          <p:cNvSpPr>
            <a:spLocks noGrp="1"/>
          </p:cNvSpPr>
          <p:nvPr>
            <p:ph idx="1"/>
          </p:nvPr>
        </p:nvSpPr>
        <p:spPr>
          <a:xfrm>
            <a:off x="299357" y="997858"/>
            <a:ext cx="7525656" cy="5128306"/>
          </a:xfrm>
          <a:prstGeom prst="rect">
            <a:avLst/>
          </a:prstGeom>
          <a:ln>
            <a:noFill/>
          </a:ln>
        </p:spPr>
        <p:txBody>
          <a:bodyPr vert="horz" lIns="91440" tIns="45720" rIns="91440" bIns="45720" rtlCol="0">
            <a:no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9" name="Espace réservé de la date 3"/>
          <p:cNvSpPr>
            <a:spLocks noGrp="1"/>
          </p:cNvSpPr>
          <p:nvPr>
            <p:ph type="dt" sz="half" idx="2"/>
          </p:nvPr>
        </p:nvSpPr>
        <p:spPr>
          <a:xfrm>
            <a:off x="6649356" y="6474279"/>
            <a:ext cx="11756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2017-02-23</a:t>
            </a:r>
            <a:endParaRPr lang="fr-FR" dirty="0"/>
          </a:p>
        </p:txBody>
      </p:sp>
      <p:sp>
        <p:nvSpPr>
          <p:cNvPr id="10" name="Espace réservé du numéro de diapositive 5"/>
          <p:cNvSpPr>
            <a:spLocks noGrp="1"/>
          </p:cNvSpPr>
          <p:nvPr>
            <p:ph type="sldNum" sz="quarter" idx="4"/>
          </p:nvPr>
        </p:nvSpPr>
        <p:spPr>
          <a:xfrm>
            <a:off x="8118931" y="6474279"/>
            <a:ext cx="970643" cy="365125"/>
          </a:xfrm>
          <a:prstGeom prst="rect">
            <a:avLst/>
          </a:prstGeom>
        </p:spPr>
        <p:txBody>
          <a:bodyPr vert="horz" lIns="91440" tIns="45720" rIns="91440" bIns="45720" rtlCol="0" anchor="ctr"/>
          <a:lstStyle>
            <a:lvl1pPr algn="r">
              <a:defRPr sz="1200">
                <a:solidFill>
                  <a:schemeClr val="accent3"/>
                </a:solidFill>
              </a:defRPr>
            </a:lvl1pPr>
          </a:lstStyle>
          <a:p>
            <a:fld id="{8CF29BA5-42BA-5049-8511-FAD7710C7FA9}" type="slidenum">
              <a:rPr lang="fr-FR" smtClean="0"/>
              <a:pPr/>
              <a:t>‹N°›</a:t>
            </a:fld>
            <a:endParaRPr lang="fr-FR" dirty="0"/>
          </a:p>
        </p:txBody>
      </p:sp>
    </p:spTree>
    <p:extLst>
      <p:ext uri="{BB962C8B-B14F-4D97-AF65-F5344CB8AC3E}">
        <p14:creationId xmlns:p14="http://schemas.microsoft.com/office/powerpoint/2010/main" val="5125396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99357" y="38784"/>
            <a:ext cx="7525656" cy="813933"/>
          </a:xfrm>
          <a:prstGeom prst="rect">
            <a:avLst/>
          </a:prstGeom>
          <a:ln>
            <a:noFill/>
          </a:ln>
        </p:spPr>
        <p:txBody>
          <a:bodyPr vert="horz" lIns="91440" tIns="45720" rIns="91440" bIns="45720" rtlCol="0" anchor="ctr">
            <a:no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299357" y="997858"/>
            <a:ext cx="7525656" cy="5128306"/>
          </a:xfrm>
          <a:prstGeom prst="rect">
            <a:avLst/>
          </a:prstGeom>
          <a:ln>
            <a:noFill/>
          </a:ln>
        </p:spPr>
        <p:txBody>
          <a:bodyPr vert="horz" lIns="91440" tIns="45720" rIns="91440" bIns="45720" rtlCol="0">
            <a:no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Espace réservé de la date 3"/>
          <p:cNvSpPr>
            <a:spLocks noGrp="1"/>
          </p:cNvSpPr>
          <p:nvPr>
            <p:ph type="dt" sz="half" idx="2"/>
          </p:nvPr>
        </p:nvSpPr>
        <p:spPr>
          <a:xfrm>
            <a:off x="6649356" y="6474279"/>
            <a:ext cx="11756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2017-02-23</a:t>
            </a:r>
            <a:endParaRPr lang="fr-FR" dirty="0"/>
          </a:p>
        </p:txBody>
      </p:sp>
      <p:sp>
        <p:nvSpPr>
          <p:cNvPr id="5" name="Espace réservé du pied de page 4"/>
          <p:cNvSpPr>
            <a:spLocks noGrp="1"/>
          </p:cNvSpPr>
          <p:nvPr>
            <p:ph type="ftr" sz="quarter" idx="3"/>
          </p:nvPr>
        </p:nvSpPr>
        <p:spPr>
          <a:xfrm>
            <a:off x="293913" y="6474279"/>
            <a:ext cx="62647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Présentation de l’Équipe-choc pédagogique</a:t>
            </a:r>
            <a:endParaRPr lang="fr-FR" dirty="0"/>
          </a:p>
        </p:txBody>
      </p:sp>
      <p:cxnSp>
        <p:nvCxnSpPr>
          <p:cNvPr id="7" name="Connecteur droit 6"/>
          <p:cNvCxnSpPr/>
          <p:nvPr/>
        </p:nvCxnSpPr>
        <p:spPr>
          <a:xfrm>
            <a:off x="-90129" y="6521104"/>
            <a:ext cx="6739485" cy="0"/>
          </a:xfrm>
          <a:prstGeom prst="line">
            <a:avLst/>
          </a:prstGeom>
          <a:ln w="19050" cmpd="sng">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221342" y="781612"/>
            <a:ext cx="7716158" cy="0"/>
          </a:xfrm>
          <a:prstGeom prst="line">
            <a:avLst/>
          </a:prstGeom>
          <a:ln w="28575" cmpd="sng">
            <a:solidFill>
              <a:schemeClr val="accent5"/>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2" name="Espace réservé du numéro de diapositive 5"/>
          <p:cNvSpPr>
            <a:spLocks noGrp="1"/>
          </p:cNvSpPr>
          <p:nvPr>
            <p:ph type="sldNum" sz="quarter" idx="4"/>
          </p:nvPr>
        </p:nvSpPr>
        <p:spPr>
          <a:xfrm>
            <a:off x="8037289" y="6474279"/>
            <a:ext cx="970643" cy="365125"/>
          </a:xfrm>
          <a:prstGeom prst="rect">
            <a:avLst/>
          </a:prstGeom>
        </p:spPr>
        <p:txBody>
          <a:bodyPr vert="horz" lIns="91440" tIns="45720" rIns="91440" bIns="45720" rtlCol="0" anchor="ctr"/>
          <a:lstStyle>
            <a:lvl1pPr algn="r">
              <a:defRPr sz="1200">
                <a:solidFill>
                  <a:schemeClr val="accent3"/>
                </a:solidFill>
              </a:defRPr>
            </a:lvl1pPr>
          </a:lstStyle>
          <a:p>
            <a:fld id="{8CF29BA5-42BA-5049-8511-FAD7710C7FA9}" type="slidenum">
              <a:rPr lang="fr-FR" smtClean="0"/>
              <a:pPr/>
              <a:t>‹N°›</a:t>
            </a:fld>
            <a:endParaRPr lang="fr-FR" dirty="0"/>
          </a:p>
        </p:txBody>
      </p:sp>
    </p:spTree>
    <p:extLst>
      <p:ext uri="{BB962C8B-B14F-4D97-AF65-F5344CB8AC3E}">
        <p14:creationId xmlns:p14="http://schemas.microsoft.com/office/powerpoint/2010/main" val="3893580205"/>
      </p:ext>
    </p:extLst>
  </p:cSld>
  <p:clrMap bg1="lt1" tx1="dk1" bg2="lt2" tx2="dk2" accent1="accent1" accent2="accent2" accent3="accent3" accent4="accent4" accent5="accent5" accent6="accent6" hlink="hlink" folHlink="folHlink"/>
  <p:sldLayoutIdLst>
    <p:sldLayoutId id="2147483654" r:id="rId1"/>
    <p:sldLayoutId id="2147483649" r:id="rId2"/>
  </p:sldLayoutIdLst>
  <p:timing>
    <p:tnLst>
      <p:par>
        <p:cTn id="1" dur="indefinite" restart="never" nodeType="tmRoot"/>
      </p:par>
    </p:tnLst>
  </p:timing>
  <p:txStyles>
    <p:titleStyle>
      <a:lvl1pPr algn="l" defTabSz="457200" rtl="0" eaLnBrk="1" latinLnBrk="0" hangingPunct="1">
        <a:spcBef>
          <a:spcPct val="0"/>
        </a:spcBef>
        <a:buNone/>
        <a:defRPr sz="3400" b="1" kern="1200">
          <a:solidFill>
            <a:schemeClr val="tx2"/>
          </a:solidFill>
          <a:latin typeface="+mj-lt"/>
          <a:ea typeface="+mj-ea"/>
          <a:cs typeface="+mj-cs"/>
        </a:defRPr>
      </a:lvl1pPr>
    </p:titleStyle>
    <p:bodyStyle>
      <a:lvl1pPr marL="0" indent="0" algn="l" defTabSz="457200" rtl="0" eaLnBrk="1" latinLnBrk="0" hangingPunct="1">
        <a:spcBef>
          <a:spcPct val="20000"/>
        </a:spcBef>
        <a:buFontTx/>
        <a:buNone/>
        <a:defRPr sz="2800" kern="1200">
          <a:solidFill>
            <a:schemeClr val="accent2"/>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accent3"/>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jp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hyperlink" Target="https://www.youtube.com/watch?v=ZbYnrKrnm6M"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5.png"/><Relationship Id="rId5" Type="http://schemas.openxmlformats.org/officeDocument/2006/relationships/tags" Target="../tags/tag18.xml"/><Relationship Id="rId10" Type="http://schemas.openxmlformats.org/officeDocument/2006/relationships/hyperlink" Target="http://bazzotv.telequebec.tv/rubrique.aspx?id=1" TargetMode="External"/><Relationship Id="rId4" Type="http://schemas.openxmlformats.org/officeDocument/2006/relationships/tags" Target="../tags/tag17.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4238608"/>
            <a:ext cx="9144000" cy="770120"/>
          </a:xfrm>
        </p:spPr>
        <p:txBody>
          <a:bodyPr anchor="ctr">
            <a:noAutofit/>
          </a:bodyPr>
          <a:lstStyle/>
          <a:p>
            <a:pPr algn="ctr">
              <a:lnSpc>
                <a:spcPct val="80000"/>
              </a:lnSpc>
            </a:pPr>
            <a:r>
              <a:rPr lang="fr-FR" sz="3600" dirty="0" smtClean="0"/>
              <a:t>Enseigner et évaluer l’oral</a:t>
            </a:r>
            <a:r>
              <a:rPr lang="fr-FR" sz="4000" dirty="0" smtClean="0"/>
              <a:t/>
            </a:r>
            <a:br>
              <a:rPr lang="fr-FR" sz="4000" dirty="0" smtClean="0"/>
            </a:br>
            <a:endParaRPr lang="fr-FR" sz="3600" b="1" dirty="0">
              <a:solidFill>
                <a:schemeClr val="accent3"/>
              </a:solidFill>
            </a:endParaRPr>
          </a:p>
        </p:txBody>
      </p:sp>
      <p:sp>
        <p:nvSpPr>
          <p:cNvPr id="3" name="Sous-titre 2"/>
          <p:cNvSpPr>
            <a:spLocks noGrp="1"/>
          </p:cNvSpPr>
          <p:nvPr>
            <p:ph type="subTitle" idx="4294967295"/>
            <p:custDataLst>
              <p:tags r:id="rId2"/>
            </p:custDataLst>
          </p:nvPr>
        </p:nvSpPr>
        <p:spPr>
          <a:xfrm>
            <a:off x="278578" y="5594206"/>
            <a:ext cx="8309797" cy="506344"/>
          </a:xfrm>
        </p:spPr>
        <p:txBody>
          <a:bodyPr anchor="b">
            <a:noAutofit/>
          </a:bodyPr>
          <a:lstStyle/>
          <a:p>
            <a:pPr algn="l">
              <a:lnSpc>
                <a:spcPct val="80000"/>
              </a:lnSpc>
            </a:pPr>
            <a:endParaRPr lang="fr-FR" sz="2000" dirty="0" smtClean="0">
              <a:solidFill>
                <a:schemeClr val="tx2"/>
              </a:solidFill>
            </a:endParaRPr>
          </a:p>
          <a:p>
            <a:pPr algn="l">
              <a:lnSpc>
                <a:spcPct val="80000"/>
              </a:lnSpc>
            </a:pPr>
            <a:r>
              <a:rPr lang="fr-FR" sz="2000" b="1" dirty="0" smtClean="0">
                <a:solidFill>
                  <a:schemeClr val="tx1"/>
                </a:solidFill>
              </a:rPr>
              <a:t>Marc-Antoine </a:t>
            </a:r>
            <a:r>
              <a:rPr lang="fr-FR" sz="2000" b="1" dirty="0" err="1" smtClean="0">
                <a:solidFill>
                  <a:schemeClr val="tx1"/>
                </a:solidFill>
              </a:rPr>
              <a:t>Drewitt</a:t>
            </a:r>
            <a:r>
              <a:rPr lang="fr-FR" sz="2000" b="1" dirty="0" smtClean="0">
                <a:solidFill>
                  <a:schemeClr val="tx1"/>
                </a:solidFill>
              </a:rPr>
              <a:t>- </a:t>
            </a:r>
            <a:r>
              <a:rPr lang="fr-FR" sz="2000" dirty="0" smtClean="0">
                <a:solidFill>
                  <a:schemeClr val="tx2"/>
                </a:solidFill>
              </a:rPr>
              <a:t>enseignant, Centre de Formation Rimouski-</a:t>
            </a:r>
            <a:r>
              <a:rPr lang="fr-FR" sz="2000" dirty="0" err="1" smtClean="0">
                <a:solidFill>
                  <a:schemeClr val="tx2"/>
                </a:solidFill>
              </a:rPr>
              <a:t>Neigette</a:t>
            </a:r>
            <a:r>
              <a:rPr lang="fr-FR" sz="2000" dirty="0" smtClean="0">
                <a:solidFill>
                  <a:schemeClr val="tx2"/>
                </a:solidFill>
              </a:rPr>
              <a:t>  </a:t>
            </a:r>
          </a:p>
        </p:txBody>
      </p:sp>
      <p:sp>
        <p:nvSpPr>
          <p:cNvPr id="7" name="Sous-titre 2"/>
          <p:cNvSpPr txBox="1">
            <a:spLocks/>
          </p:cNvSpPr>
          <p:nvPr>
            <p:custDataLst>
              <p:tags r:id="rId3"/>
            </p:custDataLst>
          </p:nvPr>
        </p:nvSpPr>
        <p:spPr>
          <a:xfrm>
            <a:off x="273976" y="5215970"/>
            <a:ext cx="2116394" cy="37823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400" b="1" spc="30" dirty="0" smtClean="0">
                <a:latin typeface="+mj-lt"/>
              </a:rPr>
              <a:t>PRÉSENTÉ</a:t>
            </a:r>
            <a:r>
              <a:rPr lang="fr-FR" sz="1400" b="1" spc="50" dirty="0" smtClean="0">
                <a:latin typeface="+mj-lt"/>
              </a:rPr>
              <a:t> PAR : </a:t>
            </a:r>
            <a:endParaRPr lang="fr-FR" sz="1400" spc="50" dirty="0"/>
          </a:p>
        </p:txBody>
      </p:sp>
      <p:sp>
        <p:nvSpPr>
          <p:cNvPr id="8" name="Sous-titre 2"/>
          <p:cNvSpPr txBox="1">
            <a:spLocks/>
          </p:cNvSpPr>
          <p:nvPr>
            <p:custDataLst>
              <p:tags r:id="rId4"/>
            </p:custDataLst>
          </p:nvPr>
        </p:nvSpPr>
        <p:spPr>
          <a:xfrm>
            <a:off x="278578" y="6446989"/>
            <a:ext cx="8218132" cy="37823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400" dirty="0" smtClean="0">
                <a:solidFill>
                  <a:schemeClr val="bg1"/>
                </a:solidFill>
                <a:latin typeface="+mj-lt"/>
              </a:rPr>
              <a:t>Février 2018 - Rimouski</a:t>
            </a:r>
            <a:endParaRPr lang="fr-FR" sz="1400" dirty="0">
              <a:solidFill>
                <a:schemeClr val="bg1"/>
              </a:solidFill>
            </a:endParaRPr>
          </a:p>
        </p:txBody>
      </p:sp>
    </p:spTree>
    <p:extLst>
      <p:ext uri="{BB962C8B-B14F-4D97-AF65-F5344CB8AC3E}">
        <p14:creationId xmlns:p14="http://schemas.microsoft.com/office/powerpoint/2010/main" val="3965800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99357" y="136478"/>
            <a:ext cx="7525656" cy="861380"/>
          </a:xfrm>
        </p:spPr>
        <p:txBody>
          <a:bodyPr/>
          <a:lstStyle/>
          <a:p>
            <a:r>
              <a:rPr lang="fr-CA" sz="2800" dirty="0"/>
              <a:t>Présupposé #3 : </a:t>
            </a:r>
            <a:r>
              <a:rPr lang="fr-CA" sz="2800" u="sng" dirty="0"/>
              <a:t>L’enseignement de l’oral se construit  dans l’instant présent.</a:t>
            </a:r>
            <a:br>
              <a:rPr lang="fr-CA" sz="2800" u="sng" dirty="0"/>
            </a:br>
            <a:endParaRPr lang="fr-CA" sz="2800" dirty="0"/>
          </a:p>
        </p:txBody>
      </p:sp>
      <p:sp>
        <p:nvSpPr>
          <p:cNvPr id="3" name="Espace réservé du contenu 2"/>
          <p:cNvSpPr>
            <a:spLocks noGrp="1"/>
          </p:cNvSpPr>
          <p:nvPr>
            <p:ph idx="1"/>
            <p:custDataLst>
              <p:tags r:id="rId2"/>
            </p:custDataLst>
          </p:nvPr>
        </p:nvSpPr>
        <p:spPr/>
        <p:txBody>
          <a:bodyPr/>
          <a:lstStyle/>
          <a:p>
            <a:endParaRPr lang="fr-CA" dirty="0" smtClean="0"/>
          </a:p>
          <a:p>
            <a:pPr marL="457200" indent="-457200">
              <a:buFont typeface="Arial" panose="020B0604020202020204" pitchFamily="34" charset="0"/>
              <a:buChar char="•"/>
            </a:pPr>
            <a:r>
              <a:rPr lang="fr-CA" dirty="0" smtClean="0"/>
              <a:t>Plus les rétroactions sont rapprochées dans le temps de la production, plus elles sont signifiantes;</a:t>
            </a:r>
          </a:p>
          <a:p>
            <a:pPr marL="457200" indent="-457200">
              <a:buFont typeface="Arial" panose="020B0604020202020204" pitchFamily="34" charset="0"/>
              <a:buChar char="•"/>
            </a:pPr>
            <a:r>
              <a:rPr lang="fr-CA" dirty="0" smtClean="0"/>
              <a:t>Les autocorrections doivent être effectuées dans les plus brefs délais après la rétroaction;</a:t>
            </a:r>
          </a:p>
          <a:p>
            <a:pPr marL="457200" indent="-457200">
              <a:buFont typeface="Arial" panose="020B0604020202020204" pitchFamily="34" charset="0"/>
              <a:buChar char="•"/>
            </a:pPr>
            <a:r>
              <a:rPr lang="fr-CA" dirty="0" smtClean="0"/>
              <a:t>Les rétroactions doivent porter sur un nombre limité d’«objets» de l’oral.</a:t>
            </a:r>
          </a:p>
        </p:txBody>
      </p:sp>
    </p:spTree>
    <p:extLst>
      <p:ext uri="{BB962C8B-B14F-4D97-AF65-F5344CB8AC3E}">
        <p14:creationId xmlns:p14="http://schemas.microsoft.com/office/powerpoint/2010/main" val="45462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La nécessité de scinder la tâche </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Si elle peut paraitre simple pour nous, enseignants, la tâche demandée à nos élèves se révèle tout de même compliquée.</a:t>
            </a:r>
          </a:p>
          <a:p>
            <a:endParaRPr lang="fr-CA" dirty="0"/>
          </a:p>
          <a:p>
            <a:r>
              <a:rPr lang="fr-CA" dirty="0" smtClean="0"/>
              <a:t>Ainsi, dans le processus d’apprentissage, il importe de subdiviser la tâche en plusieurs  tâches simples. </a:t>
            </a:r>
            <a:endParaRPr lang="fr-CA" dirty="0"/>
          </a:p>
        </p:txBody>
      </p:sp>
    </p:spTree>
    <p:extLst>
      <p:ext uri="{BB962C8B-B14F-4D97-AF65-F5344CB8AC3E}">
        <p14:creationId xmlns:p14="http://schemas.microsoft.com/office/powerpoint/2010/main" val="147386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Présentation de la tâche</a:t>
            </a:r>
            <a:endParaRPr lang="fr-CA" dirty="0"/>
          </a:p>
        </p:txBody>
      </p:sp>
      <p:sp>
        <p:nvSpPr>
          <p:cNvPr id="3" name="Espace réservé du contenu 2"/>
          <p:cNvSpPr>
            <a:spLocks noGrp="1"/>
          </p:cNvSpPr>
          <p:nvPr>
            <p:ph idx="1"/>
            <p:custDataLst>
              <p:tags r:id="rId2"/>
            </p:custDataLst>
          </p:nvPr>
        </p:nvSpPr>
        <p:spPr/>
        <p:txBody>
          <a:bodyPr/>
          <a:lstStyle/>
          <a:p>
            <a:endParaRPr lang="fr-CA" dirty="0" smtClean="0"/>
          </a:p>
          <a:p>
            <a:endParaRPr lang="fr-CA" dirty="0"/>
          </a:p>
          <a:p>
            <a:r>
              <a:rPr lang="fr-CA" dirty="0" smtClean="0"/>
              <a:t>«C’est comme si tu écoutais un documentaire à la télé. Plus tard, au souper, tu parles de ce que tu as compris du documentaire, tu présentes juste les grandes lignes.»</a:t>
            </a:r>
          </a:p>
        </p:txBody>
      </p:sp>
    </p:spTree>
    <p:extLst>
      <p:ext uri="{BB962C8B-B14F-4D97-AF65-F5344CB8AC3E}">
        <p14:creationId xmlns:p14="http://schemas.microsoft.com/office/powerpoint/2010/main" val="258823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Présentation de la tâche </a:t>
            </a:r>
            <a:endParaRPr lang="fr-CA" dirty="0"/>
          </a:p>
        </p:txBody>
      </p:sp>
      <p:sp>
        <p:nvSpPr>
          <p:cNvPr id="3" name="Espace réservé du contenu 2"/>
          <p:cNvSpPr>
            <a:spLocks noGrp="1"/>
          </p:cNvSpPr>
          <p:nvPr>
            <p:ph idx="1"/>
            <p:custDataLst>
              <p:tags r:id="rId2"/>
            </p:custDataLst>
          </p:nvPr>
        </p:nvSpPr>
        <p:spPr/>
        <p:txBody>
          <a:bodyPr/>
          <a:lstStyle/>
          <a:p>
            <a:endParaRPr lang="fr-CA" dirty="0" smtClean="0"/>
          </a:p>
          <a:p>
            <a:endParaRPr lang="fr-CA" dirty="0"/>
          </a:p>
          <a:p>
            <a:r>
              <a:rPr lang="fr-CA" dirty="0" smtClean="0"/>
              <a:t>«Ensuite</a:t>
            </a:r>
            <a:r>
              <a:rPr lang="fr-CA" dirty="0"/>
              <a:t>, tu mentionnes un moment que tu as trouvé particulièrement marquant, tu décris quel est le sentiment, l’impression ou l’idée que ce passage a suscité chez toi et tu expliques pourquoi en fonction de tes convictions, tes expériences, mais aussi en faisant référence aux éléments </a:t>
            </a:r>
            <a:r>
              <a:rPr lang="fr-CA" dirty="0" smtClean="0"/>
              <a:t>de la </a:t>
            </a:r>
            <a:r>
              <a:rPr lang="fr-CA" dirty="0"/>
              <a:t>vidéo</a:t>
            </a:r>
            <a:r>
              <a:rPr lang="fr-CA" dirty="0" smtClean="0"/>
              <a:t>.» </a:t>
            </a:r>
            <a:endParaRPr lang="fr-CA" dirty="0"/>
          </a:p>
          <a:p>
            <a:endParaRPr lang="fr-CA" dirty="0"/>
          </a:p>
        </p:txBody>
      </p:sp>
    </p:spTree>
    <p:extLst>
      <p:ext uri="{BB962C8B-B14F-4D97-AF65-F5344CB8AC3E}">
        <p14:creationId xmlns:p14="http://schemas.microsoft.com/office/powerpoint/2010/main" val="216422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Présentation de la tâche </a:t>
            </a:r>
            <a:endParaRPr lang="fr-CA" dirty="0"/>
          </a:p>
        </p:txBody>
      </p:sp>
      <p:sp>
        <p:nvSpPr>
          <p:cNvPr id="3" name="Espace réservé du contenu 2"/>
          <p:cNvSpPr>
            <a:spLocks noGrp="1"/>
          </p:cNvSpPr>
          <p:nvPr>
            <p:ph idx="1"/>
            <p:custDataLst>
              <p:tags r:id="rId2"/>
            </p:custDataLst>
          </p:nvPr>
        </p:nvSpPr>
        <p:spPr/>
        <p:txBody>
          <a:bodyPr/>
          <a:lstStyle/>
          <a:p>
            <a:endParaRPr lang="fr-CA" dirty="0"/>
          </a:p>
          <a:p>
            <a:r>
              <a:rPr lang="fr-CA" dirty="0" smtClean="0"/>
              <a:t>«Finalement, tu affirmes qu’il </a:t>
            </a:r>
            <a:r>
              <a:rPr lang="fr-CA" b="1" u="sng" dirty="0" smtClean="0"/>
              <a:t>faut</a:t>
            </a:r>
            <a:r>
              <a:rPr lang="fr-CA" dirty="0" smtClean="0"/>
              <a:t> faire quelque chose à propos de la situation ou du phénomène expliqué dans le documentaire. (thèse) Et là, les gens ne seront pas d’accord avec toi et vont commencer à argumenter. C’est à ce moment-là que tu commences à  faire référence en détail à ce que tu as vu dans le documentaire, mais tu peux aussi utiliser tes connaissances personnelles , faire des appels aux valeurs, etc.»  </a:t>
            </a:r>
            <a:endParaRPr lang="fr-CA" dirty="0"/>
          </a:p>
        </p:txBody>
      </p:sp>
    </p:spTree>
    <p:extLst>
      <p:ext uri="{BB962C8B-B14F-4D97-AF65-F5344CB8AC3E}">
        <p14:creationId xmlns:p14="http://schemas.microsoft.com/office/powerpoint/2010/main" val="237471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Exemple de séquence didactique </a:t>
            </a:r>
            <a:endParaRPr lang="fr-CA" dirty="0"/>
          </a:p>
        </p:txBody>
      </p:sp>
      <p:sp>
        <p:nvSpPr>
          <p:cNvPr id="3" name="Espace réservé du contenu 2"/>
          <p:cNvSpPr>
            <a:spLocks noGrp="1"/>
          </p:cNvSpPr>
          <p:nvPr>
            <p:ph idx="1"/>
            <p:custDataLst>
              <p:tags r:id="rId2"/>
            </p:custDataLst>
          </p:nvPr>
        </p:nvSpPr>
        <p:spPr/>
        <p:txBody>
          <a:bodyPr/>
          <a:lstStyle/>
          <a:p>
            <a:pPr marL="514350" indent="-514350">
              <a:buAutoNum type="arabicParenR"/>
            </a:pPr>
            <a:r>
              <a:rPr lang="fr-CA" dirty="0" smtClean="0"/>
              <a:t>L’enseignant prend le temps d’expliquer les critères d’évaluation</a:t>
            </a:r>
          </a:p>
          <a:p>
            <a:pPr marL="1257300" lvl="1" indent="-514350"/>
            <a:r>
              <a:rPr lang="fr-CA" dirty="0" smtClean="0"/>
              <a:t>C’est l’occasion d’enseigner un premier objet de l’oral : </a:t>
            </a:r>
            <a:r>
              <a:rPr lang="fr-CA" b="1" u="sng" dirty="0" smtClean="0"/>
              <a:t>la reformulation </a:t>
            </a:r>
          </a:p>
          <a:p>
            <a:pPr marL="1257300" lvl="1" indent="-514350"/>
            <a:r>
              <a:rPr lang="fr-CA" dirty="0" smtClean="0"/>
              <a:t>La séquence se construit ainsi :</a:t>
            </a:r>
          </a:p>
          <a:p>
            <a:pPr marL="1657350" lvl="2" indent="-514350"/>
            <a:r>
              <a:rPr lang="fr-CA" dirty="0" smtClean="0"/>
              <a:t>Lecture des critères, </a:t>
            </a:r>
          </a:p>
          <a:p>
            <a:pPr marL="1657350" lvl="2" indent="-514350"/>
            <a:r>
              <a:rPr lang="fr-CA" dirty="0"/>
              <a:t>E</a:t>
            </a:r>
            <a:r>
              <a:rPr lang="fr-CA" dirty="0" smtClean="0"/>
              <a:t>xplication détaillée basée sur le programme, </a:t>
            </a:r>
          </a:p>
          <a:p>
            <a:pPr marL="1657350" lvl="2" indent="-514350"/>
            <a:r>
              <a:rPr lang="fr-CA" dirty="0" smtClean="0"/>
              <a:t>Vérification de compréhension des élèves</a:t>
            </a:r>
          </a:p>
          <a:p>
            <a:pPr marL="1657350" lvl="2" indent="-514350"/>
            <a:r>
              <a:rPr lang="fr-CA" dirty="0" smtClean="0"/>
              <a:t>Reformulation/ simplification des critères </a:t>
            </a:r>
          </a:p>
          <a:p>
            <a:pPr marL="1657350" lvl="2" indent="-514350"/>
            <a:r>
              <a:rPr lang="fr-CA" dirty="0" smtClean="0"/>
              <a:t>Vérification de la compréhension des critères lors d’un modelage</a:t>
            </a:r>
            <a:endParaRPr lang="fr-CA" dirty="0"/>
          </a:p>
        </p:txBody>
      </p:sp>
    </p:spTree>
    <p:extLst>
      <p:ext uri="{BB962C8B-B14F-4D97-AF65-F5344CB8AC3E}">
        <p14:creationId xmlns:p14="http://schemas.microsoft.com/office/powerpoint/2010/main" val="28197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1069" y="38784"/>
            <a:ext cx="7633944" cy="813933"/>
          </a:xfrm>
        </p:spPr>
        <p:txBody>
          <a:bodyPr/>
          <a:lstStyle/>
          <a:p>
            <a:r>
              <a:rPr lang="fr-CA" sz="2800" dirty="0" smtClean="0"/>
              <a:t>Un piège à éviter: la recherche de documentaires </a:t>
            </a:r>
            <a:endParaRPr lang="fr-CA" sz="2800" dirty="0"/>
          </a:p>
        </p:txBody>
      </p:sp>
      <p:sp>
        <p:nvSpPr>
          <p:cNvPr id="3" name="Espace réservé du contenu 2"/>
          <p:cNvSpPr>
            <a:spLocks noGrp="1"/>
          </p:cNvSpPr>
          <p:nvPr>
            <p:ph idx="1"/>
            <p:custDataLst>
              <p:tags r:id="rId2"/>
            </p:custDataLst>
          </p:nvPr>
        </p:nvSpPr>
        <p:spPr/>
        <p:txBody>
          <a:bodyPr/>
          <a:lstStyle/>
          <a:p>
            <a:r>
              <a:rPr lang="fr-CA" dirty="0" smtClean="0"/>
              <a:t>Afin de limiter le temps de recherche, je vous propose d’amener les élèves à choisir un documentaire d’abord, plutôt que de choisir un sujet pour ensuite trouver les documents audiovisuels, car cela prend souvent trop de temps. </a:t>
            </a:r>
          </a:p>
          <a:p>
            <a:r>
              <a:rPr lang="fr-CA" dirty="0" smtClean="0"/>
              <a:t>Site de prédilection: </a:t>
            </a:r>
          </a:p>
          <a:p>
            <a:r>
              <a:rPr lang="fr-CA" i="1" dirty="0" smtClean="0"/>
              <a:t>Grands reportages </a:t>
            </a:r>
          </a:p>
          <a:p>
            <a:r>
              <a:rPr lang="fr-CA" i="1" dirty="0" smtClean="0"/>
              <a:t>Découverte</a:t>
            </a:r>
          </a:p>
          <a:p>
            <a:r>
              <a:rPr lang="fr-CA" i="1" dirty="0" smtClean="0"/>
              <a:t>Enquête</a:t>
            </a:r>
          </a:p>
          <a:p>
            <a:r>
              <a:rPr lang="fr-CA" i="1" dirty="0" smtClean="0"/>
              <a:t>Second Regard</a:t>
            </a:r>
            <a:endParaRPr lang="fr-CA" i="1" dirty="0"/>
          </a:p>
        </p:txBody>
      </p:sp>
      <p:pic>
        <p:nvPicPr>
          <p:cNvPr id="4" name="Image 3"/>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32782" t="39067" r="33609" b="30467"/>
          <a:stretch/>
        </p:blipFill>
        <p:spPr>
          <a:xfrm>
            <a:off x="3957852" y="3234520"/>
            <a:ext cx="3498672" cy="1665094"/>
          </a:xfrm>
          <a:prstGeom prst="rect">
            <a:avLst/>
          </a:prstGeom>
        </p:spPr>
      </p:pic>
    </p:spTree>
    <p:extLst>
      <p:ext uri="{BB962C8B-B14F-4D97-AF65-F5344CB8AC3E}">
        <p14:creationId xmlns:p14="http://schemas.microsoft.com/office/powerpoint/2010/main" val="166840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Exemple de séquence didactique</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Modelage d’exposé</a:t>
            </a:r>
          </a:p>
          <a:p>
            <a:pPr marL="457200" indent="-457200">
              <a:buFont typeface="Arial" panose="020B0604020202020204" pitchFamily="34" charset="0"/>
              <a:buChar char="•"/>
            </a:pPr>
            <a:r>
              <a:rPr lang="fr-CA" dirty="0" smtClean="0"/>
              <a:t>Le modelage doit être effectué dans les jours qui suivent l’explication des critères, sinon le jour même. </a:t>
            </a:r>
          </a:p>
          <a:p>
            <a:pPr marL="457200" indent="-457200">
              <a:buFont typeface="Arial" panose="020B0604020202020204" pitchFamily="34" charset="0"/>
              <a:buChar char="•"/>
            </a:pPr>
            <a:r>
              <a:rPr lang="fr-CA" dirty="0" smtClean="0"/>
              <a:t>L’enseignant procède à l’exposé en faisant des pauses, il demande d’identifier quel critère était visé par la séquence précédant la pause. </a:t>
            </a:r>
          </a:p>
          <a:p>
            <a:pPr marL="457200" indent="-457200">
              <a:buFont typeface="Arial" panose="020B0604020202020204" pitchFamily="34" charset="0"/>
              <a:buChar char="•"/>
            </a:pPr>
            <a:r>
              <a:rPr lang="fr-CA" dirty="0" smtClean="0"/>
              <a:t>L’enseignant mène le débat, il amène les élèves à formuler des interventions en mettant l’accent sur les objets de langue qui seront enseignés au cours du reste de la séquence.  </a:t>
            </a:r>
          </a:p>
          <a:p>
            <a:endParaRPr lang="fr-CA" dirty="0" smtClean="0"/>
          </a:p>
          <a:p>
            <a:endParaRPr lang="fr-CA" dirty="0"/>
          </a:p>
        </p:txBody>
      </p:sp>
    </p:spTree>
    <p:extLst>
      <p:ext uri="{BB962C8B-B14F-4D97-AF65-F5344CB8AC3E}">
        <p14:creationId xmlns:p14="http://schemas.microsoft.com/office/powerpoint/2010/main" val="26240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Exemple de séquence didactique</a:t>
            </a:r>
          </a:p>
        </p:txBody>
      </p:sp>
      <p:sp>
        <p:nvSpPr>
          <p:cNvPr id="3" name="Espace réservé du contenu 2"/>
          <p:cNvSpPr>
            <a:spLocks noGrp="1"/>
          </p:cNvSpPr>
          <p:nvPr>
            <p:ph idx="1"/>
            <p:custDataLst>
              <p:tags r:id="rId2"/>
            </p:custDataLst>
          </p:nvPr>
        </p:nvSpPr>
        <p:spPr/>
        <p:txBody>
          <a:bodyPr/>
          <a:lstStyle/>
          <a:p>
            <a:r>
              <a:rPr lang="fr-CA" dirty="0" smtClean="0"/>
              <a:t>Il ne faut pas </a:t>
            </a:r>
            <a:r>
              <a:rPr lang="fr-CA" b="1" dirty="0" smtClean="0"/>
              <a:t>présupposer</a:t>
            </a:r>
            <a:r>
              <a:rPr lang="fr-CA" dirty="0" smtClean="0"/>
              <a:t> que nos élèves </a:t>
            </a:r>
            <a:r>
              <a:rPr lang="fr-CA" b="1" dirty="0" smtClean="0"/>
              <a:t>savent</a:t>
            </a:r>
            <a:r>
              <a:rPr lang="fr-CA" dirty="0" smtClean="0"/>
              <a:t> faire, il faut donc scinder la tâche complexe en plusieurs sous-tâches, que l’on enseigne. </a:t>
            </a:r>
          </a:p>
          <a:p>
            <a:endParaRPr lang="fr-CA" dirty="0"/>
          </a:p>
          <a:p>
            <a:r>
              <a:rPr lang="fr-CA" dirty="0" smtClean="0"/>
              <a:t>Enseignement explicite: </a:t>
            </a:r>
          </a:p>
          <a:p>
            <a:pPr marL="457200" indent="-457200">
              <a:buFont typeface="Arial" panose="020B0604020202020204" pitchFamily="34" charset="0"/>
              <a:buChar char="•"/>
            </a:pPr>
            <a:r>
              <a:rPr lang="fr-CA" dirty="0" smtClean="0"/>
              <a:t>Prise de notes </a:t>
            </a:r>
          </a:p>
          <a:p>
            <a:pPr marL="457200" indent="-457200">
              <a:buFont typeface="Arial" panose="020B0604020202020204" pitchFamily="34" charset="0"/>
              <a:buChar char="•"/>
            </a:pPr>
            <a:r>
              <a:rPr lang="fr-CA" dirty="0" smtClean="0"/>
              <a:t>Formulation d’arguments , de réfutation, d’appel aux valeurs, concéder, demander des précisions, etc. </a:t>
            </a:r>
          </a:p>
          <a:p>
            <a:pPr marL="457200" indent="-457200">
              <a:buFont typeface="Arial" panose="020B0604020202020204" pitchFamily="34" charset="0"/>
              <a:buChar char="•"/>
            </a:pPr>
            <a:r>
              <a:rPr lang="fr-CA" dirty="0" smtClean="0"/>
              <a:t>Enseigner la forme de l’exposé et du débat ou de la discussion.   </a:t>
            </a:r>
            <a:endParaRPr lang="fr-CA" dirty="0"/>
          </a:p>
        </p:txBody>
      </p:sp>
    </p:spTree>
    <p:extLst>
      <p:ext uri="{BB962C8B-B14F-4D97-AF65-F5344CB8AC3E}">
        <p14:creationId xmlns:p14="http://schemas.microsoft.com/office/powerpoint/2010/main" val="411476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La discussion </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Après une première écoute du documentaire, je rencontre l’élève. </a:t>
            </a:r>
          </a:p>
          <a:p>
            <a:r>
              <a:rPr lang="fr-CA" sz="2000" i="1" dirty="0" smtClean="0"/>
              <a:t>On constate souvent à cette étape que les élèves n’ont pas pris de notes, c’est l’occasion de leur faire comprendre l’importance du travail préparatoire.  </a:t>
            </a:r>
          </a:p>
          <a:p>
            <a:endParaRPr lang="fr-CA" sz="2000" i="1" dirty="0"/>
          </a:p>
          <a:p>
            <a:r>
              <a:rPr lang="fr-CA" dirty="0"/>
              <a:t>Par des questions </a:t>
            </a:r>
            <a:r>
              <a:rPr lang="fr-CA" dirty="0" smtClean="0"/>
              <a:t>simples, j’amène </a:t>
            </a:r>
            <a:r>
              <a:rPr lang="fr-CA" dirty="0"/>
              <a:t>l’élève  à cibler les éléments  qui devront composer son exposé. </a:t>
            </a:r>
          </a:p>
          <a:p>
            <a:r>
              <a:rPr lang="fr-CA" sz="2000" i="1" dirty="0"/>
              <a:t>Il est important d’amener l’élève à prendre en notes les questions posées</a:t>
            </a:r>
            <a:r>
              <a:rPr lang="fr-CA" sz="2000" i="1" dirty="0" smtClean="0"/>
              <a:t>, car, habituellement, il </a:t>
            </a:r>
            <a:r>
              <a:rPr lang="fr-CA" sz="2000" i="1" dirty="0"/>
              <a:t>ne le font </a:t>
            </a:r>
            <a:r>
              <a:rPr lang="fr-CA" sz="2000" i="1" dirty="0" smtClean="0"/>
              <a:t>pas par eux-mêmes. </a:t>
            </a:r>
            <a:endParaRPr lang="fr-CA" sz="2000" i="1" dirty="0"/>
          </a:p>
        </p:txBody>
      </p:sp>
    </p:spTree>
    <p:extLst>
      <p:ext uri="{BB962C8B-B14F-4D97-AF65-F5344CB8AC3E}">
        <p14:creationId xmlns:p14="http://schemas.microsoft.com/office/powerpoint/2010/main" val="148999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title"/>
            <p:custDataLst>
              <p:tags r:id="rId1"/>
            </p:custDataLst>
          </p:nvPr>
        </p:nvSpPr>
        <p:spPr>
          <a:xfrm>
            <a:off x="1208316" y="81064"/>
            <a:ext cx="4883355" cy="1081547"/>
          </a:xfrm>
        </p:spPr>
        <p:txBody>
          <a:bodyPr anchor="b"/>
          <a:lstStyle/>
          <a:p>
            <a:pPr algn="l"/>
            <a:r>
              <a:rPr lang="fr-FR" dirty="0" smtClean="0"/>
              <a:t>ORDRE DU JOUR</a:t>
            </a:r>
            <a:endParaRPr lang="fr-FR" dirty="0"/>
          </a:p>
        </p:txBody>
      </p:sp>
      <p:sp>
        <p:nvSpPr>
          <p:cNvPr id="11" name="Sous-titre 2"/>
          <p:cNvSpPr txBox="1">
            <a:spLocks/>
          </p:cNvSpPr>
          <p:nvPr>
            <p:custDataLst>
              <p:tags r:id="rId2"/>
            </p:custDataLst>
          </p:nvPr>
        </p:nvSpPr>
        <p:spPr>
          <a:xfrm>
            <a:off x="1253671" y="1401392"/>
            <a:ext cx="6527800" cy="443914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lgn="l">
              <a:lnSpc>
                <a:spcPct val="90000"/>
              </a:lnSpc>
              <a:buClr>
                <a:schemeClr val="tx2"/>
              </a:buClr>
              <a:buFont typeface="Arial"/>
              <a:buChar char="•"/>
            </a:pPr>
            <a:r>
              <a:rPr lang="fr-FR" dirty="0" smtClean="0">
                <a:solidFill>
                  <a:schemeClr val="tx1"/>
                </a:solidFill>
              </a:rPr>
              <a:t>Accueil</a:t>
            </a:r>
          </a:p>
          <a:p>
            <a:pPr marL="914400" lvl="1" indent="-457200" algn="l">
              <a:lnSpc>
                <a:spcPct val="90000"/>
              </a:lnSpc>
              <a:buClr>
                <a:schemeClr val="tx2"/>
              </a:buClr>
              <a:buFont typeface="Arial"/>
              <a:buChar char="•"/>
            </a:pPr>
            <a:r>
              <a:rPr lang="fr-FR" dirty="0" smtClean="0">
                <a:solidFill>
                  <a:schemeClr val="tx1"/>
                </a:solidFill>
              </a:rPr>
              <a:t>Intentions de la rencontre</a:t>
            </a:r>
          </a:p>
          <a:p>
            <a:pPr marL="914400" lvl="1" indent="-457200" algn="l">
              <a:lnSpc>
                <a:spcPct val="90000"/>
              </a:lnSpc>
              <a:buClr>
                <a:schemeClr val="tx2"/>
              </a:buClr>
              <a:buFont typeface="Arial"/>
              <a:buChar char="•"/>
            </a:pPr>
            <a:r>
              <a:rPr lang="fr-FR" dirty="0" smtClean="0">
                <a:solidFill>
                  <a:schemeClr val="tx1"/>
                </a:solidFill>
              </a:rPr>
              <a:t>3105-4103-5201</a:t>
            </a:r>
          </a:p>
          <a:p>
            <a:pPr marL="914400" lvl="1" indent="-457200" algn="l">
              <a:lnSpc>
                <a:spcPct val="90000"/>
              </a:lnSpc>
              <a:buClr>
                <a:schemeClr val="tx2"/>
              </a:buClr>
              <a:buFont typeface="Arial"/>
              <a:buChar char="•"/>
            </a:pPr>
            <a:r>
              <a:rPr lang="fr-FR" dirty="0">
                <a:solidFill>
                  <a:schemeClr val="tx1"/>
                </a:solidFill>
              </a:rPr>
              <a:t>Recette du stress</a:t>
            </a:r>
          </a:p>
          <a:p>
            <a:pPr marL="914400" lvl="1" indent="-457200" algn="l">
              <a:lnSpc>
                <a:spcPct val="90000"/>
              </a:lnSpc>
              <a:buClr>
                <a:schemeClr val="tx2"/>
              </a:buClr>
              <a:buFont typeface="Arial"/>
              <a:buChar char="•"/>
            </a:pPr>
            <a:r>
              <a:rPr lang="fr-FR" dirty="0" smtClean="0">
                <a:solidFill>
                  <a:schemeClr val="tx1"/>
                </a:solidFill>
              </a:rPr>
              <a:t>Enseigner l’oral</a:t>
            </a:r>
          </a:p>
          <a:p>
            <a:pPr marL="914400" lvl="1" indent="-457200" algn="l">
              <a:lnSpc>
                <a:spcPct val="90000"/>
              </a:lnSpc>
              <a:buClr>
                <a:schemeClr val="tx2"/>
              </a:buClr>
              <a:buFont typeface="Arial"/>
              <a:buChar char="•"/>
            </a:pPr>
            <a:r>
              <a:rPr lang="fr-FR" dirty="0" smtClean="0">
                <a:solidFill>
                  <a:schemeClr val="tx1"/>
                </a:solidFill>
              </a:rPr>
              <a:t>Retour</a:t>
            </a:r>
            <a:endParaRPr lang="fr-FR" dirty="0">
              <a:solidFill>
                <a:schemeClr val="tx1"/>
              </a:solidFill>
            </a:endParaRPr>
          </a:p>
          <a:p>
            <a:pPr marL="914400" lvl="1" indent="-457200" algn="l">
              <a:lnSpc>
                <a:spcPct val="90000"/>
              </a:lnSpc>
              <a:buClr>
                <a:schemeClr val="tx2"/>
              </a:buClr>
              <a:buFont typeface="Arial"/>
              <a:buChar char="•"/>
            </a:pPr>
            <a:endParaRPr lang="fr-FR" dirty="0" smtClean="0"/>
          </a:p>
          <a:p>
            <a:pPr marL="914400" lvl="1" indent="-457200" algn="l">
              <a:lnSpc>
                <a:spcPct val="90000"/>
              </a:lnSpc>
              <a:buClr>
                <a:schemeClr val="tx2"/>
              </a:buClr>
              <a:buFont typeface="Arial"/>
              <a:buChar char="•"/>
            </a:pPr>
            <a:endParaRPr lang="fr-FR" dirty="0" smtClean="0"/>
          </a:p>
        </p:txBody>
      </p:sp>
      <p:cxnSp>
        <p:nvCxnSpPr>
          <p:cNvPr id="12" name="Connecteur droit 11"/>
          <p:cNvCxnSpPr/>
          <p:nvPr>
            <p:custDataLst>
              <p:tags r:id="rId3"/>
            </p:custDataLst>
          </p:nvPr>
        </p:nvCxnSpPr>
        <p:spPr>
          <a:xfrm>
            <a:off x="1007545" y="1135398"/>
            <a:ext cx="4736093" cy="0"/>
          </a:xfrm>
          <a:prstGeom prst="line">
            <a:avLst/>
          </a:prstGeom>
          <a:ln w="28575" cmpd="sng">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112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La discussion (suite)</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Exemples de questions à poser à l’élève: </a:t>
            </a:r>
          </a:p>
          <a:p>
            <a:pPr marL="342900" indent="-342900">
              <a:buFont typeface="Arial" panose="020B0604020202020204" pitchFamily="34" charset="0"/>
              <a:buChar char="•"/>
            </a:pPr>
            <a:r>
              <a:rPr lang="fr-CA" sz="2000" dirty="0" smtClean="0"/>
              <a:t>De quel documentaire est-ce que tu me parles? Qui est-ce qui a fait ça? Où est-ce que tu as écouté ça? (Source)</a:t>
            </a:r>
          </a:p>
          <a:p>
            <a:pPr marL="342900" indent="-342900">
              <a:buFont typeface="Arial" panose="020B0604020202020204" pitchFamily="34" charset="0"/>
              <a:buChar char="•"/>
            </a:pPr>
            <a:r>
              <a:rPr lang="fr-CA" sz="2000" dirty="0" smtClean="0"/>
              <a:t>De quoi est-ce que ça parle? (Sujet)</a:t>
            </a:r>
          </a:p>
          <a:p>
            <a:pPr marL="342900" indent="-342900">
              <a:buFont typeface="Arial" panose="020B0604020202020204" pitchFamily="34" charset="0"/>
              <a:buChar char="•"/>
            </a:pPr>
            <a:r>
              <a:rPr lang="fr-CA" sz="2000" dirty="0" smtClean="0"/>
              <a:t>Qu’est-ce que tu en retiens? Quelles étaient les grandes parties du documentaire? Quelles sont les grandes idées présentes dans le documentaire? ( Idées principales). </a:t>
            </a:r>
          </a:p>
          <a:p>
            <a:pPr marL="342900" indent="-342900">
              <a:buFont typeface="Arial" panose="020B0604020202020204" pitchFamily="34" charset="0"/>
              <a:buChar char="•"/>
            </a:pPr>
            <a:r>
              <a:rPr lang="fr-CA" sz="2000" dirty="0" smtClean="0"/>
              <a:t>Qui est-ce qu’on voit là-dedans? Qui sont les personnes interviewées? Qui est-ce qui parle dans la vidéo? (Intervenant)</a:t>
            </a:r>
          </a:p>
          <a:p>
            <a:pPr marL="342900" indent="-342900">
              <a:buFont typeface="Arial" panose="020B0604020202020204" pitchFamily="34" charset="0"/>
              <a:buChar char="•"/>
            </a:pPr>
            <a:r>
              <a:rPr lang="fr-CA" sz="2000" dirty="0" smtClean="0"/>
              <a:t>Qu’est-ce qu’ils disent? Qu’est-ce qu’ils disent sur le sujet?  (Opinions)</a:t>
            </a:r>
          </a:p>
          <a:p>
            <a:pPr marL="342900" indent="-342900">
              <a:buFont typeface="Arial" panose="020B0604020202020204" pitchFamily="34" charset="0"/>
              <a:buChar char="•"/>
            </a:pPr>
            <a:r>
              <a:rPr lang="fr-CA" sz="2000" dirty="0" smtClean="0"/>
              <a:t>Pourquoi est-ce que tu penses que telle personne pense de telle façon? Est-ce que son travail peut influencer sa façon de penser? (Interprétation)</a:t>
            </a:r>
          </a:p>
          <a:p>
            <a:pPr marL="342900" indent="-342900">
              <a:buFont typeface="Arial" panose="020B0604020202020204" pitchFamily="34" charset="0"/>
              <a:buChar char="•"/>
            </a:pPr>
            <a:endParaRPr lang="fr-CA" sz="2000" dirty="0"/>
          </a:p>
        </p:txBody>
      </p:sp>
    </p:spTree>
    <p:extLst>
      <p:ext uri="{BB962C8B-B14F-4D97-AF65-F5344CB8AC3E}">
        <p14:creationId xmlns:p14="http://schemas.microsoft.com/office/powerpoint/2010/main" val="179405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Première pratique </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Après que l’élève a réécouté le documentaire et pris les notes pertinentes, je lui demande de faire la première partie de sa production orale: l’exposé. </a:t>
            </a:r>
          </a:p>
          <a:p>
            <a:pPr marL="342900" indent="-342900">
              <a:buFont typeface="Arial" panose="020B0604020202020204" pitchFamily="34" charset="0"/>
              <a:buChar char="•"/>
            </a:pPr>
            <a:r>
              <a:rPr lang="fr-CA" sz="2400" dirty="0"/>
              <a:t>Je m’efforce de les encourager en donnant le plus de rétroactions positives possible </a:t>
            </a:r>
          </a:p>
          <a:p>
            <a:pPr marL="342900" indent="-342900">
              <a:buFont typeface="Arial" panose="020B0604020202020204" pitchFamily="34" charset="0"/>
              <a:buChar char="•"/>
            </a:pPr>
            <a:r>
              <a:rPr lang="fr-CA" sz="2400" dirty="0" smtClean="0"/>
              <a:t>Je corrige pour eux </a:t>
            </a:r>
            <a:r>
              <a:rPr lang="fr-CA" sz="2400" dirty="0"/>
              <a:t>les erreurs de cohérence, les erreurs de syntaxe, les erreurs de liaisons sonores et je leur donne des conseils sur la présentation de leurs idées et l’organisation de leur </a:t>
            </a:r>
            <a:r>
              <a:rPr lang="fr-CA" sz="2400" dirty="0" smtClean="0"/>
              <a:t>discours</a:t>
            </a:r>
          </a:p>
          <a:p>
            <a:pPr marL="342900" indent="-342900">
              <a:buFont typeface="Arial" panose="020B0604020202020204" pitchFamily="34" charset="0"/>
              <a:buChar char="•"/>
            </a:pPr>
            <a:r>
              <a:rPr lang="fr-CA" sz="2400" dirty="0" smtClean="0"/>
              <a:t>J’enregistre les pratiques (soit seulement en audio, soit en vidéo; soit sur mon téléphone, soit le leur) afin que les élèves puissent remplir des fiches de rétroaction ensuite. </a:t>
            </a:r>
          </a:p>
          <a:p>
            <a:r>
              <a:rPr lang="fr-CA" dirty="0" smtClean="0"/>
              <a:t>.  </a:t>
            </a:r>
            <a:endParaRPr lang="fr-CA" dirty="0"/>
          </a:p>
        </p:txBody>
      </p:sp>
    </p:spTree>
    <p:extLst>
      <p:ext uri="{BB962C8B-B14F-4D97-AF65-F5344CB8AC3E}">
        <p14:creationId xmlns:p14="http://schemas.microsoft.com/office/powerpoint/2010/main" val="37313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#1 (suite)</a:t>
            </a:r>
            <a:endParaRPr lang="fr-CA" dirty="0"/>
          </a:p>
        </p:txBody>
      </p:sp>
      <p:sp>
        <p:nvSpPr>
          <p:cNvPr id="3" name="Espace réservé du contenu 2"/>
          <p:cNvSpPr>
            <a:spLocks noGrp="1"/>
          </p:cNvSpPr>
          <p:nvPr>
            <p:ph idx="1"/>
            <p:custDataLst>
              <p:tags r:id="rId2"/>
            </p:custDataLst>
          </p:nvPr>
        </p:nvSpPr>
        <p:spPr>
          <a:xfrm>
            <a:off x="299357" y="997857"/>
            <a:ext cx="7525656" cy="5391067"/>
          </a:xfrm>
        </p:spPr>
        <p:txBody>
          <a:bodyPr/>
          <a:lstStyle/>
          <a:p>
            <a:r>
              <a:rPr lang="fr-CA" dirty="0" smtClean="0"/>
              <a:t>Une fois que l’élève a terminé de présenter la partie «objective» de l’exposé, je tente de l’amener à formuler sa réaction en lui posant des questions. </a:t>
            </a:r>
          </a:p>
          <a:p>
            <a:pPr marL="457200" indent="-457200">
              <a:buFont typeface="Arial" panose="020B0604020202020204" pitchFamily="34" charset="0"/>
              <a:buChar char="•"/>
            </a:pPr>
            <a:r>
              <a:rPr lang="fr-CA" sz="2400" dirty="0" smtClean="0"/>
              <a:t>Est-ce qu’il y a un segment du documentaire qui t’a choqué?  Qui t’a fâché? Qui t’a mis la larme à l’œil?  Qui t’a fait sourire? </a:t>
            </a:r>
          </a:p>
          <a:p>
            <a:pPr marL="457200" indent="-457200">
              <a:buFont typeface="Arial" panose="020B0604020202020204" pitchFamily="34" charset="0"/>
              <a:buChar char="•"/>
            </a:pPr>
            <a:r>
              <a:rPr lang="fr-CA" sz="2400" dirty="0" smtClean="0"/>
              <a:t>Est-ce qu’il y a un moment dans le documentaire où tu t’es dit que tu avais déjà pensé à ça par toi-même?</a:t>
            </a:r>
          </a:p>
          <a:p>
            <a:pPr marL="457200" indent="-457200">
              <a:buFont typeface="Arial" panose="020B0604020202020204" pitchFamily="34" charset="0"/>
              <a:buChar char="•"/>
            </a:pPr>
            <a:r>
              <a:rPr lang="fr-CA" sz="2400" dirty="0" smtClean="0"/>
              <a:t>Pourquoi ce bout-là en particulier? Est-ce que tu as vécu quelque chose comme ça? </a:t>
            </a:r>
          </a:p>
          <a:p>
            <a:pPr marL="457200" indent="-457200">
              <a:buFont typeface="Arial" panose="020B0604020202020204" pitchFamily="34" charset="0"/>
              <a:buChar char="•"/>
            </a:pPr>
            <a:r>
              <a:rPr lang="fr-CA" sz="2400" dirty="0" smtClean="0"/>
              <a:t>Pourquoi est-ce que ça te fait cet effet-là? Est-ce que ça vient de ton éducation à la maison? </a:t>
            </a:r>
          </a:p>
          <a:p>
            <a:r>
              <a:rPr lang="fr-CA" sz="2400" dirty="0" smtClean="0"/>
              <a:t>  </a:t>
            </a:r>
          </a:p>
          <a:p>
            <a:pPr marL="457200" indent="-457200">
              <a:buFont typeface="Arial" panose="020B0604020202020204" pitchFamily="34" charset="0"/>
              <a:buChar char="•"/>
            </a:pPr>
            <a:endParaRPr lang="fr-CA" sz="2400" dirty="0" smtClean="0"/>
          </a:p>
          <a:p>
            <a:r>
              <a:rPr lang="fr-CA" sz="2400" dirty="0" smtClean="0"/>
              <a:t> </a:t>
            </a:r>
            <a:endParaRPr lang="fr-CA" sz="2400" dirty="0"/>
          </a:p>
        </p:txBody>
      </p:sp>
    </p:spTree>
    <p:extLst>
      <p:ext uri="{BB962C8B-B14F-4D97-AF65-F5344CB8AC3E}">
        <p14:creationId xmlns:p14="http://schemas.microsoft.com/office/powerpoint/2010/main" val="2866606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#1: Formulation de la réaction  </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Bien qu’ils devraient avoir exploré la notion de </a:t>
            </a:r>
            <a:r>
              <a:rPr lang="fr-CA" b="1" u="sng" dirty="0" smtClean="0"/>
              <a:t>réaction</a:t>
            </a:r>
            <a:r>
              <a:rPr lang="fr-CA" dirty="0" smtClean="0"/>
              <a:t> dans la compétence lire, il faut parfois (souvent) aider les élèves à formuler leur réaction. </a:t>
            </a:r>
          </a:p>
          <a:p>
            <a:pPr marL="457200" indent="-457200">
              <a:buFont typeface="Arial" panose="020B0604020202020204" pitchFamily="34" charset="0"/>
              <a:buChar char="•"/>
            </a:pPr>
            <a:r>
              <a:rPr lang="fr-CA" sz="2400" dirty="0" smtClean="0"/>
              <a:t>On peut leur suggérer des mots pour nommer leurs émotions, leurs valeurs, etc. </a:t>
            </a:r>
          </a:p>
          <a:p>
            <a:pPr marL="457200" indent="-457200">
              <a:buFont typeface="Arial" panose="020B0604020202020204" pitchFamily="34" charset="0"/>
              <a:buChar char="•"/>
            </a:pPr>
            <a:r>
              <a:rPr lang="fr-CA" sz="2400" dirty="0" smtClean="0"/>
              <a:t>On peut faire un modelage de ce que serait notre propre réaction par rapport à des propos différents contenus dans le documentaire.</a:t>
            </a:r>
          </a:p>
          <a:p>
            <a:pPr marL="457200" indent="-457200">
              <a:buFont typeface="Arial" panose="020B0604020202020204" pitchFamily="34" charset="0"/>
              <a:buChar char="•"/>
            </a:pPr>
            <a:r>
              <a:rPr lang="fr-CA" sz="2400" dirty="0" smtClean="0"/>
              <a:t>Dans le cas des élèves en difficulté, on peut carrément formuler pour eux leur réaction . </a:t>
            </a:r>
          </a:p>
          <a:p>
            <a:r>
              <a:rPr lang="fr-CA" sz="2400" i="1" dirty="0" smtClean="0"/>
              <a:t>Le réinvestissement se fera grâce à l’enregistrement audio ou vidéo. </a:t>
            </a:r>
            <a:endParaRPr lang="fr-CA" sz="2400" i="1" dirty="0"/>
          </a:p>
        </p:txBody>
      </p:sp>
    </p:spTree>
    <p:extLst>
      <p:ext uri="{BB962C8B-B14F-4D97-AF65-F5344CB8AC3E}">
        <p14:creationId xmlns:p14="http://schemas.microsoft.com/office/powerpoint/2010/main" val="10730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#2 </a:t>
            </a:r>
            <a:endParaRPr lang="fr-CA" dirty="0"/>
          </a:p>
        </p:txBody>
      </p:sp>
      <p:sp>
        <p:nvSpPr>
          <p:cNvPr id="3" name="Espace réservé du contenu 2"/>
          <p:cNvSpPr>
            <a:spLocks noGrp="1"/>
          </p:cNvSpPr>
          <p:nvPr>
            <p:ph idx="1"/>
            <p:custDataLst>
              <p:tags r:id="rId2"/>
            </p:custDataLst>
          </p:nvPr>
        </p:nvSpPr>
        <p:spPr>
          <a:xfrm>
            <a:off x="299357" y="997857"/>
            <a:ext cx="7525656" cy="5450443"/>
          </a:xfrm>
        </p:spPr>
        <p:txBody>
          <a:bodyPr/>
          <a:lstStyle/>
          <a:p>
            <a:r>
              <a:rPr lang="fr-CA" dirty="0" smtClean="0"/>
              <a:t>L’élève doit, de manière continue, produire son exposé ( partie objective de transmission de connaissances ) et sa réaction. </a:t>
            </a:r>
          </a:p>
          <a:p>
            <a:pPr marL="457200" indent="-457200">
              <a:buFont typeface="Arial" panose="020B0604020202020204" pitchFamily="34" charset="0"/>
              <a:buChar char="•"/>
            </a:pPr>
            <a:r>
              <a:rPr lang="fr-CA" sz="2400" dirty="0" smtClean="0"/>
              <a:t>On met l’accent sur ce que l’élève fait bien en disant : «c’est bien», «excellent», etc. Ces commentaires positifs se retrouveront sur la bande audio ou vidéo et aideront l’élève à cibler ses forces. </a:t>
            </a:r>
          </a:p>
          <a:p>
            <a:pPr marL="457200" indent="-457200">
              <a:buFont typeface="Arial" panose="020B0604020202020204" pitchFamily="34" charset="0"/>
              <a:buChar char="•"/>
            </a:pPr>
            <a:r>
              <a:rPr lang="fr-CA" sz="2400" dirty="0" smtClean="0"/>
              <a:t>On met en lumière les faiblesses de l’élève en disant de courts commentaires immédiatement après qu’il les a commises, par exemple: «syntaxe», «liaison», «reformulation», «organisateur textuel», etc. Grâce à ces courtes rétroactions, l’élève, en se servant de l’enregistrement pourra cibler ses faiblesses et les corriger sur les documents prévus à cette fin.     </a:t>
            </a:r>
            <a:endParaRPr lang="fr-CA" sz="2400" dirty="0"/>
          </a:p>
        </p:txBody>
      </p:sp>
    </p:spTree>
    <p:extLst>
      <p:ext uri="{BB962C8B-B14F-4D97-AF65-F5344CB8AC3E}">
        <p14:creationId xmlns:p14="http://schemas.microsoft.com/office/powerpoint/2010/main" val="368984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#2 : thèse et arguments </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Puisqu’ils connaissent les critères, il est fort probable que les élèves aient déjà formulé leur thèse. Si ce n’est pas le cas, il faut les amener à le faire. </a:t>
            </a:r>
          </a:p>
          <a:p>
            <a:r>
              <a:rPr lang="fr-CA" sz="2400" dirty="0" smtClean="0"/>
              <a:t>On peut leur suggérer des formulations contenant des marques énonciatives et des marques de modalité:  «Je suis convaincu qu’il faut  […]», «Pour ma part, je crois qu’il faudrait[…]»</a:t>
            </a:r>
          </a:p>
          <a:p>
            <a:endParaRPr lang="fr-CA" sz="2400" dirty="0" smtClean="0"/>
          </a:p>
          <a:p>
            <a:r>
              <a:rPr lang="fr-CA" sz="2400" dirty="0" smtClean="0"/>
              <a:t>Cette étape est l’occasion d’amener l’élève à préciser ou à nuancer sa thèse, souvent il sont trop catégoriques et cela nuit au déroulement du débat.   </a:t>
            </a:r>
            <a:endParaRPr lang="fr-CA" sz="2400" dirty="0"/>
          </a:p>
        </p:txBody>
      </p:sp>
    </p:spTree>
    <p:extLst>
      <p:ext uri="{BB962C8B-B14F-4D97-AF65-F5344CB8AC3E}">
        <p14:creationId xmlns:p14="http://schemas.microsoft.com/office/powerpoint/2010/main" val="320493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#2 : préparation du débat</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Après que l’élève ait formulé sa thèse, il est temps de vérifier son degré de préparation au débat. </a:t>
            </a:r>
          </a:p>
          <a:p>
            <a:pPr marL="457200" indent="-457200">
              <a:buFont typeface="Arial" panose="020B0604020202020204" pitchFamily="34" charset="0"/>
              <a:buChar char="•"/>
            </a:pPr>
            <a:r>
              <a:rPr lang="fr-CA" dirty="0" smtClean="0"/>
              <a:t>On lui demande d’énoncer un argument. Si besoin il y a, on le reformule avec lui. </a:t>
            </a:r>
          </a:p>
          <a:p>
            <a:pPr marL="457200" indent="-457200">
              <a:buFont typeface="Arial" panose="020B0604020202020204" pitchFamily="34" charset="0"/>
              <a:buChar char="•"/>
            </a:pPr>
            <a:r>
              <a:rPr lang="fr-CA" dirty="0" smtClean="0"/>
              <a:t>On lui rétorque un contre-argument. </a:t>
            </a:r>
          </a:p>
          <a:p>
            <a:pPr marL="457200" indent="-457200">
              <a:buFont typeface="Arial" panose="020B0604020202020204" pitchFamily="34" charset="0"/>
              <a:buChar char="•"/>
            </a:pPr>
            <a:r>
              <a:rPr lang="fr-CA" dirty="0" smtClean="0"/>
              <a:t>Il se doit de nous répondre en mobilisant les connaissances acquises lors des écoutes des documentaires, mais aussi ses connaissances personnelles, ses valeurs, ses convictions, etc.</a:t>
            </a:r>
          </a:p>
          <a:p>
            <a:pPr marL="457200" indent="-457200">
              <a:buFont typeface="Arial" panose="020B0604020202020204" pitchFamily="34" charset="0"/>
              <a:buChar char="•"/>
            </a:pPr>
            <a:r>
              <a:rPr lang="fr-CA" dirty="0" smtClean="0"/>
              <a:t>On peut leur formuler des débuts de réponses ou, carrément, leur donner la réfutation complète. </a:t>
            </a:r>
          </a:p>
          <a:p>
            <a:endParaRPr lang="fr-CA" dirty="0" smtClean="0"/>
          </a:p>
        </p:txBody>
      </p:sp>
    </p:spTree>
    <p:extLst>
      <p:ext uri="{BB962C8B-B14F-4D97-AF65-F5344CB8AC3E}">
        <p14:creationId xmlns:p14="http://schemas.microsoft.com/office/powerpoint/2010/main" val="96156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Pratique #2 : préparation du </a:t>
            </a:r>
            <a:r>
              <a:rPr lang="fr-CA" dirty="0" smtClean="0"/>
              <a:t>débat (2)</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Nos élèves ne sont pas habitués à débattre, il faut donc leur enseigner. Les stratégies rhétoriques que je leur enseigne sont principalement les suivantes: </a:t>
            </a:r>
          </a:p>
          <a:p>
            <a:pPr marL="457200" indent="-457200">
              <a:buFont typeface="Arial" panose="020B0604020202020204" pitchFamily="34" charset="0"/>
              <a:buChar char="•"/>
            </a:pPr>
            <a:r>
              <a:rPr lang="fr-CA" dirty="0" smtClean="0"/>
              <a:t>Le retour à la thèse</a:t>
            </a:r>
          </a:p>
          <a:p>
            <a:pPr marL="457200" indent="-457200">
              <a:buFont typeface="Arial" panose="020B0604020202020204" pitchFamily="34" charset="0"/>
              <a:buChar char="•"/>
            </a:pPr>
            <a:r>
              <a:rPr lang="fr-CA" dirty="0" smtClean="0"/>
              <a:t>La demande de complément d’information</a:t>
            </a:r>
          </a:p>
          <a:p>
            <a:pPr marL="457200" indent="-457200">
              <a:buFont typeface="Arial" panose="020B0604020202020204" pitchFamily="34" charset="0"/>
              <a:buChar char="•"/>
            </a:pPr>
            <a:r>
              <a:rPr lang="fr-CA" dirty="0" smtClean="0"/>
              <a:t>La reformulation</a:t>
            </a:r>
          </a:p>
          <a:p>
            <a:pPr marL="457200" indent="-457200">
              <a:buFont typeface="Arial" panose="020B0604020202020204" pitchFamily="34" charset="0"/>
              <a:buChar char="•"/>
            </a:pPr>
            <a:r>
              <a:rPr lang="fr-CA" dirty="0" smtClean="0"/>
              <a:t>Questionner les objectifs, les valeurs, les convictions de l’interlocuteur. </a:t>
            </a:r>
          </a:p>
          <a:p>
            <a:pPr marL="457200" indent="-457200">
              <a:buFont typeface="Arial" panose="020B0604020202020204" pitchFamily="34" charset="0"/>
              <a:buChar char="•"/>
            </a:pPr>
            <a:r>
              <a:rPr lang="fr-CA" dirty="0" smtClean="0"/>
              <a:t>La concession.  </a:t>
            </a:r>
          </a:p>
          <a:p>
            <a:pPr marL="457200" indent="-457200">
              <a:buFont typeface="Arial" panose="020B0604020202020204" pitchFamily="34" charset="0"/>
              <a:buChar char="•"/>
            </a:pPr>
            <a:endParaRPr lang="fr-CA" dirty="0" smtClean="0"/>
          </a:p>
          <a:p>
            <a:endParaRPr lang="fr-CA" dirty="0"/>
          </a:p>
        </p:txBody>
      </p:sp>
    </p:spTree>
    <p:extLst>
      <p:ext uri="{BB962C8B-B14F-4D97-AF65-F5344CB8AC3E}">
        <p14:creationId xmlns:p14="http://schemas.microsoft.com/office/powerpoint/2010/main" val="327305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#3 </a:t>
            </a:r>
            <a:endParaRPr lang="fr-CA" dirty="0"/>
          </a:p>
        </p:txBody>
      </p:sp>
      <p:sp>
        <p:nvSpPr>
          <p:cNvPr id="3" name="Espace réservé du contenu 2"/>
          <p:cNvSpPr>
            <a:spLocks noGrp="1"/>
          </p:cNvSpPr>
          <p:nvPr>
            <p:ph idx="1"/>
            <p:custDataLst>
              <p:tags r:id="rId2"/>
            </p:custDataLst>
          </p:nvPr>
        </p:nvSpPr>
        <p:spPr/>
        <p:txBody>
          <a:bodyPr/>
          <a:lstStyle/>
          <a:p>
            <a:r>
              <a:rPr lang="fr-CA" sz="2400" dirty="0" smtClean="0"/>
              <a:t>Je commence par sélectionner des gens qui n’ont pas encore fait l’exposé et qui risquent d’être en attente de correction. </a:t>
            </a:r>
          </a:p>
          <a:p>
            <a:r>
              <a:rPr lang="fr-CA" sz="2400" dirty="0" smtClean="0"/>
              <a:t>Je leur fais écouter le documentaire</a:t>
            </a:r>
          </a:p>
          <a:p>
            <a:r>
              <a:rPr lang="fr-CA" sz="2400" dirty="0" smtClean="0"/>
              <a:t>Je les rencontre, leur présente la thèse de l’élève, et nous élaborons ensemble des contre-arguments. Je réutilise habituellement les contre-arguments que j’avais soulevés lors de la pratique #2 en les donnant aux participants. </a:t>
            </a:r>
          </a:p>
          <a:p>
            <a:r>
              <a:rPr lang="fr-CA" sz="2400" dirty="0" smtClean="0"/>
              <a:t>Je revois avec eux la manière de formuler une intervention dans le cadre d’un débat, car il ne s’agit pas de poser une question, mais bien d’affirmer. </a:t>
            </a:r>
            <a:endParaRPr lang="fr-CA" sz="2400" dirty="0"/>
          </a:p>
        </p:txBody>
      </p:sp>
    </p:spTree>
    <p:extLst>
      <p:ext uri="{BB962C8B-B14F-4D97-AF65-F5344CB8AC3E}">
        <p14:creationId xmlns:p14="http://schemas.microsoft.com/office/powerpoint/2010/main" val="367107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Pratique #3 (suite)</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L’Élève qui se prépare pour l’examen fait l’ensemble de son exposé (partie objective et réaction) </a:t>
            </a:r>
          </a:p>
          <a:p>
            <a:r>
              <a:rPr lang="fr-CA" sz="2000" i="1" dirty="0" smtClean="0"/>
              <a:t>Cette fois, l’enseignant ne fait pas de commentaire en direct afin de ne pas briser la fluidité de l’expression de l’élève, la rétroaction est faite par la suite lors d’une évaluation formative à partir de la bande vidéo. </a:t>
            </a:r>
          </a:p>
          <a:p>
            <a:r>
              <a:rPr lang="fr-CA" sz="2000" i="1" dirty="0"/>
              <a:t> </a:t>
            </a:r>
            <a:r>
              <a:rPr lang="fr-CA" dirty="0"/>
              <a:t>Il formule sa thèse, lance son premier argument. </a:t>
            </a:r>
          </a:p>
          <a:p>
            <a:r>
              <a:rPr lang="fr-CA" dirty="0"/>
              <a:t>L’enseignant suscite des </a:t>
            </a:r>
            <a:r>
              <a:rPr lang="fr-CA" dirty="0" smtClean="0"/>
              <a:t>interventions des </a:t>
            </a:r>
            <a:r>
              <a:rPr lang="fr-CA" dirty="0"/>
              <a:t>participants, les aide à formuler </a:t>
            </a:r>
            <a:r>
              <a:rPr lang="fr-CA" dirty="0" smtClean="0"/>
              <a:t>leurs interventions</a:t>
            </a:r>
            <a:r>
              <a:rPr lang="fr-CA" dirty="0"/>
              <a:t>. </a:t>
            </a:r>
          </a:p>
          <a:p>
            <a:r>
              <a:rPr lang="fr-CA" dirty="0"/>
              <a:t>Ensuite, il attend de voir si </a:t>
            </a:r>
            <a:r>
              <a:rPr lang="fr-CA" dirty="0" smtClean="0"/>
              <a:t>le «débatteur» réagit bien, sinon, il l’aide à formuler une réplique. </a:t>
            </a:r>
            <a:endParaRPr lang="fr-CA" dirty="0"/>
          </a:p>
          <a:p>
            <a:r>
              <a:rPr lang="fr-CA" dirty="0" smtClean="0"/>
              <a:t> </a:t>
            </a:r>
            <a:endParaRPr lang="fr-CA" dirty="0"/>
          </a:p>
        </p:txBody>
      </p:sp>
    </p:spTree>
    <p:extLst>
      <p:ext uri="{BB962C8B-B14F-4D97-AF65-F5344CB8AC3E}">
        <p14:creationId xmlns:p14="http://schemas.microsoft.com/office/powerpoint/2010/main" val="207341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Intentions de la rencontre</a:t>
            </a:r>
            <a:endParaRPr lang="fr-CA" dirty="0"/>
          </a:p>
        </p:txBody>
      </p:sp>
      <p:sp>
        <p:nvSpPr>
          <p:cNvPr id="3" name="Espace réservé du contenu 2"/>
          <p:cNvSpPr>
            <a:spLocks noGrp="1"/>
          </p:cNvSpPr>
          <p:nvPr>
            <p:ph idx="1"/>
            <p:custDataLst>
              <p:tags r:id="rId2"/>
            </p:custDataLst>
          </p:nvPr>
        </p:nvSpPr>
        <p:spPr>
          <a:xfrm>
            <a:off x="299357" y="1270813"/>
            <a:ext cx="7525656" cy="5331392"/>
          </a:xfrm>
        </p:spPr>
        <p:txBody>
          <a:bodyPr/>
          <a:lstStyle/>
          <a:p>
            <a:pPr marL="594360" indent="-228600">
              <a:buClr>
                <a:schemeClr val="tx2"/>
              </a:buClr>
              <a:buFont typeface="Arial" panose="020B0604020202020204" pitchFamily="34" charset="0"/>
              <a:buChar char="•"/>
            </a:pPr>
            <a:r>
              <a:rPr lang="fr-CA" dirty="0" smtClean="0"/>
              <a:t>Réfléchir au « comment » en classe</a:t>
            </a:r>
          </a:p>
          <a:p>
            <a:pPr marL="594360" indent="-228600">
              <a:buClr>
                <a:schemeClr val="tx2"/>
              </a:buClr>
              <a:buFont typeface="Arial" panose="020B0604020202020204" pitchFamily="34" charset="0"/>
              <a:buChar char="•"/>
            </a:pPr>
            <a:r>
              <a:rPr lang="fr-CA" dirty="0" smtClean="0"/>
              <a:t>Explorer certaines pratiques qui se révèlent efficaces.  </a:t>
            </a:r>
          </a:p>
          <a:p>
            <a:pPr marL="594360" indent="-228600">
              <a:buClr>
                <a:schemeClr val="tx2"/>
              </a:buClr>
              <a:buFont typeface="Arial" panose="020B0604020202020204" pitchFamily="34" charset="0"/>
              <a:buChar char="•"/>
            </a:pPr>
            <a:r>
              <a:rPr lang="fr-CA" dirty="0" smtClean="0"/>
              <a:t>Répondre à vos questions spécifiques  </a:t>
            </a:r>
          </a:p>
        </p:txBody>
      </p:sp>
      <p:sp>
        <p:nvSpPr>
          <p:cNvPr id="4" name="Espace réservé de la date 3"/>
          <p:cNvSpPr>
            <a:spLocks noGrp="1"/>
          </p:cNvSpPr>
          <p:nvPr>
            <p:ph type="dt" sz="half" idx="2"/>
            <p:custDataLst>
              <p:tags r:id="rId3"/>
            </p:custDataLst>
          </p:nvPr>
        </p:nvSpPr>
        <p:spPr>
          <a:xfrm>
            <a:off x="6649356" y="6474279"/>
            <a:ext cx="11756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Février 2018</a:t>
            </a:r>
            <a:endParaRPr lang="fr-FR" dirty="0"/>
          </a:p>
        </p:txBody>
      </p:sp>
    </p:spTree>
    <p:extLst>
      <p:ext uri="{BB962C8B-B14F-4D97-AF65-F5344CB8AC3E}">
        <p14:creationId xmlns:p14="http://schemas.microsoft.com/office/powerpoint/2010/main" val="4154272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Réinvestissement </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Après la troisième pratique, l’enseignant  aide l’élève à remplir la dernière fiche rétroaction avec l’élève tout en remplissant la grille d’observation. </a:t>
            </a:r>
          </a:p>
          <a:p>
            <a:endParaRPr lang="fr-CA" dirty="0"/>
          </a:p>
          <a:p>
            <a:r>
              <a:rPr lang="fr-CA" dirty="0" smtClean="0"/>
              <a:t>En fonction de la note obtenue et du sentiment de compétence de l’élève, l’enseignant détermine avec lui quelles parties demandent le plus d’attention  et d’effort. </a:t>
            </a:r>
          </a:p>
          <a:p>
            <a:endParaRPr lang="fr-CA" dirty="0"/>
          </a:p>
          <a:p>
            <a:r>
              <a:rPr lang="fr-CA" dirty="0" smtClean="0"/>
              <a:t>Il est possible que plus d’une séquence d’apprentissage soit nécessaire. </a:t>
            </a:r>
            <a:endParaRPr lang="fr-CA" dirty="0"/>
          </a:p>
        </p:txBody>
      </p:sp>
    </p:spTree>
    <p:extLst>
      <p:ext uri="{BB962C8B-B14F-4D97-AF65-F5344CB8AC3E}">
        <p14:creationId xmlns:p14="http://schemas.microsoft.com/office/powerpoint/2010/main" val="410441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Synthèse</a:t>
            </a:r>
            <a:endParaRPr lang="fr-CA" dirty="0"/>
          </a:p>
        </p:txBody>
      </p:sp>
      <p:sp>
        <p:nvSpPr>
          <p:cNvPr id="3" name="Espace réservé du contenu 2"/>
          <p:cNvSpPr>
            <a:spLocks noGrp="1"/>
          </p:cNvSpPr>
          <p:nvPr>
            <p:ph idx="1"/>
            <p:custDataLst>
              <p:tags r:id="rId2"/>
            </p:custDataLst>
          </p:nvPr>
        </p:nvSpPr>
        <p:spPr>
          <a:xfrm>
            <a:off x="531369" y="1352700"/>
            <a:ext cx="7525656" cy="5128306"/>
          </a:xfrm>
        </p:spPr>
        <p:txBody>
          <a:bodyPr/>
          <a:lstStyle/>
          <a:p>
            <a:pPr marL="457200" indent="-457200">
              <a:buFont typeface="Arial" panose="020B0604020202020204" pitchFamily="34" charset="0"/>
              <a:buChar char="•"/>
            </a:pPr>
            <a:r>
              <a:rPr lang="fr-CA" dirty="0" smtClean="0"/>
              <a:t>Ce que vous pouvez réinvestir demain dans la classe</a:t>
            </a:r>
          </a:p>
          <a:p>
            <a:pPr marL="457200" indent="-457200">
              <a:buFont typeface="Arial" panose="020B0604020202020204" pitchFamily="34" charset="0"/>
              <a:buChar char="•"/>
            </a:pPr>
            <a:r>
              <a:rPr lang="fr-CA" dirty="0" smtClean="0"/>
              <a:t>Ce que vous devrez adapter</a:t>
            </a:r>
          </a:p>
          <a:p>
            <a:pPr marL="457200" indent="-457200">
              <a:buFont typeface="Arial" panose="020B0604020202020204" pitchFamily="34" charset="0"/>
              <a:buChar char="•"/>
            </a:pPr>
            <a:r>
              <a:rPr lang="fr-CA" dirty="0" smtClean="0"/>
              <a:t>Ce qui ne s’applique pas </a:t>
            </a:r>
            <a:endParaRPr lang="fr-CA" dirty="0"/>
          </a:p>
        </p:txBody>
      </p:sp>
    </p:spTree>
    <p:extLst>
      <p:ext uri="{BB962C8B-B14F-4D97-AF65-F5344CB8AC3E}">
        <p14:creationId xmlns:p14="http://schemas.microsoft.com/office/powerpoint/2010/main" val="1295208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78578" y="3951922"/>
            <a:ext cx="8586843" cy="1129378"/>
          </a:xfrm>
        </p:spPr>
        <p:txBody>
          <a:bodyPr anchor="ctr">
            <a:noAutofit/>
          </a:bodyPr>
          <a:lstStyle/>
          <a:p>
            <a:pPr algn="ctr">
              <a:lnSpc>
                <a:spcPct val="80000"/>
              </a:lnSpc>
            </a:pPr>
            <a:r>
              <a:rPr lang="fr-FR" sz="4000" b="1" dirty="0" smtClean="0"/>
              <a:t>PÉRIODE DE QUESTIONS</a:t>
            </a:r>
            <a:br>
              <a:rPr lang="fr-FR" sz="4000" b="1" dirty="0" smtClean="0"/>
            </a:br>
            <a:r>
              <a:rPr lang="fr-FR" sz="3600" b="1" dirty="0" smtClean="0">
                <a:solidFill>
                  <a:schemeClr val="accent3"/>
                </a:solidFill>
              </a:rPr>
              <a:t>Merci de votre attention!</a:t>
            </a:r>
            <a:endParaRPr lang="fr-FR" sz="3600" b="1" dirty="0">
              <a:solidFill>
                <a:schemeClr val="accent3"/>
              </a:solidFill>
            </a:endParaRPr>
          </a:p>
        </p:txBody>
      </p:sp>
    </p:spTree>
    <p:extLst>
      <p:ext uri="{BB962C8B-B14F-4D97-AF65-F5344CB8AC3E}">
        <p14:creationId xmlns:p14="http://schemas.microsoft.com/office/powerpoint/2010/main" val="38594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FRA-3105 – FRA-4103 – FRA-5201</a:t>
            </a:r>
            <a:endParaRPr lang="fr-CA" dirty="0"/>
          </a:p>
        </p:txBody>
      </p:sp>
      <p:sp>
        <p:nvSpPr>
          <p:cNvPr id="3" name="Espace réservé du contenu 2"/>
          <p:cNvSpPr>
            <a:spLocks noGrp="1"/>
          </p:cNvSpPr>
          <p:nvPr>
            <p:ph idx="1"/>
            <p:custDataLst>
              <p:tags r:id="rId2"/>
            </p:custDataLst>
          </p:nvPr>
        </p:nvSpPr>
        <p:spPr/>
        <p:txBody>
          <a:bodyPr/>
          <a:lstStyle/>
          <a:p>
            <a:r>
              <a:rPr lang="fr-CA" dirty="0"/>
              <a:t>	</a:t>
            </a:r>
          </a:p>
          <a:p>
            <a:endParaRPr lang="fr-CA" dirty="0"/>
          </a:p>
          <a:p>
            <a:endParaRPr lang="fr-CA" dirty="0" smtClean="0"/>
          </a:p>
          <a:p>
            <a:endParaRPr lang="fr-CA" dirty="0"/>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2230821208"/>
              </p:ext>
            </p:extLst>
          </p:nvPr>
        </p:nvGraphicFramePr>
        <p:xfrm>
          <a:off x="299357" y="1009935"/>
          <a:ext cx="7370685" cy="5360537"/>
        </p:xfrm>
        <a:graphic>
          <a:graphicData uri="http://schemas.openxmlformats.org/drawingml/2006/table">
            <a:tbl>
              <a:tblPr firstRow="1" bandRow="1">
                <a:tableStyleId>{5C22544A-7EE6-4342-B048-85BDC9FD1C3A}</a:tableStyleId>
              </a:tblPr>
              <a:tblGrid>
                <a:gridCol w="2456895">
                  <a:extLst>
                    <a:ext uri="{9D8B030D-6E8A-4147-A177-3AD203B41FA5}">
                      <a16:colId xmlns:a16="http://schemas.microsoft.com/office/drawing/2014/main" val="20000"/>
                    </a:ext>
                  </a:extLst>
                </a:gridCol>
                <a:gridCol w="2456895">
                  <a:extLst>
                    <a:ext uri="{9D8B030D-6E8A-4147-A177-3AD203B41FA5}">
                      <a16:colId xmlns:a16="http://schemas.microsoft.com/office/drawing/2014/main" val="20001"/>
                    </a:ext>
                  </a:extLst>
                </a:gridCol>
                <a:gridCol w="2456895">
                  <a:extLst>
                    <a:ext uri="{9D8B030D-6E8A-4147-A177-3AD203B41FA5}">
                      <a16:colId xmlns:a16="http://schemas.microsoft.com/office/drawing/2014/main" val="20002"/>
                    </a:ext>
                  </a:extLst>
                </a:gridCol>
              </a:tblGrid>
              <a:tr h="382137">
                <a:tc>
                  <a:txBody>
                    <a:bodyPr/>
                    <a:lstStyle/>
                    <a:p>
                      <a:r>
                        <a:rPr lang="fr-CA" dirty="0" smtClean="0"/>
                        <a:t>fRa-3105</a:t>
                      </a:r>
                      <a:endParaRPr lang="fr-CA" dirty="0"/>
                    </a:p>
                  </a:txBody>
                  <a:tcPr/>
                </a:tc>
                <a:tc>
                  <a:txBody>
                    <a:bodyPr/>
                    <a:lstStyle/>
                    <a:p>
                      <a:r>
                        <a:rPr lang="fr-CA" dirty="0" smtClean="0"/>
                        <a:t>fRa-4103</a:t>
                      </a:r>
                      <a:endParaRPr lang="fr-CA" dirty="0"/>
                    </a:p>
                  </a:txBody>
                  <a:tcPr/>
                </a:tc>
                <a:tc>
                  <a:txBody>
                    <a:bodyPr/>
                    <a:lstStyle/>
                    <a:p>
                      <a:r>
                        <a:rPr lang="fr-CA" dirty="0" smtClean="0"/>
                        <a:t>fRa-5201</a:t>
                      </a:r>
                      <a:endParaRPr lang="fr-CA" dirty="0"/>
                    </a:p>
                  </a:txBody>
                  <a:tcPr/>
                </a:tc>
                <a:extLst>
                  <a:ext uri="{0D108BD9-81ED-4DB2-BD59-A6C34878D82A}">
                    <a16:rowId xmlns:a16="http://schemas.microsoft.com/office/drawing/2014/main" val="10000"/>
                  </a:ext>
                </a:extLst>
              </a:tr>
              <a:tr h="370840">
                <a:tc>
                  <a:txBody>
                    <a:bodyPr/>
                    <a:lstStyle/>
                    <a:p>
                      <a:pPr algn="ctr"/>
                      <a:r>
                        <a:rPr lang="fr-CA" sz="1400" b="1" dirty="0" smtClean="0"/>
                        <a:t>EXPOSÉ </a:t>
                      </a:r>
                      <a:endParaRPr lang="fr-CA" sz="1400" b="1" dirty="0"/>
                    </a:p>
                  </a:txBody>
                  <a:tcPr/>
                </a:tc>
                <a:tc>
                  <a:txBody>
                    <a:bodyPr/>
                    <a:lstStyle/>
                    <a:p>
                      <a:pPr algn="ctr"/>
                      <a:r>
                        <a:rPr lang="fr-CA" sz="1400" b="1" dirty="0" smtClean="0"/>
                        <a:t>EXPOSÉ</a:t>
                      </a:r>
                      <a:endParaRPr lang="fr-CA" sz="1400" b="1" dirty="0"/>
                    </a:p>
                  </a:txBody>
                  <a:tcPr/>
                </a:tc>
                <a:tc>
                  <a:txBody>
                    <a:bodyPr/>
                    <a:lstStyle/>
                    <a:p>
                      <a:pPr algn="ctr"/>
                      <a:r>
                        <a:rPr lang="fr-CA" sz="1400" b="1" dirty="0" smtClean="0"/>
                        <a:t>EXPOSÉ</a:t>
                      </a:r>
                      <a:endParaRPr lang="fr-CA" sz="1400" b="1" dirty="0"/>
                    </a:p>
                  </a:txBody>
                  <a:tcPr/>
                </a:tc>
                <a:extLst>
                  <a:ext uri="{0D108BD9-81ED-4DB2-BD59-A6C34878D82A}">
                    <a16:rowId xmlns:a16="http://schemas.microsoft.com/office/drawing/2014/main" val="10001"/>
                  </a:ext>
                </a:extLst>
              </a:tr>
              <a:tr h="370840">
                <a:tc>
                  <a:txBody>
                    <a:bodyPr/>
                    <a:lstStyle/>
                    <a:p>
                      <a:r>
                        <a:rPr lang="fr-CA" sz="1400" dirty="0" smtClean="0"/>
                        <a:t>L’ adulte </a:t>
                      </a:r>
                      <a:r>
                        <a:rPr lang="fr-CA" sz="1400" b="1" dirty="0" smtClean="0"/>
                        <a:t>présente ses observations </a:t>
                      </a:r>
                      <a:r>
                        <a:rPr lang="fr-CA" sz="1400" dirty="0" smtClean="0"/>
                        <a:t>sur le message engagé qu’il a écouté, puis </a:t>
                      </a:r>
                      <a:r>
                        <a:rPr lang="fr-CA" sz="1400" b="1" dirty="0" smtClean="0"/>
                        <a:t>il réagit aux propos entendus </a:t>
                      </a:r>
                      <a:r>
                        <a:rPr lang="fr-CA" sz="1400" dirty="0" smtClean="0"/>
                        <a:t>et exprime un </a:t>
                      </a:r>
                      <a:r>
                        <a:rPr lang="fr-CA" sz="1400" b="1" dirty="0" smtClean="0"/>
                        <a:t>jugement critique </a:t>
                      </a:r>
                      <a:r>
                        <a:rPr lang="fr-CA" sz="1400" dirty="0" smtClean="0"/>
                        <a:t>sur le message</a:t>
                      </a:r>
                      <a:endParaRPr lang="fr-CA" sz="1400" dirty="0"/>
                    </a:p>
                  </a:txBody>
                  <a:tcPr/>
                </a:tc>
                <a:tc>
                  <a:txBody>
                    <a:bodyPr/>
                    <a:lstStyle/>
                    <a:p>
                      <a:r>
                        <a:rPr lang="fr-CA" sz="1400" dirty="0" smtClean="0"/>
                        <a:t>L’adulte </a:t>
                      </a:r>
                      <a:r>
                        <a:rPr lang="fr-CA" sz="1400" b="1" dirty="0" smtClean="0"/>
                        <a:t>présente une analyse </a:t>
                      </a:r>
                      <a:r>
                        <a:rPr lang="fr-CA" sz="1400" dirty="0" smtClean="0"/>
                        <a:t>de l’information issue d’une production orale qui porte sur un sujet d’actualité. </a:t>
                      </a:r>
                      <a:r>
                        <a:rPr lang="fr-CA" sz="1400" b="1" dirty="0" smtClean="0"/>
                        <a:t>Il fait part aux autres des effets suscités chez lui </a:t>
                      </a:r>
                      <a:r>
                        <a:rPr lang="fr-CA" sz="1400" dirty="0" smtClean="0"/>
                        <a:t>par les propos entendus et exprime un </a:t>
                      </a:r>
                      <a:r>
                        <a:rPr lang="fr-CA" sz="1400" b="1" dirty="0" smtClean="0"/>
                        <a:t>jugement critique </a:t>
                      </a:r>
                      <a:r>
                        <a:rPr lang="fr-CA" sz="1400" dirty="0" smtClean="0"/>
                        <a:t>et fondé sur la production. </a:t>
                      </a:r>
                      <a:endParaRPr lang="fr-CA" sz="1400" dirty="0"/>
                    </a:p>
                  </a:txBody>
                  <a:tcPr/>
                </a:tc>
                <a:tc>
                  <a:txBody>
                    <a:bodyPr/>
                    <a:lstStyle/>
                    <a:p>
                      <a:r>
                        <a:rPr lang="fr-CA" sz="1400" dirty="0" smtClean="0"/>
                        <a:t>L’adulte</a:t>
                      </a:r>
                    </a:p>
                    <a:p>
                      <a:r>
                        <a:rPr lang="fr-CA" sz="1400" dirty="0" smtClean="0"/>
                        <a:t>présente le sujet d’actualité traité. Il résume l’information recueillie et fait part des effets suscités par les</a:t>
                      </a:r>
                    </a:p>
                    <a:p>
                      <a:r>
                        <a:rPr lang="fr-CA" sz="1400" dirty="0" smtClean="0"/>
                        <a:t>propos entendus.</a:t>
                      </a:r>
                      <a:endParaRPr lang="fr-CA" sz="1400" dirty="0"/>
                    </a:p>
                  </a:txBody>
                  <a:tcPr/>
                </a:tc>
                <a:extLst>
                  <a:ext uri="{0D108BD9-81ED-4DB2-BD59-A6C34878D82A}">
                    <a16:rowId xmlns:a16="http://schemas.microsoft.com/office/drawing/2014/main" val="10002"/>
                  </a:ext>
                </a:extLst>
              </a:tr>
              <a:tr h="370840">
                <a:tc>
                  <a:txBody>
                    <a:bodyPr/>
                    <a:lstStyle/>
                    <a:p>
                      <a:pPr algn="ctr"/>
                      <a:r>
                        <a:rPr lang="fr-CA" sz="1400" b="1" dirty="0" smtClean="0"/>
                        <a:t>DISCUSSION</a:t>
                      </a:r>
                      <a:endParaRPr lang="fr-CA" sz="1400" b="1" dirty="0"/>
                    </a:p>
                  </a:txBody>
                  <a:tcPr/>
                </a:tc>
                <a:tc>
                  <a:txBody>
                    <a:bodyPr/>
                    <a:lstStyle/>
                    <a:p>
                      <a:pPr algn="ctr"/>
                      <a:r>
                        <a:rPr lang="fr-CA" sz="1400" b="1" dirty="0" smtClean="0"/>
                        <a:t>DISCUSSION</a:t>
                      </a:r>
                      <a:endParaRPr lang="fr-CA" sz="1400" b="1" dirty="0"/>
                    </a:p>
                  </a:txBody>
                  <a:tcPr/>
                </a:tc>
                <a:tc>
                  <a:txBody>
                    <a:bodyPr/>
                    <a:lstStyle/>
                    <a:p>
                      <a:pPr algn="ctr"/>
                      <a:r>
                        <a:rPr lang="fr-CA" sz="1400" b="1" dirty="0" smtClean="0"/>
                        <a:t>DÉBAT</a:t>
                      </a:r>
                      <a:endParaRPr lang="fr-CA" sz="1400" b="1" dirty="0"/>
                    </a:p>
                  </a:txBody>
                  <a:tcPr/>
                </a:tc>
                <a:extLst>
                  <a:ext uri="{0D108BD9-81ED-4DB2-BD59-A6C34878D82A}">
                    <a16:rowId xmlns:a16="http://schemas.microsoft.com/office/drawing/2014/main" val="10003"/>
                  </a:ext>
                </a:extLst>
              </a:tr>
              <a:tr h="370840">
                <a:tc>
                  <a:txBody>
                    <a:bodyPr/>
                    <a:lstStyle/>
                    <a:p>
                      <a:r>
                        <a:rPr lang="fr-CA" sz="1400" dirty="0" smtClean="0"/>
                        <a:t>L’adulte confronte et défend ses idées sur</a:t>
                      </a:r>
                    </a:p>
                    <a:p>
                      <a:r>
                        <a:rPr lang="fr-CA" sz="1400" dirty="0" smtClean="0"/>
                        <a:t>le sujet abordé dans le message.</a:t>
                      </a:r>
                    </a:p>
                    <a:p>
                      <a:endParaRPr lang="fr-CA" sz="1400" dirty="0"/>
                    </a:p>
                  </a:txBody>
                  <a:tcPr/>
                </a:tc>
                <a:tc>
                  <a:txBody>
                    <a:bodyPr/>
                    <a:lstStyle/>
                    <a:p>
                      <a:r>
                        <a:rPr lang="fr-CA" sz="1400" dirty="0" smtClean="0"/>
                        <a:t>Avec un auditoire d’au moins cinq personnes, y</a:t>
                      </a:r>
                    </a:p>
                    <a:p>
                      <a:r>
                        <a:rPr lang="fr-CA" sz="1400" dirty="0" smtClean="0"/>
                        <a:t>compris l’enseignante ou l’enseignant, l’adulte </a:t>
                      </a:r>
                      <a:r>
                        <a:rPr lang="fr-CA" sz="1400" b="1" dirty="0" smtClean="0"/>
                        <a:t>exprime, confronte et défend son point de vue sur le sujet</a:t>
                      </a:r>
                    </a:p>
                    <a:p>
                      <a:r>
                        <a:rPr lang="fr-CA" sz="1400" b="1" dirty="0" smtClean="0"/>
                        <a:t>traité ou sur l’un de ses aspects.</a:t>
                      </a:r>
                      <a:endParaRPr lang="fr-CA" sz="1400" b="1" dirty="0"/>
                    </a:p>
                  </a:txBody>
                  <a:tcPr/>
                </a:tc>
                <a:tc>
                  <a:txBody>
                    <a:bodyPr/>
                    <a:lstStyle/>
                    <a:p>
                      <a:r>
                        <a:rPr lang="fr-CA" sz="1400" dirty="0" smtClean="0"/>
                        <a:t>Avec un auditoire d’au moins cinq personnes, y compris</a:t>
                      </a:r>
                    </a:p>
                    <a:p>
                      <a:r>
                        <a:rPr lang="fr-CA" sz="1400" dirty="0" smtClean="0"/>
                        <a:t>l’enseignante ou l’enseignant, l’adulte </a:t>
                      </a:r>
                      <a:r>
                        <a:rPr lang="fr-CA" sz="1400" b="1" dirty="0" smtClean="0"/>
                        <a:t>formule son opinion sur le sujet ou sur l’un de ses aspects</a:t>
                      </a:r>
                      <a:r>
                        <a:rPr lang="fr-CA" sz="1400" dirty="0" smtClean="0"/>
                        <a:t>, puis il</a:t>
                      </a:r>
                    </a:p>
                    <a:p>
                      <a:r>
                        <a:rPr lang="fr-CA" sz="1400" b="1" dirty="0" smtClean="0"/>
                        <a:t>confronte ses idées </a:t>
                      </a:r>
                      <a:r>
                        <a:rPr lang="fr-CA" sz="1400" dirty="0" smtClean="0"/>
                        <a:t>avec celles de ses pairs </a:t>
                      </a:r>
                      <a:r>
                        <a:rPr lang="fr-CA" sz="1400" b="1" dirty="0" smtClean="0"/>
                        <a:t>et discute des différents points de vue </a:t>
                      </a:r>
                      <a:r>
                        <a:rPr lang="fr-CA" sz="1400" dirty="0" smtClean="0"/>
                        <a:t>sur le sujet. </a:t>
                      </a:r>
                      <a:endParaRPr lang="fr-CA"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041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Discussion - Débat</a:t>
            </a:r>
            <a:endParaRPr lang="fr-CA" dirty="0"/>
          </a:p>
        </p:txBody>
      </p:sp>
      <p:sp>
        <p:nvSpPr>
          <p:cNvPr id="3" name="Espace réservé du contenu 2"/>
          <p:cNvSpPr>
            <a:spLocks noGrp="1"/>
          </p:cNvSpPr>
          <p:nvPr>
            <p:ph idx="1"/>
            <p:custDataLst>
              <p:tags r:id="rId2"/>
            </p:custDataLst>
          </p:nvPr>
        </p:nvSpPr>
        <p:spPr/>
        <p:txBody>
          <a:bodyPr/>
          <a:lstStyle/>
          <a:p>
            <a:r>
              <a:rPr lang="fr-CA" dirty="0"/>
              <a:t>	</a:t>
            </a:r>
          </a:p>
          <a:p>
            <a:endParaRPr lang="fr-CA" dirty="0"/>
          </a:p>
          <a:p>
            <a:endParaRPr lang="fr-CA" dirty="0" smtClean="0"/>
          </a:p>
          <a:p>
            <a:endParaRPr lang="fr-CA" dirty="0"/>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2601156466"/>
              </p:ext>
            </p:extLst>
          </p:nvPr>
        </p:nvGraphicFramePr>
        <p:xfrm>
          <a:off x="215234" y="997858"/>
          <a:ext cx="7421172" cy="3178357"/>
        </p:xfrm>
        <a:graphic>
          <a:graphicData uri="http://schemas.openxmlformats.org/drawingml/2006/table">
            <a:tbl>
              <a:tblPr firstRow="1" bandRow="1">
                <a:tableStyleId>{5C22544A-7EE6-4342-B048-85BDC9FD1C3A}</a:tableStyleId>
              </a:tblPr>
              <a:tblGrid>
                <a:gridCol w="2473724">
                  <a:extLst>
                    <a:ext uri="{9D8B030D-6E8A-4147-A177-3AD203B41FA5}">
                      <a16:colId xmlns:a16="http://schemas.microsoft.com/office/drawing/2014/main" val="20000"/>
                    </a:ext>
                  </a:extLst>
                </a:gridCol>
                <a:gridCol w="2473724">
                  <a:extLst>
                    <a:ext uri="{9D8B030D-6E8A-4147-A177-3AD203B41FA5}">
                      <a16:colId xmlns:a16="http://schemas.microsoft.com/office/drawing/2014/main" val="20001"/>
                    </a:ext>
                  </a:extLst>
                </a:gridCol>
                <a:gridCol w="2473724">
                  <a:extLst>
                    <a:ext uri="{9D8B030D-6E8A-4147-A177-3AD203B41FA5}">
                      <a16:colId xmlns:a16="http://schemas.microsoft.com/office/drawing/2014/main" val="20002"/>
                    </a:ext>
                  </a:extLst>
                </a:gridCol>
              </a:tblGrid>
              <a:tr h="488978">
                <a:tc>
                  <a:txBody>
                    <a:bodyPr/>
                    <a:lstStyle/>
                    <a:p>
                      <a:r>
                        <a:rPr lang="fr-CA" dirty="0" smtClean="0"/>
                        <a:t>EXPOSÉ</a:t>
                      </a:r>
                      <a:endParaRPr lang="fr-CA" dirty="0"/>
                    </a:p>
                  </a:txBody>
                  <a:tcPr/>
                </a:tc>
                <a:tc>
                  <a:txBody>
                    <a:bodyPr/>
                    <a:lstStyle/>
                    <a:p>
                      <a:r>
                        <a:rPr lang="fr-CA" dirty="0" smtClean="0"/>
                        <a:t>DISCUSSION</a:t>
                      </a:r>
                      <a:endParaRPr lang="fr-CA" dirty="0"/>
                    </a:p>
                  </a:txBody>
                  <a:tcPr/>
                </a:tc>
                <a:tc>
                  <a:txBody>
                    <a:bodyPr/>
                    <a:lstStyle/>
                    <a:p>
                      <a:r>
                        <a:rPr lang="fr-CA" dirty="0" smtClean="0"/>
                        <a:t>DÉBAT</a:t>
                      </a:r>
                      <a:endParaRPr lang="fr-CA" dirty="0"/>
                    </a:p>
                  </a:txBody>
                  <a:tcPr/>
                </a:tc>
                <a:extLst>
                  <a:ext uri="{0D108BD9-81ED-4DB2-BD59-A6C34878D82A}">
                    <a16:rowId xmlns:a16="http://schemas.microsoft.com/office/drawing/2014/main" val="10000"/>
                  </a:ext>
                </a:extLst>
              </a:tr>
              <a:tr h="2689379">
                <a:tc>
                  <a:txBody>
                    <a:bodyPr/>
                    <a:lstStyle/>
                    <a:p>
                      <a:pPr marL="95250" indent="-95250">
                        <a:buFont typeface="Arial" panose="020B0604020202020204" pitchFamily="34" charset="0"/>
                        <a:buChar char="•"/>
                      </a:pPr>
                      <a:r>
                        <a:rPr lang="fr-CA" sz="1400" dirty="0" smtClean="0"/>
                        <a:t>Informer</a:t>
                      </a:r>
                      <a:r>
                        <a:rPr lang="fr-CA" sz="1400" baseline="0" dirty="0" smtClean="0"/>
                        <a:t> de manière objective et concise pour faire connaître un fait, un phénomène ou une opinion.</a:t>
                      </a:r>
                    </a:p>
                    <a:p>
                      <a:pPr marL="95250" indent="-95250">
                        <a:buFont typeface="Arial" panose="020B0604020202020204" pitchFamily="34" charset="0"/>
                        <a:buChar char="•"/>
                      </a:pPr>
                      <a:endParaRPr lang="fr-CA" sz="1400" baseline="0" dirty="0" smtClean="0"/>
                    </a:p>
                    <a:p>
                      <a:pPr marL="0" indent="0">
                        <a:buFont typeface="Arial" panose="020B0604020202020204" pitchFamily="34" charset="0"/>
                        <a:buNone/>
                      </a:pPr>
                      <a:r>
                        <a:rPr lang="fr-CA" sz="1400" i="1" baseline="0" dirty="0" smtClean="0"/>
                        <a:t>Le MEES nous impose pourtant une forme d’hybridation avec  la réaction. </a:t>
                      </a:r>
                    </a:p>
                    <a:p>
                      <a:pPr marL="0" indent="0">
                        <a:buFont typeface="Arial" panose="020B0604020202020204" pitchFamily="34" charset="0"/>
                        <a:buNone/>
                      </a:pPr>
                      <a:endParaRPr lang="fr-CA" sz="1400" baseline="0" dirty="0" smtClean="0"/>
                    </a:p>
                  </a:txBody>
                  <a:tcPr/>
                </a:tc>
                <a:tc>
                  <a:txBody>
                    <a:bodyPr/>
                    <a:lstStyle/>
                    <a:p>
                      <a:pPr marL="285750" indent="-285750">
                        <a:buFont typeface="Arial" panose="020B0604020202020204" pitchFamily="34" charset="0"/>
                        <a:buChar char="•"/>
                      </a:pPr>
                      <a:r>
                        <a:rPr lang="fr-CA" sz="1400" dirty="0" smtClean="0"/>
                        <a:t>Exprimer une appréciation ou une interprétation et une</a:t>
                      </a:r>
                      <a:r>
                        <a:rPr lang="fr-CA" sz="1400" baseline="0" dirty="0" smtClean="0"/>
                        <a:t> critique de quelque chose; la ou les faire évoluer au contact des autres.</a:t>
                      </a:r>
                    </a:p>
                    <a:p>
                      <a:endParaRPr lang="fr-CA" sz="1400" baseline="0" dirty="0" smtClean="0"/>
                    </a:p>
                    <a:p>
                      <a:endParaRPr lang="fr-CA" sz="1400" baseline="0" dirty="0" smtClean="0"/>
                    </a:p>
                  </a:txBody>
                  <a:tcPr/>
                </a:tc>
                <a:tc>
                  <a:txBody>
                    <a:bodyPr/>
                    <a:lstStyle/>
                    <a:p>
                      <a:pPr marL="285750" indent="-285750">
                        <a:buFont typeface="Arial" panose="020B0604020202020204" pitchFamily="34" charset="0"/>
                        <a:buChar char="•"/>
                      </a:pPr>
                      <a:r>
                        <a:rPr lang="fr-CA" sz="1400" dirty="0" smtClean="0"/>
                        <a:t>Défendre une opinion sur un problème controversé</a:t>
                      </a:r>
                      <a:r>
                        <a:rPr lang="fr-CA" sz="1400" baseline="0" dirty="0" smtClean="0"/>
                        <a:t> et d’intérêt public dans le but d’influencer le destinataire, voire de le convaincre.</a:t>
                      </a:r>
                      <a:endParaRPr lang="fr-CA" sz="1400"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060694" y="3731161"/>
            <a:ext cx="3575712" cy="2396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a:hlinkClick r:id="rId10"/>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99357" y="4374943"/>
            <a:ext cx="1524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a:hlinkClick r:id="rId12"/>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288133" y="5316185"/>
            <a:ext cx="1588434" cy="81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custDataLst>
              <p:tags r:id="rId7"/>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4179318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Programme chargé</a:t>
            </a:r>
            <a:endParaRPr lang="fr-CA" dirty="0"/>
          </a:p>
        </p:txBody>
      </p:sp>
      <p:sp>
        <p:nvSpPr>
          <p:cNvPr id="4" name="Espace réservé du contenu 3"/>
          <p:cNvSpPr>
            <a:spLocks noGrp="1"/>
          </p:cNvSpPr>
          <p:nvPr>
            <p:ph idx="1"/>
            <p:custDataLst>
              <p:tags r:id="rId2"/>
            </p:custDataLst>
          </p:nvPr>
        </p:nvSpPr>
        <p:spPr>
          <a:xfrm>
            <a:off x="299357" y="997858"/>
            <a:ext cx="7525656" cy="2632446"/>
          </a:xfrm>
        </p:spPr>
        <p:txBody>
          <a:bodyPr/>
          <a:lstStyle/>
          <a:p>
            <a:r>
              <a:rPr lang="fr-CA" dirty="0" smtClean="0"/>
              <a:t>On enseigne quoi?</a:t>
            </a:r>
          </a:p>
          <a:p>
            <a:pPr marL="457200" indent="-457200">
              <a:buFont typeface="Arial" panose="020B0604020202020204" pitchFamily="34" charset="0"/>
              <a:buChar char="•"/>
            </a:pPr>
            <a:r>
              <a:rPr lang="fr-CA" dirty="0" smtClean="0"/>
              <a:t>Au primaire, </a:t>
            </a:r>
            <a:r>
              <a:rPr lang="fr-CA" b="1" dirty="0" smtClean="0"/>
              <a:t>deux ou trois objectifs </a:t>
            </a:r>
            <a:r>
              <a:rPr lang="fr-CA" dirty="0" smtClean="0"/>
              <a:t>d’apprentissage sont suffisants</a:t>
            </a:r>
          </a:p>
          <a:p>
            <a:pPr marL="457200" indent="-457200">
              <a:buFont typeface="Arial" panose="020B0604020202020204" pitchFamily="34" charset="0"/>
              <a:buChar char="•"/>
            </a:pPr>
            <a:r>
              <a:rPr lang="fr-CA" dirty="0" smtClean="0"/>
              <a:t>Au secondaire, </a:t>
            </a:r>
            <a:r>
              <a:rPr lang="fr-CA" b="1" dirty="0" smtClean="0"/>
              <a:t>quatre ou cinq objectifs</a:t>
            </a:r>
            <a:r>
              <a:rPr lang="fr-CA" dirty="0" smtClean="0"/>
              <a:t> sont suffisants</a:t>
            </a:r>
            <a:endParaRPr lang="fr-CA" dirty="0"/>
          </a:p>
        </p:txBody>
      </p:sp>
      <p:sp>
        <p:nvSpPr>
          <p:cNvPr id="5" name="Rectangle 4"/>
          <p:cNvSpPr/>
          <p:nvPr>
            <p:custDataLst>
              <p:tags r:id="rId3"/>
            </p:custDataLst>
          </p:nvPr>
        </p:nvSpPr>
        <p:spPr>
          <a:xfrm>
            <a:off x="150342" y="6596390"/>
            <a:ext cx="1436612" cy="261610"/>
          </a:xfrm>
          <a:prstGeom prst="rect">
            <a:avLst/>
          </a:prstGeom>
        </p:spPr>
        <p:txBody>
          <a:bodyPr wrap="none">
            <a:spAutoFit/>
          </a:bodyPr>
          <a:lstStyle/>
          <a:p>
            <a:pPr lvl="0"/>
            <a:r>
              <a:rPr lang="fr-CA" sz="1100" dirty="0">
                <a:solidFill>
                  <a:prstClr val="black"/>
                </a:solidFill>
              </a:rPr>
              <a:t>D’après Dumais, </a:t>
            </a:r>
            <a:r>
              <a:rPr lang="fr-CA" sz="1100" dirty="0" smtClean="0">
                <a:solidFill>
                  <a:prstClr val="black"/>
                </a:solidFill>
              </a:rPr>
              <a:t>2011</a:t>
            </a:r>
            <a:endParaRPr lang="fr-CA" sz="1100" dirty="0">
              <a:solidFill>
                <a:prstClr val="black"/>
              </a:solidFill>
            </a:endParaRPr>
          </a:p>
        </p:txBody>
      </p:sp>
      <p:sp>
        <p:nvSpPr>
          <p:cNvPr id="6" name="ZoneTexte 5"/>
          <p:cNvSpPr txBox="1"/>
          <p:nvPr>
            <p:custDataLst>
              <p:tags r:id="rId4"/>
            </p:custDataLst>
          </p:nvPr>
        </p:nvSpPr>
        <p:spPr>
          <a:xfrm>
            <a:off x="559558" y="3930555"/>
            <a:ext cx="6469039" cy="523220"/>
          </a:xfrm>
          <a:prstGeom prst="rect">
            <a:avLst/>
          </a:prstGeom>
          <a:noFill/>
        </p:spPr>
        <p:txBody>
          <a:bodyPr wrap="square" rtlCol="0">
            <a:spAutoFit/>
          </a:bodyPr>
          <a:lstStyle/>
          <a:p>
            <a:pPr marL="457200" indent="-457200">
              <a:buFont typeface="Arial" panose="020B0604020202020204" pitchFamily="34" charset="0"/>
              <a:buChar char="•"/>
            </a:pPr>
            <a:r>
              <a:rPr lang="fr-CA" sz="2800" dirty="0" smtClean="0"/>
              <a:t>Les besoins des élèves</a:t>
            </a:r>
            <a:endParaRPr lang="fr-CA" sz="2800" dirty="0"/>
          </a:p>
        </p:txBody>
      </p:sp>
      <p:sp>
        <p:nvSpPr>
          <p:cNvPr id="7" name="ZoneTexte 6"/>
          <p:cNvSpPr txBox="1"/>
          <p:nvPr>
            <p:custDataLst>
              <p:tags r:id="rId5"/>
            </p:custDataLst>
          </p:nvPr>
        </p:nvSpPr>
        <p:spPr>
          <a:xfrm>
            <a:off x="559558" y="4460515"/>
            <a:ext cx="6282779" cy="523220"/>
          </a:xfrm>
          <a:prstGeom prst="rect">
            <a:avLst/>
          </a:prstGeom>
          <a:noFill/>
        </p:spPr>
        <p:txBody>
          <a:bodyPr wrap="square" rtlCol="0">
            <a:spAutoFit/>
          </a:bodyPr>
          <a:lstStyle/>
          <a:p>
            <a:pPr marL="457200" indent="-457200">
              <a:buFont typeface="Arial" panose="020B0604020202020204" pitchFamily="34" charset="0"/>
              <a:buChar char="•"/>
            </a:pPr>
            <a:r>
              <a:rPr lang="fr-CA" sz="2800" dirty="0" smtClean="0"/>
              <a:t>L’exposé, la discussion et le débat</a:t>
            </a:r>
            <a:endParaRPr lang="fr-CA" sz="2800" dirty="0"/>
          </a:p>
        </p:txBody>
      </p:sp>
    </p:spTree>
    <p:extLst>
      <p:ext uri="{BB962C8B-B14F-4D97-AF65-F5344CB8AC3E}">
        <p14:creationId xmlns:p14="http://schemas.microsoft.com/office/powerpoint/2010/main" val="34263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99357" y="191069"/>
            <a:ext cx="7525656" cy="806790"/>
          </a:xfrm>
        </p:spPr>
        <p:txBody>
          <a:bodyPr/>
          <a:lstStyle/>
          <a:p>
            <a:r>
              <a:rPr lang="fr-CA" sz="3200" dirty="0"/>
              <a:t>Présupposé #1 : </a:t>
            </a:r>
            <a:r>
              <a:rPr lang="fr-CA" sz="3200" u="sng" dirty="0"/>
              <a:t>On doit enseigner l’oral </a:t>
            </a:r>
            <a:br>
              <a:rPr lang="fr-CA" sz="3200" u="sng" dirty="0"/>
            </a:br>
            <a:endParaRPr lang="fr-CA" sz="3200" dirty="0"/>
          </a:p>
        </p:txBody>
      </p:sp>
      <p:sp>
        <p:nvSpPr>
          <p:cNvPr id="3" name="Espace réservé du contenu 2"/>
          <p:cNvSpPr>
            <a:spLocks noGrp="1"/>
          </p:cNvSpPr>
          <p:nvPr>
            <p:ph idx="1"/>
            <p:custDataLst>
              <p:tags r:id="rId2"/>
            </p:custDataLst>
          </p:nvPr>
        </p:nvSpPr>
        <p:spPr/>
        <p:txBody>
          <a:bodyPr/>
          <a:lstStyle/>
          <a:p>
            <a:pPr marL="514350" indent="-514350">
              <a:buFont typeface="Arial" panose="020B0604020202020204" pitchFamily="34" charset="0"/>
              <a:buChar char="•"/>
            </a:pPr>
            <a:endParaRPr lang="fr-CA" dirty="0" smtClean="0"/>
          </a:p>
          <a:p>
            <a:pPr marL="514350" indent="-514350">
              <a:buFont typeface="Arial" panose="020B0604020202020204" pitchFamily="34" charset="0"/>
              <a:buChar char="•"/>
            </a:pPr>
            <a:r>
              <a:rPr lang="fr-CA" dirty="0" smtClean="0"/>
              <a:t>Sinon on évalue des aptitudes naturelles ou acquises dans le cadre familial; </a:t>
            </a:r>
          </a:p>
          <a:p>
            <a:pPr marL="514350" indent="-514350">
              <a:buFont typeface="Arial" panose="020B0604020202020204" pitchFamily="34" charset="0"/>
              <a:buChar char="•"/>
            </a:pPr>
            <a:r>
              <a:rPr lang="fr-CA" dirty="0" smtClean="0"/>
              <a:t>Les élèves n’ont pas de «prise» sur leur habileté langagière individuelle;</a:t>
            </a:r>
          </a:p>
          <a:p>
            <a:pPr marL="514350" indent="-514350">
              <a:buFont typeface="Arial" panose="020B0604020202020204" pitchFamily="34" charset="0"/>
              <a:buChar char="•"/>
            </a:pPr>
            <a:r>
              <a:rPr lang="fr-CA" dirty="0" smtClean="0"/>
              <a:t>Sans enseignement explicite, on ne peut être certain qu’un apprentissage est réalisé;</a:t>
            </a:r>
          </a:p>
          <a:p>
            <a:pPr marL="514350" indent="-514350">
              <a:buFont typeface="Arial" panose="020B0604020202020204" pitchFamily="34" charset="0"/>
              <a:buChar char="•"/>
            </a:pPr>
            <a:r>
              <a:rPr lang="fr-CA" dirty="0" smtClean="0"/>
              <a:t>On ne sait plus quel élément évaluer, le foisonnement de critères possibles rend l’évaluation hasardeuse. </a:t>
            </a:r>
          </a:p>
        </p:txBody>
      </p:sp>
    </p:spTree>
    <p:extLst>
      <p:ext uri="{BB962C8B-B14F-4D97-AF65-F5344CB8AC3E}">
        <p14:creationId xmlns:p14="http://schemas.microsoft.com/office/powerpoint/2010/main" val="66723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Recette du stress</a:t>
            </a:r>
            <a:endParaRPr lang="fr-CA" dirty="0"/>
          </a:p>
        </p:txBody>
      </p:sp>
      <p:sp>
        <p:nvSpPr>
          <p:cNvPr id="3" name="Espace réservé du contenu 2"/>
          <p:cNvSpPr>
            <a:spLocks noGrp="1"/>
          </p:cNvSpPr>
          <p:nvPr>
            <p:ph idx="1"/>
            <p:custDataLst>
              <p:tags r:id="rId2"/>
            </p:custDataLst>
          </p:nvPr>
        </p:nvSpPr>
        <p:spPr/>
        <p:txBody>
          <a:bodyPr/>
          <a:lstStyle/>
          <a:p>
            <a:pPr fontAlgn="base"/>
            <a:r>
              <a:rPr lang="fr-CA" b="1" dirty="0" smtClean="0">
                <a:latin typeface="Arial" panose="020B0604020202020204" pitchFamily="34" charset="0"/>
                <a:cs typeface="Arial" panose="020B0604020202020204" pitchFamily="34" charset="0"/>
              </a:rPr>
              <a:t>Ingrédients</a:t>
            </a:r>
          </a:p>
          <a:p>
            <a:pPr marL="457200" indent="-457200" fontAlgn="base">
              <a:buFont typeface="Arial" panose="020B0604020202020204" pitchFamily="34" charset="0"/>
              <a:buChar char="•"/>
            </a:pPr>
            <a:r>
              <a:rPr lang="fr-CA" sz="3600" b="1" dirty="0" smtClean="0">
                <a:latin typeface="Arial" panose="020B0604020202020204" pitchFamily="34" charset="0"/>
                <a:cs typeface="Arial" panose="020B0604020202020204" pitchFamily="34" charset="0"/>
              </a:rPr>
              <a:t>C</a:t>
            </a:r>
            <a:r>
              <a:rPr lang="fr-CA" sz="3600" dirty="0" smtClean="0">
                <a:latin typeface="Arial" panose="020B0604020202020204" pitchFamily="34" charset="0"/>
                <a:cs typeface="Arial" panose="020B0604020202020204" pitchFamily="34" charset="0"/>
              </a:rPr>
              <a:t>ontrôle</a:t>
            </a:r>
          </a:p>
          <a:p>
            <a:pPr marL="457200" indent="-457200" fontAlgn="base">
              <a:buFont typeface="Arial" panose="020B0604020202020204" pitchFamily="34" charset="0"/>
              <a:buChar char="•"/>
            </a:pPr>
            <a:r>
              <a:rPr lang="fr-CA" sz="3600" b="1" dirty="0" smtClean="0">
                <a:latin typeface="Arial" panose="020B0604020202020204" pitchFamily="34" charset="0"/>
                <a:cs typeface="Arial" panose="020B0604020202020204" pitchFamily="34" charset="0"/>
              </a:rPr>
              <a:t>I</a:t>
            </a:r>
            <a:r>
              <a:rPr lang="fr-CA" sz="3600" dirty="0" smtClean="0">
                <a:latin typeface="Arial" panose="020B0604020202020204" pitchFamily="34" charset="0"/>
                <a:cs typeface="Arial" panose="020B0604020202020204" pitchFamily="34" charset="0"/>
              </a:rPr>
              <a:t>mprévisibilité</a:t>
            </a:r>
          </a:p>
          <a:p>
            <a:pPr marL="457200" indent="-457200" fontAlgn="base">
              <a:buFont typeface="Arial" panose="020B0604020202020204" pitchFamily="34" charset="0"/>
              <a:buChar char="•"/>
            </a:pPr>
            <a:r>
              <a:rPr lang="fr-CA" sz="3600" b="1" dirty="0" smtClean="0">
                <a:latin typeface="Arial" panose="020B0604020202020204" pitchFamily="34" charset="0"/>
                <a:cs typeface="Arial" panose="020B0604020202020204" pitchFamily="34" charset="0"/>
              </a:rPr>
              <a:t>N</a:t>
            </a:r>
            <a:r>
              <a:rPr lang="fr-CA" sz="3600" dirty="0" smtClean="0">
                <a:latin typeface="Arial" panose="020B0604020202020204" pitchFamily="34" charset="0"/>
                <a:cs typeface="Arial" panose="020B0604020202020204" pitchFamily="34" charset="0"/>
              </a:rPr>
              <a:t>ouveauté</a:t>
            </a:r>
          </a:p>
          <a:p>
            <a:pPr marL="457200" indent="-457200" fontAlgn="base">
              <a:buFont typeface="Arial" panose="020B0604020202020204" pitchFamily="34" charset="0"/>
              <a:buChar char="•"/>
            </a:pPr>
            <a:r>
              <a:rPr lang="fr-CA" sz="3600" b="1" dirty="0" smtClean="0">
                <a:latin typeface="Arial" panose="020B0604020202020204" pitchFamily="34" charset="0"/>
                <a:cs typeface="Arial" panose="020B0604020202020204" pitchFamily="34" charset="0"/>
              </a:rPr>
              <a:t>É</a:t>
            </a:r>
            <a:r>
              <a:rPr lang="fr-CA" sz="3600" dirty="0" smtClean="0">
                <a:latin typeface="Arial" panose="020B0604020202020204" pitchFamily="34" charset="0"/>
                <a:cs typeface="Arial" panose="020B0604020202020204" pitchFamily="34" charset="0"/>
              </a:rPr>
              <a:t>go menacé</a:t>
            </a:r>
          </a:p>
          <a:p>
            <a:endParaRPr lang="fr-CA" dirty="0"/>
          </a:p>
        </p:txBody>
      </p:sp>
      <p:pic>
        <p:nvPicPr>
          <p:cNvPr id="1026"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202018" y="1160061"/>
            <a:ext cx="3384676" cy="263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custDataLst>
              <p:tags r:id="rId4"/>
            </p:custDataLst>
          </p:nvPr>
        </p:nvSpPr>
        <p:spPr>
          <a:xfrm>
            <a:off x="61038" y="6581001"/>
            <a:ext cx="7525656" cy="276999"/>
          </a:xfrm>
          <a:prstGeom prst="rect">
            <a:avLst/>
          </a:prstGeom>
          <a:noFill/>
        </p:spPr>
        <p:txBody>
          <a:bodyPr wrap="square" rtlCol="0">
            <a:spAutoFit/>
          </a:bodyPr>
          <a:lstStyle/>
          <a:p>
            <a:r>
              <a:rPr lang="fr-CA" sz="1200" dirty="0"/>
              <a:t>http://www.stresshumain.ca/le-stress/comprendre-son-stress/source-du-stress</a:t>
            </a:r>
          </a:p>
        </p:txBody>
      </p:sp>
    </p:spTree>
    <p:extLst>
      <p:ext uri="{BB962C8B-B14F-4D97-AF65-F5344CB8AC3E}">
        <p14:creationId xmlns:p14="http://schemas.microsoft.com/office/powerpoint/2010/main" val="156576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2800" dirty="0"/>
              <a:t>Présupposé #2:</a:t>
            </a:r>
            <a:r>
              <a:rPr lang="fr-CA" sz="2800" u="sng" dirty="0"/>
              <a:t> Il faut dédramatiser l’oral </a:t>
            </a:r>
            <a:br>
              <a:rPr lang="fr-CA" sz="2800" u="sng" dirty="0"/>
            </a:br>
            <a:endParaRPr lang="fr-CA" sz="2800" dirty="0"/>
          </a:p>
        </p:txBody>
      </p:sp>
      <p:sp>
        <p:nvSpPr>
          <p:cNvPr id="3" name="Espace réservé du contenu 2"/>
          <p:cNvSpPr>
            <a:spLocks noGrp="1"/>
          </p:cNvSpPr>
          <p:nvPr>
            <p:ph idx="1"/>
            <p:custDataLst>
              <p:tags r:id="rId2"/>
            </p:custDataLst>
          </p:nvPr>
        </p:nvSpPr>
        <p:spPr/>
        <p:txBody>
          <a:bodyPr/>
          <a:lstStyle/>
          <a:p>
            <a:pPr marL="514350" indent="-514350">
              <a:buFont typeface="Arial" panose="020B0604020202020204" pitchFamily="34" charset="0"/>
              <a:buChar char="•"/>
            </a:pPr>
            <a:r>
              <a:rPr lang="fr-CA" dirty="0" smtClean="0"/>
              <a:t>La production orale est le type de production le plus fréquent, mais c’est, paradoxalement, aussi le plus «traumatisant» pour les élèves. </a:t>
            </a:r>
          </a:p>
          <a:p>
            <a:pPr marL="514350" indent="-514350">
              <a:buFont typeface="Arial" panose="020B0604020202020204" pitchFamily="34" charset="0"/>
              <a:buChar char="•"/>
            </a:pPr>
            <a:r>
              <a:rPr lang="fr-CA" dirty="0" smtClean="0"/>
              <a:t>La manière la plus efficace de dédramatiser la production orale est d’offrir à l’élève un contrôle sur un maximum de facteurs ( format du contexte d’évaluation, rôle de la personne évaluée, constitution du contenu, éléments de cohérence, etc.). </a:t>
            </a:r>
          </a:p>
          <a:p>
            <a:pPr marL="514350" indent="-514350">
              <a:buFont typeface="Arial" panose="020B0604020202020204" pitchFamily="34" charset="0"/>
              <a:buChar char="•"/>
            </a:pPr>
            <a:r>
              <a:rPr lang="fr-CA" dirty="0" smtClean="0"/>
              <a:t>Le fait de procéder à plusieurs «répétitions» diminue le stress chez l’élève. </a:t>
            </a:r>
            <a:endParaRPr lang="fr-CA" dirty="0"/>
          </a:p>
        </p:txBody>
      </p:sp>
    </p:spTree>
    <p:extLst>
      <p:ext uri="{BB962C8B-B14F-4D97-AF65-F5344CB8AC3E}">
        <p14:creationId xmlns:p14="http://schemas.microsoft.com/office/powerpoint/2010/main" val="3319550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équipe choc">
  <a:themeElements>
    <a:clrScheme name="Équipe-choc pédagogique">
      <a:dk1>
        <a:sysClr val="windowText" lastClr="000000"/>
      </a:dk1>
      <a:lt1>
        <a:sysClr val="window" lastClr="FFFFFF"/>
      </a:lt1>
      <a:dk2>
        <a:srgbClr val="1D73B6"/>
      </a:dk2>
      <a:lt2>
        <a:srgbClr val="F3F6FA"/>
      </a:lt2>
      <a:accent1>
        <a:srgbClr val="174C8D"/>
      </a:accent1>
      <a:accent2>
        <a:srgbClr val="1D191A"/>
      </a:accent2>
      <a:accent3>
        <a:srgbClr val="44403D"/>
      </a:accent3>
      <a:accent4>
        <a:srgbClr val="302B82"/>
      </a:accent4>
      <a:accent5>
        <a:srgbClr val="9E9B9A"/>
      </a:accent5>
      <a:accent6>
        <a:srgbClr val="007CBA"/>
      </a:accent6>
      <a:hlink>
        <a:srgbClr val="002AFF"/>
      </a:hlink>
      <a:folHlink>
        <a:srgbClr val="CE4446"/>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12645</TotalTime>
  <Words>2359</Words>
  <Application>Microsoft Office PowerPoint</Application>
  <PresentationFormat>Affichage à l'écran (4:3)</PresentationFormat>
  <Paragraphs>210</Paragraphs>
  <Slides>32</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Corbel</vt:lpstr>
      <vt:lpstr>thème équipe choc</vt:lpstr>
      <vt:lpstr>Enseigner et évaluer l’oral </vt:lpstr>
      <vt:lpstr>ORDRE DU JOUR</vt:lpstr>
      <vt:lpstr>Intentions de la rencontre</vt:lpstr>
      <vt:lpstr>FRA-3105 – FRA-4103 – FRA-5201</vt:lpstr>
      <vt:lpstr>Discussion - Débat</vt:lpstr>
      <vt:lpstr>Programme chargé</vt:lpstr>
      <vt:lpstr>Présupposé #1 : On doit enseigner l’oral  </vt:lpstr>
      <vt:lpstr>Recette du stress</vt:lpstr>
      <vt:lpstr>Présupposé #2: Il faut dédramatiser l’oral  </vt:lpstr>
      <vt:lpstr>Présupposé #3 : L’enseignement de l’oral se construit  dans l’instant présent. </vt:lpstr>
      <vt:lpstr>La nécessité de scinder la tâche </vt:lpstr>
      <vt:lpstr>Présentation de la tâche</vt:lpstr>
      <vt:lpstr>Présentation de la tâche </vt:lpstr>
      <vt:lpstr>Présentation de la tâche </vt:lpstr>
      <vt:lpstr>Exemple de séquence didactique </vt:lpstr>
      <vt:lpstr>Un piège à éviter: la recherche de documentaires </vt:lpstr>
      <vt:lpstr>Exemple de séquence didactique</vt:lpstr>
      <vt:lpstr>Exemple de séquence didactique</vt:lpstr>
      <vt:lpstr>La discussion </vt:lpstr>
      <vt:lpstr>La discussion (suite)</vt:lpstr>
      <vt:lpstr>Première pratique </vt:lpstr>
      <vt:lpstr>Pratique #1 (suite)</vt:lpstr>
      <vt:lpstr>Pratique #1: Formulation de la réaction  </vt:lpstr>
      <vt:lpstr>Pratique #2 </vt:lpstr>
      <vt:lpstr>Pratique #2 : thèse et arguments </vt:lpstr>
      <vt:lpstr>Pratique #2 : préparation du débat</vt:lpstr>
      <vt:lpstr>Pratique #2 : préparation du débat (2)</vt:lpstr>
      <vt:lpstr>Pratique #3 </vt:lpstr>
      <vt:lpstr>Pratique #3 (suite)</vt:lpstr>
      <vt:lpstr>Réinvestissement </vt:lpstr>
      <vt:lpstr>Synthèse</vt:lpstr>
      <vt:lpstr>PÉRIODE DE QUESTIONS Merci de votre attention!</vt:lpstr>
    </vt:vector>
  </TitlesOfParts>
  <Company>Commission scolaire de la Seigneurie-des-Mille-Îles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Sonia Boulais</dc:creator>
  <cp:lastModifiedBy>Utilisateur Windows</cp:lastModifiedBy>
  <cp:revision>326</cp:revision>
  <cp:lastPrinted>2018-02-20T21:07:15Z</cp:lastPrinted>
  <dcterms:created xsi:type="dcterms:W3CDTF">2017-02-20T15:40:35Z</dcterms:created>
  <dcterms:modified xsi:type="dcterms:W3CDTF">2019-05-06T18:02:45Z</dcterms:modified>
</cp:coreProperties>
</file>