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sldIdLst>
    <p:sldId id="256" r:id="rId5"/>
    <p:sldId id="257" r:id="rId6"/>
    <p:sldId id="259" r:id="rId7"/>
    <p:sldId id="271" r:id="rId8"/>
    <p:sldId id="265" r:id="rId9"/>
    <p:sldId id="266" r:id="rId10"/>
    <p:sldId id="260" r:id="rId11"/>
    <p:sldId id="268" r:id="rId12"/>
    <p:sldId id="261" r:id="rId13"/>
    <p:sldId id="262" r:id="rId14"/>
    <p:sldId id="270" r:id="rId15"/>
    <p:sldId id="269" r:id="rId16"/>
    <p:sldId id="263" r:id="rId17"/>
    <p:sldId id="264" r:id="rId18"/>
    <p:sldId id="267" r:id="rId19"/>
    <p:sldId id="258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315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92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766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6476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1016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605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56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0194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5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966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574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60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212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366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41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67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2600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38941B0-F4D5-4460-BCAD-F7E2B41A8257}" type="datetimeFigureOut">
              <a:rPr lang="de-DE" smtClean="0"/>
              <a:t>03.05.2019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61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relaccore.wixsite.com/robotiqueev3/cours-3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centrelaccore.wixsite.com/robotiqueev3/cours-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entrelaccore.wixsite.com/robotiqueev3/cours-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urlz.fr/99m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urlz.fr/99mj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centrelaccore.wixsite.com/robotiqueev3/programmation-de-bas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berubem@csvdc.qc.ca" TargetMode="External"/><Relationship Id="rId2" Type="http://schemas.openxmlformats.org/officeDocument/2006/relationships/hyperlink" Target="mailto:justin.bechard@csdgs.net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lantejoa@cs-soreltracy.qc.ca" TargetMode="External"/><Relationship Id="rId5" Type="http://schemas.openxmlformats.org/officeDocument/2006/relationships/hyperlink" Target="mailto:Jutrascla@cs-soreltracy.qc.ca" TargetMode="External"/><Relationship Id="rId4" Type="http://schemas.openxmlformats.org/officeDocument/2006/relationships/hyperlink" Target="mailto:judith.moreault@csp.qc.c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18" Type="http://schemas.openxmlformats.org/officeDocument/2006/relationships/image" Target="../media/image2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19" Type="http://schemas.openxmlformats.org/officeDocument/2006/relationships/image" Target="../media/image21.sv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entrelaccore.wixsite.com/robotiqueev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entrelaccore.wixsite.com/robotiqueev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relaccore.wixsite.com/robotiqueev3/cours-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entrelaccore.wixsite.com/robotiqueev3/cours-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relaccore.wixsite.com/robotiqueev3/cour-2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Une image contenant LEGO, jouet, blanc, camion&#10;&#10;Description générée avec un niveau de confiance élevé">
            <a:extLst>
              <a:ext uri="{FF2B5EF4-FFF2-40B4-BE49-F238E27FC236}">
                <a16:creationId xmlns:a16="http://schemas.microsoft.com/office/drawing/2014/main" id="{D9A3B167-08B2-44E9-B0D6-15CA2C68A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0249" y="4935"/>
            <a:ext cx="3558673" cy="2375762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134447" y="5489001"/>
            <a:ext cx="4873927" cy="1308688"/>
          </a:xfrm>
          <a:ln>
            <a:noFill/>
          </a:ln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algn="l"/>
            <a:r>
              <a:rPr lang="de-DE" err="1">
                <a:cs typeface="Calibri"/>
              </a:rPr>
              <a:t>Présenté</a:t>
            </a:r>
            <a:r>
              <a:rPr lang="de-DE">
                <a:cs typeface="Calibri"/>
              </a:rPr>
              <a:t> par : Justin </a:t>
            </a:r>
            <a:r>
              <a:rPr lang="de-DE" err="1">
                <a:cs typeface="Calibri"/>
              </a:rPr>
              <a:t>Béchard</a:t>
            </a:r>
            <a:r>
              <a:rPr lang="de-DE">
                <a:cs typeface="Calibri"/>
              </a:rPr>
              <a:t>, Mathieu </a:t>
            </a:r>
            <a:r>
              <a:rPr lang="de-DE" err="1">
                <a:cs typeface="Calibri"/>
              </a:rPr>
              <a:t>Bérubé</a:t>
            </a:r>
            <a:r>
              <a:rPr lang="de-DE">
                <a:cs typeface="Calibri"/>
              </a:rPr>
              <a:t>, </a:t>
            </a:r>
            <a:endParaRPr lang="fr-FR"/>
          </a:p>
          <a:p>
            <a:pPr algn="l"/>
            <a:r>
              <a:rPr lang="de-DE">
                <a:cs typeface="Calibri"/>
              </a:rPr>
              <a:t>                             Claudine </a:t>
            </a:r>
            <a:r>
              <a:rPr lang="de-DE" err="1">
                <a:cs typeface="Calibri"/>
              </a:rPr>
              <a:t>Jutras</a:t>
            </a:r>
            <a:r>
              <a:rPr lang="de-DE">
                <a:cs typeface="Calibri"/>
              </a:rPr>
              <a:t>, Judith </a:t>
            </a:r>
            <a:r>
              <a:rPr lang="de-DE" err="1">
                <a:cs typeface="Calibri"/>
              </a:rPr>
              <a:t>Moreault</a:t>
            </a:r>
            <a:r>
              <a:rPr lang="de-DE">
                <a:cs typeface="Calibri"/>
              </a:rPr>
              <a:t> </a:t>
            </a:r>
          </a:p>
          <a:p>
            <a:pPr algn="l"/>
            <a:r>
              <a:rPr lang="de-DE">
                <a:cs typeface="Calibri"/>
              </a:rPr>
              <a:t>                             et Jo-</a:t>
            </a:r>
            <a:r>
              <a:rPr lang="de-DE" err="1">
                <a:cs typeface="Calibri"/>
              </a:rPr>
              <a:t>Annye</a:t>
            </a:r>
            <a:r>
              <a:rPr lang="de-DE">
                <a:cs typeface="Calibri"/>
              </a:rPr>
              <a:t> Plante</a:t>
            </a:r>
            <a:endParaRPr lang="de-DE"/>
          </a:p>
          <a:p>
            <a:endParaRPr lang="de-DE">
              <a:cs typeface="Calibri"/>
            </a:endParaRPr>
          </a:p>
          <a:p>
            <a:endParaRPr lang="de-DE">
              <a:cs typeface="Calibri"/>
            </a:endParaRPr>
          </a:p>
          <a:p>
            <a:pPr algn="l"/>
            <a:endParaRPr lang="de-DE">
              <a:cs typeface="Calibri"/>
            </a:endParaRPr>
          </a:p>
        </p:txBody>
      </p:sp>
      <p:pic>
        <p:nvPicPr>
          <p:cNvPr id="5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28581182-11FE-495B-B072-45F8F0699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" y="5363103"/>
            <a:ext cx="1494014" cy="149401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55962" y="2272551"/>
            <a:ext cx="9144000" cy="2560129"/>
          </a:xfrm>
        </p:spPr>
        <p:txBody>
          <a:bodyPr>
            <a:normAutofit fontScale="90000"/>
          </a:bodyPr>
          <a:lstStyle/>
          <a:p>
            <a:r>
              <a:rPr lang="de-DE">
                <a:cs typeface="Calibri Light"/>
              </a:rPr>
              <a:t>La </a:t>
            </a:r>
            <a:r>
              <a:rPr lang="de-DE" err="1">
                <a:cs typeface="Calibri Light"/>
              </a:rPr>
              <a:t>robotique</a:t>
            </a:r>
            <a:r>
              <a:rPr lang="de-DE">
                <a:cs typeface="Calibri Light"/>
              </a:rPr>
              <a:t> </a:t>
            </a:r>
            <a:r>
              <a:rPr lang="de-DE" err="1">
                <a:cs typeface="Calibri Light"/>
              </a:rPr>
              <a:t>pour</a:t>
            </a:r>
            <a:r>
              <a:rPr lang="de-DE">
                <a:cs typeface="Calibri Light"/>
              </a:rPr>
              <a:t> </a:t>
            </a:r>
            <a:r>
              <a:rPr lang="de-DE" err="1">
                <a:cs typeface="Calibri Light"/>
              </a:rPr>
              <a:t>application</a:t>
            </a:r>
            <a:r>
              <a:rPr lang="de-DE">
                <a:cs typeface="Calibri Light"/>
              </a:rPr>
              <a:t> </a:t>
            </a:r>
            <a:r>
              <a:rPr lang="de-DE" err="1">
                <a:cs typeface="Calibri Light"/>
              </a:rPr>
              <a:t>concrète</a:t>
            </a:r>
            <a:r>
              <a:rPr lang="de-DE">
                <a:cs typeface="Calibri Light"/>
              </a:rPr>
              <a:t> des </a:t>
            </a:r>
            <a:r>
              <a:rPr lang="de-DE" err="1">
                <a:cs typeface="Calibri Light"/>
              </a:rPr>
              <a:t>plans</a:t>
            </a:r>
            <a:r>
              <a:rPr lang="de-DE">
                <a:cs typeface="Calibri Light"/>
              </a:rPr>
              <a:t> et </a:t>
            </a:r>
            <a:r>
              <a:rPr lang="de-DE" err="1">
                <a:cs typeface="Calibri Light"/>
              </a:rPr>
              <a:t>échelles</a:t>
            </a:r>
            <a:br>
              <a:rPr lang="de-DE">
                <a:cs typeface="Calibri Light"/>
              </a:rPr>
            </a:br>
            <a:r>
              <a:rPr lang="de-DE" sz="3200">
                <a:cs typeface="Calibri Light"/>
              </a:rPr>
              <a:t>MAT-2102</a:t>
            </a:r>
            <a:br>
              <a:rPr lang="en-US" sz="3200"/>
            </a:br>
            <a:endParaRPr lang="de-DE" sz="2800">
              <a:cs typeface="Calibri Light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300B0BC-D774-4DD6-A3EF-37FA888C74F2}"/>
              </a:ext>
            </a:extLst>
          </p:cNvPr>
          <p:cNvSpPr txBox="1"/>
          <p:nvPr/>
        </p:nvSpPr>
        <p:spPr>
          <a:xfrm>
            <a:off x="2150853" y="152401"/>
            <a:ext cx="4008407" cy="46166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400"/>
              <a:t>Comité TIC FGA  </a:t>
            </a:r>
            <a:r>
              <a:rPr lang="de-DE" sz="2400" err="1"/>
              <a:t>Montérégie</a:t>
            </a:r>
            <a:endParaRPr lang="fr-FR" sz="2400" err="1"/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Une image contenant capture d’écran&#10;&#10;Description générée avec un niveau de confiance très élevé">
            <a:extLst>
              <a:ext uri="{FF2B5EF4-FFF2-40B4-BE49-F238E27FC236}">
                <a16:creationId xmlns:a16="http://schemas.microsoft.com/office/drawing/2014/main" id="{8E5AD037-0944-4089-8187-6F33093EF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4682" y="199868"/>
            <a:ext cx="4957761" cy="280304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87783EB-BEB2-47DE-BE9C-CE1A4F4E8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20752" y="457825"/>
            <a:ext cx="10018713" cy="1752599"/>
          </a:xfrm>
        </p:spPr>
        <p:txBody>
          <a:bodyPr/>
          <a:lstStyle/>
          <a:p>
            <a:r>
              <a:rPr lang="de-DE">
                <a:cs typeface="Calibri Light"/>
                <a:hlinkClick r:id="rId3"/>
              </a:rPr>
              <a:t>Cours 3</a:t>
            </a:r>
            <a:endParaRPr lang="de-DE">
              <a:cs typeface="Calibri Ligh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34855F-A433-4585-8845-E9F09827A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851" y="1713132"/>
            <a:ext cx="10018713" cy="394573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u="sng"/>
              <a:t>But : </a:t>
            </a:r>
          </a:p>
          <a:p>
            <a:pPr>
              <a:lnSpc>
                <a:spcPct val="150000"/>
              </a:lnSpc>
              <a:buClr>
                <a:srgbClr val="1287C3"/>
              </a:buClr>
            </a:pPr>
            <a:r>
              <a:rPr lang="fr-FR"/>
              <a:t>À partir d'un plan, trouver des valeurs réelles afin de programmer un robot à effectuer, sans erreur, le trajet présenté.</a:t>
            </a:r>
          </a:p>
          <a:p>
            <a:pPr>
              <a:lnSpc>
                <a:spcPct val="150000"/>
              </a:lnSpc>
              <a:buClr>
                <a:srgbClr val="1287C3"/>
              </a:buClr>
            </a:pPr>
            <a:r>
              <a:rPr lang="fr-FR"/>
              <a:t>Programmer à l'aveuglette</a:t>
            </a:r>
          </a:p>
        </p:txBody>
      </p:sp>
    </p:spTree>
    <p:extLst>
      <p:ext uri="{BB962C8B-B14F-4D97-AF65-F5344CB8AC3E}">
        <p14:creationId xmlns:p14="http://schemas.microsoft.com/office/powerpoint/2010/main" val="1090889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34855F-A433-4585-8845-E9F09827A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560" y="2488406"/>
            <a:ext cx="5684838" cy="2183609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Clr>
                <a:srgbClr val="1287C3"/>
              </a:buClr>
              <a:buNone/>
            </a:pPr>
            <a:r>
              <a:rPr lang="fr-FR" u="sng"/>
              <a:t>Visées pédagogiques : </a:t>
            </a:r>
          </a:p>
          <a:p>
            <a:pPr>
              <a:lnSpc>
                <a:spcPct val="150000"/>
              </a:lnSpc>
              <a:buClr>
                <a:srgbClr val="1287C3"/>
              </a:buClr>
            </a:pPr>
            <a:r>
              <a:rPr lang="fr-FR"/>
              <a:t>Passer d'un plan au monde réel</a:t>
            </a:r>
          </a:p>
          <a:p>
            <a:pPr>
              <a:lnSpc>
                <a:spcPct val="150000"/>
              </a:lnSpc>
              <a:buClr>
                <a:srgbClr val="1287C3"/>
              </a:buClr>
            </a:pPr>
            <a:r>
              <a:rPr lang="fr-FR"/>
              <a:t>Convertir des distances en tours de roues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C01508E8-4DFE-41C9-8670-F9D584D70CED}"/>
              </a:ext>
            </a:extLst>
          </p:cNvPr>
          <p:cNvSpPr txBox="1">
            <a:spLocks/>
          </p:cNvSpPr>
          <p:nvPr/>
        </p:nvSpPr>
        <p:spPr>
          <a:xfrm>
            <a:off x="-920751" y="457824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>
                <a:cs typeface="Calibri Light"/>
                <a:hlinkClick r:id="rId2"/>
              </a:rPr>
              <a:t>Cours 3</a:t>
            </a:r>
            <a:endParaRPr lang="de-DE">
              <a:cs typeface="Calibri Light"/>
            </a:endParaRPr>
          </a:p>
        </p:txBody>
      </p:sp>
      <p:pic>
        <p:nvPicPr>
          <p:cNvPr id="6" name="Image 6" descr="Une image contenant texte&#10;&#10;Description générée avec un niveau de confiance très élevé">
            <a:extLst>
              <a:ext uri="{FF2B5EF4-FFF2-40B4-BE49-F238E27FC236}">
                <a16:creationId xmlns:a16="http://schemas.microsoft.com/office/drawing/2014/main" id="{B84EAE5D-4AB9-4738-BC43-72F32FC08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9903" y="-97534"/>
            <a:ext cx="5667840" cy="419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604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34855F-A433-4585-8845-E9F09827A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5748" y="2250281"/>
            <a:ext cx="10637837" cy="3564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u="sng"/>
              <a:t>Éléments importants à ne pas oublier : </a:t>
            </a:r>
            <a:endParaRPr lang="fr-FR"/>
          </a:p>
          <a:p>
            <a:pPr>
              <a:lnSpc>
                <a:spcPct val="150000"/>
              </a:lnSpc>
              <a:buClr>
                <a:srgbClr val="1287C3"/>
              </a:buClr>
            </a:pPr>
            <a:r>
              <a:rPr lang="fr-FR"/>
              <a:t>L'échelle du plan peut varier selon vos besoins</a:t>
            </a:r>
          </a:p>
          <a:p>
            <a:pPr>
              <a:lnSpc>
                <a:spcPct val="150000"/>
              </a:lnSpc>
              <a:buClr>
                <a:srgbClr val="1287C3"/>
              </a:buClr>
            </a:pPr>
            <a:r>
              <a:rPr lang="fr-FR"/>
              <a:t>Plus la distance à parcourir et longue, plus le robot risque de s'écarter de son chemin</a:t>
            </a:r>
          </a:p>
          <a:p>
            <a:pPr>
              <a:lnSpc>
                <a:spcPct val="150000"/>
              </a:lnSpc>
              <a:buClr>
                <a:srgbClr val="1287C3"/>
              </a:buClr>
            </a:pPr>
            <a:r>
              <a:rPr lang="fr-FR"/>
              <a:t>Adaptez le plan à votre classe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EEED61E-818B-4D64-962E-059413DCFC32}"/>
              </a:ext>
            </a:extLst>
          </p:cNvPr>
          <p:cNvSpPr txBox="1">
            <a:spLocks/>
          </p:cNvSpPr>
          <p:nvPr/>
        </p:nvSpPr>
        <p:spPr>
          <a:xfrm>
            <a:off x="-920751" y="457824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>
                <a:cs typeface="Calibri Light"/>
                <a:hlinkClick r:id="rId2"/>
              </a:rPr>
              <a:t>Cours 3</a:t>
            </a:r>
            <a:endParaRPr lang="de-DE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738916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8D50C4-B354-405B-9E43-140EE500E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34" y="446548"/>
            <a:ext cx="5887605" cy="1504335"/>
          </a:xfrm>
        </p:spPr>
        <p:txBody>
          <a:bodyPr>
            <a:noAutofit/>
          </a:bodyPr>
          <a:lstStyle/>
          <a:p>
            <a:r>
              <a:rPr lang="fr-FR" sz="5400" err="1">
                <a:cs typeface="Calibri Light"/>
              </a:rPr>
              <a:t>Mindstorm</a:t>
            </a:r>
            <a:br>
              <a:rPr lang="fr-FR" sz="5400">
                <a:cs typeface="Calibri Light"/>
              </a:rPr>
            </a:br>
            <a:r>
              <a:rPr lang="fr-FR" sz="5400">
                <a:cs typeface="Calibri Light"/>
              </a:rPr>
              <a:t> </a:t>
            </a:r>
            <a:r>
              <a:rPr lang="fr-FR" sz="4400" i="1">
                <a:cs typeface="Calibri Light"/>
              </a:rPr>
              <a:t>le logiciel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0C836CC3-9C1D-4BF3-B508-C6998350D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666999"/>
            <a:ext cx="9096120" cy="38393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800" err="1"/>
              <a:t>Télécharger</a:t>
            </a:r>
            <a:r>
              <a:rPr lang="en-US" sz="2800"/>
              <a:t> le </a:t>
            </a:r>
            <a:r>
              <a:rPr lang="en-US" sz="2800" err="1"/>
              <a:t>logiciel</a:t>
            </a:r>
            <a:endParaRPr lang="en-US" sz="2800"/>
          </a:p>
          <a:p>
            <a:pPr>
              <a:buClr>
                <a:srgbClr val="1287C3"/>
              </a:buClr>
            </a:pPr>
            <a:r>
              <a:rPr lang="en-US" sz="2800">
                <a:hlinkClick r:id="rId3"/>
              </a:rPr>
              <a:t>https://urlz.fr/99m4</a:t>
            </a:r>
            <a:endParaRPr lang="en-US" sz="2800"/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r>
              <a:rPr lang="en-US" sz="2800" err="1"/>
              <a:t>Fonctions</a:t>
            </a:r>
            <a:r>
              <a:rPr lang="en-US" sz="2800"/>
              <a:t> et </a:t>
            </a:r>
            <a:r>
              <a:rPr lang="en-US" sz="2800" err="1"/>
              <a:t>programmation</a:t>
            </a:r>
            <a:r>
              <a:rPr lang="en-US" sz="2800"/>
              <a:t> de base</a:t>
            </a:r>
            <a:endParaRPr lang="en-US"/>
          </a:p>
          <a:p>
            <a:r>
              <a:rPr lang="en-US" sz="2800">
                <a:hlinkClick r:id="rId4"/>
              </a:rPr>
              <a:t>https://urlz.fr/99mj</a:t>
            </a:r>
            <a:endParaRPr lang="en-US" sz="2800"/>
          </a:p>
          <a:p>
            <a:pPr marL="0" indent="0">
              <a:buClr>
                <a:srgbClr val="1287C3"/>
              </a:buClr>
              <a:buNone/>
            </a:pPr>
            <a:r>
              <a:rPr lang="en-US" sz="1600"/>
              <a:t>Toujours </a:t>
            </a:r>
            <a:r>
              <a:rPr lang="en-US" sz="1600" err="1"/>
              <a:t>prioriser</a:t>
            </a:r>
            <a:r>
              <a:rPr lang="en-US" sz="1600"/>
              <a:t> </a:t>
            </a:r>
            <a:r>
              <a:rPr lang="en-US" sz="1600" err="1"/>
              <a:t>l'utilisation</a:t>
            </a:r>
            <a:r>
              <a:rPr lang="en-US" sz="1600"/>
              <a:t> du </a:t>
            </a:r>
            <a:r>
              <a:rPr lang="en-US" sz="1600" err="1"/>
              <a:t>logitiel</a:t>
            </a:r>
            <a:r>
              <a:rPr lang="en-US" sz="1600"/>
              <a:t> sur </a:t>
            </a:r>
            <a:r>
              <a:rPr lang="en-US" sz="1600" err="1"/>
              <a:t>ordinateur</a:t>
            </a:r>
            <a:r>
              <a:rPr lang="en-US" sz="1600"/>
              <a:t> (plus </a:t>
            </a:r>
            <a:r>
              <a:rPr lang="en-US" sz="1600" err="1"/>
              <a:t>complet</a:t>
            </a:r>
            <a:r>
              <a:rPr lang="en-US" sz="1600"/>
              <a:t> et </a:t>
            </a:r>
            <a:r>
              <a:rPr lang="en-US" sz="1600" err="1"/>
              <a:t>évite</a:t>
            </a:r>
            <a:r>
              <a:rPr lang="en-US" sz="1600"/>
              <a:t> les </a:t>
            </a:r>
            <a:r>
              <a:rPr lang="en-US" sz="1600" err="1"/>
              <a:t>problèmes</a:t>
            </a:r>
            <a:r>
              <a:rPr lang="en-US" sz="1600"/>
              <a:t> de </a:t>
            </a:r>
            <a:r>
              <a:rPr lang="en-US" sz="1600" err="1"/>
              <a:t>connexition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E35983F7-C3AA-4DC8-B289-BC7C8B1DFF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2495" y="685799"/>
            <a:ext cx="3196558" cy="3196558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3600560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A3FC7D-485B-4E95-90E5-09F69E528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cs typeface="Calibri Light"/>
              </a:rPr>
              <a:t>Expérimentation (Justin)</a:t>
            </a:r>
            <a:br>
              <a:rPr lang="fr-FR">
                <a:cs typeface="Calibri Light"/>
              </a:rPr>
            </a:br>
            <a:r>
              <a:rPr lang="fr-FR">
                <a:cs typeface="Calibri Light"/>
              </a:rPr>
              <a:t>10 minutes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1BF630-EA93-4F27-B12D-34458EE77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296409"/>
            <a:ext cx="10018713" cy="3823238"/>
          </a:xfrm>
        </p:spPr>
        <p:txBody>
          <a:bodyPr/>
          <a:lstStyle/>
          <a:p>
            <a:r>
              <a:rPr lang="fr-FR"/>
              <a:t>Ouvrir le logiciel </a:t>
            </a:r>
            <a:r>
              <a:rPr lang="fr-FR" err="1"/>
              <a:t>Mindstorm</a:t>
            </a:r>
          </a:p>
          <a:p>
            <a:pPr>
              <a:buClr>
                <a:srgbClr val="1287C3"/>
              </a:buClr>
            </a:pPr>
            <a:r>
              <a:rPr lang="fr-FR"/>
              <a:t>Brancher le robot EV3 : Filaire, wifi, Bluetooth</a:t>
            </a:r>
          </a:p>
          <a:p>
            <a:pPr>
              <a:buClr>
                <a:srgbClr val="1287C3"/>
              </a:buClr>
            </a:pPr>
            <a:r>
              <a:rPr lang="fr-FR"/>
              <a:t>Débuter une programmation (par exemple, faire avancer le robot. Voir site web pour d'autres exemples. </a:t>
            </a:r>
            <a:r>
              <a:rPr lang="fr-FR">
                <a:hlinkClick r:id="rId2"/>
              </a:rPr>
              <a:t>https://centrelaccore.wixsite.com/robotiqueev3/programmation-de-base</a:t>
            </a:r>
            <a:r>
              <a:rPr lang="fr-FR"/>
              <a:t>)</a:t>
            </a:r>
          </a:p>
          <a:p>
            <a:pPr>
              <a:buClr>
                <a:srgbClr val="1287C3"/>
              </a:buClr>
            </a:pPr>
            <a:r>
              <a:rPr lang="fr-FR"/>
              <a:t>Télécharger vers le robot</a:t>
            </a:r>
          </a:p>
          <a:p>
            <a:pPr>
              <a:buClr>
                <a:srgbClr val="1287C3"/>
              </a:buClr>
            </a:pPr>
            <a:r>
              <a:rPr lang="fr-FR"/>
              <a:t>(débrancher et) Expérimenter</a:t>
            </a:r>
          </a:p>
          <a:p>
            <a:pPr>
              <a:buClr>
                <a:srgbClr val="1287C3"/>
              </a:buClr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486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A3FC7D-485B-4E95-90E5-09F69E528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cs typeface="Calibri Light"/>
              </a:rPr>
              <a:t>Expérimentation (suite)</a:t>
            </a:r>
            <a:br>
              <a:rPr lang="fr-FR">
                <a:cs typeface="Calibri Light"/>
              </a:rPr>
            </a:br>
            <a:r>
              <a:rPr lang="fr-FR">
                <a:cs typeface="Calibri Light"/>
              </a:rPr>
              <a:t>70 minutes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1BF630-EA93-4F27-B12D-34458EE77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296409"/>
            <a:ext cx="10018713" cy="3823238"/>
          </a:xfrm>
        </p:spPr>
        <p:txBody>
          <a:bodyPr/>
          <a:lstStyle/>
          <a:p>
            <a:r>
              <a:rPr lang="fr-FR"/>
              <a:t>Au choix, faire un des trois cours présentés</a:t>
            </a:r>
          </a:p>
          <a:p>
            <a:pPr marL="0" indent="0">
              <a:buClr>
                <a:srgbClr val="1287C3"/>
              </a:buClr>
              <a:buNone/>
            </a:pPr>
            <a:endParaRPr lang="fr-FR"/>
          </a:p>
          <a:p>
            <a:pPr marL="0" indent="0">
              <a:buClr>
                <a:srgbClr val="1287C3"/>
              </a:buClr>
              <a:buNone/>
            </a:pPr>
            <a:r>
              <a:rPr lang="fr-FR"/>
              <a:t>Les animateurs circuleront pour vous aider dans les différentes tâches à accomplir.</a:t>
            </a:r>
          </a:p>
          <a:p>
            <a:pPr>
              <a:buClr>
                <a:srgbClr val="1287C3"/>
              </a:buClr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04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08250" y="373652"/>
            <a:ext cx="8574622" cy="2817482"/>
          </a:xfrm>
        </p:spPr>
        <p:txBody>
          <a:bodyPr>
            <a:normAutofit fontScale="90000"/>
          </a:bodyPr>
          <a:lstStyle/>
          <a:p>
            <a:pPr algn="l"/>
            <a:r>
              <a:rPr lang="de-DE" err="1">
                <a:cs typeface="Calibri Light"/>
              </a:rPr>
              <a:t>Conclusion</a:t>
            </a:r>
            <a:br>
              <a:rPr lang="en-US"/>
            </a:br>
            <a:r>
              <a:rPr lang="de-DE">
                <a:cs typeface="Calibri Light"/>
              </a:rPr>
              <a:t>et</a:t>
            </a:r>
            <a:br>
              <a:rPr lang="en-US"/>
            </a:br>
            <a:r>
              <a:rPr lang="de-DE">
                <a:cs typeface="Calibri Light"/>
              </a:rPr>
              <a:t>Questions (20 </a:t>
            </a:r>
            <a:r>
              <a:rPr lang="de-DE" err="1">
                <a:cs typeface="Calibri Light"/>
              </a:rPr>
              <a:t>minutes</a:t>
            </a:r>
            <a:r>
              <a:rPr lang="de-DE">
                <a:cs typeface="Calibri Light"/>
              </a:rPr>
              <a:t>) </a:t>
            </a:r>
            <a:endParaRPr lang="de-D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2733082"/>
          </a:xfrm>
        </p:spPr>
        <p:txBody>
          <a:bodyPr>
            <a:normAutofit lnSpcReduction="10000"/>
          </a:bodyPr>
          <a:lstStyle/>
          <a:p>
            <a:r>
              <a:rPr lang="de-DE"/>
              <a:t>Nous </a:t>
            </a:r>
            <a:r>
              <a:rPr lang="de-DE" err="1"/>
              <a:t>contacter</a:t>
            </a:r>
          </a:p>
          <a:p>
            <a:r>
              <a:rPr lang="de-DE">
                <a:hlinkClick r:id="rId2"/>
              </a:rPr>
              <a:t>justin.bechard@csdgs.net</a:t>
            </a:r>
            <a:endParaRPr lang="de-DE"/>
          </a:p>
          <a:p>
            <a:r>
              <a:rPr lang="de-DE">
                <a:hlinkClick r:id="rId3"/>
              </a:rPr>
              <a:t>berubem@csvdc.qc.ca</a:t>
            </a:r>
            <a:endParaRPr lang="de-DE"/>
          </a:p>
          <a:p>
            <a:r>
              <a:rPr lang="de-DE">
                <a:hlinkClick r:id="rId4"/>
              </a:rPr>
              <a:t>judith.moreault@csp.qc.ca</a:t>
            </a:r>
          </a:p>
          <a:p>
            <a:r>
              <a:rPr lang="de-DE">
                <a:hlinkClick r:id="rId5"/>
              </a:rPr>
              <a:t>jutrascla@cs-soreltracy.qc.ca</a:t>
            </a:r>
            <a:endParaRPr lang="de-DE"/>
          </a:p>
          <a:p>
            <a:r>
              <a:rPr lang="de-DE">
                <a:hlinkClick r:id="rId6"/>
              </a:rPr>
              <a:t>plantejoa@cs-soreltracy.qc.ca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338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90316" y="453942"/>
            <a:ext cx="9144000" cy="756653"/>
          </a:xfrm>
        </p:spPr>
        <p:txBody>
          <a:bodyPr>
            <a:normAutofit fontScale="90000"/>
          </a:bodyPr>
          <a:lstStyle/>
          <a:p>
            <a:r>
              <a:rPr lang="de-DE">
                <a:cs typeface="Calibri Light"/>
              </a:rPr>
              <a:t>Plan de la </a:t>
            </a:r>
            <a:r>
              <a:rPr lang="de-DE" err="1">
                <a:cs typeface="Calibri Light"/>
              </a:rPr>
              <a:t>présentation</a:t>
            </a:r>
            <a:endParaRPr lang="de-DE" err="1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0632" y="1650249"/>
            <a:ext cx="9144000" cy="461018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de-DE" b="1" dirty="0">
                <a:cs typeface="Calibri"/>
              </a:rPr>
              <a:t>1/3 du </a:t>
            </a:r>
            <a:r>
              <a:rPr lang="de-DE" b="1" dirty="0" err="1">
                <a:cs typeface="Calibri"/>
              </a:rPr>
              <a:t>temps</a:t>
            </a:r>
            <a:r>
              <a:rPr lang="de-DE" b="1" dirty="0">
                <a:cs typeface="Calibri"/>
              </a:rPr>
              <a:t> : </a:t>
            </a:r>
            <a:r>
              <a:rPr lang="de-DE" b="1" dirty="0" err="1">
                <a:cs typeface="Calibri"/>
              </a:rPr>
              <a:t>présentation</a:t>
            </a:r>
            <a:endParaRPr lang="fr-FR" dirty="0" err="1"/>
          </a:p>
          <a:p>
            <a:pPr marL="342900" indent="-342900">
              <a:buChar char="•"/>
            </a:pPr>
            <a:r>
              <a:rPr lang="de-DE" dirty="0">
                <a:cs typeface="Calibri"/>
              </a:rPr>
              <a:t>Tour de </a:t>
            </a:r>
            <a:r>
              <a:rPr lang="de-DE" dirty="0" err="1">
                <a:cs typeface="Calibri"/>
              </a:rPr>
              <a:t>table</a:t>
            </a:r>
          </a:p>
          <a:p>
            <a:pPr marL="342900" indent="-342900">
              <a:buClr>
                <a:srgbClr val="1287C3"/>
              </a:buClr>
              <a:buChar char="•"/>
            </a:pPr>
            <a:r>
              <a:rPr lang="de-DE" dirty="0">
                <a:cs typeface="Calibri"/>
              </a:rPr>
              <a:t>Description du </a:t>
            </a:r>
            <a:r>
              <a:rPr lang="de-DE" dirty="0" err="1">
                <a:cs typeface="Calibri"/>
              </a:rPr>
              <a:t>projet</a:t>
            </a:r>
            <a:endParaRPr lang="de-DE" dirty="0"/>
          </a:p>
          <a:p>
            <a:pPr marL="342900" indent="-342900">
              <a:buChar char="•"/>
            </a:pPr>
            <a:r>
              <a:rPr lang="de-DE" dirty="0">
                <a:cs typeface="Calibri"/>
              </a:rPr>
              <a:t>Cours 1</a:t>
            </a:r>
          </a:p>
          <a:p>
            <a:pPr marL="342900" indent="-342900">
              <a:buChar char="•"/>
            </a:pPr>
            <a:r>
              <a:rPr lang="de-DE" dirty="0">
                <a:cs typeface="Calibri"/>
              </a:rPr>
              <a:t>Cours 2</a:t>
            </a:r>
          </a:p>
          <a:p>
            <a:pPr marL="342900" indent="-342900">
              <a:buChar char="•"/>
            </a:pPr>
            <a:r>
              <a:rPr lang="de-DE" dirty="0">
                <a:cs typeface="Calibri"/>
              </a:rPr>
              <a:t>Cours 3</a:t>
            </a:r>
          </a:p>
          <a:p>
            <a:pPr marL="342900" indent="-342900">
              <a:buChar char="•"/>
            </a:pPr>
            <a:r>
              <a:rPr lang="de-DE" dirty="0" err="1">
                <a:cs typeface="Calibri"/>
              </a:rPr>
              <a:t>Notions</a:t>
            </a:r>
            <a:r>
              <a:rPr lang="de-DE" dirty="0">
                <a:cs typeface="Calibri"/>
              </a:rPr>
              <a:t> de </a:t>
            </a:r>
            <a:r>
              <a:rPr lang="de-DE" dirty="0" err="1">
                <a:cs typeface="Calibri"/>
              </a:rPr>
              <a:t>base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dans</a:t>
            </a:r>
            <a:r>
              <a:rPr lang="de-DE" dirty="0">
                <a:cs typeface="Calibri"/>
              </a:rPr>
              <a:t> </a:t>
            </a:r>
            <a:r>
              <a:rPr lang="de-DE" dirty="0" err="1">
                <a:cs typeface="Calibri"/>
              </a:rPr>
              <a:t>Mindstorm</a:t>
            </a:r>
          </a:p>
          <a:p>
            <a:pPr marL="342900" indent="-342900">
              <a:buClr>
                <a:srgbClr val="1287C3"/>
              </a:buClr>
              <a:buChar char="•"/>
            </a:pPr>
            <a:r>
              <a:rPr lang="de-DE" dirty="0" err="1">
                <a:cs typeface="Calibri"/>
              </a:rPr>
              <a:t>Problèmes</a:t>
            </a:r>
            <a:r>
              <a:rPr lang="de-DE" dirty="0">
                <a:cs typeface="Calibri"/>
              </a:rPr>
              <a:t> de </a:t>
            </a:r>
            <a:r>
              <a:rPr lang="de-DE" dirty="0" err="1">
                <a:cs typeface="Calibri"/>
              </a:rPr>
              <a:t>connexion</a:t>
            </a:r>
          </a:p>
          <a:p>
            <a:pPr marL="342900" indent="-342900">
              <a:buClr>
                <a:srgbClr val="1287C3"/>
              </a:buClr>
              <a:buChar char="•"/>
            </a:pPr>
            <a:endParaRPr lang="de-DE">
              <a:cs typeface="Calibri"/>
            </a:endParaRPr>
          </a:p>
          <a:p>
            <a:r>
              <a:rPr lang="de-DE" b="1" dirty="0">
                <a:cs typeface="Calibri"/>
              </a:rPr>
              <a:t>2/3 du </a:t>
            </a:r>
            <a:r>
              <a:rPr lang="de-DE" b="1" dirty="0" err="1">
                <a:cs typeface="Calibri"/>
              </a:rPr>
              <a:t>temps</a:t>
            </a:r>
            <a:r>
              <a:rPr lang="de-DE" b="1" dirty="0">
                <a:cs typeface="Calibri"/>
              </a:rPr>
              <a:t> : </a:t>
            </a:r>
            <a:r>
              <a:rPr lang="de-DE" b="1" dirty="0" err="1">
                <a:cs typeface="Calibri"/>
              </a:rPr>
              <a:t>expérimentation</a:t>
            </a:r>
            <a:endParaRPr lang="de-DE" b="1" dirty="0">
              <a:cs typeface="Calibri"/>
            </a:endParaRPr>
          </a:p>
          <a:p>
            <a:pPr marL="342900" indent="-342900">
              <a:buChar char="•"/>
            </a:pPr>
            <a:endParaRPr lang="de-DE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8159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52369F-C620-42CF-BFAA-F12C16ADB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5467" y="495300"/>
            <a:ext cx="10018713" cy="1752599"/>
          </a:xfrm>
        </p:spPr>
        <p:txBody>
          <a:bodyPr>
            <a:normAutofit/>
          </a:bodyPr>
          <a:lstStyle/>
          <a:p>
            <a:r>
              <a:rPr lang="de-DE" sz="4400" dirty="0">
                <a:cs typeface="Calibri Light"/>
              </a:rPr>
              <a:t>Tour de </a:t>
            </a:r>
            <a:r>
              <a:rPr lang="de-DE" sz="4400" dirty="0" err="1">
                <a:cs typeface="Calibri Light"/>
              </a:rPr>
              <a:t>table</a:t>
            </a:r>
            <a:endParaRPr lang="fr-FR" sz="4400" dirty="0" err="1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190AEE-845D-46CB-989D-44E515853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2935" y="940593"/>
            <a:ext cx="8677014" cy="577929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fr-FR" b="1" u="sng" dirty="0">
                <a:cs typeface="Calibri"/>
              </a:rPr>
              <a:t>Vos présentateurs</a:t>
            </a:r>
            <a:endParaRPr lang="fr-FR" b="1" u="sng" dirty="0"/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 dirty="0">
                <a:cs typeface="Calibri"/>
              </a:rPr>
              <a:t>Judith </a:t>
            </a:r>
            <a:r>
              <a:rPr lang="fr-FR" dirty="0" err="1">
                <a:cs typeface="Calibri"/>
              </a:rPr>
              <a:t>Moreault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 dirty="0">
                <a:cs typeface="Calibri"/>
              </a:rPr>
              <a:t>Mathieu Bérubé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 dirty="0">
                <a:cs typeface="Calibri"/>
              </a:rPr>
              <a:t>Claudine </a:t>
            </a:r>
            <a:r>
              <a:rPr lang="fr-FR" dirty="0" err="1">
                <a:cs typeface="Calibri"/>
              </a:rPr>
              <a:t>Jutras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 dirty="0">
                <a:cs typeface="Calibri"/>
              </a:rPr>
              <a:t>Justin Béchard</a:t>
            </a:r>
          </a:p>
          <a:p>
            <a:pPr marL="0" indent="0">
              <a:buClr>
                <a:srgbClr val="1287C3"/>
              </a:buClr>
              <a:buNone/>
            </a:pPr>
            <a:endParaRPr lang="fr-FR">
              <a:cs typeface="Calibri"/>
            </a:endParaRPr>
          </a:p>
          <a:p>
            <a:pPr marL="0" indent="0" algn="r">
              <a:buNone/>
            </a:pPr>
            <a:r>
              <a:rPr lang="fr-FR" b="1" u="sng" dirty="0">
                <a:cs typeface="Calibri"/>
              </a:rPr>
              <a:t>Et vous?</a:t>
            </a:r>
            <a:r>
              <a:rPr lang="fr-FR" b="1" dirty="0">
                <a:cs typeface="Calibri"/>
              </a:rPr>
              <a:t>                               </a:t>
            </a:r>
          </a:p>
          <a:p>
            <a:pPr algn="r">
              <a:buClr>
                <a:srgbClr val="1287C3"/>
              </a:buClr>
              <a:buFont typeface="Wingdings"/>
              <a:buChar char="ü"/>
            </a:pPr>
            <a:r>
              <a:rPr lang="fr-FR" dirty="0">
                <a:cs typeface="Calibri"/>
              </a:rPr>
              <a:t>Nom, et centre de formation         </a:t>
            </a:r>
          </a:p>
          <a:p>
            <a:pPr algn="r">
              <a:buClr>
                <a:srgbClr val="1287C3"/>
              </a:buClr>
              <a:buFont typeface="Wingdings"/>
              <a:buChar char="ü"/>
            </a:pPr>
            <a:r>
              <a:rPr lang="fr-FR" dirty="0">
                <a:cs typeface="Calibri"/>
              </a:rPr>
              <a:t>Matière enseignée                              </a:t>
            </a:r>
            <a:endParaRPr lang="fr-FR" dirty="0"/>
          </a:p>
          <a:p>
            <a:pPr algn="r">
              <a:buClr>
                <a:srgbClr val="1287C3"/>
              </a:buClr>
              <a:buFont typeface="Wingdings"/>
              <a:buChar char="ü"/>
            </a:pPr>
            <a:r>
              <a:rPr lang="fr-FR" dirty="0">
                <a:cs typeface="Calibri"/>
              </a:rPr>
              <a:t>Familier ou pas avec la robotique </a:t>
            </a:r>
          </a:p>
          <a:p>
            <a:pPr marL="0" indent="0" algn="r">
              <a:buClr>
                <a:srgbClr val="1287C3"/>
              </a:buClr>
              <a:buNone/>
            </a:pPr>
            <a:r>
              <a:rPr lang="fr-FR" dirty="0">
                <a:cs typeface="Calibri"/>
              </a:rPr>
              <a:t>(eV3)</a:t>
            </a:r>
            <a:endParaRPr lang="fr-FR" dirty="0"/>
          </a:p>
          <a:p>
            <a:pPr marL="0" indent="0">
              <a:buNone/>
            </a:pPr>
            <a:r>
              <a:rPr lang="fr-FR" dirty="0">
                <a:cs typeface="Calibri"/>
              </a:rPr>
              <a:t>                 </a:t>
            </a:r>
          </a:p>
          <a:p>
            <a:pPr marL="0" indent="0">
              <a:buNone/>
            </a:pPr>
            <a:endParaRPr lang="fr-FR">
              <a:cs typeface="Calibri"/>
            </a:endParaRPr>
          </a:p>
          <a:p>
            <a:endParaRPr lang="fr-FR">
              <a:cs typeface="Calibri"/>
            </a:endParaRPr>
          </a:p>
          <a:p>
            <a:endParaRPr lang="fr-FR">
              <a:cs typeface="Calibri"/>
            </a:endParaRPr>
          </a:p>
        </p:txBody>
      </p:sp>
      <p:pic>
        <p:nvPicPr>
          <p:cNvPr id="4" name="Graphique 4" descr="Fiole">
            <a:extLst>
              <a:ext uri="{FF2B5EF4-FFF2-40B4-BE49-F238E27FC236}">
                <a16:creationId xmlns:a16="http://schemas.microsoft.com/office/drawing/2014/main" id="{118C9AAA-FBEF-4FC3-A94B-8631B26637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7095" y="3059243"/>
            <a:ext cx="564630" cy="564630"/>
          </a:xfrm>
          <a:prstGeom prst="rect">
            <a:avLst/>
          </a:prstGeom>
        </p:spPr>
      </p:pic>
      <p:pic>
        <p:nvPicPr>
          <p:cNvPr id="6" name="Graphique 6" descr="Mathématiques">
            <a:extLst>
              <a:ext uri="{FF2B5EF4-FFF2-40B4-BE49-F238E27FC236}">
                <a16:creationId xmlns:a16="http://schemas.microsoft.com/office/drawing/2014/main" id="{5979C7AF-4ADE-43DB-AB18-2E56ED34C8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5077" y="1374606"/>
            <a:ext cx="527155" cy="527155"/>
          </a:xfrm>
          <a:prstGeom prst="rect">
            <a:avLst/>
          </a:prstGeom>
        </p:spPr>
      </p:pic>
      <p:pic>
        <p:nvPicPr>
          <p:cNvPr id="8" name="Graphique 8" descr="Graphique en secteurs">
            <a:extLst>
              <a:ext uri="{FF2B5EF4-FFF2-40B4-BE49-F238E27FC236}">
                <a16:creationId xmlns:a16="http://schemas.microsoft.com/office/drawing/2014/main" id="{C241B24C-AD65-4A98-A88E-CEBF7D10BB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13363" y="1412081"/>
            <a:ext cx="452204" cy="464696"/>
          </a:xfrm>
          <a:prstGeom prst="rect">
            <a:avLst/>
          </a:prstGeom>
        </p:spPr>
      </p:pic>
      <p:pic>
        <p:nvPicPr>
          <p:cNvPr id="10" name="Graphique 10" descr="Livre ouvert">
            <a:extLst>
              <a:ext uri="{FF2B5EF4-FFF2-40B4-BE49-F238E27FC236}">
                <a16:creationId xmlns:a16="http://schemas.microsoft.com/office/drawing/2014/main" id="{A7415BBB-AF9A-4147-B80F-DA3D6E6176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51685" y="2534587"/>
            <a:ext cx="439713" cy="464696"/>
          </a:xfrm>
          <a:prstGeom prst="rect">
            <a:avLst/>
          </a:prstGeom>
        </p:spPr>
      </p:pic>
      <p:pic>
        <p:nvPicPr>
          <p:cNvPr id="12" name="Graphique 12" descr="Salle de classe">
            <a:extLst>
              <a:ext uri="{FF2B5EF4-FFF2-40B4-BE49-F238E27FC236}">
                <a16:creationId xmlns:a16="http://schemas.microsoft.com/office/drawing/2014/main" id="{C45BB34C-A6A7-479D-B9F0-E3C93CABE2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82528" y="2552544"/>
            <a:ext cx="464696" cy="439713"/>
          </a:xfrm>
          <a:prstGeom prst="rect">
            <a:avLst/>
          </a:prstGeom>
        </p:spPr>
      </p:pic>
      <p:pic>
        <p:nvPicPr>
          <p:cNvPr id="14" name="Graphique 14" descr="Artiste">
            <a:extLst>
              <a:ext uri="{FF2B5EF4-FFF2-40B4-BE49-F238E27FC236}">
                <a16:creationId xmlns:a16="http://schemas.microsoft.com/office/drawing/2014/main" id="{F89576DD-C782-4BA4-B873-A183E2FDAD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01718" y="2009931"/>
            <a:ext cx="489678" cy="477186"/>
          </a:xfrm>
          <a:prstGeom prst="rect">
            <a:avLst/>
          </a:prstGeom>
        </p:spPr>
      </p:pic>
      <p:pic>
        <p:nvPicPr>
          <p:cNvPr id="16" name="Graphique 16" descr="Programmeur">
            <a:extLst>
              <a:ext uri="{FF2B5EF4-FFF2-40B4-BE49-F238E27FC236}">
                <a16:creationId xmlns:a16="http://schemas.microsoft.com/office/drawing/2014/main" id="{3364FE88-AA2A-4368-AD5C-136C8BC3FF8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4986" y="2015396"/>
            <a:ext cx="402236" cy="389744"/>
          </a:xfrm>
          <a:prstGeom prst="rect">
            <a:avLst/>
          </a:prstGeom>
        </p:spPr>
      </p:pic>
      <p:pic>
        <p:nvPicPr>
          <p:cNvPr id="18" name="Graphique 18" descr="Atome">
            <a:extLst>
              <a:ext uri="{FF2B5EF4-FFF2-40B4-BE49-F238E27FC236}">
                <a16:creationId xmlns:a16="http://schemas.microsoft.com/office/drawing/2014/main" id="{B96DCC40-0C21-42D0-8CCF-3D0842BF87A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939259" y="3021767"/>
            <a:ext cx="652073" cy="652073"/>
          </a:xfrm>
          <a:prstGeom prst="rect">
            <a:avLst/>
          </a:prstGeom>
        </p:spPr>
      </p:pic>
      <p:pic>
        <p:nvPicPr>
          <p:cNvPr id="20" name="Graphique 20" descr="Marketing">
            <a:extLst>
              <a:ext uri="{FF2B5EF4-FFF2-40B4-BE49-F238E27FC236}">
                <a16:creationId xmlns:a16="http://schemas.microsoft.com/office/drawing/2014/main" id="{BA974834-AFE4-4D76-B15A-45185EE8AF3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485650" y="4573875"/>
            <a:ext cx="1264170" cy="122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346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52369F-C620-42CF-BFAA-F12C16ADB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686" y="-338137"/>
            <a:ext cx="10018713" cy="1752599"/>
          </a:xfrm>
        </p:spPr>
        <p:txBody>
          <a:bodyPr/>
          <a:lstStyle/>
          <a:p>
            <a:r>
              <a:rPr lang="de-DE">
                <a:cs typeface="Calibri Light"/>
              </a:rPr>
              <a:t>Description du </a:t>
            </a:r>
            <a:r>
              <a:rPr lang="de-DE" err="1">
                <a:cs typeface="Calibri Light"/>
              </a:rPr>
              <a:t>projet</a:t>
            </a:r>
            <a:endParaRPr lang="fr-FR" err="1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190AEE-845D-46CB-989D-44E515853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2935" y="940593"/>
            <a:ext cx="7327900" cy="5779293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fr-FR" b="1" u="sng">
                <a:cs typeface="Calibri"/>
              </a:rPr>
              <a:t>Apprenants visés </a:t>
            </a:r>
            <a:endParaRPr lang="fr-FR" b="1" u="sng"/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 Mathématique secondaire 2 : MAT2102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tout élève voulant expérimenter la robotique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Tout élève voulant développer la notion de </a:t>
            </a:r>
            <a:r>
              <a:rPr lang="fr-FR" u="sng">
                <a:cs typeface="Calibri"/>
              </a:rPr>
              <a:t>rapport </a:t>
            </a:r>
            <a:r>
              <a:rPr lang="fr-FR">
                <a:cs typeface="Calibri"/>
              </a:rPr>
              <a:t>en mathématiques</a:t>
            </a:r>
          </a:p>
          <a:p>
            <a:pPr marL="0" indent="0">
              <a:buClr>
                <a:srgbClr val="1287C3"/>
              </a:buClr>
              <a:buNone/>
            </a:pPr>
            <a:endParaRPr lang="fr-FR">
              <a:cs typeface="Calibri"/>
            </a:endParaRPr>
          </a:p>
          <a:p>
            <a:pPr marL="0" indent="0">
              <a:buNone/>
            </a:pPr>
            <a:r>
              <a:rPr lang="fr-FR" b="1" u="sng">
                <a:cs typeface="Calibri"/>
              </a:rPr>
              <a:t>Ressources nécessaires 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Robots EV3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Documents du cours (élève et enseignant)</a:t>
            </a:r>
            <a:endParaRPr lang="fr-FR"/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Site web </a:t>
            </a:r>
            <a:r>
              <a:rPr lang="fr-FR">
                <a:cs typeface="Calibri"/>
                <a:hlinkClick r:id="rId2"/>
              </a:rPr>
              <a:t>https://centrelaccore.wixsite.com/robotiqueev3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Logiciel </a:t>
            </a:r>
            <a:r>
              <a:rPr lang="fr-FR" err="1">
                <a:cs typeface="Calibri"/>
              </a:rPr>
              <a:t>Mindstorm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Ruban à mesurer 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Tape vert</a:t>
            </a:r>
          </a:p>
          <a:p>
            <a:pPr>
              <a:buClr>
                <a:srgbClr val="1287C3"/>
              </a:buClr>
              <a:buFont typeface="Wingdings"/>
              <a:buChar char="ü"/>
            </a:pPr>
            <a:r>
              <a:rPr lang="fr-FR">
                <a:cs typeface="Calibri"/>
              </a:rPr>
              <a:t>...</a:t>
            </a:r>
            <a:endParaRPr lang="fr-FR"/>
          </a:p>
          <a:p>
            <a:pPr marL="0" indent="0">
              <a:buNone/>
            </a:pPr>
            <a:r>
              <a:rPr lang="fr-FR">
                <a:cs typeface="Calibri"/>
              </a:rPr>
              <a:t>                 </a:t>
            </a:r>
          </a:p>
          <a:p>
            <a:pPr marL="0" indent="0">
              <a:buNone/>
            </a:pPr>
            <a:endParaRPr lang="fr-FR">
              <a:cs typeface="Calibri"/>
            </a:endParaRPr>
          </a:p>
          <a:p>
            <a:endParaRPr lang="fr-FR">
              <a:cs typeface="Calibri"/>
            </a:endParaRPr>
          </a:p>
          <a:p>
            <a:endParaRPr lang="fr-FR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4862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691C-FB59-4582-A84D-891B7E588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014" y="-263525"/>
            <a:ext cx="10018713" cy="1752599"/>
          </a:xfrm>
        </p:spPr>
        <p:txBody>
          <a:bodyPr/>
          <a:lstStyle/>
          <a:p>
            <a:r>
              <a:rPr lang="en-US">
                <a:cs typeface="Calibri Light"/>
              </a:rPr>
              <a:t>Nos </a:t>
            </a:r>
            <a:r>
              <a:rPr lang="en-US" err="1">
                <a:cs typeface="Calibri Light"/>
              </a:rPr>
              <a:t>expériences</a:t>
            </a:r>
            <a:r>
              <a:rPr lang="en-US">
                <a:cs typeface="Calibri Light"/>
              </a:rPr>
              <a:t> en </a:t>
            </a:r>
            <a:r>
              <a:rPr lang="en-US" err="1">
                <a:cs typeface="Calibri Light"/>
              </a:rPr>
              <a:t>classe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043F3-470D-4983-848A-B13304BC4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6685" y="1607343"/>
            <a:ext cx="10018713" cy="48744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/>
              <a:t>Points </a:t>
            </a:r>
            <a:r>
              <a:rPr lang="en-US" b="1" u="sng" err="1"/>
              <a:t>positifs</a:t>
            </a:r>
            <a:r>
              <a:rPr lang="en-US" b="1" u="sng"/>
              <a:t>: </a:t>
            </a:r>
            <a:endParaRPr lang="fr-FR" b="1" u="sng"/>
          </a:p>
          <a:p>
            <a:pPr>
              <a:buClr>
                <a:srgbClr val="1287C3"/>
              </a:buClr>
              <a:buFont typeface="Courier New"/>
              <a:buChar char="o"/>
            </a:pPr>
            <a:r>
              <a:rPr lang="en-US"/>
              <a:t>Rend les </a:t>
            </a:r>
            <a:r>
              <a:rPr lang="en-US" err="1"/>
              <a:t>mathématiques</a:t>
            </a:r>
            <a:r>
              <a:rPr lang="en-US"/>
              <a:t> </a:t>
            </a:r>
            <a:r>
              <a:rPr lang="en-US" err="1"/>
              <a:t>concrètes</a:t>
            </a:r>
            <a:endParaRPr lang="fr-FR" err="1"/>
          </a:p>
          <a:p>
            <a:pPr>
              <a:buClr>
                <a:srgbClr val="1287C3"/>
              </a:buClr>
              <a:buFont typeface="Courier New"/>
              <a:buChar char="o"/>
            </a:pPr>
            <a:r>
              <a:rPr lang="en-US"/>
              <a:t>Met </a:t>
            </a:r>
            <a:r>
              <a:rPr lang="en-US" err="1"/>
              <a:t>l'élève</a:t>
            </a:r>
            <a:r>
              <a:rPr lang="en-US"/>
              <a:t> </a:t>
            </a:r>
            <a:r>
              <a:rPr lang="en-US" err="1"/>
              <a:t>immédiatement</a:t>
            </a:r>
            <a:r>
              <a:rPr lang="en-US"/>
              <a:t> face à </a:t>
            </a:r>
            <a:r>
              <a:rPr lang="en-US" err="1"/>
              <a:t>ses</a:t>
            </a:r>
            <a:r>
              <a:rPr lang="en-US"/>
              <a:t> </a:t>
            </a:r>
            <a:r>
              <a:rPr lang="en-US" err="1"/>
              <a:t>erreurs</a:t>
            </a:r>
            <a:r>
              <a:rPr lang="en-US"/>
              <a:t> et </a:t>
            </a:r>
            <a:r>
              <a:rPr lang="en-US" err="1"/>
              <a:t>réussites</a:t>
            </a:r>
          </a:p>
          <a:p>
            <a:pPr>
              <a:buClr>
                <a:srgbClr val="1287C3"/>
              </a:buClr>
              <a:buFont typeface="Courier New"/>
              <a:buChar char="o"/>
            </a:pPr>
            <a:r>
              <a:rPr lang="en-US" err="1"/>
              <a:t>Favorise</a:t>
            </a:r>
            <a:r>
              <a:rPr lang="en-US"/>
              <a:t> </a:t>
            </a:r>
            <a:r>
              <a:rPr lang="en-US" err="1"/>
              <a:t>l'approche</a:t>
            </a:r>
            <a:r>
              <a:rPr lang="en-US"/>
              <a:t> </a:t>
            </a:r>
            <a:r>
              <a:rPr lang="en-US" err="1"/>
              <a:t>essais-erreurs</a:t>
            </a:r>
          </a:p>
          <a:p>
            <a:pPr>
              <a:buClr>
                <a:srgbClr val="1287C3"/>
              </a:buClr>
              <a:buFont typeface="Courier New"/>
              <a:buChar char="o"/>
            </a:pPr>
            <a:endParaRPr lang="en-US"/>
          </a:p>
          <a:p>
            <a:pPr marL="0" indent="0">
              <a:buNone/>
            </a:pPr>
            <a:r>
              <a:rPr lang="en-US" b="1" u="sng"/>
              <a:t>Points </a:t>
            </a:r>
            <a:r>
              <a:rPr lang="en-US" b="1" u="sng" err="1"/>
              <a:t>négatifs</a:t>
            </a:r>
            <a:endParaRPr lang="en-US" b="1"/>
          </a:p>
          <a:p>
            <a:pPr>
              <a:buClr>
                <a:srgbClr val="1287C3"/>
              </a:buClr>
              <a:buFont typeface="Courier New"/>
              <a:buChar char="o"/>
            </a:pPr>
            <a:r>
              <a:rPr lang="en-US" err="1"/>
              <a:t>Variabilité</a:t>
            </a:r>
            <a:r>
              <a:rPr lang="en-US"/>
              <a:t> de </a:t>
            </a:r>
            <a:r>
              <a:rPr lang="en-US" err="1"/>
              <a:t>trajectoire</a:t>
            </a:r>
            <a:r>
              <a:rPr lang="en-US"/>
              <a:t> du robot (</a:t>
            </a:r>
            <a:r>
              <a:rPr lang="en-US" err="1"/>
              <a:t>plancher</a:t>
            </a:r>
            <a:r>
              <a:rPr lang="en-US"/>
              <a:t>, </a:t>
            </a:r>
            <a:r>
              <a:rPr lang="en-US" err="1"/>
              <a:t>saletés</a:t>
            </a:r>
            <a:r>
              <a:rPr lang="en-US"/>
              <a:t>, bosses, etc.)</a:t>
            </a:r>
          </a:p>
          <a:p>
            <a:pPr>
              <a:buClr>
                <a:srgbClr val="1287C3"/>
              </a:buClr>
              <a:buFont typeface="Courier New"/>
              <a:buChar char="o"/>
            </a:pPr>
            <a:r>
              <a:rPr lang="en-US"/>
              <a:t>Robots qui </a:t>
            </a:r>
            <a:r>
              <a:rPr lang="en-US" err="1"/>
              <a:t>gèlent</a:t>
            </a:r>
            <a:r>
              <a:rPr lang="en-US"/>
              <a:t> (</a:t>
            </a:r>
            <a:r>
              <a:rPr lang="en-US" err="1"/>
              <a:t>connecte</a:t>
            </a:r>
            <a:r>
              <a:rPr lang="en-US"/>
              <a:t>/</a:t>
            </a:r>
            <a:r>
              <a:rPr lang="en-US" err="1"/>
              <a:t>déconnecte</a:t>
            </a:r>
            <a:r>
              <a:rPr lang="en-US"/>
              <a:t> </a:t>
            </a:r>
            <a:r>
              <a:rPr lang="en-US" err="1"/>
              <a:t>filaire</a:t>
            </a:r>
            <a:r>
              <a:rPr lang="en-US"/>
              <a:t>)</a:t>
            </a:r>
          </a:p>
          <a:p>
            <a:pPr>
              <a:buClr>
                <a:srgbClr val="1287C3"/>
              </a:buClr>
              <a:buFont typeface="Courier New"/>
              <a:buChar char="o"/>
            </a:pPr>
            <a:r>
              <a:rPr lang="en-US"/>
              <a:t>Pauses </a:t>
            </a:r>
            <a:r>
              <a:rPr lang="en-US" err="1"/>
              <a:t>fréquentes</a:t>
            </a:r>
            <a:r>
              <a:rPr lang="en-US"/>
              <a:t> pour petites explications de </a:t>
            </a:r>
            <a:r>
              <a:rPr lang="en-US" err="1"/>
              <a:t>groupe</a:t>
            </a:r>
          </a:p>
          <a:p>
            <a:pPr>
              <a:buClr>
                <a:srgbClr val="1287C3"/>
              </a:buClr>
              <a:buFont typeface="Courier New"/>
              <a:buChar char="o"/>
            </a:pPr>
            <a:r>
              <a:rPr lang="en-US"/>
              <a:t>Adaptations </a:t>
            </a:r>
            <a:r>
              <a:rPr lang="en-US" err="1"/>
              <a:t>nécessaires</a:t>
            </a:r>
            <a:r>
              <a:rPr lang="en-US"/>
              <a:t> : place disponible, </a:t>
            </a:r>
            <a:r>
              <a:rPr lang="en-US" err="1"/>
              <a:t>échelle</a:t>
            </a:r>
            <a:r>
              <a:rPr lang="en-US"/>
              <a:t> </a:t>
            </a:r>
            <a:r>
              <a:rPr lang="en-US" err="1"/>
              <a:t>utilisée</a:t>
            </a:r>
            <a:r>
              <a:rPr lang="en-US"/>
              <a:t>, etc...</a:t>
            </a:r>
          </a:p>
          <a:p>
            <a:pPr>
              <a:buClr>
                <a:srgbClr val="1287C3"/>
              </a:buClr>
              <a:buFont typeface="Courier New"/>
              <a:buChar char="o"/>
            </a:pPr>
            <a:endParaRPr lang="en-US"/>
          </a:p>
          <a:p>
            <a:pPr>
              <a:buClr>
                <a:srgbClr val="1287C3"/>
              </a:buClr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49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88857-77BD-4127-AB6F-C512F6C84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/>
              <a:t>Documentation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AD6EB6-DD13-498B-9D08-13B211014611}"/>
              </a:ext>
            </a:extLst>
          </p:cNvPr>
          <p:cNvSpPr/>
          <p:nvPr/>
        </p:nvSpPr>
        <p:spPr>
          <a:xfrm>
            <a:off x="2614612" y="3924299"/>
            <a:ext cx="7200900" cy="75961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D0F898-6214-4456-B74B-9B4B1DE3FD4B}"/>
              </a:ext>
            </a:extLst>
          </p:cNvPr>
          <p:cNvSpPr/>
          <p:nvPr/>
        </p:nvSpPr>
        <p:spPr>
          <a:xfrm>
            <a:off x="3614737" y="4555330"/>
            <a:ext cx="5105400" cy="13787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6BC9C-B9FB-486B-8A63-64B145346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867" y="2666999"/>
            <a:ext cx="10710156" cy="3124201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err="1"/>
              <a:t>Tous</a:t>
            </a:r>
            <a:r>
              <a:rPr lang="en-US" sz="3200"/>
              <a:t> les documents </a:t>
            </a:r>
            <a:r>
              <a:rPr lang="en-US" sz="3200" err="1"/>
              <a:t>sont</a:t>
            </a:r>
            <a:r>
              <a:rPr lang="en-US" sz="3200"/>
              <a:t> </a:t>
            </a:r>
            <a:r>
              <a:rPr lang="en-US" sz="3200" err="1"/>
              <a:t>disponibles</a:t>
            </a:r>
            <a:r>
              <a:rPr lang="en-US" sz="3200"/>
              <a:t>  sur le site web du </a:t>
            </a:r>
            <a:r>
              <a:rPr lang="en-US" sz="3200" err="1"/>
              <a:t>cours</a:t>
            </a:r>
            <a:r>
              <a:rPr lang="en-US" sz="3200"/>
              <a:t>:</a:t>
            </a:r>
          </a:p>
          <a:p>
            <a:pPr marL="0" indent="0" algn="ctr">
              <a:buNone/>
            </a:pPr>
            <a:endParaRPr lang="en-US"/>
          </a:p>
          <a:p>
            <a:pPr marL="0" indent="0" algn="ctr">
              <a:buClr>
                <a:srgbClr val="1287C3"/>
              </a:buClr>
              <a:buNone/>
            </a:pPr>
            <a:r>
              <a:rPr lang="en-US" sz="2800"/>
              <a:t> </a:t>
            </a:r>
            <a:r>
              <a:rPr lang="en-US" sz="2800">
                <a:hlinkClick r:id="rId2"/>
              </a:rPr>
              <a:t>https://centrelaccore.wixsite.com/robotiqueev3</a:t>
            </a:r>
            <a:endParaRPr lang="en-US" sz="2800"/>
          </a:p>
          <a:p>
            <a:pPr marL="0" indent="0" algn="ctr">
              <a:buClr>
                <a:srgbClr val="1287C3"/>
              </a:buClr>
              <a:buNone/>
            </a:pPr>
            <a:r>
              <a:rPr lang="en-US"/>
              <a:t>Section </a:t>
            </a:r>
            <a:r>
              <a:rPr lang="en-US" err="1"/>
              <a:t>enseignants</a:t>
            </a:r>
            <a:r>
              <a:rPr lang="en-US"/>
              <a:t> (à droite en haut)</a:t>
            </a:r>
          </a:p>
          <a:p>
            <a:pPr marL="0" indent="0" algn="ctr">
              <a:buClr>
                <a:srgbClr val="1287C3"/>
              </a:buClr>
              <a:buNone/>
            </a:pPr>
            <a:r>
              <a:rPr lang="en-US"/>
              <a:t>mot de </a:t>
            </a:r>
            <a:r>
              <a:rPr lang="en-US" err="1"/>
              <a:t>passe</a:t>
            </a:r>
            <a:r>
              <a:rPr lang="en-US"/>
              <a:t> :</a:t>
            </a:r>
            <a:r>
              <a:rPr lang="en-US" b="1" i="1"/>
              <a:t> </a:t>
            </a:r>
            <a:r>
              <a:rPr lang="en-US" b="1" i="1" err="1"/>
              <a:t>robotique</a:t>
            </a:r>
            <a:endParaRPr lang="en-US" b="1" i="1"/>
          </a:p>
        </p:txBody>
      </p:sp>
    </p:spTree>
    <p:extLst>
      <p:ext uri="{BB962C8B-B14F-4D97-AF65-F5344CB8AC3E}">
        <p14:creationId xmlns:p14="http://schemas.microsoft.com/office/powerpoint/2010/main" val="3730250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22015B-6026-4775-96FC-68304CC3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1081548"/>
            <a:ext cx="3333495" cy="1504335"/>
          </a:xfrm>
        </p:spPr>
        <p:txBody>
          <a:bodyPr>
            <a:normAutofit/>
          </a:bodyPr>
          <a:lstStyle/>
          <a:p>
            <a:r>
              <a:rPr lang="de-DE" sz="3200">
                <a:cs typeface="Calibri Light"/>
                <a:hlinkClick r:id="rId3"/>
              </a:rPr>
              <a:t>Cours 1</a:t>
            </a:r>
            <a:r>
              <a:rPr lang="de-DE" sz="2400">
                <a:cs typeface="Calibri Light"/>
              </a:rPr>
              <a:t> </a:t>
            </a:r>
            <a:br>
              <a:rPr lang="de-DE" sz="2400">
                <a:cs typeface="Calibri Light"/>
              </a:rPr>
            </a:br>
            <a:r>
              <a:rPr lang="de-DE" sz="2400">
                <a:cs typeface="Calibri Light"/>
              </a:rPr>
              <a:t>(Claudine)</a:t>
            </a:r>
            <a:endParaRPr lang="fr-FR" sz="240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55D095-4A51-48DC-B106-1A58CEBCF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476500"/>
            <a:ext cx="5333745" cy="331470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fr-FR" u="sng"/>
              <a:t>Buts:</a:t>
            </a:r>
          </a:p>
          <a:p>
            <a:pPr>
              <a:buClr>
                <a:srgbClr val="1287C3"/>
              </a:buClr>
            </a:pPr>
            <a:r>
              <a:rPr lang="fr-FR"/>
              <a:t>Montage du robot</a:t>
            </a:r>
          </a:p>
          <a:p>
            <a:pPr>
              <a:buClr>
                <a:srgbClr val="1287C3"/>
              </a:buClr>
            </a:pPr>
            <a:endParaRPr lang="fr-FR"/>
          </a:p>
          <a:p>
            <a:pPr>
              <a:buClr>
                <a:srgbClr val="1287C3"/>
              </a:buClr>
            </a:pPr>
            <a:r>
              <a:rPr lang="fr-FR"/>
              <a:t>Initiation à la programmation</a:t>
            </a:r>
          </a:p>
          <a:p>
            <a:pPr>
              <a:buClr>
                <a:srgbClr val="1287C3"/>
              </a:buClr>
            </a:pPr>
            <a:endParaRPr lang="fr-FR"/>
          </a:p>
          <a:p>
            <a:pPr>
              <a:buClr>
                <a:srgbClr val="1287C3"/>
              </a:buClr>
            </a:pPr>
            <a:r>
              <a:rPr lang="fr-FR"/>
              <a:t>Établir le ratio tour de roue/cm</a:t>
            </a:r>
          </a:p>
        </p:txBody>
      </p:sp>
      <p:pic>
        <p:nvPicPr>
          <p:cNvPr id="4" name="Image 4" descr="Une image contenant capture d’écran&#10;&#10;Description générée avec un niveau de confiance très élevé">
            <a:extLst>
              <a:ext uri="{FF2B5EF4-FFF2-40B4-BE49-F238E27FC236}">
                <a16:creationId xmlns:a16="http://schemas.microsoft.com/office/drawing/2014/main" id="{A3A2BDD3-E583-4A64-BD91-84E01B0D5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174" y="239070"/>
            <a:ext cx="5026554" cy="3269554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2104428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CBF4AF-1EBE-4C37-8BA2-7DC04EC83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2977" y="2469444"/>
            <a:ext cx="7309380" cy="3124201"/>
          </a:xfrm>
        </p:spPr>
        <p:txBody>
          <a:bodyPr/>
          <a:lstStyle/>
          <a:p>
            <a:pPr marL="0" indent="0">
              <a:buNone/>
            </a:pPr>
            <a:r>
              <a:rPr lang="fr-FR" sz="2800" u="sng"/>
              <a:t>Éléments importants à ne pas oublier : </a:t>
            </a:r>
            <a:endParaRPr lang="fr-FR" u="sng"/>
          </a:p>
          <a:p>
            <a:pPr marL="0" indent="0">
              <a:buNone/>
            </a:pPr>
            <a:endParaRPr lang="fr-FR" sz="1200"/>
          </a:p>
          <a:p>
            <a:pPr>
              <a:buClr>
                <a:srgbClr val="1287C3"/>
              </a:buClr>
            </a:pPr>
            <a:r>
              <a:rPr lang="fr-FR" sz="2800"/>
              <a:t>Les mesures </a:t>
            </a:r>
          </a:p>
          <a:p>
            <a:pPr>
              <a:buClr>
                <a:srgbClr val="1287C3"/>
              </a:buClr>
            </a:pPr>
            <a:r>
              <a:rPr lang="fr-FR" sz="2800"/>
              <a:t>Ruban à mesurer (métrique/impérial)</a:t>
            </a:r>
          </a:p>
          <a:p>
            <a:pPr>
              <a:buClr>
                <a:srgbClr val="1287C3"/>
              </a:buClr>
            </a:pPr>
            <a:r>
              <a:rPr lang="fr-FR" sz="2800"/>
              <a:t>Montage du robot (45 min.)</a:t>
            </a:r>
          </a:p>
          <a:p>
            <a:pPr>
              <a:buClr>
                <a:srgbClr val="1287C3"/>
              </a:buClr>
            </a:pPr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DCE4DC1-F6E6-4D59-8490-2B6E2014BF5C}"/>
              </a:ext>
            </a:extLst>
          </p:cNvPr>
          <p:cNvSpPr txBox="1">
            <a:spLocks/>
          </p:cNvSpPr>
          <p:nvPr/>
        </p:nvSpPr>
        <p:spPr>
          <a:xfrm>
            <a:off x="1484310" y="1081548"/>
            <a:ext cx="3333495" cy="150433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sz="3200">
                <a:cs typeface="Calibri Light"/>
                <a:hlinkClick r:id="rId2"/>
              </a:rPr>
              <a:t>Cours 1</a:t>
            </a:r>
            <a:r>
              <a:rPr lang="de-DE" sz="2400">
                <a:cs typeface="Calibri Light"/>
              </a:rPr>
              <a:t> </a:t>
            </a:r>
            <a:br>
              <a:rPr lang="de-DE" sz="2400">
                <a:cs typeface="Calibri Light"/>
              </a:rPr>
            </a:br>
            <a:r>
              <a:rPr lang="de-DE" sz="2400">
                <a:cs typeface="Calibri Light"/>
              </a:rPr>
              <a:t>(Claudine)</a:t>
            </a:r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2025755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Une image contenant capture d’écran&#10;&#10;Description générée avec un niveau de confiance très élevé">
            <a:extLst>
              <a:ext uri="{FF2B5EF4-FFF2-40B4-BE49-F238E27FC236}">
                <a16:creationId xmlns:a16="http://schemas.microsoft.com/office/drawing/2014/main" id="{2EB0E030-EEEC-46BD-9986-C9F865160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275" y="295633"/>
            <a:ext cx="5041106" cy="271867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86ECA36-07DF-4F8C-859B-ED8B8E3C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25502" y="388144"/>
            <a:ext cx="10018713" cy="1752599"/>
          </a:xfrm>
        </p:spPr>
        <p:txBody>
          <a:bodyPr/>
          <a:lstStyle/>
          <a:p>
            <a:r>
              <a:rPr lang="de-DE">
                <a:cs typeface="Calibri Light"/>
                <a:hlinkClick r:id="rId3"/>
              </a:rPr>
              <a:t>Cours 2</a:t>
            </a:r>
            <a:r>
              <a:rPr lang="de-DE">
                <a:cs typeface="Calibri Light"/>
              </a:rPr>
              <a:t> 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4E546C-CF15-4811-8407-93780F453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0977" y="1450906"/>
            <a:ext cx="5933894" cy="48480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u="sng"/>
              <a:t>Éléments importants à ne pas oublier</a:t>
            </a:r>
            <a:r>
              <a:rPr lang="fr-FR"/>
              <a:t>:</a:t>
            </a:r>
          </a:p>
          <a:p>
            <a:pPr marL="0" indent="0">
              <a:buNone/>
            </a:pPr>
            <a:endParaRPr lang="fr-FR"/>
          </a:p>
          <a:p>
            <a:r>
              <a:rPr lang="fr-FR"/>
              <a:t>Utiliser un espace dégagé</a:t>
            </a:r>
          </a:p>
          <a:p>
            <a:pPr>
              <a:buClr>
                <a:srgbClr val="1287C3"/>
              </a:buClr>
            </a:pPr>
            <a:r>
              <a:rPr lang="fr-FR"/>
              <a:t>Produire un parcours avec de </a:t>
            </a:r>
            <a:r>
              <a:rPr lang="fr-FR" u="sng"/>
              <a:t>courtes distances</a:t>
            </a:r>
          </a:p>
          <a:p>
            <a:pPr>
              <a:buClr>
                <a:srgbClr val="1287C3"/>
              </a:buClr>
            </a:pPr>
            <a:r>
              <a:rPr lang="fr-FR"/>
              <a:t>L'idée principale : produire un plan à l'échelle selon la disposition de la classe</a:t>
            </a:r>
          </a:p>
          <a:p>
            <a:pPr marL="0" indent="0">
              <a:buClr>
                <a:srgbClr val="1287C3"/>
              </a:buClr>
              <a:buNone/>
            </a:pPr>
            <a:endParaRPr lang="fr-FR"/>
          </a:p>
        </p:txBody>
      </p:sp>
      <p:pic>
        <p:nvPicPr>
          <p:cNvPr id="5" name="Image 5" descr="Une image contenant plancher, intérieur, mur, pièce&#10;&#10;Description générée avec un niveau de confiance très élevé">
            <a:extLst>
              <a:ext uri="{FF2B5EF4-FFF2-40B4-BE49-F238E27FC236}">
                <a16:creationId xmlns:a16="http://schemas.microsoft.com/office/drawing/2014/main" id="{4598FEA2-6F8A-4AC4-B846-A106CF222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0771" y="3456248"/>
            <a:ext cx="4254707" cy="318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8618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e">
  <a:themeElements>
    <a:clrScheme name="Parallax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ADBD05E3E88549966E72EBB5C65C53" ma:contentTypeVersion="6" ma:contentTypeDescription="Crée un document." ma:contentTypeScope="" ma:versionID="3c646ec84927dcd03bcd1dac9a0f77ad">
  <xsd:schema xmlns:xsd="http://www.w3.org/2001/XMLSchema" xmlns:xs="http://www.w3.org/2001/XMLSchema" xmlns:p="http://schemas.microsoft.com/office/2006/metadata/properties" xmlns:ns2="6c22a52b-e865-4c4c-b101-ec27d862f639" xmlns:ns3="abb8f22f-9d73-480f-a405-ff98a1b0371e" targetNamespace="http://schemas.microsoft.com/office/2006/metadata/properties" ma:root="true" ma:fieldsID="322dd2a811d70b7e40ca54c265248584" ns2:_="" ns3:_="">
    <xsd:import namespace="6c22a52b-e865-4c4c-b101-ec27d862f639"/>
    <xsd:import namespace="abb8f22f-9d73-480f-a405-ff98a1b037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2a52b-e865-4c4c-b101-ec27d862f6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b8f22f-9d73-480f-a405-ff98a1b037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FCD475-9C25-44F9-938B-1C408327406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1F7C4E3-FFFD-40CE-A13A-DD5ED182C3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22a52b-e865-4c4c-b101-ec27d862f639"/>
    <ds:schemaRef ds:uri="abb8f22f-9d73-480f-a405-ff98a1b037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7DD4ED-11EC-4F90-BE59-3BA1A2BF345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Application>Microsoft Office PowerPoint</Application>
  <PresentationFormat>Grand écran</PresentationFormat>
  <Slides>16</Slides>
  <Notes>0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Parallaxe</vt:lpstr>
      <vt:lpstr>La robotique pour application concrète des plans et échelles MAT-2102 </vt:lpstr>
      <vt:lpstr>Plan de la présentation</vt:lpstr>
      <vt:lpstr>Tour de table</vt:lpstr>
      <vt:lpstr>Description du projet</vt:lpstr>
      <vt:lpstr>Nos expériences en classe</vt:lpstr>
      <vt:lpstr>Documentation</vt:lpstr>
      <vt:lpstr>Cours 1  (Claudine)</vt:lpstr>
      <vt:lpstr>Présentation PowerPoint</vt:lpstr>
      <vt:lpstr>Cours 2 </vt:lpstr>
      <vt:lpstr>Cours 3</vt:lpstr>
      <vt:lpstr>Présentation PowerPoint</vt:lpstr>
      <vt:lpstr>Présentation PowerPoint</vt:lpstr>
      <vt:lpstr>Mindstorm  le logiciel</vt:lpstr>
      <vt:lpstr>Expérimentation (Justin) 10 minutes</vt:lpstr>
      <vt:lpstr>Expérimentation (suite) 70 minutes</vt:lpstr>
      <vt:lpstr>Conclusion et Questions (20 minutes)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robotique pour application concrète des plans et échelles MAT-2102 </dc:title>
  <dc:creator/>
  <cp:revision>103</cp:revision>
  <dcterms:created xsi:type="dcterms:W3CDTF">2012-07-30T22:21:58Z</dcterms:created>
  <dcterms:modified xsi:type="dcterms:W3CDTF">2019-05-03T11:18:26Z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Ids_UIVersion_512">
    <vt:lpwstr>63</vt:lpwstr>
  </property>
  <property fmtid="{D5CDD505-2E9C-101B-9397-08002B2CF9AE}" pid="3" name="ContentTypeId">
    <vt:lpwstr>0x010100F5ADBD05E3E88549966E72EBB5C65C53</vt:lpwstr>
  </property>
  <property fmtid="{D5CDD505-2E9C-101B-9397-08002B2CF9AE}" pid="4" name="AuthorIds_UIVersion_4096">
    <vt:lpwstr>29,24,63</vt:lpwstr>
  </property>
  <property fmtid="{D5CDD505-2E9C-101B-9397-08002B2CF9AE}" pid="5" name="AuthorIds_UIVersion_14336">
    <vt:lpwstr>55</vt:lpwstr>
  </property>
</Properties>
</file>