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6"/>
  </p:notesMasterIdLst>
  <p:handoutMasterIdLst>
    <p:handoutMasterId r:id="rId67"/>
  </p:handoutMasterIdLst>
  <p:sldIdLst>
    <p:sldId id="256" r:id="rId2"/>
    <p:sldId id="381" r:id="rId3"/>
    <p:sldId id="353" r:id="rId4"/>
    <p:sldId id="266" r:id="rId5"/>
    <p:sldId id="334" r:id="rId6"/>
    <p:sldId id="270" r:id="rId7"/>
    <p:sldId id="356" r:id="rId8"/>
    <p:sldId id="267" r:id="rId9"/>
    <p:sldId id="361" r:id="rId10"/>
    <p:sldId id="324" r:id="rId11"/>
    <p:sldId id="335" r:id="rId12"/>
    <p:sldId id="338" r:id="rId13"/>
    <p:sldId id="349" r:id="rId14"/>
    <p:sldId id="366" r:id="rId15"/>
    <p:sldId id="337" r:id="rId16"/>
    <p:sldId id="382" r:id="rId17"/>
    <p:sldId id="380" r:id="rId18"/>
    <p:sldId id="383" r:id="rId19"/>
    <p:sldId id="261" r:id="rId20"/>
    <p:sldId id="362" r:id="rId21"/>
    <p:sldId id="360" r:id="rId22"/>
    <p:sldId id="340" r:id="rId23"/>
    <p:sldId id="297" r:id="rId24"/>
    <p:sldId id="302" r:id="rId25"/>
    <p:sldId id="321" r:id="rId26"/>
    <p:sldId id="320" r:id="rId27"/>
    <p:sldId id="368" r:id="rId28"/>
    <p:sldId id="369" r:id="rId29"/>
    <p:sldId id="370" r:id="rId30"/>
    <p:sldId id="371" r:id="rId31"/>
    <p:sldId id="379" r:id="rId32"/>
    <p:sldId id="307" r:id="rId33"/>
    <p:sldId id="344" r:id="rId34"/>
    <p:sldId id="331" r:id="rId35"/>
    <p:sldId id="332" r:id="rId36"/>
    <p:sldId id="341" r:id="rId37"/>
    <p:sldId id="343" r:id="rId38"/>
    <p:sldId id="323" r:id="rId39"/>
    <p:sldId id="329" r:id="rId40"/>
    <p:sldId id="357" r:id="rId41"/>
    <p:sldId id="384" r:id="rId42"/>
    <p:sldId id="385" r:id="rId43"/>
    <p:sldId id="386" r:id="rId44"/>
    <p:sldId id="274" r:id="rId45"/>
    <p:sldId id="278" r:id="rId46"/>
    <p:sldId id="279" r:id="rId47"/>
    <p:sldId id="268" r:id="rId48"/>
    <p:sldId id="281" r:id="rId49"/>
    <p:sldId id="282" r:id="rId50"/>
    <p:sldId id="277" r:id="rId51"/>
    <p:sldId id="283" r:id="rId52"/>
    <p:sldId id="276" r:id="rId53"/>
    <p:sldId id="312" r:id="rId54"/>
    <p:sldId id="288" r:id="rId55"/>
    <p:sldId id="289" r:id="rId56"/>
    <p:sldId id="345" r:id="rId57"/>
    <p:sldId id="346" r:id="rId58"/>
    <p:sldId id="372" r:id="rId59"/>
    <p:sldId id="377" r:id="rId60"/>
    <p:sldId id="378" r:id="rId61"/>
    <p:sldId id="376" r:id="rId62"/>
    <p:sldId id="373" r:id="rId63"/>
    <p:sldId id="375" r:id="rId64"/>
    <p:sldId id="374"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537"/>
    <a:srgbClr val="FFFFFF"/>
    <a:srgbClr val="464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87" autoAdjust="0"/>
    <p:restoredTop sz="96206" autoAdjust="0"/>
  </p:normalViewPr>
  <p:slideViewPr>
    <p:cSldViewPr snapToGrid="0">
      <p:cViewPr varScale="1">
        <p:scale>
          <a:sx n="111" d="100"/>
          <a:sy n="111" d="100"/>
        </p:scale>
        <p:origin x="300"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fr-CA" smtClean="0"/>
              <a:t>L'enseignement explicite de stratégies</a:t>
            </a:r>
            <a:endParaRPr lang="fr-CA"/>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8F1BC77-762B-4F4C-8771-522E5E1E0864}" type="datetimeFigureOut">
              <a:rPr lang="fr-CA" smtClean="0"/>
              <a:t>2019-05-02</a:t>
            </a:fld>
            <a:endParaRPr lang="fr-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7FD6556-09BD-4405-9F17-B2CBF6FA7CD3}" type="slidenum">
              <a:rPr lang="fr-CA" smtClean="0"/>
              <a:t>‹N°›</a:t>
            </a:fld>
            <a:endParaRPr lang="fr-CA"/>
          </a:p>
        </p:txBody>
      </p:sp>
    </p:spTree>
    <p:extLst>
      <p:ext uri="{BB962C8B-B14F-4D97-AF65-F5344CB8AC3E}">
        <p14:creationId xmlns:p14="http://schemas.microsoft.com/office/powerpoint/2010/main" val="1452695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fr-CA" smtClean="0"/>
              <a:t>L'enseignement explicite de stratégies</a:t>
            </a: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FB84EA-665C-40C7-99ED-12978A4FC58B}" type="datetimeFigureOut">
              <a:rPr lang="fr-CA" smtClean="0"/>
              <a:t>2019-05-02</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725D7B-4332-4CED-9A39-6E34A56A72D8}" type="slidenum">
              <a:rPr lang="fr-CA" smtClean="0"/>
              <a:t>‹N°›</a:t>
            </a:fld>
            <a:endParaRPr lang="fr-CA"/>
          </a:p>
        </p:txBody>
      </p:sp>
    </p:spTree>
    <p:extLst>
      <p:ext uri="{BB962C8B-B14F-4D97-AF65-F5344CB8AC3E}">
        <p14:creationId xmlns:p14="http://schemas.microsoft.com/office/powerpoint/2010/main" val="42284353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23594AF-CFC7-4760-9CCF-16375B8C7DC2}" type="datetimeFigureOut">
              <a:rPr lang="fr-CA" smtClean="0"/>
              <a:t>2019-05-02</a:t>
            </a:fld>
            <a:endParaRPr lang="fr-CA"/>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736412E-7D39-491A-882B-ABA32891C723}" type="slidenum">
              <a:rPr lang="fr-CA" smtClean="0"/>
              <a:t>‹N°›</a:t>
            </a:fld>
            <a:endParaRPr lang="fr-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8872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3594AF-CFC7-4760-9CCF-16375B8C7DC2}" type="datetimeFigureOut">
              <a:rPr lang="fr-CA" smtClean="0"/>
              <a:t>2019-05-02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420935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3594AF-CFC7-4760-9CCF-16375B8C7DC2}" type="datetimeFigureOut">
              <a:rPr lang="fr-CA" smtClean="0"/>
              <a:t>2019-05-02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8866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3594AF-CFC7-4760-9CCF-16375B8C7DC2}" type="datetimeFigureOut">
              <a:rPr lang="fr-CA" smtClean="0"/>
              <a:t>2019-05-02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290094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fr-FR" smtClean="0"/>
              <a:t>Modifiez le style du titre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A23594AF-CFC7-4760-9CCF-16375B8C7DC2}" type="datetimeFigureOut">
              <a:rPr lang="fr-CA" smtClean="0"/>
              <a:t>2019-05-02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736412E-7D39-491A-882B-ABA32891C723}" type="slidenum">
              <a:rPr lang="fr-CA" smtClean="0"/>
              <a:t>‹N°›</a:t>
            </a:fld>
            <a:endParaRPr lang="fr-CA"/>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60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23594AF-CFC7-4760-9CCF-16375B8C7DC2}" type="datetimeFigureOut">
              <a:rPr lang="fr-CA" smtClean="0"/>
              <a:t>2019-05-02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10746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r-FR" smtClean="0"/>
              <a:t>Modifier les styles du texte du masque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23594AF-CFC7-4760-9CCF-16375B8C7DC2}" type="datetimeFigureOut">
              <a:rPr lang="fr-CA" smtClean="0"/>
              <a:t>2019-05-02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72715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23594AF-CFC7-4760-9CCF-16375B8C7DC2}" type="datetimeFigureOut">
              <a:rPr lang="fr-CA" smtClean="0"/>
              <a:t>2019-05-02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295635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594AF-CFC7-4760-9CCF-16375B8C7DC2}" type="datetimeFigureOut">
              <a:rPr lang="fr-CA" smtClean="0"/>
              <a:t>2019-05-02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28799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23594AF-CFC7-4760-9CCF-16375B8C7DC2}" type="datetimeFigureOut">
              <a:rPr lang="fr-CA" smtClean="0"/>
              <a:t>2019-05-02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93740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23594AF-CFC7-4760-9CCF-16375B8C7DC2}" type="datetimeFigureOut">
              <a:rPr lang="fr-CA" smtClean="0"/>
              <a:t>2019-05-02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736412E-7D39-491A-882B-ABA32891C723}" type="slidenum">
              <a:rPr lang="fr-CA" smtClean="0"/>
              <a:t>‹N°›</a:t>
            </a:fld>
            <a:endParaRPr lang="fr-CA"/>
          </a:p>
        </p:txBody>
      </p:sp>
    </p:spTree>
    <p:extLst>
      <p:ext uri="{BB962C8B-B14F-4D97-AF65-F5344CB8AC3E}">
        <p14:creationId xmlns:p14="http://schemas.microsoft.com/office/powerpoint/2010/main" val="359838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23594AF-CFC7-4760-9CCF-16375B8C7DC2}" type="datetimeFigureOut">
              <a:rPr lang="fr-CA" smtClean="0"/>
              <a:t>2019-05-02</a:t>
            </a:fld>
            <a:endParaRPr lang="fr-CA"/>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r-CA"/>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736412E-7D39-491A-882B-ABA32891C723}" type="slidenum">
              <a:rPr lang="fr-CA" smtClean="0"/>
              <a:t>‹N°›</a:t>
            </a:fld>
            <a:endParaRPr lang="fr-CA"/>
          </a:p>
        </p:txBody>
      </p:sp>
    </p:spTree>
    <p:extLst>
      <p:ext uri="{BB962C8B-B14F-4D97-AF65-F5344CB8AC3E}">
        <p14:creationId xmlns:p14="http://schemas.microsoft.com/office/powerpoint/2010/main" val="40240878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eg"/><Relationship Id="rId5" Type="http://schemas.openxmlformats.org/officeDocument/2006/relationships/tags" Target="../tags/tag5.xml"/><Relationship Id="rId10" Type="http://schemas.openxmlformats.org/officeDocument/2006/relationships/image" Target="../media/image2.jpeg"/><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2.xml"/><Relationship Id="rId7" Type="http://schemas.openxmlformats.org/officeDocument/2006/relationships/image" Target="../media/image5.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hyperlink" Target="https://drive.google.com/file/d/1VALpo69Of7m2UUn_6thAe4zGx3uq-vjE/view?usp=shari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5.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Layout" Target="../slideLayouts/slideLayout2.xml"/><Relationship Id="rId5" Type="http://schemas.openxmlformats.org/officeDocument/2006/relationships/tags" Target="../tags/tag69.xml"/><Relationship Id="rId15" Type="http://schemas.openxmlformats.org/officeDocument/2006/relationships/image" Target="../media/image4.png"/><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4.png"/><Relationship Id="rId4" Type="http://schemas.openxmlformats.org/officeDocument/2006/relationships/tags" Target="../tags/tag78.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11.png"/><Relationship Id="rId5" Type="http://schemas.openxmlformats.org/officeDocument/2006/relationships/tags" Target="../tags/tag85.xml"/><Relationship Id="rId10" Type="http://schemas.openxmlformats.org/officeDocument/2006/relationships/hyperlink" Target="https://drive.google.com/file/d/1bDb1lmeX5zDbx8nARj3e6UA8HLRwQmQQ/view?usp=sharing" TargetMode="External"/><Relationship Id="rId4" Type="http://schemas.openxmlformats.org/officeDocument/2006/relationships/tags" Target="../tags/tag84.xml"/><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90.xml"/><Relationship Id="rId7"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12.png"/><Relationship Id="rId5" Type="http://schemas.openxmlformats.org/officeDocument/2006/relationships/tags" Target="../tags/tag92.xml"/><Relationship Id="rId10" Type="http://schemas.openxmlformats.org/officeDocument/2006/relationships/hyperlink" Target="https://drive.google.com/file/d/1edvTPQF6p3wmzz2IoEomkzxipBzIf2hc/view?usp=sharing" TargetMode="External"/><Relationship Id="rId4" Type="http://schemas.openxmlformats.org/officeDocument/2006/relationships/tags" Target="../tags/tag91.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6.xml"/><Relationship Id="rId7" Type="http://schemas.openxmlformats.org/officeDocument/2006/relationships/image" Target="../media/image5.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hyperlink" Target="https://drive.google.com/file/d/1yxk99dbNohdDCHYwpVcSByY-qHsq3R2h/view?usp=sharing" TargetMode="External"/><Relationship Id="rId3" Type="http://schemas.openxmlformats.org/officeDocument/2006/relationships/tags" Target="../tags/tag101.xml"/><Relationship Id="rId7" Type="http://schemas.openxmlformats.org/officeDocument/2006/relationships/image" Target="../media/image5.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10" Type="http://schemas.openxmlformats.org/officeDocument/2006/relationships/image" Target="../media/image4.png"/><Relationship Id="rId4" Type="http://schemas.openxmlformats.org/officeDocument/2006/relationships/tags" Target="../tags/tag102.xml"/><Relationship Id="rId9" Type="http://schemas.openxmlformats.org/officeDocument/2006/relationships/hyperlink" Target="https://drive.google.com/file/d/1C6Zw_bsKww-14J65UgVThKMIoNbC20l_/view?usp=shari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6.xml"/><Relationship Id="rId7" Type="http://schemas.openxmlformats.org/officeDocument/2006/relationships/image" Target="../media/image13.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drive.google.com/file/d/1Lz9Srvq1P_8nVc6FNbo0iUF2sZ2HRlqx/view?usp=sharing" TargetMode="External"/><Relationship Id="rId3" Type="http://schemas.openxmlformats.org/officeDocument/2006/relationships/tags" Target="../tags/tag109.xml"/><Relationship Id="rId7" Type="http://schemas.openxmlformats.org/officeDocument/2006/relationships/image" Target="../media/image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13.xml"/><Relationship Id="rId7"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media/image5.jpe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16.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hyperlink" Target="https://www.innoedulab.com/single-post/2018/02/15/Enseignement-des-math%C3%A9matiques-ce-qui-marche-selon-John-Hattie" TargetMode="External"/><Relationship Id="rId5" Type="http://schemas.openxmlformats.org/officeDocument/2006/relationships/tags" Target="../tags/tag121.xml"/><Relationship Id="rId10" Type="http://schemas.openxmlformats.org/officeDocument/2006/relationships/slideLayout" Target="../slideLayouts/slideLayout2.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4.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22.xml.rels><?xml version="1.0" encoding="UTF-8" standalone="yes"?>
<Relationships xmlns="http://schemas.openxmlformats.org/package/2006/relationships"><Relationship Id="rId8" Type="http://schemas.openxmlformats.org/officeDocument/2006/relationships/hyperlink" Target="https://drive.google.com/file/d/1GhGkugIxUN7zdrsXZcBqWLsQp9VUSXEC/view?usp=sharing" TargetMode="External"/><Relationship Id="rId3" Type="http://schemas.openxmlformats.org/officeDocument/2006/relationships/tags" Target="../tags/tag132.xml"/><Relationship Id="rId7"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4.png"/><Relationship Id="rId5" Type="http://schemas.openxmlformats.org/officeDocument/2006/relationships/tags" Target="../tags/tag134.xml"/><Relationship Id="rId10" Type="http://schemas.openxmlformats.org/officeDocument/2006/relationships/image" Target="../media/image5.jpeg"/><Relationship Id="rId4" Type="http://schemas.openxmlformats.org/officeDocument/2006/relationships/tags" Target="../tags/tag133.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4.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4.png"/><Relationship Id="rId5" Type="http://schemas.openxmlformats.org/officeDocument/2006/relationships/tags" Target="../tags/tag144.xml"/><Relationship Id="rId10" Type="http://schemas.openxmlformats.org/officeDocument/2006/relationships/image" Target="../media/image5.jpeg"/><Relationship Id="rId4" Type="http://schemas.openxmlformats.org/officeDocument/2006/relationships/tags" Target="../tags/tag143.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image" Target="../media/image19.png"/><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image" Target="../media/image4.png"/><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slideLayout" Target="../slideLayouts/slideLayout2.xml"/><Relationship Id="rId18" Type="http://schemas.openxmlformats.org/officeDocument/2006/relationships/image" Target="../media/image4.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image" Target="../media/image5.jpeg"/><Relationship Id="rId2" Type="http://schemas.openxmlformats.org/officeDocument/2006/relationships/tags" Target="../tags/tag159.xml"/><Relationship Id="rId16" Type="http://schemas.openxmlformats.org/officeDocument/2006/relationships/image" Target="../media/image21.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hyperlink" Target="https://drive.google.com/file/d/1vgOwjOMO1V7Llmn9TncC3NtHXRsKPpun/view?usp=sharing" TargetMode="External"/><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2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23.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24.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drive.google.com/file/d/1pPQfG1yHO-xF8cn7MyEfXqaOZwtJfqPL/view?usp=sharing" TargetMode="External"/><Relationship Id="rId3" Type="http://schemas.openxmlformats.org/officeDocument/2006/relationships/tags" Target="../tags/tag15.xml"/><Relationship Id="rId7" Type="http://schemas.openxmlformats.org/officeDocument/2006/relationships/hyperlink" Target="https://drive.google.com/file/d/1VQIyjqU-XFqzha9A0M4LjcnFnMs1XNRp/view?usp=sharing"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4.png"/><Relationship Id="rId5" Type="http://schemas.openxmlformats.org/officeDocument/2006/relationships/tags" Target="../tags/tag17.xml"/><Relationship Id="rId10" Type="http://schemas.openxmlformats.org/officeDocument/2006/relationships/image" Target="../media/image5.jpeg"/><Relationship Id="rId4" Type="http://schemas.openxmlformats.org/officeDocument/2006/relationships/tags" Target="../tags/tag16.xml"/><Relationship Id="rId9" Type="http://schemas.openxmlformats.org/officeDocument/2006/relationships/hyperlink" Target="https://drive.google.com/file/d/1zra_0tCkBZmvVBvSxzs3eMKUy75oA7kk/view?usp=sharing"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25.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drive.google.com/file/d/1roD6QP-Dy7NxTM1Kioqs1aYALFMS7mM6/view?usp=sharing" TargetMode="External"/><Relationship Id="rId3" Type="http://schemas.openxmlformats.org/officeDocument/2006/relationships/tags" Target="../tags/tag184.xml"/><Relationship Id="rId7" Type="http://schemas.openxmlformats.org/officeDocument/2006/relationships/image" Target="../media/image5.jpeg"/><Relationship Id="rId12" Type="http://schemas.openxmlformats.org/officeDocument/2006/relationships/hyperlink" Target="https://drive.google.com/file/d/1Y4x7K6dXj1MA3HPjDw4oEXr1gIVpJ2D0/view?usp=sharing" TargetMode="Externa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11" Type="http://schemas.openxmlformats.org/officeDocument/2006/relationships/image" Target="../media/image4.png"/><Relationship Id="rId5" Type="http://schemas.openxmlformats.org/officeDocument/2006/relationships/tags" Target="../tags/tag186.xml"/><Relationship Id="rId10" Type="http://schemas.openxmlformats.org/officeDocument/2006/relationships/hyperlink" Target="https://drive.google.com/file/d/1niF3k6XqICI9bXJJugDefQpcMlrY9pL0/view?usp=sharing" TargetMode="External"/><Relationship Id="rId4" Type="http://schemas.openxmlformats.org/officeDocument/2006/relationships/tags" Target="../tags/tag185.xml"/><Relationship Id="rId9" Type="http://schemas.openxmlformats.org/officeDocument/2006/relationships/hyperlink" Target="https://drive.google.com/file/d/1svX3HHQadRG7WaxvFBlsUI6BXwfWtOuh/view?usp=sharing" TargetMode="External"/></Relationships>
</file>

<file path=ppt/slides/_rels/slide32.xml.rels><?xml version="1.0" encoding="UTF-8" standalone="yes"?>
<Relationships xmlns="http://schemas.openxmlformats.org/package/2006/relationships"><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slideLayout" Target="../slideLayouts/slideLayout2.xml"/><Relationship Id="rId39" Type="http://schemas.openxmlformats.org/officeDocument/2006/relationships/hyperlink" Target="https://drive.google.com/file/d/1nVacYSeRwVOTomhGiSOlnpOpkLnjd0y3/view?usp=sharing" TargetMode="External"/><Relationship Id="rId21" Type="http://schemas.openxmlformats.org/officeDocument/2006/relationships/tags" Target="../tags/tag207.xml"/><Relationship Id="rId34" Type="http://schemas.openxmlformats.org/officeDocument/2006/relationships/image" Target="../media/image29.png"/><Relationship Id="rId42" Type="http://schemas.openxmlformats.org/officeDocument/2006/relationships/image" Target="../media/image33.png"/><Relationship Id="rId7" Type="http://schemas.openxmlformats.org/officeDocument/2006/relationships/tags" Target="../tags/tag19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hyperlink" Target="https://drive.google.com/file/d/1-vF1g80StLVK7IQbiH5kz7qA8grhoJhe/view?usp=sharing" TargetMode="External"/><Relationship Id="rId41" Type="http://schemas.openxmlformats.org/officeDocument/2006/relationships/hyperlink" Target="https://drive.google.com/file/d/17betZrk7anLluS7jLwkEsIEHD991BtO1/view?usp=sharing" TargetMode="Externa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image" Target="../media/image28.png"/><Relationship Id="rId37" Type="http://schemas.openxmlformats.org/officeDocument/2006/relationships/hyperlink" Target="https://drive.google.com/file/d/1Gx-TcKuakW_f08SdXkhN4wC1p-dw_Smi/view?usp=sharing" TargetMode="External"/><Relationship Id="rId40" Type="http://schemas.openxmlformats.org/officeDocument/2006/relationships/image" Target="../media/image32.png"/><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image" Target="../media/image26.png"/><Relationship Id="rId36" Type="http://schemas.openxmlformats.org/officeDocument/2006/relationships/image" Target="../media/image30.png"/><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hyperlink" Target="https://drive.google.com/file/d/1c1B7CflVdG_No94v1LqFN8yFwrgvFrVz/view?usp=sharing" TargetMode="External"/><Relationship Id="rId44" Type="http://schemas.openxmlformats.org/officeDocument/2006/relationships/image" Target="../media/image4.png"/><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hyperlink" Target="https://drive.google.com/file/d/1K8UuhOGFR-QTb6N9g-i3w3tl_QjIjpUl/view?usp=sharing" TargetMode="External"/><Relationship Id="rId30" Type="http://schemas.openxmlformats.org/officeDocument/2006/relationships/image" Target="../media/image27.png"/><Relationship Id="rId35" Type="http://schemas.openxmlformats.org/officeDocument/2006/relationships/hyperlink" Target="https://drive.google.com/file/d/17uPmZwt7PF-GM7uzTVGqBDPzX-LGlEW8/view?usp=sharing" TargetMode="External"/><Relationship Id="rId43" Type="http://schemas.openxmlformats.org/officeDocument/2006/relationships/image" Target="../media/image5.jpeg"/><Relationship Id="rId8" Type="http://schemas.openxmlformats.org/officeDocument/2006/relationships/tags" Target="../tags/tag194.xml"/><Relationship Id="rId3" Type="http://schemas.openxmlformats.org/officeDocument/2006/relationships/tags" Target="../tags/tag189.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hyperlink" Target="https://drive.google.com/file/d/1j7P-oxHXQymnUNQFU5v2FwuDwXe9rkI5/view?usp=sharing" TargetMode="External"/><Relationship Id="rId38"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35.png"/><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image" Target="../media/image34.pn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hyperlink" Target="https://drive.google.com/file/d/15A6OM-Ry6xusQsLCDepUVPfsg6nUh1g0/view?usp=sharing" TargetMode="External"/><Relationship Id="rId5" Type="http://schemas.openxmlformats.org/officeDocument/2006/relationships/tags" Target="../tags/tag216.xml"/><Relationship Id="rId10" Type="http://schemas.openxmlformats.org/officeDocument/2006/relationships/image" Target="../media/image5.jpeg"/><Relationship Id="rId4" Type="http://schemas.openxmlformats.org/officeDocument/2006/relationships/tags" Target="../tags/tag215.xml"/><Relationship Id="rId9" Type="http://schemas.openxmlformats.org/officeDocument/2006/relationships/slideLayout" Target="../slideLayouts/slideLayout2.xml"/><Relationship Id="rId1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10" Type="http://schemas.openxmlformats.org/officeDocument/2006/relationships/image" Target="../media/image4.png"/><Relationship Id="rId4" Type="http://schemas.openxmlformats.org/officeDocument/2006/relationships/tags" Target="../tags/tag223.xml"/><Relationship Id="rId9" Type="http://schemas.openxmlformats.org/officeDocument/2006/relationships/image" Target="../media/image5.jpeg"/></Relationships>
</file>

<file path=ppt/slides/_rels/slide35.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image" Target="../media/image36.png"/><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Layout" Target="../slideLayouts/slideLayout2.xml"/><Relationship Id="rId17" Type="http://schemas.openxmlformats.org/officeDocument/2006/relationships/image" Target="../media/image4.png"/><Relationship Id="rId2" Type="http://schemas.openxmlformats.org/officeDocument/2006/relationships/tags" Target="../tags/tag228.xml"/><Relationship Id="rId16" Type="http://schemas.openxmlformats.org/officeDocument/2006/relationships/image" Target="../media/image5.jpeg"/><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image" Target="../media/image38.png"/><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pn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5.jpe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41.png"/><Relationship Id="rId5" Type="http://schemas.openxmlformats.org/officeDocument/2006/relationships/tags" Target="../tags/tag242.xml"/><Relationship Id="rId10" Type="http://schemas.openxmlformats.org/officeDocument/2006/relationships/image" Target="../media/image40.png"/><Relationship Id="rId4" Type="http://schemas.openxmlformats.org/officeDocument/2006/relationships/tags" Target="../tags/tag241.xml"/><Relationship Id="rId9" Type="http://schemas.openxmlformats.org/officeDocument/2006/relationships/image" Target="../media/image39.png"/><Relationship Id="rId14"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47.xml"/><Relationship Id="rId7"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4.png"/><Relationship Id="rId5" Type="http://schemas.openxmlformats.org/officeDocument/2006/relationships/tags" Target="../tags/tag249.xml"/><Relationship Id="rId10" Type="http://schemas.openxmlformats.org/officeDocument/2006/relationships/image" Target="../media/image5.jpeg"/><Relationship Id="rId4" Type="http://schemas.openxmlformats.org/officeDocument/2006/relationships/tags" Target="../tags/tag248.xm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tags" Target="../tags/tag253.xml"/><Relationship Id="rId7" Type="http://schemas.openxmlformats.org/officeDocument/2006/relationships/image" Target="../media/image4.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254.xml"/></Relationships>
</file>

<file path=ppt/slides/_rels/slide39.xml.rels><?xml version="1.0" encoding="UTF-8" standalone="yes"?>
<Relationships xmlns="http://schemas.openxmlformats.org/package/2006/relationships"><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9" Type="http://schemas.openxmlformats.org/officeDocument/2006/relationships/image" Target="../media/image52.png"/><Relationship Id="rId21" Type="http://schemas.openxmlformats.org/officeDocument/2006/relationships/tags" Target="../tags/tag275.xml"/><Relationship Id="rId34" Type="http://schemas.openxmlformats.org/officeDocument/2006/relationships/image" Target="../media/image47.png"/><Relationship Id="rId42" Type="http://schemas.openxmlformats.org/officeDocument/2006/relationships/image" Target="../media/image5.jpeg"/><Relationship Id="rId7" Type="http://schemas.openxmlformats.org/officeDocument/2006/relationships/tags" Target="../tags/tag261.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tags" Target="../tags/tag283.xml"/><Relationship Id="rId41" Type="http://schemas.openxmlformats.org/officeDocument/2006/relationships/image" Target="../media/image54.png"/><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image" Target="../media/image49.png"/><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slideLayout" Target="../slideLayouts/slideLayout2.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image" Target="../media/image48.png"/><Relationship Id="rId43" Type="http://schemas.openxmlformats.org/officeDocument/2006/relationships/image" Target="../media/image4.png"/><Relationship Id="rId8" Type="http://schemas.openxmlformats.org/officeDocument/2006/relationships/tags" Target="../tags/tag262.xml"/><Relationship Id="rId3" Type="http://schemas.openxmlformats.org/officeDocument/2006/relationships/tags" Target="../tags/tag257.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image" Target="../media/image46.png"/><Relationship Id="rId38"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0.xml"/><Relationship Id="rId7" Type="http://schemas.openxmlformats.org/officeDocument/2006/relationships/image" Target="../media/image5.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7.xml"/><Relationship Id="rId7" Type="http://schemas.openxmlformats.org/officeDocument/2006/relationships/image" Target="../media/image5.jpeg"/><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slideLayout" Target="../slideLayouts/slideLayout2.xml"/><Relationship Id="rId5" Type="http://schemas.openxmlformats.org/officeDocument/2006/relationships/tags" Target="../tags/tag289.xml"/><Relationship Id="rId4" Type="http://schemas.openxmlformats.org/officeDocument/2006/relationships/tags" Target="../tags/tag288.xml"/><Relationship Id="rId9" Type="http://schemas.openxmlformats.org/officeDocument/2006/relationships/image" Target="../media/image55.jpeg"/></Relationships>
</file>

<file path=ppt/slides/_rels/slide41.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image" Target="../media/image5.jpeg"/><Relationship Id="rId3" Type="http://schemas.openxmlformats.org/officeDocument/2006/relationships/tags" Target="../tags/tag292.xml"/><Relationship Id="rId21" Type="http://schemas.openxmlformats.org/officeDocument/2006/relationships/image" Target="../media/image57.jpeg"/><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Layout" Target="../slideLayouts/slideLayout2.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image" Target="../media/image56.jpeg"/><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19" Type="http://schemas.openxmlformats.org/officeDocument/2006/relationships/image" Target="../media/image4.png"/><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image" Target="../media/image58.jpe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image" Target="../media/image56.jpeg"/><Relationship Id="rId5" Type="http://schemas.openxmlformats.org/officeDocument/2006/relationships/tags" Target="../tags/tag310.xml"/><Relationship Id="rId10" Type="http://schemas.openxmlformats.org/officeDocument/2006/relationships/image" Target="../media/image4.png"/><Relationship Id="rId4" Type="http://schemas.openxmlformats.org/officeDocument/2006/relationships/tags" Target="../tags/tag309.xml"/><Relationship Id="rId9" Type="http://schemas.openxmlformats.org/officeDocument/2006/relationships/image" Target="../media/image5.jpeg"/></Relationships>
</file>

<file path=ppt/slides/_rels/slide4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15.xml"/><Relationship Id="rId7" Type="http://schemas.openxmlformats.org/officeDocument/2006/relationships/slideLayout" Target="../slideLayouts/slideLayout2.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image" Target="../media/image59.png"/><Relationship Id="rId5" Type="http://schemas.openxmlformats.org/officeDocument/2006/relationships/tags" Target="../tags/tag317.xml"/><Relationship Id="rId10" Type="http://schemas.openxmlformats.org/officeDocument/2006/relationships/hyperlink" Target="https://drive.google.com/file/d/1iMQpJxY3AiQuHhKl0BGngq-XIkQqxg_M/view?usp=sharing" TargetMode="External"/><Relationship Id="rId4" Type="http://schemas.openxmlformats.org/officeDocument/2006/relationships/tags" Target="../tags/tag316.xml"/><Relationship Id="rId9"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21.xml"/><Relationship Id="rId7" Type="http://schemas.openxmlformats.org/officeDocument/2006/relationships/slideLayout" Target="../slideLayouts/slideLayout2.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9"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tags" Target="../tags/tag327.xml"/><Relationship Id="rId7" Type="http://schemas.openxmlformats.org/officeDocument/2006/relationships/image" Target="../media/image4.pn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328.xml"/></Relationships>
</file>

<file path=ppt/slides/_rels/slide46.xml.rels><?xml version="1.0" encoding="UTF-8" standalone="yes"?>
<Relationships xmlns="http://schemas.openxmlformats.org/package/2006/relationships"><Relationship Id="rId3" Type="http://schemas.openxmlformats.org/officeDocument/2006/relationships/tags" Target="../tags/tag331.xml"/><Relationship Id="rId7" Type="http://schemas.openxmlformats.org/officeDocument/2006/relationships/image" Target="../media/image4.pn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332.xml"/></Relationships>
</file>

<file path=ppt/slides/_rels/slide47.xml.rels><?xml version="1.0" encoding="UTF-8" standalone="yes"?>
<Relationships xmlns="http://schemas.openxmlformats.org/package/2006/relationships"><Relationship Id="rId3" Type="http://schemas.openxmlformats.org/officeDocument/2006/relationships/tags" Target="../tags/tag335.xml"/><Relationship Id="rId7" Type="http://schemas.openxmlformats.org/officeDocument/2006/relationships/image" Target="../media/image4.png"/><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336.xml"/></Relationships>
</file>

<file path=ppt/slides/_rels/slide48.xml.rels><?xml version="1.0" encoding="UTF-8" standalone="yes"?>
<Relationships xmlns="http://schemas.openxmlformats.org/package/2006/relationships"><Relationship Id="rId8" Type="http://schemas.openxmlformats.org/officeDocument/2006/relationships/tags" Target="../tags/tag344.xml"/><Relationship Id="rId3" Type="http://schemas.openxmlformats.org/officeDocument/2006/relationships/tags" Target="../tags/tag339.xml"/><Relationship Id="rId7" Type="http://schemas.openxmlformats.org/officeDocument/2006/relationships/tags" Target="../tags/tag343.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4.png"/><Relationship Id="rId5" Type="http://schemas.openxmlformats.org/officeDocument/2006/relationships/tags" Target="../tags/tag341.xml"/><Relationship Id="rId10" Type="http://schemas.openxmlformats.org/officeDocument/2006/relationships/image" Target="../media/image5.jpeg"/><Relationship Id="rId4" Type="http://schemas.openxmlformats.org/officeDocument/2006/relationships/tags" Target="../tags/tag340.xml"/><Relationship Id="rId9"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47.xml"/><Relationship Id="rId7" Type="http://schemas.openxmlformats.org/officeDocument/2006/relationships/image" Target="../media/image5.jpeg"/><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slideLayout" Target="../slideLayouts/slideLayout2.xml"/><Relationship Id="rId5" Type="http://schemas.openxmlformats.org/officeDocument/2006/relationships/tags" Target="../tags/tag349.xml"/><Relationship Id="rId4" Type="http://schemas.openxmlformats.org/officeDocument/2006/relationships/tags" Target="../tags/tag348.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image" Target="../media/image5.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image" Target="../media/image4.png"/><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image" Target="../media/image5.jpeg"/><Relationship Id="rId5" Type="http://schemas.openxmlformats.org/officeDocument/2006/relationships/tags" Target="../tags/tag354.xml"/><Relationship Id="rId10" Type="http://schemas.openxmlformats.org/officeDocument/2006/relationships/image" Target="../media/image60.png"/><Relationship Id="rId4" Type="http://schemas.openxmlformats.org/officeDocument/2006/relationships/tags" Target="../tags/tag353.xml"/><Relationship Id="rId9" Type="http://schemas.openxmlformats.org/officeDocument/2006/relationships/hyperlink" Target="https://drive.google.com/file/d/12IZKkyETnfUie7v4Pep5p72Oe3sWepC-/view?usp=sharing" TargetMode="Externa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png"/><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image" Target="../media/image5.jpe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image" Target="../media/image62.png"/><Relationship Id="rId5" Type="http://schemas.openxmlformats.org/officeDocument/2006/relationships/tags" Target="../tags/tag361.xml"/><Relationship Id="rId10" Type="http://schemas.openxmlformats.org/officeDocument/2006/relationships/image" Target="../media/image61.png"/><Relationship Id="rId4" Type="http://schemas.openxmlformats.org/officeDocument/2006/relationships/tags" Target="../tags/tag360.xml"/><Relationship Id="rId9" Type="http://schemas.openxmlformats.org/officeDocument/2006/relationships/hyperlink" Target="https://drive.google.com/file/d/1TogQJzzv7xp0HxdxIQCcmbsFY4FegHFY/view"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366.xml"/><Relationship Id="rId7" Type="http://schemas.openxmlformats.org/officeDocument/2006/relationships/hyperlink" Target="https://drive.google.com/file/d/1SzLTgYnRV5qtZDXzDxuRXA5tsbPYiGId/view?usp=sharing" TargetMode="Externa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slideLayout" Target="../slideLayouts/slideLayout2.xml"/><Relationship Id="rId5" Type="http://schemas.openxmlformats.org/officeDocument/2006/relationships/tags" Target="../tags/tag368.xml"/><Relationship Id="rId10" Type="http://schemas.openxmlformats.org/officeDocument/2006/relationships/image" Target="../media/image4.png"/><Relationship Id="rId4" Type="http://schemas.openxmlformats.org/officeDocument/2006/relationships/tags" Target="../tags/tag367.xml"/><Relationship Id="rId9" Type="http://schemas.openxmlformats.org/officeDocument/2006/relationships/image" Target="../media/image5.jpeg"/></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1.xml"/><Relationship Id="rId7" Type="http://schemas.openxmlformats.org/officeDocument/2006/relationships/tags" Target="../tags/tag375.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5" Type="http://schemas.openxmlformats.org/officeDocument/2006/relationships/tags" Target="../tags/tag373.xml"/><Relationship Id="rId10" Type="http://schemas.openxmlformats.org/officeDocument/2006/relationships/image" Target="../media/image4.png"/><Relationship Id="rId4" Type="http://schemas.openxmlformats.org/officeDocument/2006/relationships/tags" Target="../tags/tag372.xml"/><Relationship Id="rId9" Type="http://schemas.openxmlformats.org/officeDocument/2006/relationships/image" Target="../media/image5.jpeg"/></Relationships>
</file>

<file path=ppt/slides/_rels/slide54.xml.rels><?xml version="1.0" encoding="UTF-8" standalone="yes"?>
<Relationships xmlns="http://schemas.openxmlformats.org/package/2006/relationships"><Relationship Id="rId8" Type="http://schemas.openxmlformats.org/officeDocument/2006/relationships/tags" Target="../tags/tag383.xml"/><Relationship Id="rId3" Type="http://schemas.openxmlformats.org/officeDocument/2006/relationships/tags" Target="../tags/tag378.xml"/><Relationship Id="rId7" Type="http://schemas.openxmlformats.org/officeDocument/2006/relationships/tags" Target="../tags/tag382.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4.png"/><Relationship Id="rId5" Type="http://schemas.openxmlformats.org/officeDocument/2006/relationships/tags" Target="../tags/tag380.xml"/><Relationship Id="rId10" Type="http://schemas.openxmlformats.org/officeDocument/2006/relationships/image" Target="../media/image5.jpeg"/><Relationship Id="rId4" Type="http://schemas.openxmlformats.org/officeDocument/2006/relationships/tags" Target="../tags/tag379.xml"/><Relationship Id="rId9"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hyperlink" Target="https://drive.google.com/file/d/1pcouTWYCe2RmGMXx4fHrIPxZTdA4DFes/view?usp=sharing" TargetMode="External"/><Relationship Id="rId3" Type="http://schemas.openxmlformats.org/officeDocument/2006/relationships/tags" Target="../tags/tag386.xml"/><Relationship Id="rId21" Type="http://schemas.openxmlformats.org/officeDocument/2006/relationships/tags" Target="../tags/tag404.xml"/><Relationship Id="rId34" Type="http://schemas.openxmlformats.org/officeDocument/2006/relationships/image" Target="../media/image68.png"/><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image" Target="../media/image64.png"/><Relationship Id="rId33" Type="http://schemas.openxmlformats.org/officeDocument/2006/relationships/hyperlink" Target="https://drive.google.com/file/d/10RXPbK37_IIxe0BKYX1faMRLqdZKAU8H/view?usp=sharing" TargetMode="Externa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tags" Target="../tags/tag403.xml"/><Relationship Id="rId29" Type="http://schemas.openxmlformats.org/officeDocument/2006/relationships/hyperlink" Target="https://drive.google.com/file/d/1C6Zw_bsKww-14J65UgVThKMIoNbC20l_/view?usp=sharing" TargetMode="Externa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hyperlink" Target="https://drive.google.com/file/d/1fJILbDqB45T8ZncmHmAtnq_IEthIyf-1/view?usp=sharing" TargetMode="External"/><Relationship Id="rId32" Type="http://schemas.openxmlformats.org/officeDocument/2006/relationships/image" Target="../media/image67.png"/><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slideLayout" Target="../slideLayouts/slideLayout2.xml"/><Relationship Id="rId28" Type="http://schemas.openxmlformats.org/officeDocument/2006/relationships/image" Target="../media/image5.jpeg"/><Relationship Id="rId10" Type="http://schemas.openxmlformats.org/officeDocument/2006/relationships/tags" Target="../tags/tag393.xml"/><Relationship Id="rId19" Type="http://schemas.openxmlformats.org/officeDocument/2006/relationships/tags" Target="../tags/tag402.xml"/><Relationship Id="rId31" Type="http://schemas.openxmlformats.org/officeDocument/2006/relationships/hyperlink" Target="https://drive.google.com/file/d/1CGU87sebNJnn5CcBGO8W1aQlmH973liO/view?usp=sharing" TargetMode="Externa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 Id="rId27" Type="http://schemas.openxmlformats.org/officeDocument/2006/relationships/image" Target="../media/image65.png"/><Relationship Id="rId30" Type="http://schemas.openxmlformats.org/officeDocument/2006/relationships/image" Target="../media/image66.png"/><Relationship Id="rId35" Type="http://schemas.openxmlformats.org/officeDocument/2006/relationships/image" Target="../media/image4.png"/><Relationship Id="rId8" Type="http://schemas.openxmlformats.org/officeDocument/2006/relationships/tags" Target="../tags/tag391.xml"/></Relationships>
</file>

<file path=ppt/slides/_rels/slide56.xml.rels><?xml version="1.0" encoding="UTF-8" standalone="yes"?>
<Relationships xmlns="http://schemas.openxmlformats.org/package/2006/relationships"><Relationship Id="rId8" Type="http://schemas.openxmlformats.org/officeDocument/2006/relationships/tags" Target="../tags/tag413.xml"/><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image" Target="../media/image4.png"/><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tags" Target="../tags/tag411.xml"/><Relationship Id="rId11" Type="http://schemas.openxmlformats.org/officeDocument/2006/relationships/image" Target="../media/image69.jpeg"/><Relationship Id="rId5" Type="http://schemas.openxmlformats.org/officeDocument/2006/relationships/tags" Target="../tags/tag410.xml"/><Relationship Id="rId10" Type="http://schemas.openxmlformats.org/officeDocument/2006/relationships/image" Target="../media/image5.jpeg"/><Relationship Id="rId4" Type="http://schemas.openxmlformats.org/officeDocument/2006/relationships/tags" Target="../tags/tag409.xml"/><Relationship Id="rId9"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16.xml"/><Relationship Id="rId7" Type="http://schemas.openxmlformats.org/officeDocument/2006/relationships/slideLayout" Target="../slideLayouts/slideLayout2.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image" Target="../media/image4.png"/><Relationship Id="rId5" Type="http://schemas.openxmlformats.org/officeDocument/2006/relationships/tags" Target="../tags/tag418.xml"/><Relationship Id="rId10" Type="http://schemas.openxmlformats.org/officeDocument/2006/relationships/image" Target="../media/image70.png"/><Relationship Id="rId4" Type="http://schemas.openxmlformats.org/officeDocument/2006/relationships/tags" Target="../tags/tag417.xml"/><Relationship Id="rId9" Type="http://schemas.openxmlformats.org/officeDocument/2006/relationships/hyperlink" Target="https://drive.google.com/file/d/1fy8BChPbwTRXgkGZAzLyk0ojNYu4x78U/view?usp=sharing"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422.xml"/><Relationship Id="rId7" Type="http://schemas.openxmlformats.org/officeDocument/2006/relationships/hyperlink" Target="https://drive.google.com/file/d/1dH1h8TEVuG98zixawWtPfWfd6kV176Ry/view?usp=sharing" TargetMode="Externa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tags" Target="../tags/tag425.xml"/><Relationship Id="rId7" Type="http://schemas.openxmlformats.org/officeDocument/2006/relationships/image" Target="../media/image72.png"/><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 Id="rId9" Type="http://schemas.openxmlformats.org/officeDocument/2006/relationships/image" Target="../media/image74.png"/></Relationships>
</file>

<file path=ppt/slides/_rels/slide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4.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5.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7.png"/><Relationship Id="rId5" Type="http://schemas.openxmlformats.org/officeDocument/2006/relationships/tags" Target="../tags/tag32.xml"/><Relationship Id="rId10"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tags" Target="../tags/tag36.xml"/></Relationships>
</file>

<file path=ppt/slides/_rels/slide60.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431.xml"/><Relationship Id="rId7" Type="http://schemas.openxmlformats.org/officeDocument/2006/relationships/hyperlink" Target="https://drive.google.com/file/d/18Kc7GdNKtC049xcLpN--x41jR72W3VOv/view?usp=sharing" TargetMode="Externa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437.xml"/><Relationship Id="rId7" Type="http://schemas.openxmlformats.org/officeDocument/2006/relationships/image" Target="../media/image76.png"/><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2.xml"/><Relationship Id="rId9" Type="http://schemas.openxmlformats.org/officeDocument/2006/relationships/image" Target="../media/image78.png"/></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40.xml"/><Relationship Id="rId7" Type="http://schemas.openxmlformats.org/officeDocument/2006/relationships/image" Target="../media/image5.jpe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slideLayout" Target="../slideLayouts/slideLayout2.xml"/><Relationship Id="rId5" Type="http://schemas.openxmlformats.org/officeDocument/2006/relationships/tags" Target="../tags/tag442.xml"/><Relationship Id="rId10" Type="http://schemas.openxmlformats.org/officeDocument/2006/relationships/image" Target="../media/image79.png"/><Relationship Id="rId4" Type="http://schemas.openxmlformats.org/officeDocument/2006/relationships/tags" Target="../tags/tag441.xml"/><Relationship Id="rId9" Type="http://schemas.openxmlformats.org/officeDocument/2006/relationships/hyperlink" Target="https://drive.google.com/file/d/1mrdq1rFi4Rogk4tzFnqeVnoCGx7WidF7/view?usp=sharing"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5.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4.png"/><Relationship Id="rId5" Type="http://schemas.openxmlformats.org/officeDocument/2006/relationships/tags" Target="../tags/tag52.xml"/><Relationship Id="rId10" Type="http://schemas.openxmlformats.org/officeDocument/2006/relationships/image" Target="../media/image5.jpeg"/><Relationship Id="rId4" Type="http://schemas.openxmlformats.org/officeDocument/2006/relationships/tags" Target="../tags/tag5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7.xml"/><Relationship Id="rId7" Type="http://schemas.openxmlformats.org/officeDocument/2006/relationships/image" Target="../media/image5.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ctrTitle"/>
            <p:custDataLst>
              <p:tags r:id="rId1"/>
            </p:custDataLst>
          </p:nvPr>
        </p:nvSpPr>
        <p:spPr>
          <a:xfrm>
            <a:off x="1529291" y="978832"/>
            <a:ext cx="9263518" cy="374044"/>
          </a:xfrm>
        </p:spPr>
        <p:txBody>
          <a:bodyPr>
            <a:noAutofit/>
          </a:bodyPr>
          <a:lstStyle/>
          <a:p>
            <a:r>
              <a:rPr lang="fr-CA" sz="2400" b="1" dirty="0" smtClean="0"/>
              <a:t>Les stratégies de résolution de problèmes en mathématique</a:t>
            </a:r>
            <a:endParaRPr lang="fr-CA" sz="2400" b="1" dirty="0"/>
          </a:p>
        </p:txBody>
      </p:sp>
      <p:sp>
        <p:nvSpPr>
          <p:cNvPr id="3" name="Sous-titre 2"/>
          <p:cNvSpPr>
            <a:spLocks noGrp="1"/>
          </p:cNvSpPr>
          <p:nvPr>
            <p:ph type="subTitle" idx="1"/>
            <p:custDataLst>
              <p:tags r:id="rId2"/>
            </p:custDataLst>
          </p:nvPr>
        </p:nvSpPr>
        <p:spPr>
          <a:xfrm>
            <a:off x="4906336" y="1428968"/>
            <a:ext cx="2224037" cy="391206"/>
          </a:xfrm>
        </p:spPr>
        <p:txBody>
          <a:bodyPr>
            <a:noAutofit/>
          </a:bodyPr>
          <a:lstStyle/>
          <a:p>
            <a:pPr algn="ctr"/>
            <a:r>
              <a:rPr lang="fr-CA" sz="1600" i="1" dirty="0" smtClean="0"/>
              <a:t>Mathématique FGA</a:t>
            </a:r>
            <a:endParaRPr lang="fr-CA" sz="1600" i="1" dirty="0"/>
          </a:p>
        </p:txBody>
      </p:sp>
      <p:sp>
        <p:nvSpPr>
          <p:cNvPr id="5" name="ZoneTexte 4"/>
          <p:cNvSpPr txBox="1"/>
          <p:nvPr>
            <p:custDataLst>
              <p:tags r:id="rId3"/>
            </p:custDataLst>
          </p:nvPr>
        </p:nvSpPr>
        <p:spPr>
          <a:xfrm>
            <a:off x="10454640" y="5309795"/>
            <a:ext cx="1737360" cy="461665"/>
          </a:xfrm>
          <a:prstGeom prst="rect">
            <a:avLst/>
          </a:prstGeom>
          <a:noFill/>
        </p:spPr>
        <p:txBody>
          <a:bodyPr wrap="square" rtlCol="0">
            <a:spAutoFit/>
          </a:bodyPr>
          <a:lstStyle/>
          <a:p>
            <a:r>
              <a:rPr lang="fr-CA" sz="1200" i="1" dirty="0" smtClean="0"/>
              <a:t>Gilles Coulombe</a:t>
            </a:r>
          </a:p>
          <a:p>
            <a:r>
              <a:rPr lang="fr-CA" sz="1200" i="1" dirty="0" smtClean="0"/>
              <a:t>CP/CÉAPO</a:t>
            </a:r>
            <a:endParaRPr lang="fr-CA" sz="1200" i="1" dirty="0"/>
          </a:p>
        </p:txBody>
      </p:sp>
      <p:pic>
        <p:nvPicPr>
          <p:cNvPr id="1028" name="Picture 4" descr="RÃ©sultats de recherche d'images pour Â«Â regularizacion matematicasÂ Â»"/>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4979594" y="1820174"/>
            <a:ext cx="2077519" cy="31274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0730968" y="5779916"/>
            <a:ext cx="678611" cy="301262"/>
          </a:xfrm>
          <a:prstGeom prst="rect">
            <a:avLst/>
          </a:prstGeom>
        </p:spPr>
      </p:pic>
      <p:pic>
        <p:nvPicPr>
          <p:cNvPr id="7" name="Image 6"/>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0730968" y="6199603"/>
            <a:ext cx="678611" cy="359502"/>
          </a:xfrm>
          <a:prstGeom prst="rect">
            <a:avLst/>
          </a:prstGeom>
        </p:spPr>
      </p:pic>
      <p:sp>
        <p:nvSpPr>
          <p:cNvPr id="8" name="Sous-titre 2"/>
          <p:cNvSpPr txBox="1">
            <a:spLocks/>
          </p:cNvSpPr>
          <p:nvPr>
            <p:custDataLst>
              <p:tags r:id="rId7"/>
            </p:custDataLst>
          </p:nvPr>
        </p:nvSpPr>
        <p:spPr>
          <a:xfrm>
            <a:off x="4388160" y="5007959"/>
            <a:ext cx="3260385" cy="391206"/>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fr-CA" sz="1600" i="1" dirty="0" smtClean="0"/>
              <a:t>Journée Montérégienne</a:t>
            </a:r>
          </a:p>
        </p:txBody>
      </p:sp>
      <p:sp>
        <p:nvSpPr>
          <p:cNvPr id="9" name="Sous-titre 2"/>
          <p:cNvSpPr txBox="1">
            <a:spLocks/>
          </p:cNvSpPr>
          <p:nvPr>
            <p:custDataLst>
              <p:tags r:id="rId8"/>
            </p:custDataLst>
          </p:nvPr>
        </p:nvSpPr>
        <p:spPr>
          <a:xfrm>
            <a:off x="4634807" y="5305718"/>
            <a:ext cx="2767090" cy="391206"/>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fr-CA" sz="1600" i="1" dirty="0" smtClean="0"/>
              <a:t>3 mai 2019</a:t>
            </a:r>
          </a:p>
        </p:txBody>
      </p:sp>
    </p:spTree>
    <p:extLst>
      <p:ext uri="{BB962C8B-B14F-4D97-AF65-F5344CB8AC3E}">
        <p14:creationId xmlns:p14="http://schemas.microsoft.com/office/powerpoint/2010/main" val="424716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custDataLst>
              <p:tags r:id="rId1"/>
            </p:custDataLst>
          </p:nvPr>
        </p:nvSpPr>
        <p:spPr>
          <a:xfrm>
            <a:off x="501973" y="1991006"/>
            <a:ext cx="10273499" cy="4278094"/>
          </a:xfrm>
          <a:prstGeom prst="rect">
            <a:avLst/>
          </a:prstGeom>
          <a:noFill/>
        </p:spPr>
        <p:txBody>
          <a:bodyPr wrap="square" rtlCol="0">
            <a:spAutoFit/>
          </a:bodyPr>
          <a:lstStyle/>
          <a:p>
            <a:r>
              <a:rPr lang="fr-CA" sz="2000" dirty="0" smtClean="0"/>
              <a:t>Tâches complexes</a:t>
            </a:r>
          </a:p>
          <a:p>
            <a:endParaRPr lang="fr-CA" sz="1200" dirty="0" smtClean="0"/>
          </a:p>
          <a:p>
            <a:pPr algn="just"/>
            <a:r>
              <a:rPr lang="fr-FR" sz="1600" i="1" dirty="0" smtClean="0"/>
              <a:t>« Les </a:t>
            </a:r>
            <a:r>
              <a:rPr lang="fr-FR" sz="1600" i="1" dirty="0"/>
              <a:t>problèmes dits « complexes » sont ceux pour lesquels l’adulte doit gérer une bonne part d’incertitude relativement au traitement mathématique à appliquer. </a:t>
            </a:r>
            <a:endParaRPr lang="fr-CA" sz="1600" dirty="0"/>
          </a:p>
          <a:p>
            <a:pPr algn="just"/>
            <a:r>
              <a:rPr lang="fr-FR" sz="1600" i="1" dirty="0"/>
              <a:t> </a:t>
            </a:r>
            <a:endParaRPr lang="fr-CA" sz="1600" dirty="0"/>
          </a:p>
          <a:p>
            <a:r>
              <a:rPr lang="fr-FR" sz="1600" i="1" dirty="0"/>
              <a:t>En mathématique, dans un même problème, l’incertitude augmente lorsque :</a:t>
            </a:r>
            <a:endParaRPr lang="fr-CA" sz="1600" dirty="0"/>
          </a:p>
          <a:p>
            <a:r>
              <a:rPr lang="fr-FR" sz="1600" i="1" dirty="0"/>
              <a:t> </a:t>
            </a:r>
            <a:endParaRPr lang="fr-CA" sz="1600" dirty="0"/>
          </a:p>
          <a:p>
            <a:pPr marL="285750" lvl="0" indent="-285750">
              <a:buFont typeface="Arial" panose="020B0604020202020204" pitchFamily="34" charset="0"/>
              <a:buChar char="•"/>
            </a:pPr>
            <a:r>
              <a:rPr lang="fr-FR" sz="1600" i="1" dirty="0"/>
              <a:t>Plusieurs informations ne sont pas données de façon explicite (plusieurs données sont implicites) ;</a:t>
            </a:r>
            <a:endParaRPr lang="fr-CA" sz="1600" dirty="0"/>
          </a:p>
          <a:p>
            <a:pPr marL="285750" lvl="0" indent="-285750">
              <a:buFont typeface="Arial" panose="020B0604020202020204" pitchFamily="34" charset="0"/>
              <a:buChar char="•"/>
            </a:pPr>
            <a:r>
              <a:rPr lang="fr-FR" sz="1600" i="1" dirty="0"/>
              <a:t>Différents concepts et processus sont nécessaires à la résolution du problème, lesquels ne sont pas explicitement identifiés dans l’énoncé du problème, mais ont préalablement été objets d’un enseignement ;</a:t>
            </a:r>
            <a:endParaRPr lang="fr-CA" sz="1600" dirty="0"/>
          </a:p>
          <a:p>
            <a:pPr marL="285750" lvl="0" indent="-285750">
              <a:buFont typeface="Arial" panose="020B0604020202020204" pitchFamily="34" charset="0"/>
              <a:buChar char="•"/>
            </a:pPr>
            <a:r>
              <a:rPr lang="fr-FR" sz="1600" i="1" dirty="0"/>
              <a:t>L’adulte doit coordonner différents registres de représentation pour y dégager de l’information ;</a:t>
            </a:r>
            <a:endParaRPr lang="fr-CA" sz="1600" dirty="0"/>
          </a:p>
          <a:p>
            <a:pPr marL="285750" lvl="0" indent="-285750">
              <a:buFont typeface="Arial" panose="020B0604020202020204" pitchFamily="34" charset="0"/>
              <a:buChar char="•"/>
            </a:pPr>
            <a:r>
              <a:rPr lang="fr-FR" sz="1600" i="1" dirty="0"/>
              <a:t>Le problème comporte plusieurs sous-tâches dont l’identification et la réalisation sont nécessaires pour résoudre le problème.</a:t>
            </a:r>
            <a:endParaRPr lang="fr-CA" sz="1600" dirty="0"/>
          </a:p>
          <a:p>
            <a:pPr algn="just"/>
            <a:endParaRPr lang="fr-CA" sz="1600" dirty="0"/>
          </a:p>
          <a:p>
            <a:pPr algn="just"/>
            <a:r>
              <a:rPr lang="fr-FR" sz="1600" i="1" dirty="0"/>
              <a:t> </a:t>
            </a:r>
            <a:endParaRPr lang="fr-CA" sz="1600" dirty="0"/>
          </a:p>
          <a:p>
            <a:pPr algn="r"/>
            <a:r>
              <a:rPr lang="fr-FR" sz="1600" i="1" dirty="0"/>
              <a:t>Mélanie Tremblay</a:t>
            </a:r>
            <a:endParaRPr lang="fr-CA" sz="1600" dirty="0"/>
          </a:p>
          <a:p>
            <a:pPr algn="r"/>
            <a:r>
              <a:rPr lang="fr-FR" sz="1600" i="1" dirty="0"/>
              <a:t>Projet d’accompagnement en math, MEES</a:t>
            </a:r>
            <a:endParaRPr lang="fr-CA" sz="1600" dirty="0"/>
          </a:p>
        </p:txBody>
      </p:sp>
      <p:pic>
        <p:nvPicPr>
          <p:cNvPr id="10" name="Picture 4" descr="RÃ©sultats de recherche d'images pour Â«Â regularizacion matematicasÂ Â»"/>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Image 7"/>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ZoneTexte 11"/>
          <p:cNvSpPr txBox="1"/>
          <p:nvPr>
            <p:custDataLst>
              <p:tags r:id="rId5"/>
            </p:custDataLst>
          </p:nvPr>
        </p:nvSpPr>
        <p:spPr>
          <a:xfrm>
            <a:off x="198130" y="852306"/>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346026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301091" y="1497909"/>
            <a:ext cx="5043407" cy="1200329"/>
          </a:xfrm>
          <a:prstGeom prst="rect">
            <a:avLst/>
          </a:prstGeom>
          <a:noFill/>
        </p:spPr>
        <p:txBody>
          <a:bodyPr wrap="square" rtlCol="0">
            <a:spAutoFit/>
          </a:bodyPr>
          <a:lstStyle/>
          <a:p>
            <a:pPr marL="342900" indent="-342900">
              <a:buFont typeface="Arial" panose="020B0604020202020204" pitchFamily="34" charset="0"/>
              <a:buChar char="•"/>
            </a:pPr>
            <a:r>
              <a:rPr lang="fr-CA" dirty="0" smtClean="0"/>
              <a:t>Complexifier une tâche</a:t>
            </a:r>
          </a:p>
          <a:p>
            <a:pPr marL="342900" indent="-342900">
              <a:buFont typeface="Arial" panose="020B0604020202020204" pitchFamily="34" charset="0"/>
              <a:buChar char="•"/>
            </a:pPr>
            <a:r>
              <a:rPr lang="fr-CA" dirty="0" smtClean="0"/>
              <a:t>Préciser l’intention pédagogique</a:t>
            </a:r>
          </a:p>
          <a:p>
            <a:pPr marL="342900" indent="-342900">
              <a:buFont typeface="Arial" panose="020B0604020202020204" pitchFamily="34" charset="0"/>
              <a:buChar char="•"/>
            </a:pPr>
            <a:r>
              <a:rPr lang="fr-CA" dirty="0" smtClean="0"/>
              <a:t>S’assurer que la question est en lien avec les procédés intégrateurs du cours</a:t>
            </a:r>
            <a:endParaRPr lang="fr-CA" dirty="0"/>
          </a:p>
        </p:txBody>
      </p:sp>
      <p:sp>
        <p:nvSpPr>
          <p:cNvPr id="14" name="ZoneTexte 13"/>
          <p:cNvSpPr txBox="1"/>
          <p:nvPr>
            <p:custDataLst>
              <p:tags r:id="rId2"/>
            </p:custDataLst>
          </p:nvPr>
        </p:nvSpPr>
        <p:spPr>
          <a:xfrm>
            <a:off x="357068" y="5343212"/>
            <a:ext cx="4753432" cy="738664"/>
          </a:xfrm>
          <a:prstGeom prst="rect">
            <a:avLst/>
          </a:prstGeom>
          <a:noFill/>
        </p:spPr>
        <p:txBody>
          <a:bodyPr wrap="square" rtlCol="0">
            <a:spAutoFit/>
          </a:bodyPr>
          <a:lstStyle/>
          <a:p>
            <a:r>
              <a:rPr lang="fr-CA" sz="1400" dirty="0" smtClean="0"/>
              <a:t>Intention (un exemple): Amener l’élève à analyser les régularités d’une table de valeurs afin de trouver le modèle algébrique en jeu dans une situation problème.</a:t>
            </a:r>
            <a:endParaRPr lang="fr-CA" sz="1400" dirty="0"/>
          </a:p>
        </p:txBody>
      </p:sp>
      <p:pic>
        <p:nvPicPr>
          <p:cNvPr id="11" name="Picture 4" descr="RÃ©sultats de recherche d'images pour Â«Â regularizacion matematicasÂ Â»"/>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hlinkClick r:id="rId13"/>
          </p:cNvPr>
          <p:cNvPicPr>
            <a:picLocks noChangeAspect="1"/>
          </p:cNvPicPr>
          <p:nvPr>
            <p:custDataLst>
              <p:tags r:id="rId4"/>
            </p:custDataLst>
          </p:nvPr>
        </p:nvPicPr>
        <p:blipFill>
          <a:blip r:embed="rId14"/>
          <a:stretch>
            <a:fillRect/>
          </a:stretch>
        </p:blipFill>
        <p:spPr>
          <a:xfrm>
            <a:off x="5951643" y="812991"/>
            <a:ext cx="4907099" cy="5602272"/>
          </a:xfrm>
          <a:prstGeom prst="rect">
            <a:avLst/>
          </a:prstGeom>
          <a:ln>
            <a:solidFill>
              <a:schemeClr val="tx1"/>
            </a:solidFill>
          </a:ln>
        </p:spPr>
      </p:pic>
      <p:sp>
        <p:nvSpPr>
          <p:cNvPr id="9" name="ZoneTexte 8"/>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sp>
        <p:nvSpPr>
          <p:cNvPr id="12" name="ZoneTexte 11"/>
          <p:cNvSpPr txBox="1"/>
          <p:nvPr>
            <p:custDataLst>
              <p:tags r:id="rId6"/>
            </p:custDataLst>
          </p:nvPr>
        </p:nvSpPr>
        <p:spPr>
          <a:xfrm>
            <a:off x="361310" y="3764936"/>
            <a:ext cx="4696356" cy="707886"/>
          </a:xfrm>
          <a:prstGeom prst="rect">
            <a:avLst/>
          </a:prstGeom>
          <a:noFill/>
        </p:spPr>
        <p:txBody>
          <a:bodyPr wrap="square" rtlCol="0">
            <a:spAutoFit/>
          </a:bodyPr>
          <a:lstStyle/>
          <a:p>
            <a:r>
              <a:rPr lang="fr-CA" sz="1000" dirty="0" smtClean="0"/>
              <a:t>Géométrie</a:t>
            </a:r>
          </a:p>
          <a:p>
            <a:pPr marL="171450" indent="-171450">
              <a:buFontTx/>
              <a:buChar char="-"/>
            </a:pPr>
            <a:r>
              <a:rPr lang="fr-CA" sz="1000" dirty="0" smtClean="0"/>
              <a:t>la </a:t>
            </a:r>
            <a:r>
              <a:rPr lang="fr-CA" sz="1000" dirty="0"/>
              <a:t>conception de l’aménagement d’un espace physique</a:t>
            </a:r>
            <a:r>
              <a:rPr lang="fr-CA" sz="1000" dirty="0" smtClean="0"/>
              <a:t>;</a:t>
            </a:r>
          </a:p>
          <a:p>
            <a:pPr marL="171450" indent="-171450">
              <a:buFontTx/>
              <a:buChar char="-"/>
            </a:pPr>
            <a:r>
              <a:rPr lang="fr-CA" sz="1000" dirty="0" smtClean="0"/>
              <a:t>la </a:t>
            </a:r>
            <a:r>
              <a:rPr lang="fr-CA" sz="1000" dirty="0"/>
              <a:t>description et la représentation bidimensionnelle ou tridimensionnelle d’un objet </a:t>
            </a:r>
            <a:r>
              <a:rPr lang="fr-CA" sz="1000" dirty="0" smtClean="0"/>
              <a:t>ou </a:t>
            </a:r>
            <a:r>
              <a:rPr lang="fr-CA" sz="1000" dirty="0"/>
              <a:t>d’un espace physique.  </a:t>
            </a:r>
          </a:p>
        </p:txBody>
      </p:sp>
      <p:sp>
        <p:nvSpPr>
          <p:cNvPr id="15" name="ZoneTexte 14"/>
          <p:cNvSpPr txBox="1"/>
          <p:nvPr>
            <p:custDataLst>
              <p:tags r:id="rId7"/>
            </p:custDataLst>
          </p:nvPr>
        </p:nvSpPr>
        <p:spPr>
          <a:xfrm>
            <a:off x="301092" y="2749273"/>
            <a:ext cx="4726465" cy="1015663"/>
          </a:xfrm>
          <a:prstGeom prst="rect">
            <a:avLst/>
          </a:prstGeom>
          <a:noFill/>
        </p:spPr>
        <p:txBody>
          <a:bodyPr wrap="square" rtlCol="0">
            <a:spAutoFit/>
          </a:bodyPr>
          <a:lstStyle/>
          <a:p>
            <a:r>
              <a:rPr lang="fr-CA" sz="1000" dirty="0" smtClean="0"/>
              <a:t>Algèbre</a:t>
            </a:r>
          </a:p>
          <a:p>
            <a:pPr marL="171450" indent="-171450">
              <a:buFontTx/>
              <a:buChar char="-"/>
            </a:pPr>
            <a:r>
              <a:rPr lang="fr-CA" sz="1000" dirty="0"/>
              <a:t>la représentation d’une situation par un modèle algébrique ou </a:t>
            </a:r>
            <a:r>
              <a:rPr lang="fr-CA" sz="1000" dirty="0" smtClean="0"/>
              <a:t>graphique;</a:t>
            </a:r>
          </a:p>
          <a:p>
            <a:pPr marL="171450" indent="-171450">
              <a:buFontTx/>
              <a:buChar char="-"/>
            </a:pPr>
            <a:r>
              <a:rPr lang="fr-CA" sz="1000" dirty="0"/>
              <a:t>l’interpolation ou l’extrapolation à partir d’un modèle algébrique ou graphique; </a:t>
            </a:r>
            <a:endParaRPr lang="fr-CA" sz="1000" dirty="0" smtClean="0"/>
          </a:p>
          <a:p>
            <a:pPr marL="171450" indent="-171450">
              <a:buFontTx/>
              <a:buChar char="-"/>
            </a:pPr>
            <a:r>
              <a:rPr lang="fr-CA" sz="1000" dirty="0"/>
              <a:t>la  généralisation  d’un  ensemble  de  situations  à  l’aide  d’un  modèle  </a:t>
            </a:r>
            <a:r>
              <a:rPr lang="fr-CA" sz="1000" dirty="0" smtClean="0"/>
              <a:t>algébrique </a:t>
            </a:r>
            <a:r>
              <a:rPr lang="fr-CA" sz="1000" dirty="0"/>
              <a:t>ou </a:t>
            </a:r>
            <a:r>
              <a:rPr lang="fr-CA" sz="1000" dirty="0" smtClean="0"/>
              <a:t>graphique</a:t>
            </a:r>
            <a:r>
              <a:rPr lang="fr-CA" sz="1000" dirty="0"/>
              <a:t>. </a:t>
            </a:r>
          </a:p>
        </p:txBody>
      </p:sp>
      <p:sp>
        <p:nvSpPr>
          <p:cNvPr id="16" name="ZoneTexte 15"/>
          <p:cNvSpPr txBox="1"/>
          <p:nvPr>
            <p:custDataLst>
              <p:tags r:id="rId8"/>
            </p:custDataLst>
          </p:nvPr>
        </p:nvSpPr>
        <p:spPr>
          <a:xfrm>
            <a:off x="385606" y="4472822"/>
            <a:ext cx="4696356" cy="707886"/>
          </a:xfrm>
          <a:prstGeom prst="rect">
            <a:avLst/>
          </a:prstGeom>
          <a:noFill/>
        </p:spPr>
        <p:txBody>
          <a:bodyPr wrap="square" rtlCol="0">
            <a:spAutoFit/>
          </a:bodyPr>
          <a:lstStyle/>
          <a:p>
            <a:r>
              <a:rPr lang="fr-CA" sz="1000" dirty="0" smtClean="0"/>
              <a:t>Statistique</a:t>
            </a:r>
          </a:p>
          <a:p>
            <a:pPr marL="171450" indent="-171450">
              <a:buFontTx/>
              <a:buChar char="-"/>
            </a:pPr>
            <a:r>
              <a:rPr lang="fr-CA" sz="1000" dirty="0"/>
              <a:t>la réalisation d’une collecte de données; </a:t>
            </a:r>
            <a:endParaRPr lang="fr-CA" sz="1000" dirty="0" smtClean="0"/>
          </a:p>
          <a:p>
            <a:pPr marL="171450" indent="-171450">
              <a:buFontTx/>
              <a:buChar char="-"/>
            </a:pPr>
            <a:r>
              <a:rPr lang="fr-CA" sz="1000" dirty="0"/>
              <a:t>la comparaison de collectes de données; </a:t>
            </a:r>
            <a:endParaRPr lang="fr-CA" sz="1000" dirty="0" smtClean="0"/>
          </a:p>
          <a:p>
            <a:pPr marL="171450" indent="-171450">
              <a:buFontTx/>
              <a:buChar char="-"/>
            </a:pPr>
            <a:r>
              <a:rPr lang="fr-CA" sz="1000" dirty="0"/>
              <a:t>l’interprétation de données issues d’une expérience. </a:t>
            </a:r>
          </a:p>
        </p:txBody>
      </p:sp>
      <p:pic>
        <p:nvPicPr>
          <p:cNvPr id="17" name="Image 16"/>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ZoneTexte 12"/>
          <p:cNvSpPr txBox="1"/>
          <p:nvPr>
            <p:custDataLst>
              <p:tags r:id="rId10"/>
            </p:custDataLst>
          </p:nvPr>
        </p:nvSpPr>
        <p:spPr>
          <a:xfrm>
            <a:off x="7033584" y="6407906"/>
            <a:ext cx="2743216" cy="246221"/>
          </a:xfrm>
          <a:prstGeom prst="rect">
            <a:avLst/>
          </a:prstGeom>
          <a:noFill/>
        </p:spPr>
        <p:txBody>
          <a:bodyPr wrap="square" rtlCol="0">
            <a:spAutoFit/>
          </a:bodyPr>
          <a:lstStyle/>
          <a:p>
            <a:r>
              <a:rPr lang="fr-CA" sz="1000" i="1" dirty="0" smtClean="0"/>
              <a:t>Cliquer sur l’image pour accéder au fichier</a:t>
            </a:r>
            <a:endParaRPr lang="fr-CA" sz="1000" i="1" dirty="0"/>
          </a:p>
        </p:txBody>
      </p:sp>
      <p:sp>
        <p:nvSpPr>
          <p:cNvPr id="18" name="Rectangle 17"/>
          <p:cNvSpPr/>
          <p:nvPr/>
        </p:nvSpPr>
        <p:spPr>
          <a:xfrm>
            <a:off x="198130" y="843287"/>
            <a:ext cx="5314150" cy="461665"/>
          </a:xfrm>
          <a:prstGeom prst="rect">
            <a:avLst/>
          </a:prstGeom>
        </p:spPr>
        <p:txBody>
          <a:bodyPr wrap="square">
            <a:spAutoFit/>
          </a:bodyPr>
          <a:lstStyle/>
          <a:p>
            <a:r>
              <a:rPr lang="fr-CA" sz="2400" b="1" dirty="0"/>
              <a:t>1</a:t>
            </a:r>
            <a:r>
              <a:rPr lang="fr-CA" sz="2400" b="1" dirty="0" smtClean="0"/>
              <a:t>. Complexification </a:t>
            </a:r>
            <a:r>
              <a:rPr lang="fr-CA" sz="2400" b="1" dirty="0"/>
              <a:t>d’une </a:t>
            </a:r>
            <a:r>
              <a:rPr lang="fr-CA" sz="2400" b="1" dirty="0" smtClean="0"/>
              <a:t>tâche</a:t>
            </a:r>
            <a:endParaRPr lang="fr-CA" sz="2400" b="1" dirty="0"/>
          </a:p>
        </p:txBody>
      </p:sp>
    </p:spTree>
    <p:extLst>
      <p:ext uri="{BB962C8B-B14F-4D97-AF65-F5344CB8AC3E}">
        <p14:creationId xmlns:p14="http://schemas.microsoft.com/office/powerpoint/2010/main" val="206915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583659" y="1560876"/>
            <a:ext cx="4956806" cy="461665"/>
          </a:xfrm>
          <a:prstGeom prst="rect">
            <a:avLst/>
          </a:prstGeom>
          <a:noFill/>
        </p:spPr>
        <p:txBody>
          <a:bodyPr wrap="none" rtlCol="0">
            <a:spAutoFit/>
          </a:bodyPr>
          <a:lstStyle/>
          <a:p>
            <a:r>
              <a:rPr lang="fr-CA" sz="2400" u="sng" dirty="0" smtClean="0"/>
              <a:t>Préciser notre intention pédagogique</a:t>
            </a:r>
            <a:endParaRPr lang="fr-CA" sz="2400" u="sng" dirty="0"/>
          </a:p>
        </p:txBody>
      </p:sp>
      <p:sp>
        <p:nvSpPr>
          <p:cNvPr id="14" name="ZoneTexte 13"/>
          <p:cNvSpPr txBox="1"/>
          <p:nvPr>
            <p:custDataLst>
              <p:tags r:id="rId2"/>
            </p:custDataLst>
          </p:nvPr>
        </p:nvSpPr>
        <p:spPr>
          <a:xfrm>
            <a:off x="583659" y="2218665"/>
            <a:ext cx="3599235" cy="2677656"/>
          </a:xfrm>
          <a:prstGeom prst="rect">
            <a:avLst/>
          </a:prstGeom>
          <a:noFill/>
        </p:spPr>
        <p:txBody>
          <a:bodyPr wrap="square" rtlCol="0">
            <a:spAutoFit/>
          </a:bodyPr>
          <a:lstStyle/>
          <a:p>
            <a:r>
              <a:rPr lang="fr-CA" sz="2400" dirty="0" smtClean="0"/>
              <a:t>Intention: Amener l’élève à analyser les régularités d’une table de valeurs afin de trouver le modèle algébrique en jeu dans une situation problème.</a:t>
            </a:r>
            <a:endParaRPr lang="fr-CA" sz="2400" dirty="0"/>
          </a:p>
        </p:txBody>
      </p:sp>
      <p:pic>
        <p:nvPicPr>
          <p:cNvPr id="3" name="Image 2"/>
          <p:cNvPicPr>
            <a:picLocks noChangeAspect="1"/>
          </p:cNvPicPr>
          <p:nvPr>
            <p:custDataLst>
              <p:tags r:id="rId3"/>
            </p:custDataLst>
          </p:nvPr>
        </p:nvPicPr>
        <p:blipFill>
          <a:blip r:embed="rId8"/>
          <a:stretch>
            <a:fillRect/>
          </a:stretch>
        </p:blipFill>
        <p:spPr>
          <a:xfrm>
            <a:off x="4815961" y="2372396"/>
            <a:ext cx="6191430" cy="2452759"/>
          </a:xfrm>
          <a:prstGeom prst="rect">
            <a:avLst/>
          </a:prstGeom>
        </p:spPr>
      </p:pic>
      <p:pic>
        <p:nvPicPr>
          <p:cNvPr id="9" name="Picture 4" descr="RÃ©sultats de recherche d'images pour Â«Â regularizacion matematicasÂ Â»"/>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2" name="Image 11"/>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30" y="843287"/>
            <a:ext cx="5314150" cy="461665"/>
          </a:xfrm>
          <a:prstGeom prst="rect">
            <a:avLst/>
          </a:prstGeom>
        </p:spPr>
        <p:txBody>
          <a:bodyPr wrap="square">
            <a:spAutoFit/>
          </a:bodyPr>
          <a:lstStyle/>
          <a:p>
            <a:r>
              <a:rPr lang="fr-CA" sz="2400" b="1" dirty="0"/>
              <a:t>1</a:t>
            </a:r>
            <a:r>
              <a:rPr lang="fr-CA" sz="2400" b="1" dirty="0" smtClean="0"/>
              <a:t>. Complexification </a:t>
            </a:r>
            <a:r>
              <a:rPr lang="fr-CA" sz="2400" b="1" dirty="0"/>
              <a:t>d’une </a:t>
            </a:r>
            <a:r>
              <a:rPr lang="fr-CA" sz="2400" b="1" dirty="0" smtClean="0"/>
              <a:t>tâche</a:t>
            </a:r>
            <a:endParaRPr lang="fr-CA" sz="2400" b="1" dirty="0"/>
          </a:p>
        </p:txBody>
      </p:sp>
    </p:spTree>
    <p:extLst>
      <p:ext uri="{BB962C8B-B14F-4D97-AF65-F5344CB8AC3E}">
        <p14:creationId xmlns:p14="http://schemas.microsoft.com/office/powerpoint/2010/main" val="15707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483452" y="2073312"/>
            <a:ext cx="3887334" cy="1200329"/>
          </a:xfrm>
          <a:prstGeom prst="rect">
            <a:avLst/>
          </a:prstGeom>
          <a:noFill/>
        </p:spPr>
        <p:txBody>
          <a:bodyPr wrap="square" rtlCol="0">
            <a:spAutoFit/>
          </a:bodyPr>
          <a:lstStyle/>
          <a:p>
            <a:pPr marL="342900" indent="-342900">
              <a:buFont typeface="Arial" panose="020B0604020202020204" pitchFamily="34" charset="0"/>
              <a:buChar char="•"/>
            </a:pPr>
            <a:r>
              <a:rPr lang="fr-CA" sz="2400" dirty="0" smtClean="0"/>
              <a:t>Complexifier une tâche</a:t>
            </a:r>
          </a:p>
          <a:p>
            <a:pPr marL="342900" indent="-342900">
              <a:buFont typeface="Arial" panose="020B0604020202020204" pitchFamily="34" charset="0"/>
              <a:buChar char="•"/>
            </a:pPr>
            <a:r>
              <a:rPr lang="fr-CA" sz="2400" dirty="0" smtClean="0"/>
              <a:t>Préciser l’intention pédagogique</a:t>
            </a:r>
            <a:endParaRPr lang="fr-CA" sz="2400" dirty="0"/>
          </a:p>
        </p:txBody>
      </p:sp>
      <p:sp>
        <p:nvSpPr>
          <p:cNvPr id="14" name="ZoneTexte 13"/>
          <p:cNvSpPr txBox="1"/>
          <p:nvPr>
            <p:custDataLst>
              <p:tags r:id="rId2"/>
            </p:custDataLst>
          </p:nvPr>
        </p:nvSpPr>
        <p:spPr>
          <a:xfrm>
            <a:off x="771550" y="3562540"/>
            <a:ext cx="3599235" cy="1323439"/>
          </a:xfrm>
          <a:prstGeom prst="rect">
            <a:avLst/>
          </a:prstGeom>
          <a:noFill/>
        </p:spPr>
        <p:txBody>
          <a:bodyPr wrap="square" rtlCol="0">
            <a:spAutoFit/>
          </a:bodyPr>
          <a:lstStyle/>
          <a:p>
            <a:r>
              <a:rPr lang="fr-CA" sz="1600" dirty="0"/>
              <a:t>Intention (un exemple): Amener l’élève à analyser les régularités </a:t>
            </a:r>
            <a:r>
              <a:rPr lang="fr-CA" sz="1600" dirty="0" smtClean="0"/>
              <a:t>entre les données textuelles afin </a:t>
            </a:r>
            <a:r>
              <a:rPr lang="fr-CA" sz="1600" dirty="0"/>
              <a:t>de trouver le modèle algébrique en jeu dans une situation problème.</a:t>
            </a:r>
          </a:p>
        </p:txBody>
      </p:sp>
      <p:pic>
        <p:nvPicPr>
          <p:cNvPr id="11" name="Picture 4" descr="RÃ©sultats de recherche d'images pour Â«Â regularizacion matematicasÂ Â»"/>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hlinkClick r:id="rId10"/>
          </p:cNvPr>
          <p:cNvPicPr>
            <a:picLocks noChangeAspect="1"/>
          </p:cNvPicPr>
          <p:nvPr>
            <p:custDataLst>
              <p:tags r:id="rId4"/>
            </p:custDataLst>
          </p:nvPr>
        </p:nvPicPr>
        <p:blipFill>
          <a:blip r:embed="rId11"/>
          <a:stretch>
            <a:fillRect/>
          </a:stretch>
        </p:blipFill>
        <p:spPr>
          <a:xfrm>
            <a:off x="5512280" y="903693"/>
            <a:ext cx="5498294" cy="5126171"/>
          </a:xfrm>
          <a:prstGeom prst="rect">
            <a:avLst/>
          </a:prstGeom>
          <a:ln>
            <a:solidFill>
              <a:schemeClr val="tx1"/>
            </a:solidFill>
          </a:ln>
        </p:spPr>
      </p:pic>
      <p:sp>
        <p:nvSpPr>
          <p:cNvPr id="8" name="ZoneTexte 7"/>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2" name="Image 11"/>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0" name="ZoneTexte 9"/>
          <p:cNvSpPr txBox="1"/>
          <p:nvPr>
            <p:custDataLst>
              <p:tags r:id="rId7"/>
            </p:custDataLst>
          </p:nvPr>
        </p:nvSpPr>
        <p:spPr>
          <a:xfrm>
            <a:off x="6889819" y="5990099"/>
            <a:ext cx="2743216" cy="246221"/>
          </a:xfrm>
          <a:prstGeom prst="rect">
            <a:avLst/>
          </a:prstGeom>
          <a:noFill/>
        </p:spPr>
        <p:txBody>
          <a:bodyPr wrap="square" rtlCol="0">
            <a:spAutoFit/>
          </a:bodyPr>
          <a:lstStyle/>
          <a:p>
            <a:r>
              <a:rPr lang="fr-CA" sz="1000" i="1" dirty="0" smtClean="0"/>
              <a:t>Cliquer sur l’image pour accéder au fichier</a:t>
            </a:r>
            <a:endParaRPr lang="fr-CA" sz="1000" i="1" dirty="0"/>
          </a:p>
        </p:txBody>
      </p:sp>
      <p:sp>
        <p:nvSpPr>
          <p:cNvPr id="13" name="Rectangle 12"/>
          <p:cNvSpPr/>
          <p:nvPr/>
        </p:nvSpPr>
        <p:spPr>
          <a:xfrm>
            <a:off x="198130" y="843287"/>
            <a:ext cx="5314150" cy="461665"/>
          </a:xfrm>
          <a:prstGeom prst="rect">
            <a:avLst/>
          </a:prstGeom>
        </p:spPr>
        <p:txBody>
          <a:bodyPr wrap="square">
            <a:spAutoFit/>
          </a:bodyPr>
          <a:lstStyle/>
          <a:p>
            <a:r>
              <a:rPr lang="fr-CA" sz="2400" b="1" dirty="0"/>
              <a:t>1</a:t>
            </a:r>
            <a:r>
              <a:rPr lang="fr-CA" sz="2400" b="1" dirty="0" smtClean="0"/>
              <a:t>. Complexification </a:t>
            </a:r>
            <a:r>
              <a:rPr lang="fr-CA" sz="2400" b="1" dirty="0"/>
              <a:t>d’une </a:t>
            </a:r>
            <a:r>
              <a:rPr lang="fr-CA" sz="2400" b="1" dirty="0" smtClean="0"/>
              <a:t>tâche</a:t>
            </a:r>
            <a:endParaRPr lang="fr-CA" sz="2400" b="1" dirty="0"/>
          </a:p>
        </p:txBody>
      </p:sp>
    </p:spTree>
    <p:extLst>
      <p:ext uri="{BB962C8B-B14F-4D97-AF65-F5344CB8AC3E}">
        <p14:creationId xmlns:p14="http://schemas.microsoft.com/office/powerpoint/2010/main" val="29211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483452" y="2073312"/>
            <a:ext cx="3887334" cy="1200329"/>
          </a:xfrm>
          <a:prstGeom prst="rect">
            <a:avLst/>
          </a:prstGeom>
          <a:noFill/>
        </p:spPr>
        <p:txBody>
          <a:bodyPr wrap="square" rtlCol="0">
            <a:spAutoFit/>
          </a:bodyPr>
          <a:lstStyle/>
          <a:p>
            <a:pPr marL="342900" indent="-342900">
              <a:buFont typeface="Arial" panose="020B0604020202020204" pitchFamily="34" charset="0"/>
              <a:buChar char="•"/>
            </a:pPr>
            <a:r>
              <a:rPr lang="fr-CA" sz="2400" dirty="0" smtClean="0"/>
              <a:t>Complexifier une tâche</a:t>
            </a:r>
          </a:p>
          <a:p>
            <a:pPr marL="342900" indent="-342900">
              <a:buFont typeface="Arial" panose="020B0604020202020204" pitchFamily="34" charset="0"/>
              <a:buChar char="•"/>
            </a:pPr>
            <a:r>
              <a:rPr lang="fr-CA" sz="2400" dirty="0" smtClean="0"/>
              <a:t>Préciser l’intention pédagogique</a:t>
            </a:r>
            <a:endParaRPr lang="fr-CA" sz="2400" dirty="0"/>
          </a:p>
        </p:txBody>
      </p:sp>
      <p:sp>
        <p:nvSpPr>
          <p:cNvPr id="14" name="ZoneTexte 13"/>
          <p:cNvSpPr txBox="1"/>
          <p:nvPr>
            <p:custDataLst>
              <p:tags r:id="rId2"/>
            </p:custDataLst>
          </p:nvPr>
        </p:nvSpPr>
        <p:spPr>
          <a:xfrm>
            <a:off x="771550" y="3562540"/>
            <a:ext cx="3599235" cy="830997"/>
          </a:xfrm>
          <a:prstGeom prst="rect">
            <a:avLst/>
          </a:prstGeom>
          <a:noFill/>
        </p:spPr>
        <p:txBody>
          <a:bodyPr wrap="square" rtlCol="0">
            <a:spAutoFit/>
          </a:bodyPr>
          <a:lstStyle/>
          <a:p>
            <a:r>
              <a:rPr lang="fr-CA" sz="1600" dirty="0"/>
              <a:t>Intention (un exemple): Amener l’élève à </a:t>
            </a:r>
            <a:r>
              <a:rPr lang="fr-CA" sz="1600" dirty="0" smtClean="0"/>
              <a:t>traiter plusieurs registres de représentation.</a:t>
            </a:r>
            <a:endParaRPr lang="fr-CA" sz="1600" dirty="0"/>
          </a:p>
        </p:txBody>
      </p:sp>
      <p:pic>
        <p:nvPicPr>
          <p:cNvPr id="11" name="Picture 4" descr="RÃ©sultats de recherche d'images pour Â«Â regularizacion matematicasÂ Â»"/>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4"/>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2" name="Image 11"/>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0" name="ZoneTexte 9"/>
          <p:cNvSpPr txBox="1"/>
          <p:nvPr>
            <p:custDataLst>
              <p:tags r:id="rId6"/>
            </p:custDataLst>
          </p:nvPr>
        </p:nvSpPr>
        <p:spPr>
          <a:xfrm>
            <a:off x="6866461" y="6486332"/>
            <a:ext cx="2743216" cy="246221"/>
          </a:xfrm>
          <a:prstGeom prst="rect">
            <a:avLst/>
          </a:prstGeom>
          <a:noFill/>
        </p:spPr>
        <p:txBody>
          <a:bodyPr wrap="square" rtlCol="0">
            <a:spAutoFit/>
          </a:bodyPr>
          <a:lstStyle/>
          <a:p>
            <a:r>
              <a:rPr lang="fr-CA" sz="1000" i="1" dirty="0" smtClean="0"/>
              <a:t>Cliquer sur l’image pour accéder au fichier</a:t>
            </a:r>
            <a:endParaRPr lang="fr-CA" sz="1000" i="1" dirty="0"/>
          </a:p>
        </p:txBody>
      </p:sp>
      <p:sp>
        <p:nvSpPr>
          <p:cNvPr id="13" name="Rectangle 12"/>
          <p:cNvSpPr/>
          <p:nvPr/>
        </p:nvSpPr>
        <p:spPr>
          <a:xfrm>
            <a:off x="198130" y="843287"/>
            <a:ext cx="5314150" cy="461665"/>
          </a:xfrm>
          <a:prstGeom prst="rect">
            <a:avLst/>
          </a:prstGeom>
        </p:spPr>
        <p:txBody>
          <a:bodyPr wrap="square">
            <a:spAutoFit/>
          </a:bodyPr>
          <a:lstStyle/>
          <a:p>
            <a:r>
              <a:rPr lang="fr-CA" sz="2400" b="1" dirty="0"/>
              <a:t>1</a:t>
            </a:r>
            <a:r>
              <a:rPr lang="fr-CA" sz="2400" b="1" dirty="0" smtClean="0"/>
              <a:t>. Complexification </a:t>
            </a:r>
            <a:r>
              <a:rPr lang="fr-CA" sz="2400" b="1" dirty="0"/>
              <a:t>d’une </a:t>
            </a:r>
            <a:r>
              <a:rPr lang="fr-CA" sz="2400" b="1" dirty="0" smtClean="0"/>
              <a:t>tâche</a:t>
            </a:r>
            <a:endParaRPr lang="fr-CA" sz="2400" b="1" dirty="0"/>
          </a:p>
        </p:txBody>
      </p:sp>
      <p:pic>
        <p:nvPicPr>
          <p:cNvPr id="3" name="Image 2">
            <a:hlinkClick r:id="rId10"/>
          </p:cNvPr>
          <p:cNvPicPr>
            <a:picLocks noChangeAspect="1"/>
          </p:cNvPicPr>
          <p:nvPr/>
        </p:nvPicPr>
        <p:blipFill>
          <a:blip r:embed="rId11"/>
          <a:stretch>
            <a:fillRect/>
          </a:stretch>
        </p:blipFill>
        <p:spPr>
          <a:xfrm>
            <a:off x="5718994" y="903518"/>
            <a:ext cx="5038150" cy="5582814"/>
          </a:xfrm>
          <a:prstGeom prst="rect">
            <a:avLst/>
          </a:prstGeom>
          <a:ln w="19050">
            <a:solidFill>
              <a:schemeClr val="tx1"/>
            </a:solidFill>
          </a:ln>
        </p:spPr>
      </p:pic>
    </p:spTree>
    <p:extLst>
      <p:ext uri="{BB962C8B-B14F-4D97-AF65-F5344CB8AC3E}">
        <p14:creationId xmlns:p14="http://schemas.microsoft.com/office/powerpoint/2010/main" val="35035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203200" y="2236804"/>
            <a:ext cx="5162430" cy="461665"/>
          </a:xfrm>
          <a:prstGeom prst="rect">
            <a:avLst/>
          </a:prstGeom>
          <a:noFill/>
        </p:spPr>
        <p:txBody>
          <a:bodyPr wrap="square" rtlCol="0">
            <a:spAutoFit/>
          </a:bodyPr>
          <a:lstStyle/>
          <a:p>
            <a:r>
              <a:rPr lang="fr-CA" sz="2400" u="sng" dirty="0" smtClean="0"/>
              <a:t>Stratégies à enseigner, un exemple</a:t>
            </a:r>
            <a:endParaRPr lang="fr-CA" sz="2400" u="sng" dirty="0"/>
          </a:p>
        </p:txBody>
      </p:sp>
      <p:sp>
        <p:nvSpPr>
          <p:cNvPr id="3" name="ZoneTexte 2"/>
          <p:cNvSpPr txBox="1"/>
          <p:nvPr>
            <p:custDataLst>
              <p:tags r:id="rId2"/>
            </p:custDataLst>
          </p:nvPr>
        </p:nvSpPr>
        <p:spPr>
          <a:xfrm>
            <a:off x="5506839" y="2327717"/>
            <a:ext cx="5488263" cy="3785652"/>
          </a:xfrm>
          <a:prstGeom prst="rect">
            <a:avLst/>
          </a:prstGeom>
          <a:solidFill>
            <a:srgbClr val="353537"/>
          </a:solidFill>
        </p:spPr>
        <p:txBody>
          <a:bodyPr wrap="square" rtlCol="0">
            <a:spAutoFit/>
          </a:bodyPr>
          <a:lstStyle/>
          <a:p>
            <a:pPr algn="just"/>
            <a:r>
              <a:rPr lang="fr-CA" sz="2000" dirty="0" smtClean="0">
                <a:solidFill>
                  <a:schemeClr val="bg1"/>
                </a:solidFill>
              </a:rPr>
              <a:t>Rechercher, de façon systématique, le modèle le plus approprié à la situation tout en respectant les limites de précision fixées par ce modèle:</a:t>
            </a:r>
          </a:p>
          <a:p>
            <a:pPr algn="just"/>
            <a:endParaRPr lang="fr-CA" sz="2000" dirty="0" smtClean="0">
              <a:solidFill>
                <a:schemeClr val="bg1"/>
              </a:solidFill>
            </a:endParaRPr>
          </a:p>
          <a:p>
            <a:pPr marL="285750" indent="-285750" algn="just">
              <a:buFont typeface="Arial" panose="020B0604020202020204" pitchFamily="34" charset="0"/>
              <a:buChar char="•"/>
            </a:pPr>
            <a:r>
              <a:rPr lang="fr-CA" sz="2000" dirty="0">
                <a:solidFill>
                  <a:schemeClr val="bg1"/>
                </a:solidFill>
              </a:rPr>
              <a:t>Par l’étude de la table des valeurs et particulièrement, par l’étude des valeurs </a:t>
            </a:r>
            <a:r>
              <a:rPr lang="fr-CA" sz="2000" dirty="0" smtClean="0">
                <a:solidFill>
                  <a:schemeClr val="bg1"/>
                </a:solidFill>
              </a:rPr>
              <a:t>des  </a:t>
            </a:r>
            <a:r>
              <a:rPr lang="fr-CA" sz="2000" dirty="0">
                <a:solidFill>
                  <a:schemeClr val="bg1"/>
                </a:solidFill>
              </a:rPr>
              <a:t>écarts  entre  les  valeurs  de  la  variable  indépendante  et  celles  de  la </a:t>
            </a:r>
            <a:r>
              <a:rPr lang="fr-CA" sz="2000" dirty="0" smtClean="0">
                <a:solidFill>
                  <a:schemeClr val="bg1"/>
                </a:solidFill>
              </a:rPr>
              <a:t>variable </a:t>
            </a:r>
            <a:r>
              <a:rPr lang="fr-CA" sz="2000" dirty="0">
                <a:solidFill>
                  <a:schemeClr val="bg1"/>
                </a:solidFill>
              </a:rPr>
              <a:t>dépendante (recherche de régularités additives ou multiplicatives…). </a:t>
            </a:r>
            <a:endParaRPr lang="fr-CA" sz="2000" dirty="0" smtClean="0">
              <a:solidFill>
                <a:schemeClr val="bg1"/>
              </a:solidFill>
            </a:endParaRPr>
          </a:p>
          <a:p>
            <a:pPr marL="285750" indent="-285750" algn="just">
              <a:buFont typeface="Arial" panose="020B0604020202020204" pitchFamily="34" charset="0"/>
              <a:buChar char="•"/>
            </a:pPr>
            <a:endParaRPr lang="fr-CA" sz="2000" dirty="0">
              <a:solidFill>
                <a:schemeClr val="bg1"/>
              </a:solidFill>
            </a:endParaRPr>
          </a:p>
        </p:txBody>
      </p:sp>
      <p:pic>
        <p:nvPicPr>
          <p:cNvPr id="10" name="Picture 4" descr="RÃ©sultats de recherche d'images pour Â«Â regularizacion matematicasÂ Â»"/>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4"/>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3" name="Image 12"/>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6" name="Rectangle 15"/>
          <p:cNvSpPr/>
          <p:nvPr/>
        </p:nvSpPr>
        <p:spPr>
          <a:xfrm>
            <a:off x="198130" y="843287"/>
            <a:ext cx="5314150" cy="461665"/>
          </a:xfrm>
          <a:prstGeom prst="rect">
            <a:avLst/>
          </a:prstGeom>
        </p:spPr>
        <p:txBody>
          <a:bodyPr wrap="square">
            <a:spAutoFit/>
          </a:bodyPr>
          <a:lstStyle/>
          <a:p>
            <a:r>
              <a:rPr lang="fr-CA" sz="2400" b="1" dirty="0"/>
              <a:t>1</a:t>
            </a:r>
            <a:r>
              <a:rPr lang="fr-CA" sz="2400" b="1" dirty="0" smtClean="0"/>
              <a:t>. Complexification </a:t>
            </a:r>
            <a:r>
              <a:rPr lang="fr-CA" sz="2400" b="1" dirty="0"/>
              <a:t>d’une </a:t>
            </a:r>
            <a:r>
              <a:rPr lang="fr-CA" sz="2400" b="1" dirty="0" smtClean="0"/>
              <a:t>tâche</a:t>
            </a:r>
            <a:endParaRPr lang="fr-CA" sz="2400" b="1" dirty="0"/>
          </a:p>
        </p:txBody>
      </p:sp>
    </p:spTree>
    <p:extLst>
      <p:ext uri="{BB962C8B-B14F-4D97-AF65-F5344CB8AC3E}">
        <p14:creationId xmlns:p14="http://schemas.microsoft.com/office/powerpoint/2010/main" val="26230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Picture 4" descr="RÃ©sultats de recherche d'images pour Â«Â regularizacion matematicasÂ Â»"/>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custDataLst>
              <p:tags r:id="rId3"/>
            </p:custDataLst>
          </p:nvPr>
        </p:nvSpPr>
        <p:spPr>
          <a:xfrm>
            <a:off x="257537" y="1138489"/>
            <a:ext cx="10874878" cy="400110"/>
          </a:xfrm>
          <a:prstGeom prst="rect">
            <a:avLst/>
          </a:prstGeom>
          <a:noFill/>
        </p:spPr>
        <p:txBody>
          <a:bodyPr wrap="square" rtlCol="0">
            <a:spAutoFit/>
          </a:bodyPr>
          <a:lstStyle/>
          <a:p>
            <a:r>
              <a:rPr lang="fr-CA" sz="2000" dirty="0" smtClean="0"/>
              <a:t>Activité 2: Stratégies de représentation d’un problème et critères d’évaluation</a:t>
            </a:r>
            <a:endParaRPr lang="fr-CA" sz="2000" dirty="0"/>
          </a:p>
        </p:txBody>
      </p:sp>
      <p:sp>
        <p:nvSpPr>
          <p:cNvPr id="10" name="ZoneTexte 9"/>
          <p:cNvSpPr txBox="1"/>
          <p:nvPr>
            <p:custDataLst>
              <p:tags r:id="rId4"/>
            </p:custDataLst>
          </p:nvPr>
        </p:nvSpPr>
        <p:spPr>
          <a:xfrm>
            <a:off x="443031" y="2036920"/>
            <a:ext cx="10503890" cy="3816429"/>
          </a:xfrm>
          <a:prstGeom prst="rect">
            <a:avLst/>
          </a:prstGeom>
          <a:noFill/>
        </p:spPr>
        <p:txBody>
          <a:bodyPr wrap="square" rtlCol="0">
            <a:spAutoFit/>
          </a:bodyPr>
          <a:lstStyle/>
          <a:p>
            <a:r>
              <a:rPr lang="fr-CA" sz="2200" dirty="0" smtClean="0"/>
              <a:t>Consignes (en dyades)</a:t>
            </a:r>
          </a:p>
          <a:p>
            <a:pPr marL="342900" indent="-342900">
              <a:buFont typeface="Arial" panose="020B0604020202020204" pitchFamily="34" charset="0"/>
              <a:buChar char="•"/>
            </a:pPr>
            <a:r>
              <a:rPr lang="fr-CA" sz="2200" dirty="0" smtClean="0"/>
              <a:t>Résoudre la tâche « </a:t>
            </a:r>
            <a:r>
              <a:rPr lang="fr-CA" sz="2200" dirty="0" smtClean="0">
                <a:hlinkClick r:id="rId8"/>
              </a:rPr>
              <a:t>Un voyage en limousine</a:t>
            </a:r>
            <a:r>
              <a:rPr lang="fr-CA" sz="2200" dirty="0" smtClean="0"/>
              <a:t> ».</a:t>
            </a:r>
          </a:p>
          <a:p>
            <a:pPr marL="342900" indent="-342900">
              <a:buFont typeface="Arial" panose="020B0604020202020204" pitchFamily="34" charset="0"/>
              <a:buChar char="•"/>
            </a:pPr>
            <a:r>
              <a:rPr lang="fr-CA" sz="2200" dirty="0" smtClean="0"/>
              <a:t>Expliquez à votre partenaire de résolution comment vous vous y prenez pour résoudre le problème: </a:t>
            </a:r>
          </a:p>
          <a:p>
            <a:pPr marL="800100" lvl="1" indent="-342900">
              <a:buFontTx/>
              <a:buChar char="-"/>
            </a:pPr>
            <a:r>
              <a:rPr lang="fr-CA" sz="2200" dirty="0" smtClean="0"/>
              <a:t>les questions que vous vous posez</a:t>
            </a:r>
          </a:p>
          <a:p>
            <a:pPr marL="800100" lvl="1" indent="-342900">
              <a:buFontTx/>
              <a:buChar char="-"/>
            </a:pPr>
            <a:r>
              <a:rPr lang="fr-CA" sz="2200" dirty="0" smtClean="0"/>
              <a:t>les stratégies que vous utilisez</a:t>
            </a:r>
          </a:p>
          <a:p>
            <a:pPr marL="342900" indent="-342900">
              <a:buFont typeface="Arial" panose="020B0604020202020204" pitchFamily="34" charset="0"/>
              <a:buChar char="•"/>
            </a:pPr>
            <a:r>
              <a:rPr lang="fr-CA" sz="2200" dirty="0" smtClean="0"/>
              <a:t>Avec l’aide du document de référence, annotez votre solution en associant les critères aux items de votre résolution (1.1, 1.2, 2.2, 2.1, 2.3)</a:t>
            </a:r>
          </a:p>
          <a:p>
            <a:endParaRPr lang="fr-CA" sz="2200" dirty="0" smtClean="0"/>
          </a:p>
          <a:p>
            <a:r>
              <a:rPr lang="fr-CA" sz="2200" i="1" dirty="0" smtClean="0"/>
              <a:t> </a:t>
            </a:r>
            <a:r>
              <a:rPr lang="fr-CA" sz="1600" i="1" dirty="0"/>
              <a:t>*Document de référence: </a:t>
            </a:r>
            <a:r>
              <a:rPr lang="fr-CA" sz="1600" i="1" dirty="0" smtClean="0">
                <a:hlinkClick r:id="rId9"/>
              </a:rPr>
              <a:t>Stratégies en algèbre et liens avec les critères d’évaluation</a:t>
            </a:r>
            <a:r>
              <a:rPr lang="fr-CA" sz="1600" i="1" dirty="0" smtClean="0"/>
              <a:t> (Gilles </a:t>
            </a:r>
            <a:r>
              <a:rPr lang="fr-CA" sz="1600" i="1" dirty="0" err="1"/>
              <a:t>Coulombe</a:t>
            </a:r>
            <a:r>
              <a:rPr lang="fr-CA" sz="1600" i="1" dirty="0"/>
              <a:t> / Adaptation de Mélanie Tremblay)</a:t>
            </a:r>
            <a:endParaRPr lang="fr-CA" sz="1600" dirty="0" smtClean="0"/>
          </a:p>
        </p:txBody>
      </p:sp>
      <p:pic>
        <p:nvPicPr>
          <p:cNvPr id="12" name="Image 11"/>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Tree>
    <p:extLst>
      <p:ext uri="{BB962C8B-B14F-4D97-AF65-F5344CB8AC3E}">
        <p14:creationId xmlns:p14="http://schemas.microsoft.com/office/powerpoint/2010/main" val="304282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3" name="Image 12"/>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6" name="Rectangle 15"/>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pic>
        <p:nvPicPr>
          <p:cNvPr id="2" name="Image 1"/>
          <p:cNvPicPr>
            <a:picLocks noChangeAspect="1"/>
          </p:cNvPicPr>
          <p:nvPr/>
        </p:nvPicPr>
        <p:blipFill>
          <a:blip r:embed="rId7"/>
          <a:stretch>
            <a:fillRect/>
          </a:stretch>
        </p:blipFill>
        <p:spPr>
          <a:xfrm>
            <a:off x="538228" y="1724178"/>
            <a:ext cx="4935451" cy="4051739"/>
          </a:xfrm>
          <a:prstGeom prst="rect">
            <a:avLst/>
          </a:prstGeom>
          <a:ln w="19050">
            <a:solidFill>
              <a:schemeClr val="tx1"/>
            </a:solidFill>
          </a:ln>
        </p:spPr>
      </p:pic>
      <p:pic>
        <p:nvPicPr>
          <p:cNvPr id="3" name="Image 2"/>
          <p:cNvPicPr>
            <a:picLocks noChangeAspect="1"/>
          </p:cNvPicPr>
          <p:nvPr/>
        </p:nvPicPr>
        <p:blipFill>
          <a:blip r:embed="rId8"/>
          <a:stretch>
            <a:fillRect/>
          </a:stretch>
        </p:blipFill>
        <p:spPr>
          <a:xfrm>
            <a:off x="5682494" y="2026606"/>
            <a:ext cx="5468937" cy="3446881"/>
          </a:xfrm>
          <a:prstGeom prst="rect">
            <a:avLst/>
          </a:prstGeom>
          <a:ln w="19050">
            <a:solidFill>
              <a:schemeClr val="tx1"/>
            </a:solidFill>
          </a:ln>
        </p:spPr>
      </p:pic>
    </p:spTree>
    <p:extLst>
      <p:ext uri="{BB962C8B-B14F-4D97-AF65-F5344CB8AC3E}">
        <p14:creationId xmlns:p14="http://schemas.microsoft.com/office/powerpoint/2010/main" val="213261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Ã©sultats de recherche d'images pour Â«Â regularizacion matematicasÂ Â»"/>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3" name="Image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6" name="Rectangle 15"/>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
        <p:nvSpPr>
          <p:cNvPr id="4" name="ZoneTexte 3"/>
          <p:cNvSpPr txBox="1"/>
          <p:nvPr/>
        </p:nvSpPr>
        <p:spPr>
          <a:xfrm>
            <a:off x="563671" y="1346734"/>
            <a:ext cx="5824030" cy="369332"/>
          </a:xfrm>
          <a:prstGeom prst="rect">
            <a:avLst/>
          </a:prstGeom>
          <a:noFill/>
        </p:spPr>
        <p:txBody>
          <a:bodyPr wrap="none" rtlCol="0">
            <a:spAutoFit/>
          </a:bodyPr>
          <a:lstStyle/>
          <a:p>
            <a:r>
              <a:rPr lang="fr-CA" dirty="0" smtClean="0"/>
              <a:t>Un exemple de solution avec les critères d’évaluation</a:t>
            </a:r>
            <a:endParaRPr lang="fr-CA" dirty="0"/>
          </a:p>
        </p:txBody>
      </p:sp>
      <p:pic>
        <p:nvPicPr>
          <p:cNvPr id="1026"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3249" y="2276387"/>
            <a:ext cx="6450012" cy="3238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custDataLst>
              <p:tags r:id="rId4"/>
            </p:custDataLst>
          </p:nvPr>
        </p:nvSpPr>
        <p:spPr>
          <a:xfrm>
            <a:off x="4563900" y="5534427"/>
            <a:ext cx="2708710" cy="246221"/>
          </a:xfrm>
          <a:prstGeom prst="rect">
            <a:avLst/>
          </a:prstGeom>
          <a:noFill/>
        </p:spPr>
        <p:txBody>
          <a:bodyPr wrap="square" rtlCol="0">
            <a:spAutoFit/>
          </a:bodyPr>
          <a:lstStyle/>
          <a:p>
            <a:r>
              <a:rPr lang="fr-CA" sz="1000" i="1" dirty="0" smtClean="0"/>
              <a:t>Cliquer sur l’image pour accéder au fichier</a:t>
            </a:r>
            <a:endParaRPr lang="fr-CA" sz="1000" i="1" dirty="0"/>
          </a:p>
        </p:txBody>
      </p:sp>
    </p:spTree>
    <p:extLst>
      <p:ext uri="{BB962C8B-B14F-4D97-AF65-F5344CB8AC3E}">
        <p14:creationId xmlns:p14="http://schemas.microsoft.com/office/powerpoint/2010/main" val="30072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539620" y="1255319"/>
            <a:ext cx="10073640" cy="5262979"/>
          </a:xfrm>
          <a:prstGeom prst="rect">
            <a:avLst/>
          </a:prstGeom>
          <a:noFill/>
        </p:spPr>
        <p:txBody>
          <a:bodyPr wrap="square" rtlCol="0">
            <a:spAutoFit/>
          </a:bodyPr>
          <a:lstStyle/>
          <a:p>
            <a:r>
              <a:rPr lang="fr-CA" sz="2800" dirty="0" smtClean="0"/>
              <a:t>Les compétences en mathématique</a:t>
            </a:r>
          </a:p>
          <a:p>
            <a:endParaRPr lang="fr-CA" sz="2800" dirty="0" smtClean="0"/>
          </a:p>
          <a:p>
            <a:r>
              <a:rPr lang="fr-CA" sz="2800" dirty="0" smtClean="0"/>
              <a:t>C1 Utiliser des stratégies de résolution</a:t>
            </a:r>
          </a:p>
          <a:p>
            <a:pPr marL="457200" indent="-457200">
              <a:buFont typeface="Arial" panose="020B0604020202020204" pitchFamily="34" charset="0"/>
              <a:buChar char="•"/>
            </a:pPr>
            <a:r>
              <a:rPr lang="fr-CA" sz="2800" dirty="0" smtClean="0"/>
              <a:t>Cerner le problème</a:t>
            </a:r>
          </a:p>
          <a:p>
            <a:pPr marL="457200" indent="-457200">
              <a:buFont typeface="Arial" panose="020B0604020202020204" pitchFamily="34" charset="0"/>
              <a:buChar char="•"/>
            </a:pPr>
            <a:r>
              <a:rPr lang="fr-CA" sz="2800" dirty="0" smtClean="0"/>
              <a:t>Se représenter le problème</a:t>
            </a:r>
          </a:p>
          <a:p>
            <a:pPr marL="457200" indent="-457200">
              <a:buFont typeface="Arial" panose="020B0604020202020204" pitchFamily="34" charset="0"/>
              <a:buChar char="•"/>
            </a:pPr>
            <a:r>
              <a:rPr lang="fr-CA" sz="2800" dirty="0" smtClean="0"/>
              <a:t>Décoder le problème en vue de le résoudre </a:t>
            </a:r>
          </a:p>
          <a:p>
            <a:pPr marL="457200" indent="-457200">
              <a:buFont typeface="Arial" panose="020B0604020202020204" pitchFamily="34" charset="0"/>
              <a:buChar char="•"/>
            </a:pPr>
            <a:endParaRPr lang="fr-CA" sz="2800" dirty="0" smtClean="0"/>
          </a:p>
          <a:p>
            <a:r>
              <a:rPr lang="fr-CA" sz="2800" dirty="0" smtClean="0"/>
              <a:t>C2 Déployer un raisonnement mathématique</a:t>
            </a:r>
          </a:p>
          <a:p>
            <a:pPr marL="457200" indent="-457200">
              <a:buFont typeface="Arial" panose="020B0604020202020204" pitchFamily="34" charset="0"/>
              <a:buChar char="•"/>
            </a:pPr>
            <a:r>
              <a:rPr lang="fr-CA" sz="2800" dirty="0" smtClean="0"/>
              <a:t>Mobiliser des savoirs et habiletés afin de résoudre le problème</a:t>
            </a:r>
            <a:endParaRPr lang="fr-CA" sz="2800" dirty="0"/>
          </a:p>
          <a:p>
            <a:endParaRPr lang="fr-CA" sz="2800" dirty="0" smtClean="0"/>
          </a:p>
          <a:p>
            <a:r>
              <a:rPr lang="fr-CA" sz="2800" dirty="0" smtClean="0"/>
              <a:t>C3 Communiquer sa démarche et ses résultats</a:t>
            </a:r>
            <a:endParaRPr lang="fr-CA" sz="2800" dirty="0"/>
          </a:p>
        </p:txBody>
      </p:sp>
      <p:sp>
        <p:nvSpPr>
          <p:cNvPr id="3" name="Rectangle 2"/>
          <p:cNvSpPr/>
          <p:nvPr>
            <p:custDataLst>
              <p:tags r:id="rId2"/>
            </p:custDataLst>
          </p:nvPr>
        </p:nvSpPr>
        <p:spPr>
          <a:xfrm>
            <a:off x="539620" y="2126738"/>
            <a:ext cx="7629020" cy="184404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lumMod val="75000"/>
                </a:schemeClr>
              </a:solidFill>
            </a:endParaRPr>
          </a:p>
        </p:txBody>
      </p:sp>
      <p:sp>
        <p:nvSpPr>
          <p:cNvPr id="7" name="ZoneTexte 6"/>
          <p:cNvSpPr txBox="1"/>
          <p:nvPr>
            <p:custDataLst>
              <p:tags r:id="rId3"/>
            </p:custDataLst>
          </p:nvPr>
        </p:nvSpPr>
        <p:spPr>
          <a:xfrm>
            <a:off x="8168640" y="2510149"/>
            <a:ext cx="3202016" cy="1077218"/>
          </a:xfrm>
          <a:prstGeom prst="rect">
            <a:avLst/>
          </a:prstGeom>
          <a:noFill/>
        </p:spPr>
        <p:txBody>
          <a:bodyPr wrap="square" rtlCol="0">
            <a:spAutoFit/>
          </a:bodyPr>
          <a:lstStyle/>
          <a:p>
            <a:r>
              <a:rPr lang="fr-CA" sz="1600" b="1" dirty="0" smtClean="0">
                <a:solidFill>
                  <a:schemeClr val="tx1">
                    <a:lumMod val="75000"/>
                  </a:schemeClr>
                </a:solidFill>
              </a:rPr>
              <a:t>Grandes difficultés de représentation du problème chez nos élèves: </a:t>
            </a:r>
          </a:p>
          <a:p>
            <a:r>
              <a:rPr lang="fr-CA" sz="1600" b="1" dirty="0" smtClean="0">
                <a:solidFill>
                  <a:schemeClr val="tx1">
                    <a:lumMod val="75000"/>
                  </a:schemeClr>
                </a:solidFill>
              </a:rPr>
              <a:t>comment intervenir?</a:t>
            </a:r>
            <a:endParaRPr lang="fr-CA" sz="1600" b="1" dirty="0">
              <a:solidFill>
                <a:schemeClr val="tx1">
                  <a:lumMod val="75000"/>
                </a:schemeClr>
              </a:solidFill>
            </a:endParaRPr>
          </a:p>
        </p:txBody>
      </p:sp>
      <p:pic>
        <p:nvPicPr>
          <p:cNvPr id="11" name="Picture 4" descr="RÃ©sultats de recherche d'images pour Â«Â regularizacion matematicasÂ Â»"/>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2" name="Image 11"/>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0827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sp>
        <p:nvSpPr>
          <p:cNvPr id="6" name="ZoneTexte 5"/>
          <p:cNvSpPr txBox="1"/>
          <p:nvPr>
            <p:custDataLst>
              <p:tags r:id="rId2"/>
            </p:custDataLst>
          </p:nvPr>
        </p:nvSpPr>
        <p:spPr>
          <a:xfrm>
            <a:off x="395265" y="852406"/>
            <a:ext cx="9929961" cy="5632311"/>
          </a:xfrm>
          <a:prstGeom prst="rect">
            <a:avLst/>
          </a:prstGeom>
          <a:noFill/>
        </p:spPr>
        <p:txBody>
          <a:bodyPr wrap="square" rtlCol="0">
            <a:spAutoFit/>
          </a:bodyPr>
          <a:lstStyle/>
          <a:p>
            <a:pPr marL="742950" indent="-742950">
              <a:buFontTx/>
              <a:buAutoNum type="arabicPeriod"/>
            </a:pPr>
            <a:r>
              <a:rPr lang="fr-CA" sz="2000" dirty="0"/>
              <a:t>Complexification d’une tâche et intention pédagogique</a:t>
            </a:r>
          </a:p>
          <a:p>
            <a:pPr marL="1371600" lvl="2" indent="-457200">
              <a:buFont typeface="Arial" panose="020B0604020202020204" pitchFamily="34" charset="0"/>
              <a:buChar char="•"/>
            </a:pPr>
            <a:r>
              <a:rPr lang="fr-CA" sz="2000" dirty="0" smtClean="0"/>
              <a:t>Activité 1:  Transformer une tâche</a:t>
            </a:r>
          </a:p>
          <a:p>
            <a:pPr marL="1371600" lvl="2" indent="-457200">
              <a:buFont typeface="Arial" panose="020B0604020202020204" pitchFamily="34" charset="0"/>
              <a:buChar char="•"/>
            </a:pPr>
            <a:r>
              <a:rPr lang="fr-CA" sz="2000" dirty="0" smtClean="0"/>
              <a:t>Définir </a:t>
            </a:r>
            <a:r>
              <a:rPr lang="fr-CA" sz="2000" dirty="0"/>
              <a:t>« stratégie »</a:t>
            </a:r>
          </a:p>
          <a:p>
            <a:pPr marL="1371600" lvl="2" indent="-457200">
              <a:buFont typeface="Arial" panose="020B0604020202020204" pitchFamily="34" charset="0"/>
              <a:buChar char="•"/>
            </a:pPr>
            <a:r>
              <a:rPr lang="fr-CA" sz="2000" dirty="0" smtClean="0"/>
              <a:t>Complexifier une tâche: pourquoi et comment?</a:t>
            </a:r>
          </a:p>
          <a:p>
            <a:pPr lvl="2"/>
            <a:endParaRPr lang="fr-CA" sz="2000" dirty="0"/>
          </a:p>
          <a:p>
            <a:pPr marL="742950" indent="-742950">
              <a:buFontTx/>
              <a:buAutoNum type="arabicPeriod"/>
            </a:pPr>
            <a:r>
              <a:rPr lang="fr-CA" sz="2000" dirty="0" smtClean="0"/>
              <a:t>Tâche complexe, stratégies et enseignement</a:t>
            </a:r>
          </a:p>
          <a:p>
            <a:pPr marL="1371600" lvl="2" indent="-457200">
              <a:buFont typeface="Arial" panose="020B0604020202020204" pitchFamily="34" charset="0"/>
              <a:buChar char="•"/>
            </a:pPr>
            <a:r>
              <a:rPr lang="fr-CA" sz="2000" dirty="0"/>
              <a:t>Activité </a:t>
            </a:r>
            <a:r>
              <a:rPr lang="fr-CA" sz="2000" dirty="0" smtClean="0"/>
              <a:t>2: </a:t>
            </a:r>
            <a:r>
              <a:rPr lang="fr-CA" sz="2000" dirty="0"/>
              <a:t> </a:t>
            </a:r>
            <a:r>
              <a:rPr lang="fr-CA" sz="2000" dirty="0" smtClean="0"/>
              <a:t>Stratégies de représentation d’un problème et critères d’évaluation</a:t>
            </a:r>
            <a:endParaRPr lang="fr-CA" sz="2000" dirty="0"/>
          </a:p>
          <a:p>
            <a:pPr marL="1371600" lvl="2" indent="-457200">
              <a:buFont typeface="Arial" panose="020B0604020202020204" pitchFamily="34" charset="0"/>
              <a:buChar char="•"/>
            </a:pPr>
            <a:r>
              <a:rPr lang="fr-CA" sz="2000" dirty="0" smtClean="0"/>
              <a:t>Registres de représentation</a:t>
            </a:r>
            <a:endParaRPr lang="fr-CA" sz="2000" dirty="0"/>
          </a:p>
          <a:p>
            <a:pPr marL="1371600" lvl="2" indent="-457200">
              <a:buFont typeface="Arial" panose="020B0604020202020204" pitchFamily="34" charset="0"/>
              <a:buChar char="•"/>
            </a:pPr>
            <a:r>
              <a:rPr lang="fr-CA" sz="2000" dirty="0" smtClean="0"/>
              <a:t>Enseignement explicite de stratégies</a:t>
            </a:r>
            <a:endParaRPr lang="fr-CA" sz="2000" dirty="0"/>
          </a:p>
          <a:p>
            <a:pPr marL="742950" indent="-742950">
              <a:buFontTx/>
              <a:buAutoNum type="arabicPeriod"/>
            </a:pPr>
            <a:endParaRPr lang="fr-CA" sz="2000" dirty="0" smtClean="0"/>
          </a:p>
          <a:p>
            <a:pPr marL="742950" indent="-742950">
              <a:buFontTx/>
              <a:buAutoNum type="arabicPeriod"/>
            </a:pPr>
            <a:r>
              <a:rPr lang="fr-CA" sz="2000" dirty="0" smtClean="0"/>
              <a:t>Utilisation de stratégies et questionnement efficace</a:t>
            </a:r>
          </a:p>
          <a:p>
            <a:pPr marL="1371600" lvl="2" indent="-457200">
              <a:buFont typeface="Arial" panose="020B0604020202020204" pitchFamily="34" charset="0"/>
              <a:buChar char="•"/>
            </a:pPr>
            <a:r>
              <a:rPr lang="fr-CA" sz="2000" dirty="0" smtClean="0"/>
              <a:t>Activité: « La </a:t>
            </a:r>
            <a:r>
              <a:rPr lang="fr-CA" sz="2000" dirty="0" smtClean="0"/>
              <a:t>géométrie de la feuille</a:t>
            </a:r>
            <a:r>
              <a:rPr lang="fr-CA" sz="2000" dirty="0" smtClean="0"/>
              <a:t> »</a:t>
            </a:r>
          </a:p>
          <a:p>
            <a:pPr marL="1371600" lvl="2" indent="-457200">
              <a:buFont typeface="Arial" panose="020B0604020202020204" pitchFamily="34" charset="0"/>
              <a:buChar char="•"/>
            </a:pPr>
            <a:r>
              <a:rPr lang="fr-CA" sz="2000" dirty="0" smtClean="0"/>
              <a:t>Questionnement efficace</a:t>
            </a:r>
          </a:p>
          <a:p>
            <a:pPr marL="1371600" lvl="2" indent="-457200">
              <a:buFont typeface="Arial" panose="020B0604020202020204" pitchFamily="34" charset="0"/>
              <a:buChar char="•"/>
            </a:pPr>
            <a:r>
              <a:rPr lang="fr-CA" sz="2000" dirty="0" smtClean="0"/>
              <a:t>Stratégies par champ mathématique</a:t>
            </a:r>
          </a:p>
          <a:p>
            <a:pPr lvl="2"/>
            <a:endParaRPr lang="fr-CA" sz="2000" dirty="0" smtClean="0"/>
          </a:p>
          <a:p>
            <a:pPr marL="742950" indent="-742950">
              <a:buAutoNum type="arabicPeriod"/>
            </a:pPr>
            <a:r>
              <a:rPr lang="fr-CA" sz="2000" dirty="0" smtClean="0"/>
              <a:t>Résoudre un problème en vidéo (images)</a:t>
            </a:r>
          </a:p>
          <a:p>
            <a:pPr marL="1371600" lvl="2" indent="-457200">
              <a:buFont typeface="Arial" panose="020B0604020202020204" pitchFamily="34" charset="0"/>
              <a:buChar char="•"/>
            </a:pPr>
            <a:r>
              <a:rPr lang="fr-CA" sz="2000" dirty="0" smtClean="0"/>
              <a:t>Sortir de l’isolement les élèves en difficultés </a:t>
            </a:r>
          </a:p>
        </p:txBody>
      </p:sp>
      <p:pic>
        <p:nvPicPr>
          <p:cNvPr id="8" name="Picture 4" descr="RÃ©sultats de recherche d'images pour Â«Â regularizacion matematicasÂ Â»"/>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Tree>
    <p:extLst>
      <p:ext uri="{BB962C8B-B14F-4D97-AF65-F5344CB8AC3E}">
        <p14:creationId xmlns:p14="http://schemas.microsoft.com/office/powerpoint/2010/main" val="38949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hlinkClick r:id="rId11"/>
          </p:cNvPr>
          <p:cNvPicPr>
            <a:picLocks noChangeAspect="1"/>
          </p:cNvPicPr>
          <p:nvPr>
            <p:custDataLst>
              <p:tags r:id="rId1"/>
            </p:custDataLst>
          </p:nvPr>
        </p:nvPicPr>
        <p:blipFill>
          <a:blip r:embed="rId12"/>
          <a:stretch>
            <a:fillRect/>
          </a:stretch>
        </p:blipFill>
        <p:spPr>
          <a:xfrm>
            <a:off x="3653458" y="5639680"/>
            <a:ext cx="3337804" cy="510012"/>
          </a:xfrm>
          <a:prstGeom prst="rect">
            <a:avLst/>
          </a:prstGeom>
          <a:ln w="38100">
            <a:solidFill>
              <a:schemeClr val="tx1">
                <a:lumMod val="75000"/>
              </a:schemeClr>
            </a:solidFill>
          </a:ln>
        </p:spPr>
      </p:pic>
      <p:sp>
        <p:nvSpPr>
          <p:cNvPr id="7" name="ZoneTexte 6"/>
          <p:cNvSpPr txBox="1"/>
          <p:nvPr>
            <p:custDataLst>
              <p:tags r:id="rId2"/>
            </p:custDataLst>
          </p:nvPr>
        </p:nvSpPr>
        <p:spPr>
          <a:xfrm>
            <a:off x="3968005" y="6169819"/>
            <a:ext cx="2708710" cy="246221"/>
          </a:xfrm>
          <a:prstGeom prst="rect">
            <a:avLst/>
          </a:prstGeom>
          <a:noFill/>
        </p:spPr>
        <p:txBody>
          <a:bodyPr wrap="square" rtlCol="0">
            <a:spAutoFit/>
          </a:bodyPr>
          <a:lstStyle/>
          <a:p>
            <a:r>
              <a:rPr lang="fr-CA" sz="1000" i="1" dirty="0" smtClean="0"/>
              <a:t>Cliquer sur l’image pour accéder à l’article</a:t>
            </a:r>
            <a:endParaRPr lang="fr-CA" sz="1000" i="1" dirty="0"/>
          </a:p>
        </p:txBody>
      </p:sp>
      <p:sp>
        <p:nvSpPr>
          <p:cNvPr id="3" name="ZoneTexte 2"/>
          <p:cNvSpPr txBox="1"/>
          <p:nvPr>
            <p:custDataLst>
              <p:tags r:id="rId3"/>
            </p:custDataLst>
          </p:nvPr>
        </p:nvSpPr>
        <p:spPr>
          <a:xfrm>
            <a:off x="343306" y="1435488"/>
            <a:ext cx="9690618" cy="861774"/>
          </a:xfrm>
          <a:prstGeom prst="rect">
            <a:avLst/>
          </a:prstGeom>
          <a:noFill/>
        </p:spPr>
        <p:txBody>
          <a:bodyPr wrap="square" rtlCol="0">
            <a:spAutoFit/>
          </a:bodyPr>
          <a:lstStyle/>
          <a:p>
            <a:r>
              <a:rPr lang="fr-CA" sz="3600" dirty="0" smtClean="0"/>
              <a:t>Selon John </a:t>
            </a:r>
            <a:r>
              <a:rPr lang="fr-CA" sz="3600" dirty="0" err="1" smtClean="0"/>
              <a:t>Hattie</a:t>
            </a:r>
            <a:r>
              <a:rPr lang="fr-CA" sz="3600" dirty="0" smtClean="0"/>
              <a:t>, professeur en éducation</a:t>
            </a:r>
          </a:p>
          <a:p>
            <a:r>
              <a:rPr lang="fr-CA" sz="1400" i="1" dirty="0"/>
              <a:t>John </a:t>
            </a:r>
            <a:r>
              <a:rPr lang="fr-CA" sz="1400" i="1" dirty="0" err="1"/>
              <a:t>Hattie</a:t>
            </a:r>
            <a:r>
              <a:rPr lang="fr-CA" sz="1400" i="1" dirty="0"/>
              <a:t> a fait des recherches sur plus de 800 méta-analyses qui résument plus </a:t>
            </a:r>
            <a:r>
              <a:rPr lang="fr-CA" sz="1400" i="1" dirty="0" smtClean="0"/>
              <a:t>de </a:t>
            </a:r>
            <a:r>
              <a:rPr lang="fr-CA" sz="1400" i="1" dirty="0"/>
              <a:t>50000 études individuelles.</a:t>
            </a:r>
            <a:r>
              <a:rPr lang="fr-CA" sz="1400" i="1" dirty="0" smtClean="0"/>
              <a:t> </a:t>
            </a:r>
            <a:endParaRPr lang="fr-CA" sz="1400" i="1" dirty="0"/>
          </a:p>
        </p:txBody>
      </p:sp>
      <p:sp>
        <p:nvSpPr>
          <p:cNvPr id="8" name="ZoneTexte 7"/>
          <p:cNvSpPr txBox="1"/>
          <p:nvPr>
            <p:custDataLst>
              <p:tags r:id="rId4"/>
            </p:custDataLst>
          </p:nvPr>
        </p:nvSpPr>
        <p:spPr>
          <a:xfrm>
            <a:off x="343307" y="2818786"/>
            <a:ext cx="10896600" cy="2677656"/>
          </a:xfrm>
          <a:prstGeom prst="rect">
            <a:avLst/>
          </a:prstGeom>
          <a:noFill/>
        </p:spPr>
        <p:txBody>
          <a:bodyPr wrap="square" rtlCol="0">
            <a:spAutoFit/>
          </a:bodyPr>
          <a:lstStyle/>
          <a:p>
            <a:pPr marL="285750" indent="-285750" algn="just" fontAlgn="base">
              <a:buFont typeface="Arial" panose="020B0604020202020204" pitchFamily="34" charset="0"/>
              <a:buChar char="•"/>
            </a:pPr>
            <a:r>
              <a:rPr lang="fr-CA" sz="2400" dirty="0"/>
              <a:t>Les élèves qui pensent à haute voix (effet de taille: 0,98)</a:t>
            </a:r>
          </a:p>
          <a:p>
            <a:pPr marL="285750" indent="-285750" algn="just" fontAlgn="base">
              <a:buFont typeface="Arial" panose="020B0604020202020204" pitchFamily="34" charset="0"/>
              <a:buChar char="•"/>
            </a:pPr>
            <a:r>
              <a:rPr lang="fr-CA" sz="2400" dirty="0"/>
              <a:t>Étapes piagétiennes: opérations logiques, concrètes, </a:t>
            </a:r>
            <a:r>
              <a:rPr lang="fr-CA" sz="2400" dirty="0" smtClean="0"/>
              <a:t>formelles; connaître la façon de penser des élèves </a:t>
            </a:r>
            <a:r>
              <a:rPr lang="fr-CA" sz="2400" dirty="0"/>
              <a:t>(effet de taille: 0,73)</a:t>
            </a:r>
          </a:p>
          <a:p>
            <a:pPr marL="285750" indent="-285750" algn="just" fontAlgn="base">
              <a:buFont typeface="Arial" panose="020B0604020202020204" pitchFamily="34" charset="0"/>
              <a:buChar char="•"/>
            </a:pPr>
            <a:r>
              <a:rPr lang="fr-CA" sz="2400" dirty="0"/>
              <a:t>Fournir une rétroaction (effet de taille: 0,71)</a:t>
            </a:r>
          </a:p>
          <a:p>
            <a:pPr marL="285750" indent="-285750" algn="just" fontAlgn="base">
              <a:buFont typeface="Arial" panose="020B0604020202020204" pitchFamily="34" charset="0"/>
              <a:buChar char="•"/>
            </a:pPr>
            <a:r>
              <a:rPr lang="fr-CA" sz="2400" dirty="0"/>
              <a:t>Des pratiques d’enseignement explicites (effet de taille: 0,65)</a:t>
            </a:r>
          </a:p>
          <a:p>
            <a:pPr marL="285750" indent="-285750" algn="just" fontAlgn="base">
              <a:buFont typeface="Arial" panose="020B0604020202020204" pitchFamily="34" charset="0"/>
              <a:buChar char="•"/>
            </a:pPr>
            <a:r>
              <a:rPr lang="fr-CA" sz="2400" dirty="0"/>
              <a:t>L’apprentissage assisté par un pair (effet de taille: 0,62)</a:t>
            </a:r>
          </a:p>
          <a:p>
            <a:pPr marL="285750" indent="-285750" algn="just" fontAlgn="base">
              <a:buFont typeface="Arial" panose="020B0604020202020204" pitchFamily="34" charset="0"/>
              <a:buChar char="•"/>
            </a:pPr>
            <a:r>
              <a:rPr lang="fr-CA" sz="2400" dirty="0"/>
              <a:t>L’enseignement de la résolution de problèmes (effet de taille: 0,60)</a:t>
            </a:r>
          </a:p>
        </p:txBody>
      </p:sp>
      <p:sp>
        <p:nvSpPr>
          <p:cNvPr id="9" name="ZoneTexte 8"/>
          <p:cNvSpPr txBox="1"/>
          <p:nvPr>
            <p:custDataLst>
              <p:tags r:id="rId5"/>
            </p:custDataLst>
          </p:nvPr>
        </p:nvSpPr>
        <p:spPr>
          <a:xfrm>
            <a:off x="343306" y="2327631"/>
            <a:ext cx="9755933" cy="523220"/>
          </a:xfrm>
          <a:prstGeom prst="rect">
            <a:avLst/>
          </a:prstGeom>
          <a:noFill/>
        </p:spPr>
        <p:txBody>
          <a:bodyPr wrap="square" rtlCol="0">
            <a:spAutoFit/>
          </a:bodyPr>
          <a:lstStyle/>
          <a:p>
            <a:r>
              <a:rPr lang="fr-CA" sz="2800" dirty="0" smtClean="0"/>
              <a:t>Ce qui marche pour l’enseignement des mathématiques:</a:t>
            </a:r>
            <a:endParaRPr lang="fr-CA" sz="2800" dirty="0"/>
          </a:p>
        </p:txBody>
      </p:sp>
      <p:sp>
        <p:nvSpPr>
          <p:cNvPr id="12" name="ZoneTexte 11"/>
          <p:cNvSpPr txBox="1"/>
          <p:nvPr>
            <p:custDataLst>
              <p:tags r:id="rId6"/>
            </p:custDataLst>
          </p:nvPr>
        </p:nvSpPr>
        <p:spPr>
          <a:xfrm>
            <a:off x="198130" y="235572"/>
            <a:ext cx="9164537" cy="461665"/>
          </a:xfrm>
          <a:prstGeom prst="rect">
            <a:avLst/>
          </a:prstGeom>
          <a:solidFill>
            <a:srgbClr val="353537"/>
          </a:solidFill>
        </p:spPr>
        <p:txBody>
          <a:bodyPr wrap="square" rtlCol="0">
            <a:spAutoFit/>
          </a:bodyPr>
          <a:lstStyle/>
          <a:p>
            <a:pPr algn="ctr"/>
            <a:r>
              <a:rPr lang="fr-CA" sz="2400" b="1" dirty="0" smtClean="0">
                <a:solidFill>
                  <a:schemeClr val="bg1"/>
                </a:solidFill>
              </a:rPr>
              <a:t>L’</a:t>
            </a:r>
            <a:r>
              <a:rPr lang="fr-CA" sz="2400" b="1" dirty="0" err="1" smtClean="0">
                <a:solidFill>
                  <a:schemeClr val="bg1"/>
                </a:solidFill>
              </a:rPr>
              <a:t>enseigement</a:t>
            </a:r>
            <a:r>
              <a:rPr lang="fr-CA" sz="2400" b="1" dirty="0" smtClean="0">
                <a:solidFill>
                  <a:schemeClr val="bg1"/>
                </a:solidFill>
              </a:rPr>
              <a:t> explicite de stratégies en mathématique</a:t>
            </a:r>
            <a:endParaRPr lang="fr-CA" sz="2400" b="1" dirty="0">
              <a:solidFill>
                <a:schemeClr val="bg1"/>
              </a:solidFill>
            </a:endParaRPr>
          </a:p>
        </p:txBody>
      </p:sp>
      <p:pic>
        <p:nvPicPr>
          <p:cNvPr id="13" name="Picture 4" descr="RÃ©sultats de recherche d'images pour Â«Â regularizacion matematicasÂ Â»"/>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8"/>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4" name="Image 13"/>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5" name="Rectangle 14"/>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1616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Ã©sultats de recherche d'images pour Â«Â regularizacion matematicasÂ Â»"/>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7" name="ZoneTexte 16"/>
          <p:cNvSpPr txBox="1"/>
          <p:nvPr>
            <p:custDataLst>
              <p:tags r:id="rId4"/>
            </p:custDataLst>
          </p:nvPr>
        </p:nvSpPr>
        <p:spPr>
          <a:xfrm>
            <a:off x="638828" y="2159227"/>
            <a:ext cx="10058399" cy="2308324"/>
          </a:xfrm>
          <a:prstGeom prst="rect">
            <a:avLst/>
          </a:prstGeom>
          <a:noFill/>
        </p:spPr>
        <p:txBody>
          <a:bodyPr wrap="square" rtlCol="0">
            <a:spAutoFit/>
          </a:bodyPr>
          <a:lstStyle/>
          <a:p>
            <a:r>
              <a:rPr lang="fr-CA" sz="2400" dirty="0" smtClean="0"/>
              <a:t>Pour connaitre les stratégies utilisées par l’élève, il faut que ce dernier soit en mesure de verbaliser ce qui se passe dans sa tête…</a:t>
            </a:r>
          </a:p>
          <a:p>
            <a:endParaRPr lang="fr-CA" sz="2400" dirty="0" smtClean="0"/>
          </a:p>
          <a:p>
            <a:pPr marL="342900" indent="-342900">
              <a:buFont typeface="Arial" panose="020B0604020202020204" pitchFamily="34" charset="0"/>
              <a:buChar char="•"/>
            </a:pPr>
            <a:r>
              <a:rPr lang="fr-CA" sz="2400" dirty="0" err="1" smtClean="0"/>
              <a:t>A-t-il</a:t>
            </a:r>
            <a:r>
              <a:rPr lang="fr-CA" sz="2400" dirty="0" smtClean="0"/>
              <a:t> des stratégies? Si oui, lesquelles.</a:t>
            </a:r>
          </a:p>
          <a:p>
            <a:endParaRPr lang="fr-CA" sz="2400" dirty="0" smtClean="0"/>
          </a:p>
          <a:p>
            <a:pPr marL="342900" indent="-342900">
              <a:buFont typeface="Arial" panose="020B0604020202020204" pitchFamily="34" charset="0"/>
              <a:buChar char="•"/>
            </a:pPr>
            <a:r>
              <a:rPr lang="fr-CA" sz="2400" dirty="0" smtClean="0"/>
              <a:t>S’il n’a pas ou peu de stratégies, peut-être faut-il lui en enseigner…</a:t>
            </a:r>
          </a:p>
        </p:txBody>
      </p:sp>
      <p:sp>
        <p:nvSpPr>
          <p:cNvPr id="8" name="Rectangle 7"/>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944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873839" y="1752263"/>
            <a:ext cx="7476149" cy="461665"/>
          </a:xfrm>
          <a:prstGeom prst="rect">
            <a:avLst/>
          </a:prstGeom>
          <a:noFill/>
        </p:spPr>
        <p:txBody>
          <a:bodyPr wrap="none" rtlCol="0">
            <a:spAutoFit/>
          </a:bodyPr>
          <a:lstStyle/>
          <a:p>
            <a:r>
              <a:rPr lang="fr-CA" sz="2400" dirty="0" smtClean="0"/>
              <a:t>Doit-on envisager l’enseignement explicite de stratégies?</a:t>
            </a:r>
            <a:endParaRPr lang="fr-CA" sz="2400" dirty="0"/>
          </a:p>
        </p:txBody>
      </p:sp>
      <p:pic>
        <p:nvPicPr>
          <p:cNvPr id="3" name="Image 2">
            <a:hlinkClick r:id="rId8"/>
          </p:cNvPr>
          <p:cNvPicPr>
            <a:picLocks noChangeAspect="1"/>
          </p:cNvPicPr>
          <p:nvPr>
            <p:custDataLst>
              <p:tags r:id="rId2"/>
            </p:custDataLst>
          </p:nvPr>
        </p:nvPicPr>
        <p:blipFill>
          <a:blip r:embed="rId9"/>
          <a:stretch>
            <a:fillRect/>
          </a:stretch>
        </p:blipFill>
        <p:spPr>
          <a:xfrm>
            <a:off x="2114730" y="2999774"/>
            <a:ext cx="7091463" cy="2896177"/>
          </a:xfrm>
          <a:prstGeom prst="rect">
            <a:avLst/>
          </a:prstGeom>
          <a:ln w="38100">
            <a:solidFill>
              <a:schemeClr val="tx1">
                <a:lumMod val="75000"/>
              </a:schemeClr>
            </a:solidFill>
          </a:ln>
        </p:spPr>
      </p:pic>
      <p:sp>
        <p:nvSpPr>
          <p:cNvPr id="13" name="ZoneTexte 12"/>
          <p:cNvSpPr txBox="1"/>
          <p:nvPr>
            <p:custDataLst>
              <p:tags r:id="rId3"/>
            </p:custDataLst>
          </p:nvPr>
        </p:nvSpPr>
        <p:spPr>
          <a:xfrm>
            <a:off x="2201909" y="2600461"/>
            <a:ext cx="6917106" cy="307777"/>
          </a:xfrm>
          <a:prstGeom prst="rect">
            <a:avLst/>
          </a:prstGeom>
          <a:noFill/>
        </p:spPr>
        <p:txBody>
          <a:bodyPr wrap="square" rtlCol="0">
            <a:spAutoFit/>
          </a:bodyPr>
          <a:lstStyle/>
          <a:p>
            <a:r>
              <a:rPr lang="fr-CA" sz="1400" dirty="0" smtClean="0"/>
              <a:t>Tiré de « La pédagogie explicite », Association pour la pédagogie explicite (</a:t>
            </a:r>
            <a:r>
              <a:rPr lang="fr-CA" sz="1400" dirty="0" err="1" smtClean="0"/>
              <a:t>APPEx</a:t>
            </a:r>
            <a:r>
              <a:rPr lang="fr-CA" sz="1400" dirty="0" smtClean="0"/>
              <a:t>)</a:t>
            </a:r>
            <a:endParaRPr lang="fr-CA" sz="1400" dirty="0"/>
          </a:p>
        </p:txBody>
      </p:sp>
      <p:pic>
        <p:nvPicPr>
          <p:cNvPr id="15" name="Picture 4" descr="RÃ©sultats de recherche d'images pour Â«Â regularizacion matematicasÂ Â»"/>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4" name="Image 13"/>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9" name="Rectangle 8"/>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407738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730916" y="2504646"/>
            <a:ext cx="9538040" cy="2092881"/>
          </a:xfrm>
          <a:prstGeom prst="rect">
            <a:avLst/>
          </a:prstGeom>
          <a:noFill/>
        </p:spPr>
        <p:txBody>
          <a:bodyPr wrap="square" rtlCol="0">
            <a:spAutoFit/>
          </a:bodyPr>
          <a:lstStyle/>
          <a:p>
            <a:pPr algn="just"/>
            <a:r>
              <a:rPr lang="fr-CA" sz="2400" dirty="0" smtClean="0"/>
              <a:t>« Les </a:t>
            </a:r>
            <a:r>
              <a:rPr lang="fr-CA" sz="2400" dirty="0"/>
              <a:t>pratiques d’enseignement explicite montrent clairement aux élèves ce qu’ils doivent faire et comment le faire, plutôt que de leur laisser découvrir ou </a:t>
            </a:r>
            <a:r>
              <a:rPr lang="fr-CA" sz="2400" dirty="0" smtClean="0"/>
              <a:t>construire </a:t>
            </a:r>
            <a:r>
              <a:rPr lang="fr-CA" sz="2400" dirty="0"/>
              <a:t>l’information par </a:t>
            </a:r>
            <a:r>
              <a:rPr lang="fr-CA" sz="2400" dirty="0" smtClean="0"/>
              <a:t>eux-mêmes ».</a:t>
            </a:r>
          </a:p>
          <a:p>
            <a:pPr algn="just"/>
            <a:endParaRPr lang="fr-CA" sz="2400" dirty="0" smtClean="0"/>
          </a:p>
          <a:p>
            <a:pPr algn="just"/>
            <a:r>
              <a:rPr lang="fr-CA" sz="1000" i="1" dirty="0"/>
              <a:t>Tiré de </a:t>
            </a:r>
            <a:r>
              <a:rPr lang="fr-CA" sz="1000" i="1" dirty="0" smtClean="0"/>
              <a:t>l'article </a:t>
            </a:r>
            <a:r>
              <a:rPr lang="fr-CA" sz="1000" i="1" dirty="0"/>
              <a:t>web « Enseignement des mathématiques : ce qui marche selon John </a:t>
            </a:r>
            <a:r>
              <a:rPr lang="fr-CA" sz="1000" i="1" dirty="0" err="1"/>
              <a:t>Hattie</a:t>
            </a:r>
            <a:r>
              <a:rPr lang="fr-CA" sz="1000" i="1" dirty="0"/>
              <a:t> », Innovation &amp; Éducation </a:t>
            </a:r>
            <a:r>
              <a:rPr lang="fr-CA" sz="1000" i="1" dirty="0" err="1"/>
              <a:t>Lab</a:t>
            </a:r>
            <a:r>
              <a:rPr lang="fr-CA" sz="1000" i="1" dirty="0"/>
              <a:t>, février </a:t>
            </a:r>
            <a:r>
              <a:rPr lang="fr-CA" sz="1000" i="1" dirty="0" smtClean="0"/>
              <a:t>2018</a:t>
            </a:r>
            <a:endParaRPr lang="fr-CA" sz="1000" dirty="0"/>
          </a:p>
        </p:txBody>
      </p:sp>
      <p:pic>
        <p:nvPicPr>
          <p:cNvPr id="10" name="Picture 4" descr="RÃ©sultats de recherche d'images pour Â«Â regularizacion matematicasÂ Â»"/>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Image 7"/>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7" name="Rectangle 6"/>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139614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custDataLst>
              <p:tags r:id="rId1"/>
            </p:custDataLst>
          </p:nvPr>
        </p:nvSpPr>
        <p:spPr>
          <a:xfrm>
            <a:off x="2603845" y="1650526"/>
            <a:ext cx="5915954" cy="461665"/>
          </a:xfrm>
          <a:prstGeom prst="rect">
            <a:avLst/>
          </a:prstGeom>
          <a:noFill/>
        </p:spPr>
        <p:txBody>
          <a:bodyPr wrap="square" rtlCol="0">
            <a:spAutoFit/>
          </a:bodyPr>
          <a:lstStyle/>
          <a:p>
            <a:r>
              <a:rPr lang="fr-CA" sz="2400" dirty="0" smtClean="0"/>
              <a:t>L’enseignement explicite en trois étapes </a:t>
            </a:r>
          </a:p>
        </p:txBody>
      </p:sp>
      <p:sp>
        <p:nvSpPr>
          <p:cNvPr id="9" name="ZoneTexte 8"/>
          <p:cNvSpPr txBox="1"/>
          <p:nvPr>
            <p:custDataLst>
              <p:tags r:id="rId2"/>
            </p:custDataLst>
          </p:nvPr>
        </p:nvSpPr>
        <p:spPr>
          <a:xfrm>
            <a:off x="475516" y="2333814"/>
            <a:ext cx="4975323" cy="1200329"/>
          </a:xfrm>
          <a:prstGeom prst="rect">
            <a:avLst/>
          </a:prstGeom>
          <a:noFill/>
        </p:spPr>
        <p:txBody>
          <a:bodyPr wrap="square" rtlCol="0">
            <a:spAutoFit/>
          </a:bodyPr>
          <a:lstStyle/>
          <a:p>
            <a:pPr marL="742950" indent="-742950">
              <a:buAutoNum type="arabicPeriod"/>
            </a:pPr>
            <a:r>
              <a:rPr lang="fr-CA" sz="2400" dirty="0" smtClean="0"/>
              <a:t>Modelage d’une tâche</a:t>
            </a:r>
          </a:p>
          <a:p>
            <a:pPr marL="742950" indent="-742950">
              <a:buAutoNum type="arabicPeriod"/>
            </a:pPr>
            <a:r>
              <a:rPr lang="fr-CA" sz="2400" dirty="0" smtClean="0"/>
              <a:t>Pratique guidée</a:t>
            </a:r>
          </a:p>
          <a:p>
            <a:pPr marL="742950" indent="-742950">
              <a:buAutoNum type="arabicPeriod"/>
            </a:pPr>
            <a:r>
              <a:rPr lang="fr-CA" sz="2400" dirty="0" smtClean="0"/>
              <a:t>Pratique autonome</a:t>
            </a:r>
          </a:p>
        </p:txBody>
      </p:sp>
      <p:pic>
        <p:nvPicPr>
          <p:cNvPr id="10" name="Image 9"/>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5561822" y="2333814"/>
            <a:ext cx="4995785" cy="3727774"/>
          </a:xfrm>
          <a:prstGeom prst="rect">
            <a:avLst/>
          </a:prstGeom>
          <a:ln w="38100">
            <a:solidFill>
              <a:schemeClr val="tx1">
                <a:lumMod val="75000"/>
              </a:schemeClr>
            </a:solidFill>
          </a:ln>
        </p:spPr>
      </p:pic>
      <p:sp>
        <p:nvSpPr>
          <p:cNvPr id="3" name="ZoneTexte 2"/>
          <p:cNvSpPr txBox="1"/>
          <p:nvPr>
            <p:custDataLst>
              <p:tags r:id="rId4"/>
            </p:custDataLst>
          </p:nvPr>
        </p:nvSpPr>
        <p:spPr>
          <a:xfrm>
            <a:off x="5693434" y="6155277"/>
            <a:ext cx="4995970" cy="461665"/>
          </a:xfrm>
          <a:prstGeom prst="rect">
            <a:avLst/>
          </a:prstGeom>
          <a:noFill/>
        </p:spPr>
        <p:txBody>
          <a:bodyPr wrap="square" rtlCol="0">
            <a:spAutoFit/>
          </a:bodyPr>
          <a:lstStyle/>
          <a:p>
            <a:r>
              <a:rPr lang="fr-CA" sz="1200" i="1" dirty="0"/>
              <a:t>Tiré de « Quelles sont les méthodes d’enseignement efficaces auprès des élèves en difficulté? », Steve Bissonnette, Carl Bouchard, </a:t>
            </a:r>
            <a:r>
              <a:rPr lang="fr-CA" sz="1200" i="1" dirty="0" smtClean="0"/>
              <a:t>UQO</a:t>
            </a:r>
            <a:endParaRPr lang="fr-CA" sz="1200" dirty="0"/>
          </a:p>
        </p:txBody>
      </p:sp>
      <p:pic>
        <p:nvPicPr>
          <p:cNvPr id="14" name="Picture 4" descr="RÃ©sultats de recherche d'images pour Â«Â regularizacion matematicasÂ Â»"/>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6"/>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452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custDataLst>
              <p:tags r:id="rId1"/>
            </p:custDataLst>
          </p:nvPr>
        </p:nvSpPr>
        <p:spPr>
          <a:xfrm>
            <a:off x="2819465" y="1290229"/>
            <a:ext cx="4859629" cy="461665"/>
          </a:xfrm>
          <a:prstGeom prst="rect">
            <a:avLst/>
          </a:prstGeom>
          <a:noFill/>
        </p:spPr>
        <p:txBody>
          <a:bodyPr wrap="square" rtlCol="0">
            <a:spAutoFit/>
          </a:bodyPr>
          <a:lstStyle/>
          <a:p>
            <a:r>
              <a:rPr lang="fr-CA" sz="2400" dirty="0" smtClean="0"/>
              <a:t>Gabarit d’enseignement explicite</a:t>
            </a:r>
          </a:p>
        </p:txBody>
      </p:sp>
      <p:sp>
        <p:nvSpPr>
          <p:cNvPr id="7" name="ZoneTexte 6"/>
          <p:cNvSpPr txBox="1"/>
          <p:nvPr>
            <p:custDataLst>
              <p:tags r:id="rId2"/>
            </p:custDataLst>
          </p:nvPr>
        </p:nvSpPr>
        <p:spPr>
          <a:xfrm>
            <a:off x="5127823" y="4264150"/>
            <a:ext cx="5296617" cy="2062103"/>
          </a:xfrm>
          <a:prstGeom prst="rect">
            <a:avLst/>
          </a:prstGeom>
          <a:noFill/>
        </p:spPr>
        <p:txBody>
          <a:bodyPr wrap="square" rtlCol="0">
            <a:spAutoFit/>
          </a:bodyPr>
          <a:lstStyle/>
          <a:p>
            <a:pPr algn="just"/>
            <a:r>
              <a:rPr lang="fr-CA" sz="1600" i="1" dirty="0" smtClean="0"/>
              <a:t>L'enseignant </a:t>
            </a:r>
            <a:r>
              <a:rPr lang="fr-CA" sz="1600" i="1" dirty="0"/>
              <a:t>« met un haut-parleur sur sa pensée » en verbalisant aux élèves les liens </a:t>
            </a:r>
            <a:r>
              <a:rPr lang="fr-CA" sz="1600" i="1" dirty="0" smtClean="0"/>
              <a:t>qu'il </a:t>
            </a:r>
            <a:r>
              <a:rPr lang="fr-CA" sz="1600" i="1" dirty="0"/>
              <a:t>effectue pour comprendre la tâche, les questions qu'il se pose, ainsi que les stratégies </a:t>
            </a:r>
            <a:r>
              <a:rPr lang="fr-CA" sz="1600" i="1" dirty="0" smtClean="0"/>
              <a:t>qu'il </a:t>
            </a:r>
            <a:r>
              <a:rPr lang="fr-CA" sz="1600" i="1" dirty="0"/>
              <a:t>sollicite pour la </a:t>
            </a:r>
            <a:r>
              <a:rPr lang="fr-CA" sz="1600" i="1" dirty="0" smtClean="0"/>
              <a:t>réaliser</a:t>
            </a:r>
          </a:p>
          <a:p>
            <a:pPr algn="just"/>
            <a:endParaRPr lang="fr-CA" sz="1600" i="1" dirty="0"/>
          </a:p>
          <a:p>
            <a:pPr algn="just"/>
            <a:r>
              <a:rPr lang="fr-CA" sz="1600" i="1" dirty="0" smtClean="0"/>
              <a:t>Ici, l’enseignant peut indiquer directement la réponse attendue. Si la réponse est déjà donnée, les élèves pourront mieux se concentrer sur le processus …</a:t>
            </a:r>
            <a:endParaRPr lang="fr-CA" sz="1600" i="1" dirty="0"/>
          </a:p>
        </p:txBody>
      </p:sp>
      <p:pic>
        <p:nvPicPr>
          <p:cNvPr id="9" name="Image 8"/>
          <p:cNvPicPr>
            <a:picLocks noChangeAspect="1"/>
          </p:cNvPicPr>
          <p:nvPr>
            <p:custDataLst>
              <p:tags r:id="rId3"/>
            </p:custDataLst>
          </p:nvPr>
        </p:nvPicPr>
        <p:blipFill>
          <a:blip r:embed="rId13"/>
          <a:stretch>
            <a:fillRect/>
          </a:stretch>
        </p:blipFill>
        <p:spPr>
          <a:xfrm>
            <a:off x="1028905" y="1788563"/>
            <a:ext cx="3581120" cy="4620011"/>
          </a:xfrm>
          <a:prstGeom prst="rect">
            <a:avLst/>
          </a:prstGeom>
        </p:spPr>
      </p:pic>
      <p:sp>
        <p:nvSpPr>
          <p:cNvPr id="12" name="ZoneTexte 11"/>
          <p:cNvSpPr txBox="1"/>
          <p:nvPr>
            <p:custDataLst>
              <p:tags r:id="rId4"/>
            </p:custDataLst>
          </p:nvPr>
        </p:nvSpPr>
        <p:spPr>
          <a:xfrm>
            <a:off x="5127823" y="2100081"/>
            <a:ext cx="5296617" cy="1815882"/>
          </a:xfrm>
          <a:prstGeom prst="rect">
            <a:avLst/>
          </a:prstGeom>
          <a:noFill/>
        </p:spPr>
        <p:txBody>
          <a:bodyPr wrap="square" rtlCol="0">
            <a:spAutoFit/>
          </a:bodyPr>
          <a:lstStyle/>
          <a:p>
            <a:pPr algn="just"/>
            <a:r>
              <a:rPr lang="fr-CA" sz="1600" i="1" dirty="0"/>
              <a:t>En présentant l'objectif d'apprentissage, l'enseignant indique clairement aux élèves </a:t>
            </a:r>
            <a:r>
              <a:rPr lang="fr-CA" sz="1600" i="1" dirty="0" smtClean="0"/>
              <a:t>les </a:t>
            </a:r>
            <a:r>
              <a:rPr lang="fr-CA" sz="1600" i="1" dirty="0"/>
              <a:t>contenus qui seront abordés durant la leçon</a:t>
            </a:r>
            <a:r>
              <a:rPr lang="fr-CA" sz="1600" i="1" dirty="0" smtClean="0"/>
              <a:t>…</a:t>
            </a:r>
          </a:p>
          <a:p>
            <a:pPr algn="just"/>
            <a:r>
              <a:rPr lang="fr-CA" sz="1600" i="1" dirty="0" smtClean="0"/>
              <a:t>QUOI</a:t>
            </a:r>
          </a:p>
          <a:p>
            <a:pPr algn="just"/>
            <a:r>
              <a:rPr lang="fr-CA" sz="1600" i="1" dirty="0" smtClean="0"/>
              <a:t>POURQUOI</a:t>
            </a:r>
          </a:p>
          <a:p>
            <a:pPr algn="just"/>
            <a:r>
              <a:rPr lang="fr-CA" sz="1600" i="1" dirty="0" smtClean="0"/>
              <a:t>QUAND</a:t>
            </a:r>
          </a:p>
          <a:p>
            <a:pPr algn="just"/>
            <a:r>
              <a:rPr lang="fr-CA" sz="1600" i="1" dirty="0" smtClean="0"/>
              <a:t>COMMENT</a:t>
            </a:r>
            <a:endParaRPr lang="fr-CA" sz="1600" i="1" dirty="0"/>
          </a:p>
        </p:txBody>
      </p:sp>
      <p:sp>
        <p:nvSpPr>
          <p:cNvPr id="13" name="Accolade fermante 12"/>
          <p:cNvSpPr/>
          <p:nvPr>
            <p:custDataLst>
              <p:tags r:id="rId5"/>
            </p:custDataLst>
          </p:nvPr>
        </p:nvSpPr>
        <p:spPr>
          <a:xfrm>
            <a:off x="4696290" y="2059428"/>
            <a:ext cx="331538" cy="2104845"/>
          </a:xfrm>
          <a:prstGeom prst="rightBrac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5" name="ZoneTexte 14"/>
          <p:cNvSpPr txBox="1"/>
          <p:nvPr>
            <p:custDataLst>
              <p:tags r:id="rId6"/>
            </p:custDataLst>
          </p:nvPr>
        </p:nvSpPr>
        <p:spPr>
          <a:xfrm>
            <a:off x="5034693" y="1782550"/>
            <a:ext cx="5581852" cy="246221"/>
          </a:xfrm>
          <a:prstGeom prst="rect">
            <a:avLst/>
          </a:prstGeom>
          <a:noFill/>
        </p:spPr>
        <p:txBody>
          <a:bodyPr wrap="square" rtlCol="0">
            <a:spAutoFit/>
          </a:bodyPr>
          <a:lstStyle/>
          <a:p>
            <a:r>
              <a:rPr lang="fr-CA" sz="1000" i="1" dirty="0" smtClean="0"/>
              <a:t>L’enseignement explicite, chapitre 7, Clermont Gauthier, Steve Bissonnette, Mario Richard</a:t>
            </a:r>
            <a:endParaRPr lang="fr-CA" sz="1000" dirty="0"/>
          </a:p>
        </p:txBody>
      </p:sp>
      <p:sp>
        <p:nvSpPr>
          <p:cNvPr id="18" name="Accolade fermante 17"/>
          <p:cNvSpPr/>
          <p:nvPr>
            <p:custDataLst>
              <p:tags r:id="rId7"/>
            </p:custDataLst>
          </p:nvPr>
        </p:nvSpPr>
        <p:spPr>
          <a:xfrm>
            <a:off x="4703155" y="4303729"/>
            <a:ext cx="331538" cy="2104845"/>
          </a:xfrm>
          <a:prstGeom prst="rightBrac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 name="ZoneTexte 1"/>
          <p:cNvSpPr txBox="1"/>
          <p:nvPr>
            <p:custDataLst>
              <p:tags r:id="rId8"/>
            </p:custDataLst>
          </p:nvPr>
        </p:nvSpPr>
        <p:spPr>
          <a:xfrm>
            <a:off x="1317559" y="6408574"/>
            <a:ext cx="2856872" cy="338554"/>
          </a:xfrm>
          <a:prstGeom prst="rect">
            <a:avLst/>
          </a:prstGeom>
          <a:noFill/>
        </p:spPr>
        <p:txBody>
          <a:bodyPr wrap="none" rtlCol="0">
            <a:spAutoFit/>
          </a:bodyPr>
          <a:lstStyle/>
          <a:p>
            <a:pPr algn="ctr"/>
            <a:r>
              <a:rPr lang="fr-CA" sz="800" i="1" dirty="0" smtClean="0"/>
              <a:t>Caroline Maurice, CSRDN / Inspiré de McLaughlin et Allen (2009)</a:t>
            </a:r>
          </a:p>
          <a:p>
            <a:pPr algn="ctr"/>
            <a:r>
              <a:rPr lang="fr-CA" sz="800" i="1" dirty="0" smtClean="0"/>
              <a:t>Adaptation: Gilles Coulombe / CÉAPO</a:t>
            </a:r>
            <a:endParaRPr lang="fr-CA" sz="800" i="1" dirty="0"/>
          </a:p>
        </p:txBody>
      </p:sp>
      <p:pic>
        <p:nvPicPr>
          <p:cNvPr id="17" name="Picture 4" descr="RÃ©sultats de recherche d'images pour Â«Â regularizacion matematicasÂ Â»"/>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custDataLst>
              <p:tags r:id="rId10"/>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20" name="Image 19"/>
          <p:cNvPicPr>
            <a:picLocks noChangeAspect="1"/>
          </p:cNvPicPr>
          <p:nvPr>
            <p:custDataLst>
              <p:tags r:id="rId11"/>
            </p:custDataLst>
          </p:nvPr>
        </p:nvPicPr>
        <p:blipFill>
          <a:blip r:embed="rId15"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4" name="Rectangle 13"/>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12402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custDataLst>
              <p:tags r:id="rId1"/>
            </p:custDataLst>
          </p:nvPr>
        </p:nvSpPr>
        <p:spPr>
          <a:xfrm>
            <a:off x="4829273" y="1281232"/>
            <a:ext cx="6326276" cy="1815882"/>
          </a:xfrm>
          <a:prstGeom prst="rect">
            <a:avLst/>
          </a:prstGeom>
          <a:noFill/>
        </p:spPr>
        <p:txBody>
          <a:bodyPr wrap="square" rtlCol="0">
            <a:spAutoFit/>
          </a:bodyPr>
          <a:lstStyle/>
          <a:p>
            <a:pPr algn="just"/>
            <a:r>
              <a:rPr lang="fr-CA" sz="1600" i="1" dirty="0" smtClean="0"/>
              <a:t>L'enseignant </a:t>
            </a:r>
            <a:r>
              <a:rPr lang="fr-CA" sz="1600" i="1" dirty="0"/>
              <a:t>s'assure de </a:t>
            </a:r>
            <a:r>
              <a:rPr lang="fr-CA" sz="1600" i="1" dirty="0" smtClean="0"/>
              <a:t>vérifier </a:t>
            </a:r>
            <a:r>
              <a:rPr lang="fr-CA" sz="1600" i="1" dirty="0"/>
              <a:t>la qualité de la compréhension des élèves, en leur proposant de réaliser des tâches </a:t>
            </a:r>
            <a:r>
              <a:rPr lang="fr-CA" sz="1600" i="1" dirty="0" smtClean="0"/>
              <a:t>semblables </a:t>
            </a:r>
            <a:r>
              <a:rPr lang="fr-CA" sz="1600" i="1" dirty="0"/>
              <a:t>à celles qui ont été utilisées lors du modelage. Pour ce faire, l'enseignant prend soin </a:t>
            </a:r>
            <a:r>
              <a:rPr lang="fr-CA" sz="1600" i="1" dirty="0" smtClean="0"/>
              <a:t>d'interroger régulièrement (questionnement fréquent) </a:t>
            </a:r>
            <a:r>
              <a:rPr lang="fr-CA" sz="1600" i="1" dirty="0"/>
              <a:t>les élèves durant la réalisation de ces tâches (un  nombre  suffisant  de  mise  en  pratiques  doit  permettre  d'atteindre  un </a:t>
            </a:r>
            <a:r>
              <a:rPr lang="fr-CA" sz="1600" i="1" dirty="0" smtClean="0"/>
              <a:t>seuil </a:t>
            </a:r>
            <a:r>
              <a:rPr lang="fr-CA" sz="1600" i="1" dirty="0"/>
              <a:t>élevé de </a:t>
            </a:r>
            <a:r>
              <a:rPr lang="fr-CA" sz="1600" i="1" dirty="0" smtClean="0"/>
              <a:t>réussite)…</a:t>
            </a:r>
            <a:endParaRPr lang="fr-CA" sz="1600" i="1" dirty="0"/>
          </a:p>
        </p:txBody>
      </p:sp>
      <p:pic>
        <p:nvPicPr>
          <p:cNvPr id="2" name="Image 1"/>
          <p:cNvPicPr>
            <a:picLocks noChangeAspect="1"/>
          </p:cNvPicPr>
          <p:nvPr>
            <p:custDataLst>
              <p:tags r:id="rId2"/>
            </p:custDataLst>
          </p:nvPr>
        </p:nvPicPr>
        <p:blipFill>
          <a:blip r:embed="rId14"/>
          <a:stretch>
            <a:fillRect/>
          </a:stretch>
        </p:blipFill>
        <p:spPr>
          <a:xfrm>
            <a:off x="703023" y="1360996"/>
            <a:ext cx="3578947" cy="4356714"/>
          </a:xfrm>
          <a:prstGeom prst="rect">
            <a:avLst/>
          </a:prstGeom>
        </p:spPr>
      </p:pic>
      <p:sp>
        <p:nvSpPr>
          <p:cNvPr id="13" name="Accolade fermante 12"/>
          <p:cNvSpPr/>
          <p:nvPr>
            <p:custDataLst>
              <p:tags r:id="rId3"/>
            </p:custDataLst>
          </p:nvPr>
        </p:nvSpPr>
        <p:spPr>
          <a:xfrm>
            <a:off x="4389852" y="1384902"/>
            <a:ext cx="331538" cy="868778"/>
          </a:xfrm>
          <a:prstGeom prst="rightBrac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6" name="ZoneTexte 15"/>
          <p:cNvSpPr txBox="1"/>
          <p:nvPr>
            <p:custDataLst>
              <p:tags r:id="rId4"/>
            </p:custDataLst>
          </p:nvPr>
        </p:nvSpPr>
        <p:spPr>
          <a:xfrm>
            <a:off x="4829272" y="3164793"/>
            <a:ext cx="6326277" cy="830997"/>
          </a:xfrm>
          <a:prstGeom prst="rect">
            <a:avLst/>
          </a:prstGeom>
          <a:noFill/>
        </p:spPr>
        <p:txBody>
          <a:bodyPr wrap="square" rtlCol="0">
            <a:spAutoFit/>
          </a:bodyPr>
          <a:lstStyle/>
          <a:p>
            <a:pPr algn="just"/>
            <a:r>
              <a:rPr lang="fr-CA" sz="1600" i="1" dirty="0" smtClean="0"/>
              <a:t>La </a:t>
            </a:r>
            <a:r>
              <a:rPr lang="fr-CA" sz="1600" i="1" dirty="0"/>
              <a:t>pratique autonome représente le prolongement de la pratique </a:t>
            </a:r>
            <a:r>
              <a:rPr lang="fr-CA" sz="1600" i="1" dirty="0" smtClean="0"/>
              <a:t>guidée. </a:t>
            </a:r>
            <a:r>
              <a:rPr lang="fr-CA" sz="1600" i="1" dirty="0"/>
              <a:t>Elle vise à </a:t>
            </a:r>
            <a:r>
              <a:rPr lang="fr-CA" sz="1600" i="1" dirty="0" smtClean="0"/>
              <a:t>fournir </a:t>
            </a:r>
            <a:r>
              <a:rPr lang="fr-CA" sz="1600" i="1" dirty="0"/>
              <a:t>aux élèves suffisamment d'occasions de s'exercer de manière à consolider leur </a:t>
            </a:r>
            <a:r>
              <a:rPr lang="fr-CA" sz="1600" i="1" dirty="0" smtClean="0"/>
              <a:t>réussite</a:t>
            </a:r>
            <a:r>
              <a:rPr lang="fr-CA" sz="1600" i="1" dirty="0"/>
              <a:t>…</a:t>
            </a:r>
          </a:p>
        </p:txBody>
      </p:sp>
      <p:sp>
        <p:nvSpPr>
          <p:cNvPr id="19" name="Accolade fermante 18"/>
          <p:cNvSpPr/>
          <p:nvPr>
            <p:custDataLst>
              <p:tags r:id="rId5"/>
            </p:custDataLst>
          </p:nvPr>
        </p:nvSpPr>
        <p:spPr>
          <a:xfrm>
            <a:off x="4389852" y="2854112"/>
            <a:ext cx="331538" cy="1194705"/>
          </a:xfrm>
          <a:prstGeom prst="rightBrac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20" name="ZoneTexte 19"/>
          <p:cNvSpPr txBox="1"/>
          <p:nvPr>
            <p:custDataLst>
              <p:tags r:id="rId6"/>
            </p:custDataLst>
          </p:nvPr>
        </p:nvSpPr>
        <p:spPr>
          <a:xfrm>
            <a:off x="4829271" y="4372095"/>
            <a:ext cx="6326277" cy="1077218"/>
          </a:xfrm>
          <a:prstGeom prst="rect">
            <a:avLst/>
          </a:prstGeom>
          <a:noFill/>
        </p:spPr>
        <p:txBody>
          <a:bodyPr wrap="square" rtlCol="0">
            <a:spAutoFit/>
          </a:bodyPr>
          <a:lstStyle/>
          <a:p>
            <a:pPr algn="just"/>
            <a:r>
              <a:rPr lang="fr-CA" sz="1600" i="1" dirty="0" smtClean="0"/>
              <a:t>Représente un </a:t>
            </a:r>
            <a:r>
              <a:rPr lang="fr-CA" sz="1600" i="1" dirty="0"/>
              <a:t>temps privilégié pour identifier formellement et extraire, parmi ce qui été vu, entendu et </a:t>
            </a:r>
            <a:r>
              <a:rPr lang="fr-CA" sz="1600" i="1" dirty="0" smtClean="0"/>
              <a:t>réalisé </a:t>
            </a:r>
            <a:r>
              <a:rPr lang="fr-CA" sz="1600" i="1" dirty="0"/>
              <a:t>dans une situation d'apprentissage, les concepts, les connaissances, les stratégies ou </a:t>
            </a:r>
            <a:r>
              <a:rPr lang="fr-CA" sz="1600" i="1" dirty="0" smtClean="0"/>
              <a:t>les </a:t>
            </a:r>
            <a:r>
              <a:rPr lang="fr-CA" sz="1600" i="1" dirty="0"/>
              <a:t>attitudes qui sont essentiels à retenir et à placer en mémoire…</a:t>
            </a:r>
          </a:p>
        </p:txBody>
      </p:sp>
      <p:sp>
        <p:nvSpPr>
          <p:cNvPr id="22" name="Accolade fermante 21"/>
          <p:cNvSpPr/>
          <p:nvPr>
            <p:custDataLst>
              <p:tags r:id="rId7"/>
            </p:custDataLst>
          </p:nvPr>
        </p:nvSpPr>
        <p:spPr>
          <a:xfrm>
            <a:off x="4389852" y="4276991"/>
            <a:ext cx="331538" cy="1440719"/>
          </a:xfrm>
          <a:prstGeom prst="rightBrac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pic>
        <p:nvPicPr>
          <p:cNvPr id="5" name="Image 4">
            <a:hlinkClick r:id="rId15"/>
          </p:cNvPr>
          <p:cNvPicPr>
            <a:picLocks noChangeAspect="1"/>
          </p:cNvPicPr>
          <p:nvPr>
            <p:custDataLst>
              <p:tags r:id="rId8"/>
            </p:custDataLst>
          </p:nvPr>
        </p:nvPicPr>
        <p:blipFill>
          <a:blip r:embed="rId16"/>
          <a:stretch>
            <a:fillRect/>
          </a:stretch>
        </p:blipFill>
        <p:spPr>
          <a:xfrm>
            <a:off x="7014453" y="5963099"/>
            <a:ext cx="1673107" cy="326646"/>
          </a:xfrm>
          <a:prstGeom prst="rect">
            <a:avLst/>
          </a:prstGeom>
          <a:ln w="28575">
            <a:solidFill>
              <a:schemeClr val="tx1">
                <a:lumMod val="75000"/>
              </a:schemeClr>
            </a:solidFill>
          </a:ln>
        </p:spPr>
      </p:pic>
      <p:sp>
        <p:nvSpPr>
          <p:cNvPr id="23" name="ZoneTexte 22"/>
          <p:cNvSpPr txBox="1"/>
          <p:nvPr>
            <p:custDataLst>
              <p:tags r:id="rId9"/>
            </p:custDataLst>
          </p:nvPr>
        </p:nvSpPr>
        <p:spPr>
          <a:xfrm>
            <a:off x="6759049" y="6289745"/>
            <a:ext cx="2282314" cy="220342"/>
          </a:xfrm>
          <a:prstGeom prst="rect">
            <a:avLst/>
          </a:prstGeom>
          <a:noFill/>
        </p:spPr>
        <p:txBody>
          <a:bodyPr wrap="square" rtlCol="0">
            <a:spAutoFit/>
          </a:bodyPr>
          <a:lstStyle/>
          <a:p>
            <a:r>
              <a:rPr lang="fr-CA" sz="800" i="1" dirty="0" smtClean="0"/>
              <a:t>Cliquer sur l’image afin d’accéder à l’article</a:t>
            </a:r>
            <a:endParaRPr lang="fr-CA" sz="800" b="1" i="1" dirty="0" smtClean="0"/>
          </a:p>
        </p:txBody>
      </p:sp>
      <p:pic>
        <p:nvPicPr>
          <p:cNvPr id="17" name="Picture 4" descr="RÃ©sultats de recherche d'images pour Â«Â regularizacion matematicasÂ Â»"/>
          <p:cNvPicPr>
            <a:picLocks noChangeAspect="1" noChangeArrowheads="1"/>
          </p:cNvPicPr>
          <p:nvPr>
            <p:custDataLst>
              <p:tags r:id="rId10"/>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custDataLst>
              <p:tags r:id="rId11"/>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21" name="Image 20"/>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24" name="Rectangle 23"/>
          <p:cNvSpPr/>
          <p:nvPr/>
        </p:nvSpPr>
        <p:spPr>
          <a:xfrm>
            <a:off x="198129" y="78065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51962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p:bldP spid="2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8" name="Image 7"/>
          <p:cNvPicPr>
            <a:picLocks noChangeAspect="1"/>
          </p:cNvPicPr>
          <p:nvPr/>
        </p:nvPicPr>
        <p:blipFill>
          <a:blip r:embed="rId7"/>
          <a:stretch>
            <a:fillRect/>
          </a:stretch>
        </p:blipFill>
        <p:spPr>
          <a:xfrm>
            <a:off x="741872" y="1212788"/>
            <a:ext cx="9569675" cy="5433106"/>
          </a:xfrm>
          <a:prstGeom prst="rect">
            <a:avLst/>
          </a:prstGeom>
        </p:spPr>
      </p:pic>
      <p:sp>
        <p:nvSpPr>
          <p:cNvPr id="7" name="Rectangle 6"/>
          <p:cNvSpPr/>
          <p:nvPr/>
        </p:nvSpPr>
        <p:spPr>
          <a:xfrm>
            <a:off x="198129" y="71802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15830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2" name="Image 1"/>
          <p:cNvPicPr>
            <a:picLocks noChangeAspect="1"/>
          </p:cNvPicPr>
          <p:nvPr/>
        </p:nvPicPr>
        <p:blipFill>
          <a:blip r:embed="rId7"/>
          <a:stretch>
            <a:fillRect/>
          </a:stretch>
        </p:blipFill>
        <p:spPr>
          <a:xfrm>
            <a:off x="492590" y="1212788"/>
            <a:ext cx="9954000" cy="5510393"/>
          </a:xfrm>
          <a:prstGeom prst="rect">
            <a:avLst/>
          </a:prstGeom>
        </p:spPr>
      </p:pic>
      <p:sp>
        <p:nvSpPr>
          <p:cNvPr id="7" name="Rectangle 6"/>
          <p:cNvSpPr/>
          <p:nvPr/>
        </p:nvSpPr>
        <p:spPr>
          <a:xfrm>
            <a:off x="198129" y="768131"/>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28023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2" name="Image 1"/>
          <p:cNvPicPr>
            <a:picLocks noChangeAspect="1"/>
          </p:cNvPicPr>
          <p:nvPr/>
        </p:nvPicPr>
        <p:blipFill>
          <a:blip r:embed="rId7"/>
          <a:stretch>
            <a:fillRect/>
          </a:stretch>
        </p:blipFill>
        <p:spPr>
          <a:xfrm>
            <a:off x="465078" y="1214217"/>
            <a:ext cx="10260536" cy="5560548"/>
          </a:xfrm>
          <a:prstGeom prst="rect">
            <a:avLst/>
          </a:prstGeom>
        </p:spPr>
      </p:pic>
      <p:sp>
        <p:nvSpPr>
          <p:cNvPr id="7" name="Rectangle 6"/>
          <p:cNvSpPr/>
          <p:nvPr/>
        </p:nvSpPr>
        <p:spPr>
          <a:xfrm>
            <a:off x="198129" y="743079"/>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22984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sp>
        <p:nvSpPr>
          <p:cNvPr id="6" name="ZoneTexte 5"/>
          <p:cNvSpPr txBox="1"/>
          <p:nvPr>
            <p:custDataLst>
              <p:tags r:id="rId2"/>
            </p:custDataLst>
          </p:nvPr>
        </p:nvSpPr>
        <p:spPr>
          <a:xfrm>
            <a:off x="443031" y="1519446"/>
            <a:ext cx="10385076" cy="4031873"/>
          </a:xfrm>
          <a:prstGeom prst="rect">
            <a:avLst/>
          </a:prstGeom>
          <a:noFill/>
        </p:spPr>
        <p:txBody>
          <a:bodyPr wrap="square" rtlCol="0">
            <a:spAutoFit/>
          </a:bodyPr>
          <a:lstStyle/>
          <a:p>
            <a:r>
              <a:rPr lang="fr-CA" sz="2800" u="sng" dirty="0" smtClean="0"/>
              <a:t>Activité 1: Transformer une tâche</a:t>
            </a:r>
          </a:p>
          <a:p>
            <a:endParaRPr lang="fr-CA" sz="2800" u="sng" dirty="0" smtClean="0"/>
          </a:p>
          <a:p>
            <a:r>
              <a:rPr lang="fr-CA" sz="2200" dirty="0" smtClean="0"/>
              <a:t>Consignes (en dyades)</a:t>
            </a:r>
          </a:p>
          <a:p>
            <a:pPr marL="342900" indent="-342900">
              <a:buFont typeface="Arial" panose="020B0604020202020204" pitchFamily="34" charset="0"/>
              <a:buChar char="•"/>
            </a:pPr>
            <a:r>
              <a:rPr lang="fr-CA" sz="2200" dirty="0" smtClean="0"/>
              <a:t>Résoudre la tâche « </a:t>
            </a:r>
            <a:r>
              <a:rPr lang="fr-CA" sz="2200" dirty="0" smtClean="0">
                <a:hlinkClick r:id="rId7"/>
              </a:rPr>
              <a:t>Une voiture d’occasion</a:t>
            </a:r>
            <a:r>
              <a:rPr lang="fr-CA" sz="2200" dirty="0" smtClean="0"/>
              <a:t> » et noter vos stratégies.</a:t>
            </a:r>
          </a:p>
          <a:p>
            <a:pPr marL="342900" indent="-342900">
              <a:buFont typeface="Arial" panose="020B0604020202020204" pitchFamily="34" charset="0"/>
              <a:buChar char="•"/>
            </a:pPr>
            <a:r>
              <a:rPr lang="fr-CA" sz="2200" dirty="0" smtClean="0"/>
              <a:t>Comment pourriez-vous transformer cette tâche afin de la rendre plus complexe, en lien avec le cours MAT-3051-2, afin de travailler la stratégie de représentation suivante: « Analyse de la régularité des variables dans une table de valeurs afin de trouver la règle en jeu ».</a:t>
            </a:r>
          </a:p>
          <a:p>
            <a:pPr marL="342900" indent="-342900">
              <a:buFont typeface="Arial" panose="020B0604020202020204" pitchFamily="34" charset="0"/>
              <a:buChar char="•"/>
            </a:pPr>
            <a:endParaRPr lang="fr-CA" sz="2000" dirty="0" smtClean="0"/>
          </a:p>
          <a:p>
            <a:r>
              <a:rPr lang="fr-CA" sz="1400" i="1" dirty="0" smtClean="0"/>
              <a:t>         *Document de référence: </a:t>
            </a:r>
            <a:r>
              <a:rPr lang="fr-CA" sz="1400" i="1" dirty="0" smtClean="0">
                <a:hlinkClick r:id="rId8"/>
              </a:rPr>
              <a:t>Une tâche complexe  </a:t>
            </a:r>
            <a:r>
              <a:rPr lang="fr-CA" sz="1400" i="1" dirty="0" smtClean="0"/>
              <a:t>(Mélanie Tremblay, UQAR)</a:t>
            </a:r>
          </a:p>
          <a:p>
            <a:r>
              <a:rPr lang="fr-CA" sz="1400" i="1" dirty="0" smtClean="0"/>
              <a:t>         *</a:t>
            </a:r>
            <a:r>
              <a:rPr lang="fr-CA" sz="1400" i="1" dirty="0"/>
              <a:t>Document de référence: </a:t>
            </a:r>
            <a:r>
              <a:rPr lang="fr-CA" sz="1400" i="1" dirty="0" smtClean="0">
                <a:hlinkClick r:id="rId9"/>
              </a:rPr>
              <a:t>Stratégies en algèbre MAT-3051-2 </a:t>
            </a:r>
            <a:r>
              <a:rPr lang="fr-CA" sz="1400" i="1" dirty="0" smtClean="0"/>
              <a:t> (Gilles Coulombe / Adaptation de Mélanie Tremblay)</a:t>
            </a:r>
          </a:p>
          <a:p>
            <a:r>
              <a:rPr lang="fr-CA" sz="2000" i="1" dirty="0" smtClean="0"/>
              <a:t>         </a:t>
            </a:r>
          </a:p>
        </p:txBody>
      </p:sp>
      <p:pic>
        <p:nvPicPr>
          <p:cNvPr id="8" name="Picture 4" descr="RÃ©sultats de recherche d'images pour Â«Â regularizacion matematicasÂ Â»"/>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9" name="ZoneTexte 8"/>
          <p:cNvSpPr txBox="1"/>
          <p:nvPr>
            <p:custDataLst>
              <p:tags r:id="rId5"/>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1090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2" name="Image 1"/>
          <p:cNvPicPr>
            <a:picLocks noChangeAspect="1"/>
          </p:cNvPicPr>
          <p:nvPr/>
        </p:nvPicPr>
        <p:blipFill>
          <a:blip r:embed="rId7"/>
          <a:stretch>
            <a:fillRect/>
          </a:stretch>
        </p:blipFill>
        <p:spPr>
          <a:xfrm>
            <a:off x="396814" y="1212788"/>
            <a:ext cx="10189859" cy="5386420"/>
          </a:xfrm>
          <a:prstGeom prst="rect">
            <a:avLst/>
          </a:prstGeom>
        </p:spPr>
      </p:pic>
      <p:sp>
        <p:nvSpPr>
          <p:cNvPr id="7" name="Rectangle 6"/>
          <p:cNvSpPr/>
          <p:nvPr/>
        </p:nvSpPr>
        <p:spPr>
          <a:xfrm>
            <a:off x="198129" y="755605"/>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408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Picture 4" descr="RÃ©sultats de recherche d'images pour Â«Â regularizacion matematicasÂ Â»"/>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3"/>
            </p:custDataLst>
          </p:nvPr>
        </p:nvSpPr>
        <p:spPr>
          <a:xfrm>
            <a:off x="536024" y="2459024"/>
            <a:ext cx="10503890" cy="1723549"/>
          </a:xfrm>
          <a:prstGeom prst="rect">
            <a:avLst/>
          </a:prstGeom>
          <a:noFill/>
        </p:spPr>
        <p:txBody>
          <a:bodyPr wrap="square" rtlCol="0">
            <a:spAutoFit/>
          </a:bodyPr>
          <a:lstStyle/>
          <a:p>
            <a:r>
              <a:rPr lang="fr-CA" sz="2000" u="sng" dirty="0" smtClean="0"/>
              <a:t>Lecture et outils sur la pédagogie explicite</a:t>
            </a:r>
          </a:p>
          <a:p>
            <a:endParaRPr lang="fr-CA" sz="2000" u="sng" dirty="0" smtClean="0"/>
          </a:p>
          <a:p>
            <a:pPr marL="342900" indent="-342900">
              <a:buFont typeface="Arial" panose="020B0604020202020204" pitchFamily="34" charset="0"/>
              <a:buChar char="•"/>
            </a:pPr>
            <a:r>
              <a:rPr lang="fr-CA" dirty="0" smtClean="0"/>
              <a:t>« </a:t>
            </a:r>
            <a:r>
              <a:rPr lang="fr-CA" dirty="0" smtClean="0">
                <a:hlinkClick r:id="rId8"/>
              </a:rPr>
              <a:t>La pédagogie explicite</a:t>
            </a:r>
            <a:r>
              <a:rPr lang="fr-CA" dirty="0" smtClean="0"/>
              <a:t> »</a:t>
            </a:r>
          </a:p>
          <a:p>
            <a:pPr marL="342900" indent="-342900">
              <a:buFont typeface="Arial" panose="020B0604020202020204" pitchFamily="34" charset="0"/>
              <a:buChar char="•"/>
            </a:pPr>
            <a:r>
              <a:rPr lang="fr-CA" dirty="0" smtClean="0"/>
              <a:t>« </a:t>
            </a:r>
            <a:r>
              <a:rPr lang="fr-CA" dirty="0" smtClean="0">
                <a:hlinkClick r:id="rId9"/>
              </a:rPr>
              <a:t>Gabarit d’enseignement explicite</a:t>
            </a:r>
            <a:r>
              <a:rPr lang="fr-CA" dirty="0" smtClean="0"/>
              <a:t> »</a:t>
            </a:r>
          </a:p>
          <a:p>
            <a:pPr marL="342900" indent="-342900">
              <a:buFont typeface="Arial" panose="020B0604020202020204" pitchFamily="34" charset="0"/>
              <a:buChar char="•"/>
            </a:pPr>
            <a:r>
              <a:rPr lang="fr-CA" dirty="0" smtClean="0"/>
              <a:t>« </a:t>
            </a:r>
            <a:r>
              <a:rPr lang="fr-CA" dirty="0" smtClean="0">
                <a:hlinkClick r:id="rId10"/>
              </a:rPr>
              <a:t>Gabarit d’enseignement explicite expliqué</a:t>
            </a:r>
            <a:r>
              <a:rPr lang="fr-CA" dirty="0" smtClean="0"/>
              <a:t> »</a:t>
            </a:r>
          </a:p>
          <a:p>
            <a:r>
              <a:rPr lang="fr-CA" sz="1200" i="1" dirty="0" smtClean="0"/>
              <a:t>        </a:t>
            </a:r>
            <a:endParaRPr lang="fr-CA" sz="2000" dirty="0" smtClean="0"/>
          </a:p>
        </p:txBody>
      </p:sp>
      <p:pic>
        <p:nvPicPr>
          <p:cNvPr id="12" name="Imag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7" name="ZoneTexte 6"/>
          <p:cNvSpPr txBox="1"/>
          <p:nvPr>
            <p:custDataLst>
              <p:tags r:id="rId5"/>
            </p:custDataLst>
          </p:nvPr>
        </p:nvSpPr>
        <p:spPr>
          <a:xfrm>
            <a:off x="536024" y="1783288"/>
            <a:ext cx="10503890" cy="584775"/>
          </a:xfrm>
          <a:prstGeom prst="rect">
            <a:avLst/>
          </a:prstGeom>
          <a:noFill/>
        </p:spPr>
        <p:txBody>
          <a:bodyPr wrap="square" rtlCol="0">
            <a:spAutoFit/>
          </a:bodyPr>
          <a:lstStyle/>
          <a:p>
            <a:r>
              <a:rPr lang="fr-CA" sz="2000" u="sng" dirty="0" smtClean="0"/>
              <a:t>Fichier: </a:t>
            </a:r>
            <a:r>
              <a:rPr lang="fr-CA" sz="2000" u="sng" dirty="0" smtClean="0">
                <a:hlinkClick r:id="rId12"/>
              </a:rPr>
              <a:t>modelage de la tâche «Un voyage en limousine » </a:t>
            </a:r>
            <a:endParaRPr lang="fr-CA" sz="2000" u="sng" dirty="0" smtClean="0"/>
          </a:p>
          <a:p>
            <a:r>
              <a:rPr lang="fr-CA" sz="1200" i="1" dirty="0" smtClean="0"/>
              <a:t>        </a:t>
            </a:r>
            <a:endParaRPr lang="fr-CA" sz="2000" dirty="0" smtClean="0"/>
          </a:p>
        </p:txBody>
      </p:sp>
      <p:sp>
        <p:nvSpPr>
          <p:cNvPr id="11" name="Rectangle 10"/>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82254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657725" y="1264013"/>
            <a:ext cx="9081498" cy="584775"/>
          </a:xfrm>
          <a:prstGeom prst="rect">
            <a:avLst/>
          </a:prstGeom>
          <a:noFill/>
        </p:spPr>
        <p:txBody>
          <a:bodyPr wrap="square" rtlCol="0">
            <a:spAutoFit/>
          </a:bodyPr>
          <a:lstStyle/>
          <a:p>
            <a:r>
              <a:rPr lang="fr-CA" sz="3200" dirty="0" smtClean="0"/>
              <a:t>Leçon d’enseignement explicite en MAT-3051</a:t>
            </a:r>
            <a:endParaRPr lang="fr-CA" sz="3200" b="1" dirty="0" smtClean="0"/>
          </a:p>
        </p:txBody>
      </p:sp>
      <p:sp>
        <p:nvSpPr>
          <p:cNvPr id="8" name="ZoneTexte 7"/>
          <p:cNvSpPr txBox="1"/>
          <p:nvPr>
            <p:custDataLst>
              <p:tags r:id="rId2"/>
            </p:custDataLst>
          </p:nvPr>
        </p:nvSpPr>
        <p:spPr>
          <a:xfrm>
            <a:off x="1318703" y="2484789"/>
            <a:ext cx="1414972" cy="400110"/>
          </a:xfrm>
          <a:prstGeom prst="rect">
            <a:avLst/>
          </a:prstGeom>
          <a:noFill/>
        </p:spPr>
        <p:txBody>
          <a:bodyPr wrap="square" rtlCol="0">
            <a:spAutoFit/>
          </a:bodyPr>
          <a:lstStyle/>
          <a:p>
            <a:r>
              <a:rPr lang="fr-CA" sz="2000" dirty="0" smtClean="0"/>
              <a:t>Modelage</a:t>
            </a:r>
            <a:endParaRPr lang="fr-CA" sz="2000" b="1" dirty="0" smtClean="0"/>
          </a:p>
        </p:txBody>
      </p:sp>
      <p:sp>
        <p:nvSpPr>
          <p:cNvPr id="9" name="ZoneTexte 8"/>
          <p:cNvSpPr txBox="1"/>
          <p:nvPr>
            <p:custDataLst>
              <p:tags r:id="rId3"/>
            </p:custDataLst>
          </p:nvPr>
        </p:nvSpPr>
        <p:spPr>
          <a:xfrm>
            <a:off x="4467723" y="2484789"/>
            <a:ext cx="2445193" cy="400110"/>
          </a:xfrm>
          <a:prstGeom prst="rect">
            <a:avLst/>
          </a:prstGeom>
          <a:noFill/>
        </p:spPr>
        <p:txBody>
          <a:bodyPr wrap="square" rtlCol="0">
            <a:spAutoFit/>
          </a:bodyPr>
          <a:lstStyle/>
          <a:p>
            <a:r>
              <a:rPr lang="fr-CA" sz="2000" dirty="0" smtClean="0"/>
              <a:t>Pratique guidée</a:t>
            </a:r>
            <a:endParaRPr lang="fr-CA" sz="2000" b="1" dirty="0" smtClean="0"/>
          </a:p>
        </p:txBody>
      </p:sp>
      <p:sp>
        <p:nvSpPr>
          <p:cNvPr id="10" name="ZoneTexte 9"/>
          <p:cNvSpPr txBox="1"/>
          <p:nvPr>
            <p:custDataLst>
              <p:tags r:id="rId4"/>
            </p:custDataLst>
          </p:nvPr>
        </p:nvSpPr>
        <p:spPr>
          <a:xfrm>
            <a:off x="7699753" y="2484789"/>
            <a:ext cx="2844422" cy="400110"/>
          </a:xfrm>
          <a:prstGeom prst="rect">
            <a:avLst/>
          </a:prstGeom>
          <a:noFill/>
        </p:spPr>
        <p:txBody>
          <a:bodyPr wrap="square" rtlCol="0">
            <a:spAutoFit/>
          </a:bodyPr>
          <a:lstStyle/>
          <a:p>
            <a:r>
              <a:rPr lang="fr-CA" sz="2000" dirty="0" smtClean="0"/>
              <a:t>Pratique autonome</a:t>
            </a:r>
            <a:endParaRPr lang="fr-CA" sz="2000" b="1" dirty="0" smtClean="0"/>
          </a:p>
        </p:txBody>
      </p:sp>
      <p:sp>
        <p:nvSpPr>
          <p:cNvPr id="11" name="ZoneTexte 10"/>
          <p:cNvSpPr txBox="1"/>
          <p:nvPr>
            <p:custDataLst>
              <p:tags r:id="rId5"/>
            </p:custDataLst>
          </p:nvPr>
        </p:nvSpPr>
        <p:spPr>
          <a:xfrm>
            <a:off x="1318703" y="2816554"/>
            <a:ext cx="2157612" cy="307777"/>
          </a:xfrm>
          <a:prstGeom prst="rect">
            <a:avLst/>
          </a:prstGeom>
          <a:noFill/>
        </p:spPr>
        <p:txBody>
          <a:bodyPr wrap="square" rtlCol="0">
            <a:spAutoFit/>
          </a:bodyPr>
          <a:lstStyle/>
          <a:p>
            <a:r>
              <a:rPr lang="fr-CA" sz="1400" dirty="0" smtClean="0"/>
              <a:t>Tâche: Épargne-études</a:t>
            </a:r>
            <a:endParaRPr lang="fr-CA" sz="1400" b="1" dirty="0" smtClean="0"/>
          </a:p>
        </p:txBody>
      </p:sp>
      <p:sp>
        <p:nvSpPr>
          <p:cNvPr id="12" name="ZoneTexte 11"/>
          <p:cNvSpPr txBox="1"/>
          <p:nvPr>
            <p:custDataLst>
              <p:tags r:id="rId6"/>
            </p:custDataLst>
          </p:nvPr>
        </p:nvSpPr>
        <p:spPr>
          <a:xfrm>
            <a:off x="4487473" y="2854006"/>
            <a:ext cx="1915823" cy="307777"/>
          </a:xfrm>
          <a:prstGeom prst="rect">
            <a:avLst/>
          </a:prstGeom>
          <a:noFill/>
        </p:spPr>
        <p:txBody>
          <a:bodyPr wrap="square" rtlCol="0">
            <a:spAutoFit/>
          </a:bodyPr>
          <a:lstStyle/>
          <a:p>
            <a:r>
              <a:rPr lang="fr-CA" sz="1400" dirty="0" smtClean="0"/>
              <a:t>Tâche: Le minibus</a:t>
            </a:r>
            <a:endParaRPr lang="fr-CA" sz="1400" b="1" dirty="0" smtClean="0"/>
          </a:p>
        </p:txBody>
      </p:sp>
      <p:sp>
        <p:nvSpPr>
          <p:cNvPr id="13" name="ZoneTexte 12"/>
          <p:cNvSpPr txBox="1"/>
          <p:nvPr>
            <p:custDataLst>
              <p:tags r:id="rId7"/>
            </p:custDataLst>
          </p:nvPr>
        </p:nvSpPr>
        <p:spPr>
          <a:xfrm>
            <a:off x="7736755" y="2854006"/>
            <a:ext cx="2266801" cy="307777"/>
          </a:xfrm>
          <a:prstGeom prst="rect">
            <a:avLst/>
          </a:prstGeom>
          <a:noFill/>
        </p:spPr>
        <p:txBody>
          <a:bodyPr wrap="square" rtlCol="0">
            <a:spAutoFit/>
          </a:bodyPr>
          <a:lstStyle/>
          <a:p>
            <a:r>
              <a:rPr lang="fr-CA" sz="1400" dirty="0" smtClean="0"/>
              <a:t>Tâche: Vélo et triathlon</a:t>
            </a:r>
            <a:endParaRPr lang="fr-CA" sz="1400" b="1" dirty="0" smtClean="0"/>
          </a:p>
        </p:txBody>
      </p:sp>
      <p:pic>
        <p:nvPicPr>
          <p:cNvPr id="2" name="Image 1">
            <a:hlinkClick r:id="rId27"/>
          </p:cNvPr>
          <p:cNvPicPr>
            <a:picLocks noChangeAspect="1"/>
          </p:cNvPicPr>
          <p:nvPr>
            <p:custDataLst>
              <p:tags r:id="rId8"/>
            </p:custDataLst>
          </p:nvPr>
        </p:nvPicPr>
        <p:blipFill>
          <a:blip r:embed="rId28"/>
          <a:stretch>
            <a:fillRect/>
          </a:stretch>
        </p:blipFill>
        <p:spPr>
          <a:xfrm>
            <a:off x="1420692" y="3225146"/>
            <a:ext cx="1770944" cy="291558"/>
          </a:xfrm>
          <a:prstGeom prst="rect">
            <a:avLst/>
          </a:prstGeom>
          <a:ln w="28575">
            <a:solidFill>
              <a:schemeClr val="tx1">
                <a:lumMod val="75000"/>
              </a:schemeClr>
            </a:solidFill>
          </a:ln>
        </p:spPr>
      </p:pic>
      <p:sp>
        <p:nvSpPr>
          <p:cNvPr id="14" name="ZoneTexte 13"/>
          <p:cNvSpPr txBox="1"/>
          <p:nvPr>
            <p:custDataLst>
              <p:tags r:id="rId9"/>
            </p:custDataLst>
          </p:nvPr>
        </p:nvSpPr>
        <p:spPr>
          <a:xfrm>
            <a:off x="3295031" y="6366406"/>
            <a:ext cx="4790575" cy="338554"/>
          </a:xfrm>
          <a:prstGeom prst="rect">
            <a:avLst/>
          </a:prstGeom>
          <a:noFill/>
        </p:spPr>
        <p:txBody>
          <a:bodyPr wrap="square" rtlCol="0">
            <a:spAutoFit/>
          </a:bodyPr>
          <a:lstStyle/>
          <a:p>
            <a:r>
              <a:rPr lang="fr-CA" sz="1600" i="1" dirty="0" smtClean="0"/>
              <a:t>Cliquer sur les images afin d’accéder aux fichiers</a:t>
            </a:r>
            <a:endParaRPr lang="fr-CA" sz="1600" b="1" i="1" dirty="0" smtClean="0"/>
          </a:p>
        </p:txBody>
      </p:sp>
      <p:pic>
        <p:nvPicPr>
          <p:cNvPr id="20" name="Image 19">
            <a:hlinkClick r:id="rId29"/>
          </p:cNvPr>
          <p:cNvPicPr>
            <a:picLocks noChangeAspect="1"/>
          </p:cNvPicPr>
          <p:nvPr>
            <p:custDataLst>
              <p:tags r:id="rId10"/>
            </p:custDataLst>
          </p:nvPr>
        </p:nvPicPr>
        <p:blipFill>
          <a:blip r:embed="rId30"/>
          <a:stretch>
            <a:fillRect/>
          </a:stretch>
        </p:blipFill>
        <p:spPr>
          <a:xfrm>
            <a:off x="4559642" y="3225146"/>
            <a:ext cx="1771483" cy="282945"/>
          </a:xfrm>
          <a:prstGeom prst="rect">
            <a:avLst/>
          </a:prstGeom>
          <a:ln w="28575">
            <a:solidFill>
              <a:schemeClr val="tx1">
                <a:lumMod val="75000"/>
              </a:schemeClr>
            </a:solidFill>
          </a:ln>
        </p:spPr>
      </p:pic>
      <p:pic>
        <p:nvPicPr>
          <p:cNvPr id="21" name="Image 20">
            <a:hlinkClick r:id="rId31"/>
          </p:cNvPr>
          <p:cNvPicPr>
            <a:picLocks noChangeAspect="1"/>
          </p:cNvPicPr>
          <p:nvPr>
            <p:custDataLst>
              <p:tags r:id="rId11"/>
            </p:custDataLst>
          </p:nvPr>
        </p:nvPicPr>
        <p:blipFill>
          <a:blip r:embed="rId32"/>
          <a:stretch>
            <a:fillRect/>
          </a:stretch>
        </p:blipFill>
        <p:spPr>
          <a:xfrm>
            <a:off x="7830589" y="3225146"/>
            <a:ext cx="2096973" cy="291558"/>
          </a:xfrm>
          <a:prstGeom prst="rect">
            <a:avLst/>
          </a:prstGeom>
          <a:ln w="28575">
            <a:solidFill>
              <a:schemeClr val="tx1">
                <a:lumMod val="75000"/>
              </a:schemeClr>
            </a:solidFill>
          </a:ln>
        </p:spPr>
      </p:pic>
      <p:sp>
        <p:nvSpPr>
          <p:cNvPr id="22" name="ZoneTexte 21"/>
          <p:cNvSpPr txBox="1"/>
          <p:nvPr>
            <p:custDataLst>
              <p:tags r:id="rId12"/>
            </p:custDataLst>
          </p:nvPr>
        </p:nvSpPr>
        <p:spPr>
          <a:xfrm>
            <a:off x="1318703" y="3821716"/>
            <a:ext cx="2424622" cy="307777"/>
          </a:xfrm>
          <a:prstGeom prst="rect">
            <a:avLst/>
          </a:prstGeom>
          <a:noFill/>
        </p:spPr>
        <p:txBody>
          <a:bodyPr wrap="square" rtlCol="0">
            <a:spAutoFit/>
          </a:bodyPr>
          <a:lstStyle/>
          <a:p>
            <a:r>
              <a:rPr lang="fr-CA" sz="1400" dirty="0" smtClean="0"/>
              <a:t>Exemple écrit de modelage</a:t>
            </a:r>
            <a:endParaRPr lang="fr-CA" sz="1400" b="1" dirty="0" smtClean="0"/>
          </a:p>
        </p:txBody>
      </p:sp>
      <p:sp>
        <p:nvSpPr>
          <p:cNvPr id="23" name="ZoneTexte 22"/>
          <p:cNvSpPr txBox="1"/>
          <p:nvPr>
            <p:custDataLst>
              <p:tags r:id="rId13"/>
            </p:custDataLst>
          </p:nvPr>
        </p:nvSpPr>
        <p:spPr>
          <a:xfrm>
            <a:off x="4467723" y="3830342"/>
            <a:ext cx="2248963" cy="307777"/>
          </a:xfrm>
          <a:prstGeom prst="rect">
            <a:avLst/>
          </a:prstGeom>
          <a:noFill/>
        </p:spPr>
        <p:txBody>
          <a:bodyPr wrap="square" rtlCol="0">
            <a:spAutoFit/>
          </a:bodyPr>
          <a:lstStyle/>
          <a:p>
            <a:r>
              <a:rPr lang="fr-CA" sz="1400" dirty="0" smtClean="0"/>
              <a:t>Exemple de solution</a:t>
            </a:r>
            <a:endParaRPr lang="fr-CA" sz="1400" b="1" dirty="0" smtClean="0"/>
          </a:p>
        </p:txBody>
      </p:sp>
      <p:sp>
        <p:nvSpPr>
          <p:cNvPr id="24" name="ZoneTexte 23"/>
          <p:cNvSpPr txBox="1"/>
          <p:nvPr>
            <p:custDataLst>
              <p:tags r:id="rId14"/>
            </p:custDataLst>
          </p:nvPr>
        </p:nvSpPr>
        <p:spPr>
          <a:xfrm>
            <a:off x="7754593" y="3821715"/>
            <a:ext cx="2248963" cy="307777"/>
          </a:xfrm>
          <a:prstGeom prst="rect">
            <a:avLst/>
          </a:prstGeom>
          <a:noFill/>
        </p:spPr>
        <p:txBody>
          <a:bodyPr wrap="square" rtlCol="0">
            <a:spAutoFit/>
          </a:bodyPr>
          <a:lstStyle/>
          <a:p>
            <a:r>
              <a:rPr lang="fr-CA" sz="1400" dirty="0" smtClean="0"/>
              <a:t>Exemple de solution</a:t>
            </a:r>
            <a:endParaRPr lang="fr-CA" sz="1400" b="1" dirty="0" smtClean="0"/>
          </a:p>
        </p:txBody>
      </p:sp>
      <p:pic>
        <p:nvPicPr>
          <p:cNvPr id="25" name="Image 24">
            <a:hlinkClick r:id="rId33"/>
          </p:cNvPr>
          <p:cNvPicPr>
            <a:picLocks noChangeAspect="1"/>
          </p:cNvPicPr>
          <p:nvPr>
            <p:custDataLst>
              <p:tags r:id="rId15"/>
            </p:custDataLst>
          </p:nvPr>
        </p:nvPicPr>
        <p:blipFill>
          <a:blip r:embed="rId34"/>
          <a:stretch>
            <a:fillRect/>
          </a:stretch>
        </p:blipFill>
        <p:spPr>
          <a:xfrm>
            <a:off x="1410052" y="4174712"/>
            <a:ext cx="2066263" cy="259793"/>
          </a:xfrm>
          <a:prstGeom prst="rect">
            <a:avLst/>
          </a:prstGeom>
        </p:spPr>
      </p:pic>
      <p:pic>
        <p:nvPicPr>
          <p:cNvPr id="26" name="Image 25">
            <a:hlinkClick r:id="rId35"/>
          </p:cNvPr>
          <p:cNvPicPr>
            <a:picLocks noChangeAspect="1"/>
          </p:cNvPicPr>
          <p:nvPr>
            <p:custDataLst>
              <p:tags r:id="rId16"/>
            </p:custDataLst>
          </p:nvPr>
        </p:nvPicPr>
        <p:blipFill>
          <a:blip r:embed="rId36"/>
          <a:stretch>
            <a:fillRect/>
          </a:stretch>
        </p:blipFill>
        <p:spPr>
          <a:xfrm>
            <a:off x="4559642" y="4174712"/>
            <a:ext cx="2353274" cy="261475"/>
          </a:xfrm>
          <a:prstGeom prst="rect">
            <a:avLst/>
          </a:prstGeom>
        </p:spPr>
      </p:pic>
      <p:pic>
        <p:nvPicPr>
          <p:cNvPr id="29" name="Image 28">
            <a:hlinkClick r:id="rId37"/>
          </p:cNvPr>
          <p:cNvPicPr>
            <a:picLocks noChangeAspect="1"/>
          </p:cNvPicPr>
          <p:nvPr>
            <p:custDataLst>
              <p:tags r:id="rId17"/>
            </p:custDataLst>
          </p:nvPr>
        </p:nvPicPr>
        <p:blipFill>
          <a:blip r:embed="rId38"/>
          <a:stretch>
            <a:fillRect/>
          </a:stretch>
        </p:blipFill>
        <p:spPr>
          <a:xfrm>
            <a:off x="7830589" y="4183338"/>
            <a:ext cx="2488826" cy="228233"/>
          </a:xfrm>
          <a:prstGeom prst="rect">
            <a:avLst/>
          </a:prstGeom>
        </p:spPr>
      </p:pic>
      <p:sp>
        <p:nvSpPr>
          <p:cNvPr id="30" name="ZoneTexte 29"/>
          <p:cNvSpPr txBox="1"/>
          <p:nvPr>
            <p:custDataLst>
              <p:tags r:id="rId18"/>
            </p:custDataLst>
          </p:nvPr>
        </p:nvSpPr>
        <p:spPr>
          <a:xfrm>
            <a:off x="1318703" y="4700040"/>
            <a:ext cx="9076127" cy="369332"/>
          </a:xfrm>
          <a:prstGeom prst="rect">
            <a:avLst/>
          </a:prstGeom>
          <a:noFill/>
        </p:spPr>
        <p:txBody>
          <a:bodyPr wrap="square" rtlCol="0">
            <a:spAutoFit/>
          </a:bodyPr>
          <a:lstStyle/>
          <a:p>
            <a:r>
              <a:rPr lang="fr-CA" dirty="0" smtClean="0"/>
              <a:t>Séquence d’enseignement explicite: Analyse d’une table de valeurs en MAT-3051-2</a:t>
            </a:r>
            <a:endParaRPr lang="fr-CA" b="1" dirty="0" smtClean="0"/>
          </a:p>
        </p:txBody>
      </p:sp>
      <p:sp>
        <p:nvSpPr>
          <p:cNvPr id="31" name="ZoneTexte 30"/>
          <p:cNvSpPr txBox="1"/>
          <p:nvPr>
            <p:custDataLst>
              <p:tags r:id="rId19"/>
            </p:custDataLst>
          </p:nvPr>
        </p:nvSpPr>
        <p:spPr>
          <a:xfrm>
            <a:off x="1318703" y="5455950"/>
            <a:ext cx="9076127" cy="369332"/>
          </a:xfrm>
          <a:prstGeom prst="rect">
            <a:avLst/>
          </a:prstGeom>
          <a:noFill/>
        </p:spPr>
        <p:txBody>
          <a:bodyPr wrap="square" rtlCol="0">
            <a:spAutoFit/>
          </a:bodyPr>
          <a:lstStyle/>
          <a:p>
            <a:r>
              <a:rPr lang="fr-CA" dirty="0" smtClean="0"/>
              <a:t>Séquence d’enseignement explicite EDGAR: le gabarit</a:t>
            </a:r>
            <a:endParaRPr lang="fr-CA" b="1" dirty="0" smtClean="0"/>
          </a:p>
        </p:txBody>
      </p:sp>
      <p:pic>
        <p:nvPicPr>
          <p:cNvPr id="32" name="Image 31">
            <a:hlinkClick r:id="rId39"/>
          </p:cNvPr>
          <p:cNvPicPr>
            <a:picLocks noChangeAspect="1"/>
          </p:cNvPicPr>
          <p:nvPr>
            <p:custDataLst>
              <p:tags r:id="rId20"/>
            </p:custDataLst>
          </p:nvPr>
        </p:nvPicPr>
        <p:blipFill>
          <a:blip r:embed="rId40"/>
          <a:stretch>
            <a:fillRect/>
          </a:stretch>
        </p:blipFill>
        <p:spPr>
          <a:xfrm>
            <a:off x="7456391" y="5087299"/>
            <a:ext cx="2845366" cy="381502"/>
          </a:xfrm>
          <a:prstGeom prst="rect">
            <a:avLst/>
          </a:prstGeom>
          <a:ln w="28575">
            <a:solidFill>
              <a:schemeClr val="tx1">
                <a:lumMod val="75000"/>
              </a:schemeClr>
            </a:solidFill>
          </a:ln>
        </p:spPr>
      </p:pic>
      <p:pic>
        <p:nvPicPr>
          <p:cNvPr id="33" name="Image 32">
            <a:hlinkClick r:id="rId41"/>
          </p:cNvPr>
          <p:cNvPicPr>
            <a:picLocks noChangeAspect="1"/>
          </p:cNvPicPr>
          <p:nvPr>
            <p:custDataLst>
              <p:tags r:id="rId21"/>
            </p:custDataLst>
          </p:nvPr>
        </p:nvPicPr>
        <p:blipFill>
          <a:blip r:embed="rId42"/>
          <a:stretch>
            <a:fillRect/>
          </a:stretch>
        </p:blipFill>
        <p:spPr>
          <a:xfrm>
            <a:off x="3559590" y="5848383"/>
            <a:ext cx="3732088" cy="336098"/>
          </a:xfrm>
          <a:prstGeom prst="rect">
            <a:avLst/>
          </a:prstGeom>
          <a:ln w="28575">
            <a:solidFill>
              <a:schemeClr val="tx1">
                <a:lumMod val="75000"/>
              </a:schemeClr>
            </a:solidFill>
          </a:ln>
        </p:spPr>
      </p:pic>
      <p:pic>
        <p:nvPicPr>
          <p:cNvPr id="35" name="Picture 4" descr="RÃ©sultats de recherche d'images pour Â«Â regularizacion matematicasÂ Â»"/>
          <p:cNvPicPr>
            <a:picLocks noChangeAspect="1" noChangeArrowheads="1"/>
          </p:cNvPicPr>
          <p:nvPr>
            <p:custDataLst>
              <p:tags r:id="rId22"/>
            </p:custDataLst>
          </p:nvPr>
        </p:nvPicPr>
        <p:blipFill>
          <a:blip r:embed="rId43"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custDataLst>
              <p:tags r:id="rId2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36" name="Image 35"/>
          <p:cNvPicPr>
            <a:picLocks noChangeAspect="1"/>
          </p:cNvPicPr>
          <p:nvPr>
            <p:custDataLst>
              <p:tags r:id="rId24"/>
            </p:custDataLst>
          </p:nvPr>
        </p:nvPicPr>
        <p:blipFill>
          <a:blip r:embed="rId44"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28" name="ZoneTexte 27"/>
          <p:cNvSpPr txBox="1"/>
          <p:nvPr>
            <p:custDataLst>
              <p:tags r:id="rId25"/>
            </p:custDataLst>
          </p:nvPr>
        </p:nvSpPr>
        <p:spPr>
          <a:xfrm>
            <a:off x="657725" y="1829835"/>
            <a:ext cx="4690652" cy="461665"/>
          </a:xfrm>
          <a:prstGeom prst="rect">
            <a:avLst/>
          </a:prstGeom>
          <a:noFill/>
        </p:spPr>
        <p:txBody>
          <a:bodyPr wrap="square" rtlCol="0">
            <a:spAutoFit/>
          </a:bodyPr>
          <a:lstStyle/>
          <a:p>
            <a:r>
              <a:rPr lang="fr-CA" sz="2400" dirty="0" smtClean="0"/>
              <a:t>Analyse d’une table de valeurs</a:t>
            </a:r>
            <a:endParaRPr lang="fr-CA" sz="2400" b="1" dirty="0" smtClean="0"/>
          </a:p>
        </p:txBody>
      </p:sp>
      <p:sp>
        <p:nvSpPr>
          <p:cNvPr id="37" name="Rectangle 36"/>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30756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descr="RÃ©sultats de recherche d'images pour Â«Â regularizacion matematicasÂ Â»"/>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custDataLst>
              <p:tags r:id="rId2"/>
            </p:custDataLst>
          </p:nvPr>
        </p:nvSpPr>
        <p:spPr>
          <a:xfrm>
            <a:off x="438649" y="1351819"/>
            <a:ext cx="9972175" cy="523220"/>
          </a:xfrm>
          <a:prstGeom prst="rect">
            <a:avLst/>
          </a:prstGeom>
          <a:noFill/>
        </p:spPr>
        <p:txBody>
          <a:bodyPr wrap="square" rtlCol="0">
            <a:spAutoFit/>
          </a:bodyPr>
          <a:lstStyle/>
          <a:p>
            <a:r>
              <a:rPr lang="fr-CA" sz="2800" dirty="0" smtClean="0"/>
              <a:t>Un fichier d’enseignement explicite en MAT-4153-2</a:t>
            </a:r>
            <a:endParaRPr lang="fr-CA" sz="2800" b="1" dirty="0" smtClean="0"/>
          </a:p>
        </p:txBody>
      </p:sp>
      <p:sp>
        <p:nvSpPr>
          <p:cNvPr id="36" name="ZoneTexte 35"/>
          <p:cNvSpPr txBox="1"/>
          <p:nvPr>
            <p:custDataLst>
              <p:tags r:id="rId3"/>
            </p:custDataLst>
          </p:nvPr>
        </p:nvSpPr>
        <p:spPr>
          <a:xfrm>
            <a:off x="2128500" y="5014241"/>
            <a:ext cx="3980263" cy="276999"/>
          </a:xfrm>
          <a:prstGeom prst="rect">
            <a:avLst/>
          </a:prstGeom>
          <a:noFill/>
        </p:spPr>
        <p:txBody>
          <a:bodyPr wrap="square" rtlCol="0">
            <a:spAutoFit/>
          </a:bodyPr>
          <a:lstStyle/>
          <a:p>
            <a:r>
              <a:rPr lang="fr-CA" sz="1200" i="1" dirty="0" smtClean="0"/>
              <a:t>Cliquer sur les images afin d’accéder au fichier</a:t>
            </a:r>
            <a:endParaRPr lang="fr-CA" sz="1200" b="1" i="1" dirty="0" smtClean="0"/>
          </a:p>
        </p:txBody>
      </p:sp>
      <p:sp>
        <p:nvSpPr>
          <p:cNvPr id="37" name="ZoneTexte 36"/>
          <p:cNvSpPr txBox="1"/>
          <p:nvPr>
            <p:custDataLst>
              <p:tags r:id="rId4"/>
            </p:custDataLst>
          </p:nvPr>
        </p:nvSpPr>
        <p:spPr>
          <a:xfrm>
            <a:off x="438649" y="1821429"/>
            <a:ext cx="5226367" cy="369332"/>
          </a:xfrm>
          <a:prstGeom prst="rect">
            <a:avLst/>
          </a:prstGeom>
          <a:noFill/>
        </p:spPr>
        <p:txBody>
          <a:bodyPr wrap="none" rtlCol="0">
            <a:spAutoFit/>
          </a:bodyPr>
          <a:lstStyle/>
          <a:p>
            <a:r>
              <a:rPr lang="fr-CA" dirty="0" smtClean="0"/>
              <a:t>Construire un schéma à partir de données textuelles</a:t>
            </a:r>
            <a:endParaRPr lang="fr-CA" dirty="0"/>
          </a:p>
        </p:txBody>
      </p:sp>
      <p:pic>
        <p:nvPicPr>
          <p:cNvPr id="38" name="Image 37">
            <a:hlinkClick r:id="rId11"/>
          </p:cNvPr>
          <p:cNvPicPr>
            <a:picLocks noChangeAspect="1"/>
          </p:cNvPicPr>
          <p:nvPr>
            <p:custDataLst>
              <p:tags r:id="rId5"/>
            </p:custDataLst>
          </p:nvPr>
        </p:nvPicPr>
        <p:blipFill>
          <a:blip r:embed="rId12"/>
          <a:stretch>
            <a:fillRect/>
          </a:stretch>
        </p:blipFill>
        <p:spPr>
          <a:xfrm>
            <a:off x="6189350" y="2225216"/>
            <a:ext cx="3794749" cy="4361965"/>
          </a:xfrm>
          <a:prstGeom prst="rect">
            <a:avLst/>
          </a:prstGeom>
          <a:ln>
            <a:solidFill>
              <a:schemeClr val="tx1"/>
            </a:solidFill>
          </a:ln>
        </p:spPr>
      </p:pic>
      <p:pic>
        <p:nvPicPr>
          <p:cNvPr id="39" name="Image 38">
            <a:hlinkClick r:id="rId11"/>
          </p:cNvPr>
          <p:cNvPicPr>
            <a:picLocks noChangeAspect="1"/>
          </p:cNvPicPr>
          <p:nvPr>
            <p:custDataLst>
              <p:tags r:id="rId6"/>
            </p:custDataLst>
          </p:nvPr>
        </p:nvPicPr>
        <p:blipFill>
          <a:blip r:embed="rId13"/>
          <a:stretch>
            <a:fillRect/>
          </a:stretch>
        </p:blipFill>
        <p:spPr>
          <a:xfrm>
            <a:off x="1860892" y="3747239"/>
            <a:ext cx="4515480" cy="1267002"/>
          </a:xfrm>
          <a:prstGeom prst="rect">
            <a:avLst/>
          </a:prstGeom>
          <a:ln>
            <a:solidFill>
              <a:schemeClr val="tx1"/>
            </a:solidFill>
          </a:ln>
        </p:spPr>
      </p:pic>
      <p:sp>
        <p:nvSpPr>
          <p:cNvPr id="10" name="ZoneTexte 9"/>
          <p:cNvSpPr txBox="1"/>
          <p:nvPr>
            <p:custDataLst>
              <p:tags r:id="rId7"/>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42002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582104" y="1499531"/>
            <a:ext cx="10257346" cy="707886"/>
          </a:xfrm>
          <a:prstGeom prst="rect">
            <a:avLst/>
          </a:prstGeom>
        </p:spPr>
        <p:txBody>
          <a:bodyPr wrap="square">
            <a:spAutoFit/>
          </a:bodyPr>
          <a:lstStyle/>
          <a:p>
            <a:r>
              <a:rPr lang="fr-CA" sz="2000" dirty="0" smtClean="0">
                <a:ea typeface="Corbel" panose="020B0503020204020204" pitchFamily="34" charset="0"/>
                <a:cs typeface="Corbel" panose="020B0503020204020204" pitchFamily="34" charset="0"/>
              </a:rPr>
              <a:t>L’enseignement explicite est une </a:t>
            </a:r>
            <a:r>
              <a:rPr lang="fr-CA" sz="2000" dirty="0">
                <a:ea typeface="Corbel" panose="020B0503020204020204" pitchFamily="34" charset="0"/>
                <a:cs typeface="Corbel" panose="020B0503020204020204" pitchFamily="34" charset="0"/>
              </a:rPr>
              <a:t>pédagogie structurée et progressive, allant du simple au complexe, pour viser la </a:t>
            </a:r>
            <a:r>
              <a:rPr lang="fr-CA" sz="2000" dirty="0" smtClean="0">
                <a:uFill>
                  <a:solidFill>
                    <a:srgbClr val="0070C0"/>
                  </a:solidFill>
                </a:uFill>
                <a:ea typeface="Corbel" panose="020B0503020204020204" pitchFamily="34" charset="0"/>
                <a:cs typeface="Corbel" panose="020B0503020204020204" pitchFamily="34" charset="0"/>
              </a:rPr>
              <a:t>compréhension de l’élève.</a:t>
            </a:r>
            <a:r>
              <a:rPr lang="fr-CA" sz="2000" dirty="0" smtClean="0">
                <a:ea typeface="Corbel" panose="020B0503020204020204" pitchFamily="34" charset="0"/>
                <a:cs typeface="Corbel" panose="020B0503020204020204" pitchFamily="34" charset="0"/>
              </a:rPr>
              <a:t> </a:t>
            </a:r>
            <a:endParaRPr lang="fr-CA" sz="2000" dirty="0"/>
          </a:p>
        </p:txBody>
      </p:sp>
      <p:sp>
        <p:nvSpPr>
          <p:cNvPr id="2" name="ZoneTexte 1"/>
          <p:cNvSpPr txBox="1"/>
          <p:nvPr>
            <p:custDataLst>
              <p:tags r:id="rId2"/>
            </p:custDataLst>
          </p:nvPr>
        </p:nvSpPr>
        <p:spPr>
          <a:xfrm>
            <a:off x="652733" y="2493881"/>
            <a:ext cx="10127796" cy="707886"/>
          </a:xfrm>
          <a:prstGeom prst="rect">
            <a:avLst/>
          </a:prstGeom>
          <a:noFill/>
        </p:spPr>
        <p:txBody>
          <a:bodyPr wrap="square" rtlCol="0">
            <a:spAutoFit/>
          </a:bodyPr>
          <a:lstStyle/>
          <a:p>
            <a:pPr marL="285750" indent="-285750" algn="just">
              <a:buFont typeface="Arial" panose="020B0604020202020204" pitchFamily="34" charset="0"/>
              <a:buChar char="•"/>
            </a:pPr>
            <a:r>
              <a:rPr lang="fr-CA" sz="2000" dirty="0"/>
              <a:t>Les recherches en sciences cognitives ont montré que l’élève ne peut maîtriser que de façon graduée des apprentissages complexes.  </a:t>
            </a:r>
          </a:p>
        </p:txBody>
      </p:sp>
      <p:sp>
        <p:nvSpPr>
          <p:cNvPr id="14" name="ZoneTexte 13"/>
          <p:cNvSpPr txBox="1"/>
          <p:nvPr>
            <p:custDataLst>
              <p:tags r:id="rId3"/>
            </p:custDataLst>
          </p:nvPr>
        </p:nvSpPr>
        <p:spPr>
          <a:xfrm>
            <a:off x="652733" y="3488231"/>
            <a:ext cx="10192571" cy="1323439"/>
          </a:xfrm>
          <a:prstGeom prst="rect">
            <a:avLst/>
          </a:prstGeom>
          <a:noFill/>
        </p:spPr>
        <p:txBody>
          <a:bodyPr wrap="square" rtlCol="0">
            <a:spAutoFit/>
          </a:bodyPr>
          <a:lstStyle/>
          <a:p>
            <a:pPr marL="285750" indent="-285750" algn="just">
              <a:buFont typeface="Arial" panose="020B0604020202020204" pitchFamily="34" charset="0"/>
              <a:buChar char="•"/>
            </a:pPr>
            <a:r>
              <a:rPr lang="fr-CA" sz="2000" dirty="0" smtClean="0"/>
              <a:t>Pour </a:t>
            </a:r>
            <a:r>
              <a:rPr lang="fr-CA" sz="2000" dirty="0"/>
              <a:t>ne pas occasionner de surcharge cognitive chez </a:t>
            </a:r>
            <a:r>
              <a:rPr lang="fr-CA" sz="2000" dirty="0" smtClean="0"/>
              <a:t>l’élève</a:t>
            </a:r>
            <a:r>
              <a:rPr lang="fr-CA" sz="2000" dirty="0"/>
              <a:t>, l’enseignement explicite procède de manière progressive en morcelant les étapes, partant toujours </a:t>
            </a:r>
            <a:r>
              <a:rPr lang="fr-CA" sz="2000" b="1" dirty="0"/>
              <a:t>du simple pour aller vers le complexe </a:t>
            </a:r>
            <a:r>
              <a:rPr lang="fr-CA" sz="2000" dirty="0"/>
              <a:t>(qu’on peut appeler la stratégie des petits pas).  </a:t>
            </a:r>
          </a:p>
        </p:txBody>
      </p:sp>
      <p:sp>
        <p:nvSpPr>
          <p:cNvPr id="15" name="ZoneTexte 14"/>
          <p:cNvSpPr txBox="1"/>
          <p:nvPr>
            <p:custDataLst>
              <p:tags r:id="rId4"/>
            </p:custDataLst>
          </p:nvPr>
        </p:nvSpPr>
        <p:spPr>
          <a:xfrm>
            <a:off x="652733" y="5221244"/>
            <a:ext cx="10127796" cy="707886"/>
          </a:xfrm>
          <a:prstGeom prst="rect">
            <a:avLst/>
          </a:prstGeom>
          <a:noFill/>
        </p:spPr>
        <p:txBody>
          <a:bodyPr wrap="square" rtlCol="0">
            <a:spAutoFit/>
          </a:bodyPr>
          <a:lstStyle/>
          <a:p>
            <a:pPr marL="285750" indent="-285750" algn="just">
              <a:buFont typeface="Arial" panose="020B0604020202020204" pitchFamily="34" charset="0"/>
              <a:buChar char="•"/>
            </a:pPr>
            <a:r>
              <a:rPr lang="fr-CA" sz="2000" dirty="0"/>
              <a:t>L’enseignant </a:t>
            </a:r>
            <a:r>
              <a:rPr lang="fr-CA" sz="2000" dirty="0" smtClean="0"/>
              <a:t>doit décomposer </a:t>
            </a:r>
            <a:r>
              <a:rPr lang="fr-CA" sz="2000" dirty="0"/>
              <a:t>un savoir complexe en plusieurs </a:t>
            </a:r>
            <a:r>
              <a:rPr lang="fr-CA" sz="2000" dirty="0" smtClean="0"/>
              <a:t>séances; </a:t>
            </a:r>
            <a:r>
              <a:rPr lang="fr-CA" sz="2000" dirty="0"/>
              <a:t>i</a:t>
            </a:r>
            <a:r>
              <a:rPr lang="fr-CA" sz="2000" dirty="0" smtClean="0"/>
              <a:t>l </a:t>
            </a:r>
            <a:r>
              <a:rPr lang="fr-CA" sz="2000" dirty="0"/>
              <a:t>doit veiller à ne pas apporter </a:t>
            </a:r>
            <a:r>
              <a:rPr lang="fr-CA" sz="2000" dirty="0" smtClean="0"/>
              <a:t>trop </a:t>
            </a:r>
            <a:r>
              <a:rPr lang="fr-CA" sz="2000" dirty="0"/>
              <a:t>d’informations nouvelles dans une même séance. </a:t>
            </a:r>
          </a:p>
        </p:txBody>
      </p:sp>
      <p:pic>
        <p:nvPicPr>
          <p:cNvPr id="17" name="Picture 4" descr="RÃ©sultats de recherche d'images pour Â«Â regularizacion matematicasÂ Â»"/>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6"/>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6" name="Rectangle 15"/>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6393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custDataLst>
              <p:tags r:id="rId1"/>
            </p:custDataLst>
          </p:nvPr>
        </p:nvSpPr>
        <p:spPr>
          <a:xfrm>
            <a:off x="677887" y="1362691"/>
            <a:ext cx="7275488" cy="400110"/>
          </a:xfrm>
          <a:prstGeom prst="rect">
            <a:avLst/>
          </a:prstGeom>
          <a:noFill/>
        </p:spPr>
        <p:txBody>
          <a:bodyPr wrap="square" rtlCol="0">
            <a:spAutoFit/>
          </a:bodyPr>
          <a:lstStyle/>
          <a:p>
            <a:pPr algn="just"/>
            <a:r>
              <a:rPr lang="fr-CA" sz="2000" dirty="0" smtClean="0"/>
              <a:t>Tâches moins complexes afin de graduer les apprentissages</a:t>
            </a:r>
          </a:p>
        </p:txBody>
      </p:sp>
      <p:sp>
        <p:nvSpPr>
          <p:cNvPr id="5" name="ZoneTexte 4"/>
          <p:cNvSpPr txBox="1"/>
          <p:nvPr>
            <p:custDataLst>
              <p:tags r:id="rId2"/>
            </p:custDataLst>
          </p:nvPr>
        </p:nvSpPr>
        <p:spPr>
          <a:xfrm>
            <a:off x="1069789" y="2097879"/>
            <a:ext cx="1930337" cy="307777"/>
          </a:xfrm>
          <a:prstGeom prst="rect">
            <a:avLst/>
          </a:prstGeom>
          <a:noFill/>
        </p:spPr>
        <p:txBody>
          <a:bodyPr wrap="none" rtlCol="0">
            <a:spAutoFit/>
          </a:bodyPr>
          <a:lstStyle/>
          <a:p>
            <a:r>
              <a:rPr lang="fr-CA" sz="1400" dirty="0" smtClean="0"/>
              <a:t>TÂCHE COMPLEXE</a:t>
            </a:r>
            <a:endParaRPr lang="fr-CA" sz="1400" dirty="0"/>
          </a:p>
        </p:txBody>
      </p:sp>
      <p:sp>
        <p:nvSpPr>
          <p:cNvPr id="18" name="ZoneTexte 17"/>
          <p:cNvSpPr txBox="1"/>
          <p:nvPr>
            <p:custDataLst>
              <p:tags r:id="rId3"/>
            </p:custDataLst>
          </p:nvPr>
        </p:nvSpPr>
        <p:spPr>
          <a:xfrm>
            <a:off x="4355330" y="2096324"/>
            <a:ext cx="7051308" cy="307777"/>
          </a:xfrm>
          <a:prstGeom prst="rect">
            <a:avLst/>
          </a:prstGeom>
          <a:noFill/>
        </p:spPr>
        <p:txBody>
          <a:bodyPr wrap="square" rtlCol="0">
            <a:spAutoFit/>
          </a:bodyPr>
          <a:lstStyle/>
          <a:p>
            <a:r>
              <a:rPr lang="fr-CA" sz="1400" dirty="0" smtClean="0"/>
              <a:t>TÂCHES COURTES (MÊME OBJET DE SAVOIR, CONTEXTES DIFFÉRENTS)</a:t>
            </a:r>
            <a:endParaRPr lang="fr-CA" sz="1400" dirty="0"/>
          </a:p>
        </p:txBody>
      </p:sp>
      <p:pic>
        <p:nvPicPr>
          <p:cNvPr id="15" name="Picture 2"/>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543973" y="2713297"/>
            <a:ext cx="3189361" cy="2710645"/>
          </a:xfrm>
          <a:prstGeom prst="rect">
            <a:avLst/>
          </a:prstGeom>
          <a:noFill/>
          <a:ln w="38100">
            <a:solidFill>
              <a:schemeClr val="tx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custDataLst>
              <p:tags r:id="rId5"/>
            </p:custDataLst>
          </p:nvPr>
        </p:nvSpPr>
        <p:spPr>
          <a:xfrm>
            <a:off x="277273" y="2426794"/>
            <a:ext cx="3904202" cy="246221"/>
          </a:xfrm>
          <a:prstGeom prst="rect">
            <a:avLst/>
          </a:prstGeom>
          <a:noFill/>
        </p:spPr>
        <p:txBody>
          <a:bodyPr wrap="square" rtlCol="0">
            <a:spAutoFit/>
          </a:bodyPr>
          <a:lstStyle/>
          <a:p>
            <a:r>
              <a:rPr lang="fr-CA" sz="1000" i="1" dirty="0" smtClean="0"/>
              <a:t>Analyse d’une table de valeurs afin de trouver la fonction en jeu</a:t>
            </a:r>
            <a:endParaRPr lang="fr-CA" sz="1000" i="1" dirty="0"/>
          </a:p>
        </p:txBody>
      </p:sp>
      <p:sp>
        <p:nvSpPr>
          <p:cNvPr id="19" name="ZoneTexte 18"/>
          <p:cNvSpPr txBox="1"/>
          <p:nvPr>
            <p:custDataLst>
              <p:tags r:id="rId6"/>
            </p:custDataLst>
          </p:nvPr>
        </p:nvSpPr>
        <p:spPr>
          <a:xfrm>
            <a:off x="6203182" y="2467076"/>
            <a:ext cx="3909353" cy="246221"/>
          </a:xfrm>
          <a:prstGeom prst="rect">
            <a:avLst/>
          </a:prstGeom>
          <a:noFill/>
        </p:spPr>
        <p:txBody>
          <a:bodyPr wrap="square" rtlCol="0">
            <a:spAutoFit/>
          </a:bodyPr>
          <a:lstStyle/>
          <a:p>
            <a:r>
              <a:rPr lang="fr-CA" sz="1000" i="1" dirty="0" smtClean="0"/>
              <a:t>Analyse d’une table de valeurs afin de trouver la fonction en jeu</a:t>
            </a:r>
            <a:endParaRPr lang="fr-CA" sz="1000" i="1" dirty="0"/>
          </a:p>
        </p:txBody>
      </p:sp>
      <p:pic>
        <p:nvPicPr>
          <p:cNvPr id="2" name="Image 1"/>
          <p:cNvPicPr>
            <a:picLocks noChangeAspect="1"/>
          </p:cNvPicPr>
          <p:nvPr>
            <p:custDataLst>
              <p:tags r:id="rId7"/>
            </p:custDataLst>
          </p:nvPr>
        </p:nvPicPr>
        <p:blipFill>
          <a:blip r:embed="rId14"/>
          <a:stretch>
            <a:fillRect/>
          </a:stretch>
        </p:blipFill>
        <p:spPr>
          <a:xfrm>
            <a:off x="4780398" y="2781668"/>
            <a:ext cx="3808642" cy="1667784"/>
          </a:xfrm>
          <a:prstGeom prst="rect">
            <a:avLst/>
          </a:prstGeom>
          <a:ln w="38100">
            <a:solidFill>
              <a:schemeClr val="tx1">
                <a:lumMod val="75000"/>
              </a:schemeClr>
            </a:solidFill>
          </a:ln>
        </p:spPr>
      </p:pic>
      <p:pic>
        <p:nvPicPr>
          <p:cNvPr id="3" name="Image 2"/>
          <p:cNvPicPr>
            <a:picLocks noChangeAspect="1"/>
          </p:cNvPicPr>
          <p:nvPr>
            <p:custDataLst>
              <p:tags r:id="rId8"/>
            </p:custDataLst>
          </p:nvPr>
        </p:nvPicPr>
        <p:blipFill>
          <a:blip r:embed="rId15"/>
          <a:stretch>
            <a:fillRect/>
          </a:stretch>
        </p:blipFill>
        <p:spPr>
          <a:xfrm>
            <a:off x="6865652" y="4657968"/>
            <a:ext cx="4233742" cy="1810232"/>
          </a:xfrm>
          <a:prstGeom prst="rect">
            <a:avLst/>
          </a:prstGeom>
          <a:ln w="38100">
            <a:solidFill>
              <a:schemeClr val="tx1">
                <a:lumMod val="75000"/>
              </a:schemeClr>
            </a:solidFill>
          </a:ln>
        </p:spPr>
      </p:pic>
      <p:pic>
        <p:nvPicPr>
          <p:cNvPr id="22" name="Picture 4" descr="RÃ©sultats de recherche d'images pour Â«Â regularizacion matematicasÂ Â»"/>
          <p:cNvPicPr>
            <a:picLocks noChangeAspect="1" noChangeArrowheads="1"/>
          </p:cNvPicPr>
          <p:nvPr>
            <p:custDataLst>
              <p:tags r:id="rId9"/>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custDataLst>
              <p:tags r:id="rId10"/>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4" name="Image 13"/>
          <p:cNvPicPr>
            <a:picLocks noChangeAspect="1"/>
          </p:cNvPicPr>
          <p:nvPr>
            <p:custDataLst>
              <p:tags r:id="rId11"/>
            </p:custDataLst>
          </p:nvPr>
        </p:nvPicPr>
        <p:blipFill>
          <a:blip r:embed="rId1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20" name="Rectangle 19"/>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15334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9"/>
          <a:stretch>
            <a:fillRect/>
          </a:stretch>
        </p:blipFill>
        <p:spPr>
          <a:xfrm>
            <a:off x="3377781" y="1767924"/>
            <a:ext cx="4250465" cy="722411"/>
          </a:xfrm>
          <a:prstGeom prst="rect">
            <a:avLst/>
          </a:prstGeom>
          <a:ln>
            <a:solidFill>
              <a:schemeClr val="tx1"/>
            </a:solidFill>
          </a:ln>
        </p:spPr>
      </p:pic>
      <p:pic>
        <p:nvPicPr>
          <p:cNvPr id="5" name="Image 4"/>
          <p:cNvPicPr>
            <a:picLocks noChangeAspect="1"/>
          </p:cNvPicPr>
          <p:nvPr>
            <p:custDataLst>
              <p:tags r:id="rId2"/>
            </p:custDataLst>
          </p:nvPr>
        </p:nvPicPr>
        <p:blipFill>
          <a:blip r:embed="rId10"/>
          <a:stretch>
            <a:fillRect/>
          </a:stretch>
        </p:blipFill>
        <p:spPr>
          <a:xfrm>
            <a:off x="5707607" y="2769008"/>
            <a:ext cx="5463981" cy="2004058"/>
          </a:xfrm>
          <a:prstGeom prst="rect">
            <a:avLst/>
          </a:prstGeom>
          <a:ln>
            <a:solidFill>
              <a:schemeClr val="tx1"/>
            </a:solidFill>
          </a:ln>
        </p:spPr>
      </p:pic>
      <p:pic>
        <p:nvPicPr>
          <p:cNvPr id="6" name="Image 5"/>
          <p:cNvPicPr>
            <a:picLocks noChangeAspect="1"/>
          </p:cNvPicPr>
          <p:nvPr>
            <p:custDataLst>
              <p:tags r:id="rId3"/>
            </p:custDataLst>
          </p:nvPr>
        </p:nvPicPr>
        <p:blipFill>
          <a:blip r:embed="rId11"/>
          <a:stretch>
            <a:fillRect/>
          </a:stretch>
        </p:blipFill>
        <p:spPr>
          <a:xfrm>
            <a:off x="2766529" y="4991834"/>
            <a:ext cx="5472968" cy="1491811"/>
          </a:xfrm>
          <a:prstGeom prst="rect">
            <a:avLst/>
          </a:prstGeom>
          <a:ln>
            <a:solidFill>
              <a:schemeClr val="tx1"/>
            </a:solidFill>
          </a:ln>
        </p:spPr>
      </p:pic>
      <p:sp>
        <p:nvSpPr>
          <p:cNvPr id="17" name="ZoneTexte 16"/>
          <p:cNvSpPr txBox="1"/>
          <p:nvPr>
            <p:custDataLst>
              <p:tags r:id="rId4"/>
            </p:custDataLst>
          </p:nvPr>
        </p:nvSpPr>
        <p:spPr>
          <a:xfrm>
            <a:off x="2998417" y="1464305"/>
            <a:ext cx="5009192" cy="246221"/>
          </a:xfrm>
          <a:prstGeom prst="rect">
            <a:avLst/>
          </a:prstGeom>
          <a:noFill/>
        </p:spPr>
        <p:txBody>
          <a:bodyPr wrap="square" rtlCol="0">
            <a:spAutoFit/>
          </a:bodyPr>
          <a:lstStyle/>
          <a:p>
            <a:r>
              <a:rPr lang="fr-CA" sz="1000" dirty="0" smtClean="0"/>
              <a:t>Tiré de « La pédagogie explicite », Association pour la pédagogie explicite (</a:t>
            </a:r>
            <a:r>
              <a:rPr lang="fr-CA" sz="1000" dirty="0" err="1" smtClean="0"/>
              <a:t>APPEx</a:t>
            </a:r>
            <a:r>
              <a:rPr lang="fr-CA" sz="1000" dirty="0" smtClean="0"/>
              <a:t>)</a:t>
            </a:r>
            <a:endParaRPr lang="fr-CA" sz="1000" dirty="0"/>
          </a:p>
        </p:txBody>
      </p:sp>
      <p:pic>
        <p:nvPicPr>
          <p:cNvPr id="14" name="Picture 4" descr="RÃ©sultats de recherche d'images pour Â«Â regularizacion matematicasÂ Â»"/>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6"/>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869" y="3228663"/>
            <a:ext cx="5513738" cy="949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8357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custDataLst>
              <p:tags r:id="rId1"/>
            </p:custDataLst>
          </p:nvPr>
        </p:nvSpPr>
        <p:spPr>
          <a:xfrm>
            <a:off x="2677484" y="1417381"/>
            <a:ext cx="5009192" cy="246221"/>
          </a:xfrm>
          <a:prstGeom prst="rect">
            <a:avLst/>
          </a:prstGeom>
          <a:noFill/>
        </p:spPr>
        <p:txBody>
          <a:bodyPr wrap="square" rtlCol="0">
            <a:spAutoFit/>
          </a:bodyPr>
          <a:lstStyle/>
          <a:p>
            <a:r>
              <a:rPr lang="fr-CA" sz="1000" dirty="0" smtClean="0"/>
              <a:t>Tiré de « La pédagogie explicite », Association pour la pédagogie explicite (</a:t>
            </a:r>
            <a:r>
              <a:rPr lang="fr-CA" sz="1000" dirty="0" err="1" smtClean="0"/>
              <a:t>APPEx</a:t>
            </a:r>
            <a:r>
              <a:rPr lang="fr-CA" sz="1000" dirty="0" smtClean="0"/>
              <a:t>)</a:t>
            </a:r>
            <a:endParaRPr lang="fr-CA" sz="1000" dirty="0"/>
          </a:p>
        </p:txBody>
      </p:sp>
      <p:pic>
        <p:nvPicPr>
          <p:cNvPr id="2" name="Image 1"/>
          <p:cNvPicPr>
            <a:picLocks noChangeAspect="1"/>
          </p:cNvPicPr>
          <p:nvPr>
            <p:custDataLst>
              <p:tags r:id="rId2"/>
            </p:custDataLst>
          </p:nvPr>
        </p:nvPicPr>
        <p:blipFill>
          <a:blip r:embed="rId8"/>
          <a:stretch>
            <a:fillRect/>
          </a:stretch>
        </p:blipFill>
        <p:spPr>
          <a:xfrm>
            <a:off x="450807" y="1958032"/>
            <a:ext cx="5563376" cy="1819529"/>
          </a:xfrm>
          <a:prstGeom prst="rect">
            <a:avLst/>
          </a:prstGeom>
          <a:ln>
            <a:solidFill>
              <a:schemeClr val="tx1"/>
            </a:solidFill>
          </a:ln>
        </p:spPr>
      </p:pic>
      <p:pic>
        <p:nvPicPr>
          <p:cNvPr id="4" name="Image 3"/>
          <p:cNvPicPr>
            <a:picLocks noChangeAspect="1"/>
          </p:cNvPicPr>
          <p:nvPr>
            <p:custDataLst>
              <p:tags r:id="rId3"/>
            </p:custDataLst>
          </p:nvPr>
        </p:nvPicPr>
        <p:blipFill>
          <a:blip r:embed="rId9"/>
          <a:stretch>
            <a:fillRect/>
          </a:stretch>
        </p:blipFill>
        <p:spPr>
          <a:xfrm>
            <a:off x="5359237" y="3452609"/>
            <a:ext cx="5563376" cy="2853474"/>
          </a:xfrm>
          <a:prstGeom prst="rect">
            <a:avLst/>
          </a:prstGeom>
          <a:ln>
            <a:solidFill>
              <a:schemeClr val="tx1"/>
            </a:solidFill>
          </a:ln>
        </p:spPr>
      </p:pic>
      <p:pic>
        <p:nvPicPr>
          <p:cNvPr id="12" name="Picture 4" descr="RÃ©sultats de recherche d'images pour Â«Â regularizacion matematicasÂ Â»"/>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25361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custDataLst>
              <p:tags r:id="rId1"/>
            </p:custDataLst>
          </p:nvPr>
        </p:nvSpPr>
        <p:spPr>
          <a:xfrm>
            <a:off x="445655" y="2479529"/>
            <a:ext cx="10474066" cy="2000548"/>
          </a:xfrm>
          <a:prstGeom prst="rect">
            <a:avLst/>
          </a:prstGeom>
          <a:noFill/>
        </p:spPr>
        <p:txBody>
          <a:bodyPr wrap="square" rtlCol="0">
            <a:spAutoFit/>
          </a:bodyPr>
          <a:lstStyle/>
          <a:p>
            <a:r>
              <a:rPr lang="fr-CA" sz="2800" dirty="0" smtClean="0"/>
              <a:t>Tâches complexes</a:t>
            </a:r>
          </a:p>
          <a:p>
            <a:pPr marL="457200" indent="-457200">
              <a:buFont typeface="Arial" panose="020B0604020202020204" pitchFamily="34" charset="0"/>
              <a:buChar char="•"/>
            </a:pPr>
            <a:r>
              <a:rPr lang="fr-CA" sz="2400" dirty="0" smtClean="0"/>
              <a:t>Il est important de présenter des tâches complexes aux élèves tout au long de leurs apprentissages, et non seulement en fin de cours</a:t>
            </a:r>
          </a:p>
          <a:p>
            <a:pPr marL="457200" indent="-457200">
              <a:buFont typeface="Arial" panose="020B0604020202020204" pitchFamily="34" charset="0"/>
              <a:buChar char="•"/>
            </a:pPr>
            <a:r>
              <a:rPr lang="fr-CA" sz="2400" dirty="0" smtClean="0"/>
              <a:t>Tâches moins complexes (en début de formation) à plus complexes (en fin de cours)</a:t>
            </a:r>
            <a:endParaRPr lang="fr-CA" sz="2800" dirty="0"/>
          </a:p>
        </p:txBody>
      </p:sp>
      <p:pic>
        <p:nvPicPr>
          <p:cNvPr id="12" name="Picture 4" descr="RÃ©sultats de recherche d'images pour Â«Â regularizacion matematicasÂ Â»"/>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Image 7"/>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1" name="Rectangle 10"/>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193222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32"/>
          <a:stretch>
            <a:fillRect/>
          </a:stretch>
        </p:blipFill>
        <p:spPr>
          <a:xfrm>
            <a:off x="768312" y="2868705"/>
            <a:ext cx="1285086" cy="621816"/>
          </a:xfrm>
          <a:prstGeom prst="rect">
            <a:avLst/>
          </a:prstGeom>
          <a:ln>
            <a:solidFill>
              <a:schemeClr val="tx1"/>
            </a:solidFill>
          </a:ln>
        </p:spPr>
      </p:pic>
      <p:pic>
        <p:nvPicPr>
          <p:cNvPr id="3" name="Image 2"/>
          <p:cNvPicPr>
            <a:picLocks noChangeAspect="1"/>
          </p:cNvPicPr>
          <p:nvPr>
            <p:custDataLst>
              <p:tags r:id="rId2"/>
            </p:custDataLst>
          </p:nvPr>
        </p:nvPicPr>
        <p:blipFill>
          <a:blip r:embed="rId33"/>
          <a:stretch>
            <a:fillRect/>
          </a:stretch>
        </p:blipFill>
        <p:spPr>
          <a:xfrm>
            <a:off x="2179960" y="2868705"/>
            <a:ext cx="1735763" cy="238609"/>
          </a:xfrm>
          <a:prstGeom prst="rect">
            <a:avLst/>
          </a:prstGeom>
          <a:ln>
            <a:solidFill>
              <a:schemeClr val="tx1"/>
            </a:solidFill>
          </a:ln>
        </p:spPr>
      </p:pic>
      <p:pic>
        <p:nvPicPr>
          <p:cNvPr id="5" name="Image 4"/>
          <p:cNvPicPr>
            <a:picLocks noChangeAspect="1"/>
          </p:cNvPicPr>
          <p:nvPr>
            <p:custDataLst>
              <p:tags r:id="rId3"/>
            </p:custDataLst>
          </p:nvPr>
        </p:nvPicPr>
        <p:blipFill>
          <a:blip r:embed="rId34"/>
          <a:stretch>
            <a:fillRect/>
          </a:stretch>
        </p:blipFill>
        <p:spPr>
          <a:xfrm>
            <a:off x="4042285" y="2868705"/>
            <a:ext cx="1945192" cy="236578"/>
          </a:xfrm>
          <a:prstGeom prst="rect">
            <a:avLst/>
          </a:prstGeom>
          <a:ln>
            <a:solidFill>
              <a:schemeClr val="tx1"/>
            </a:solidFill>
          </a:ln>
        </p:spPr>
      </p:pic>
      <p:pic>
        <p:nvPicPr>
          <p:cNvPr id="9" name="Image 8"/>
          <p:cNvPicPr>
            <a:picLocks noChangeAspect="1"/>
          </p:cNvPicPr>
          <p:nvPr>
            <p:custDataLst>
              <p:tags r:id="rId4"/>
            </p:custDataLst>
          </p:nvPr>
        </p:nvPicPr>
        <p:blipFill>
          <a:blip r:embed="rId35"/>
          <a:stretch>
            <a:fillRect/>
          </a:stretch>
        </p:blipFill>
        <p:spPr>
          <a:xfrm>
            <a:off x="7333593" y="2868705"/>
            <a:ext cx="2393347" cy="248596"/>
          </a:xfrm>
          <a:prstGeom prst="rect">
            <a:avLst/>
          </a:prstGeom>
          <a:ln>
            <a:solidFill>
              <a:schemeClr val="tx1"/>
            </a:solidFill>
          </a:ln>
        </p:spPr>
      </p:pic>
      <p:pic>
        <p:nvPicPr>
          <p:cNvPr id="10" name="Image 9"/>
          <p:cNvPicPr>
            <a:picLocks noChangeAspect="1"/>
          </p:cNvPicPr>
          <p:nvPr>
            <p:custDataLst>
              <p:tags r:id="rId5"/>
            </p:custDataLst>
          </p:nvPr>
        </p:nvPicPr>
        <p:blipFill>
          <a:blip r:embed="rId36"/>
          <a:stretch>
            <a:fillRect/>
          </a:stretch>
        </p:blipFill>
        <p:spPr>
          <a:xfrm>
            <a:off x="6114039" y="2868705"/>
            <a:ext cx="1092992" cy="236578"/>
          </a:xfrm>
          <a:prstGeom prst="rect">
            <a:avLst/>
          </a:prstGeom>
          <a:ln>
            <a:solidFill>
              <a:schemeClr val="tx1"/>
            </a:solidFill>
          </a:ln>
        </p:spPr>
      </p:pic>
      <p:pic>
        <p:nvPicPr>
          <p:cNvPr id="12" name="Image 11"/>
          <p:cNvPicPr>
            <a:picLocks noChangeAspect="1"/>
          </p:cNvPicPr>
          <p:nvPr>
            <p:custDataLst>
              <p:tags r:id="rId6"/>
            </p:custDataLst>
          </p:nvPr>
        </p:nvPicPr>
        <p:blipFill>
          <a:blip r:embed="rId37"/>
          <a:stretch>
            <a:fillRect/>
          </a:stretch>
        </p:blipFill>
        <p:spPr>
          <a:xfrm>
            <a:off x="9853502" y="2874867"/>
            <a:ext cx="1191803" cy="230416"/>
          </a:xfrm>
          <a:prstGeom prst="rect">
            <a:avLst/>
          </a:prstGeom>
          <a:ln>
            <a:solidFill>
              <a:schemeClr val="tx1"/>
            </a:solidFill>
          </a:ln>
        </p:spPr>
      </p:pic>
      <p:pic>
        <p:nvPicPr>
          <p:cNvPr id="13" name="Image 12"/>
          <p:cNvPicPr>
            <a:picLocks noChangeAspect="1"/>
          </p:cNvPicPr>
          <p:nvPr>
            <p:custDataLst>
              <p:tags r:id="rId7"/>
            </p:custDataLst>
          </p:nvPr>
        </p:nvPicPr>
        <p:blipFill>
          <a:blip r:embed="rId38"/>
          <a:stretch>
            <a:fillRect/>
          </a:stretch>
        </p:blipFill>
        <p:spPr>
          <a:xfrm>
            <a:off x="768312" y="5507933"/>
            <a:ext cx="1558137" cy="542259"/>
          </a:xfrm>
          <a:prstGeom prst="rect">
            <a:avLst/>
          </a:prstGeom>
          <a:ln>
            <a:solidFill>
              <a:schemeClr val="tx1"/>
            </a:solidFill>
          </a:ln>
        </p:spPr>
      </p:pic>
      <p:pic>
        <p:nvPicPr>
          <p:cNvPr id="14" name="Image 13"/>
          <p:cNvPicPr>
            <a:picLocks noChangeAspect="1"/>
          </p:cNvPicPr>
          <p:nvPr>
            <p:custDataLst>
              <p:tags r:id="rId8"/>
            </p:custDataLst>
          </p:nvPr>
        </p:nvPicPr>
        <p:blipFill>
          <a:blip r:embed="rId39"/>
          <a:stretch>
            <a:fillRect/>
          </a:stretch>
        </p:blipFill>
        <p:spPr>
          <a:xfrm>
            <a:off x="2511079" y="5507933"/>
            <a:ext cx="2809287" cy="259386"/>
          </a:xfrm>
          <a:prstGeom prst="rect">
            <a:avLst/>
          </a:prstGeom>
          <a:ln>
            <a:solidFill>
              <a:schemeClr val="tx1"/>
            </a:solidFill>
          </a:ln>
        </p:spPr>
      </p:pic>
      <p:pic>
        <p:nvPicPr>
          <p:cNvPr id="15" name="Image 14"/>
          <p:cNvPicPr>
            <a:picLocks noChangeAspect="1"/>
          </p:cNvPicPr>
          <p:nvPr>
            <p:custDataLst>
              <p:tags r:id="rId9"/>
            </p:custDataLst>
          </p:nvPr>
        </p:nvPicPr>
        <p:blipFill>
          <a:blip r:embed="rId40"/>
          <a:stretch>
            <a:fillRect/>
          </a:stretch>
        </p:blipFill>
        <p:spPr>
          <a:xfrm>
            <a:off x="5504996" y="5514206"/>
            <a:ext cx="2890975" cy="264856"/>
          </a:xfrm>
          <a:prstGeom prst="rect">
            <a:avLst/>
          </a:prstGeom>
          <a:ln>
            <a:solidFill>
              <a:schemeClr val="tx1"/>
            </a:solidFill>
          </a:ln>
        </p:spPr>
      </p:pic>
      <p:pic>
        <p:nvPicPr>
          <p:cNvPr id="16" name="Image 15"/>
          <p:cNvPicPr>
            <a:picLocks noChangeAspect="1"/>
          </p:cNvPicPr>
          <p:nvPr>
            <p:custDataLst>
              <p:tags r:id="rId10"/>
            </p:custDataLst>
          </p:nvPr>
        </p:nvPicPr>
        <p:blipFill>
          <a:blip r:embed="rId41"/>
          <a:stretch>
            <a:fillRect/>
          </a:stretch>
        </p:blipFill>
        <p:spPr>
          <a:xfrm>
            <a:off x="8574657" y="5507933"/>
            <a:ext cx="1324666" cy="251081"/>
          </a:xfrm>
          <a:prstGeom prst="rect">
            <a:avLst/>
          </a:prstGeom>
          <a:ln>
            <a:solidFill>
              <a:schemeClr val="tx1"/>
            </a:solidFill>
          </a:ln>
        </p:spPr>
      </p:pic>
      <p:cxnSp>
        <p:nvCxnSpPr>
          <p:cNvPr id="20" name="Connecteur droit 19"/>
          <p:cNvCxnSpPr/>
          <p:nvPr>
            <p:custDataLst>
              <p:tags r:id="rId11"/>
            </p:custDataLst>
          </p:nvPr>
        </p:nvCxnSpPr>
        <p:spPr>
          <a:xfrm>
            <a:off x="7258787" y="2771676"/>
            <a:ext cx="0" cy="5032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custDataLst>
              <p:tags r:id="rId12"/>
            </p:custDataLst>
          </p:nvPr>
        </p:nvCxnSpPr>
        <p:spPr>
          <a:xfrm>
            <a:off x="11129172" y="2771676"/>
            <a:ext cx="0" cy="5032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custDataLst>
              <p:tags r:id="rId13"/>
            </p:custDataLst>
          </p:nvPr>
        </p:nvCxnSpPr>
        <p:spPr>
          <a:xfrm>
            <a:off x="5409859" y="5422283"/>
            <a:ext cx="0" cy="5032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custDataLst>
              <p:tags r:id="rId14"/>
            </p:custDataLst>
          </p:nvPr>
        </p:nvCxnSpPr>
        <p:spPr>
          <a:xfrm>
            <a:off x="9990485" y="5422283"/>
            <a:ext cx="0" cy="50326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custDataLst>
              <p:tags r:id="rId15"/>
            </p:custDataLst>
          </p:nvPr>
        </p:nvSpPr>
        <p:spPr>
          <a:xfrm>
            <a:off x="5391151" y="1736103"/>
            <a:ext cx="2955468" cy="829545"/>
          </a:xfrm>
          <a:prstGeom prst="wedgeRectCallout">
            <a:avLst>
              <a:gd name="adj1" fmla="val 13504"/>
              <a:gd name="adj2" fmla="val 85162"/>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fr-CA" sz="1000" dirty="0" smtClean="0">
                <a:solidFill>
                  <a:schemeClr val="bg1"/>
                </a:solidFill>
              </a:rPr>
              <a:t>Tâches diagnostiques (ou tâches de modelage) - tâches courtes; tâches complexes</a:t>
            </a:r>
          </a:p>
          <a:p>
            <a:pPr marL="228600" indent="-228600">
              <a:buAutoNum type="arabicPeriod"/>
            </a:pPr>
            <a:r>
              <a:rPr lang="fr-CA" sz="1000" dirty="0" smtClean="0">
                <a:solidFill>
                  <a:schemeClr val="bg1"/>
                </a:solidFill>
              </a:rPr>
              <a:t>Tâches de PG</a:t>
            </a:r>
          </a:p>
          <a:p>
            <a:pPr marL="228600" indent="-228600">
              <a:buAutoNum type="arabicPeriod"/>
            </a:pPr>
            <a:r>
              <a:rPr lang="fr-CA" sz="1000" dirty="0" smtClean="0">
                <a:solidFill>
                  <a:schemeClr val="bg1"/>
                </a:solidFill>
              </a:rPr>
              <a:t>Tâches de PA</a:t>
            </a:r>
            <a:endParaRPr lang="fr-CA" sz="1000" dirty="0">
              <a:solidFill>
                <a:schemeClr val="bg1"/>
              </a:solidFill>
            </a:endParaRPr>
          </a:p>
        </p:txBody>
      </p:sp>
      <p:sp>
        <p:nvSpPr>
          <p:cNvPr id="27" name="Flèche droite 26"/>
          <p:cNvSpPr/>
          <p:nvPr>
            <p:custDataLst>
              <p:tags r:id="rId16"/>
            </p:custDataLst>
          </p:nvPr>
        </p:nvSpPr>
        <p:spPr>
          <a:xfrm>
            <a:off x="776389" y="3623678"/>
            <a:ext cx="10360860" cy="440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i="1" dirty="0" smtClean="0">
                <a:solidFill>
                  <a:schemeClr val="bg1"/>
                </a:solidFill>
              </a:rPr>
              <a:t>Tâches de moins complexes à plus complexes; régulation des apprentissages</a:t>
            </a:r>
            <a:endParaRPr lang="fr-CA" sz="1200" i="1" dirty="0">
              <a:solidFill>
                <a:schemeClr val="bg1"/>
              </a:solidFill>
            </a:endParaRPr>
          </a:p>
        </p:txBody>
      </p:sp>
      <p:sp>
        <p:nvSpPr>
          <p:cNvPr id="29" name="Rectangle 28"/>
          <p:cNvSpPr/>
          <p:nvPr>
            <p:custDataLst>
              <p:tags r:id="rId17"/>
            </p:custDataLst>
          </p:nvPr>
        </p:nvSpPr>
        <p:spPr>
          <a:xfrm>
            <a:off x="10268431" y="3258782"/>
            <a:ext cx="1721481" cy="26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800" dirty="0" smtClean="0">
                <a:solidFill>
                  <a:schemeClr val="bg1"/>
                </a:solidFill>
              </a:rPr>
              <a:t>Bilan de l’élève: ses apprentissages</a:t>
            </a:r>
            <a:endParaRPr lang="fr-CA" sz="800" dirty="0">
              <a:solidFill>
                <a:schemeClr val="bg1"/>
              </a:solidFill>
            </a:endParaRPr>
          </a:p>
        </p:txBody>
      </p:sp>
      <p:sp>
        <p:nvSpPr>
          <p:cNvPr id="30" name="Rectangle 29"/>
          <p:cNvSpPr/>
          <p:nvPr>
            <p:custDataLst>
              <p:tags r:id="rId18"/>
            </p:custDataLst>
          </p:nvPr>
        </p:nvSpPr>
        <p:spPr>
          <a:xfrm>
            <a:off x="9129744" y="5908649"/>
            <a:ext cx="1721481" cy="26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800" dirty="0" smtClean="0">
                <a:solidFill>
                  <a:schemeClr val="bg1"/>
                </a:solidFill>
              </a:rPr>
              <a:t>Bilan de l’élève: ses apprentissages</a:t>
            </a:r>
            <a:endParaRPr lang="fr-CA" sz="800" dirty="0">
              <a:solidFill>
                <a:schemeClr val="bg1"/>
              </a:solidFill>
            </a:endParaRPr>
          </a:p>
        </p:txBody>
      </p:sp>
      <p:sp>
        <p:nvSpPr>
          <p:cNvPr id="31" name="Flèche droite 30"/>
          <p:cNvSpPr/>
          <p:nvPr>
            <p:custDataLst>
              <p:tags r:id="rId19"/>
            </p:custDataLst>
          </p:nvPr>
        </p:nvSpPr>
        <p:spPr>
          <a:xfrm>
            <a:off x="739952" y="6234717"/>
            <a:ext cx="10111273" cy="440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i="1" dirty="0">
                <a:solidFill>
                  <a:schemeClr val="bg1"/>
                </a:solidFill>
              </a:rPr>
              <a:t>Tâches de moins complexes à plus complexes; régulation des apprentissages</a:t>
            </a:r>
          </a:p>
        </p:txBody>
      </p:sp>
      <p:sp>
        <p:nvSpPr>
          <p:cNvPr id="32" name="Rectangle 31"/>
          <p:cNvSpPr/>
          <p:nvPr>
            <p:custDataLst>
              <p:tags r:id="rId20"/>
            </p:custDataLst>
          </p:nvPr>
        </p:nvSpPr>
        <p:spPr>
          <a:xfrm>
            <a:off x="2706855" y="1744517"/>
            <a:ext cx="2395940" cy="8108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fr-CA" sz="800" b="1" dirty="0" smtClean="0">
                <a:solidFill>
                  <a:schemeClr val="bg1"/>
                </a:solidFill>
              </a:rPr>
              <a:t>Tâche diagnostique: permet de réguler le travail de l’élève</a:t>
            </a:r>
          </a:p>
          <a:p>
            <a:pPr marL="171450" indent="-171450" algn="ctr">
              <a:buFont typeface="Arial" panose="020B0604020202020204" pitchFamily="34" charset="0"/>
              <a:buChar char="•"/>
            </a:pPr>
            <a:r>
              <a:rPr lang="fr-CA" sz="800" b="1" dirty="0" smtClean="0">
                <a:solidFill>
                  <a:schemeClr val="bg1"/>
                </a:solidFill>
              </a:rPr>
              <a:t>La « tâche diagnostique » se change en « tâche de modelage » pour un élève en difficultés</a:t>
            </a:r>
            <a:endParaRPr lang="fr-CA" sz="800" b="1" dirty="0">
              <a:solidFill>
                <a:schemeClr val="bg1"/>
              </a:solidFill>
            </a:endParaRPr>
          </a:p>
        </p:txBody>
      </p:sp>
      <p:sp>
        <p:nvSpPr>
          <p:cNvPr id="33" name="Rectangle 32"/>
          <p:cNvSpPr/>
          <p:nvPr>
            <p:custDataLst>
              <p:tags r:id="rId21"/>
            </p:custDataLst>
          </p:nvPr>
        </p:nvSpPr>
        <p:spPr>
          <a:xfrm>
            <a:off x="2179960" y="3179613"/>
            <a:ext cx="1208443" cy="3109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800" i="1" dirty="0" smtClean="0">
                <a:solidFill>
                  <a:schemeClr val="bg1"/>
                </a:solidFill>
              </a:rPr>
              <a:t>Source: Intervalle de CEC</a:t>
            </a:r>
            <a:endParaRPr lang="fr-CA" sz="800" i="1" dirty="0">
              <a:solidFill>
                <a:schemeClr val="bg1"/>
              </a:solidFill>
            </a:endParaRPr>
          </a:p>
        </p:txBody>
      </p:sp>
      <p:sp>
        <p:nvSpPr>
          <p:cNvPr id="36" name="Rectangle 35"/>
          <p:cNvSpPr/>
          <p:nvPr>
            <p:custDataLst>
              <p:tags r:id="rId22"/>
            </p:custDataLst>
          </p:nvPr>
        </p:nvSpPr>
        <p:spPr>
          <a:xfrm>
            <a:off x="3622307" y="4248848"/>
            <a:ext cx="2936759" cy="856136"/>
          </a:xfrm>
          <a:prstGeom prst="wedgeRectCallout">
            <a:avLst>
              <a:gd name="adj1" fmla="val 10615"/>
              <a:gd name="adj2" fmla="val 86941"/>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fr-CA" sz="1000" dirty="0">
                <a:solidFill>
                  <a:schemeClr val="bg1"/>
                </a:solidFill>
              </a:rPr>
              <a:t>Tâches diagnostiques (ou tâches de modelage) - tâches courtes; tâches complexes</a:t>
            </a:r>
          </a:p>
          <a:p>
            <a:pPr marL="228600" indent="-228600">
              <a:buAutoNum type="arabicPeriod"/>
            </a:pPr>
            <a:r>
              <a:rPr lang="fr-CA" sz="1000" dirty="0">
                <a:solidFill>
                  <a:schemeClr val="bg1"/>
                </a:solidFill>
              </a:rPr>
              <a:t>Tâches de PG</a:t>
            </a:r>
          </a:p>
          <a:p>
            <a:pPr marL="228600" indent="-228600">
              <a:buAutoNum type="arabicPeriod"/>
            </a:pPr>
            <a:r>
              <a:rPr lang="fr-CA" sz="1000" dirty="0">
                <a:solidFill>
                  <a:schemeClr val="bg1"/>
                </a:solidFill>
              </a:rPr>
              <a:t>Tâches de PA</a:t>
            </a:r>
          </a:p>
        </p:txBody>
      </p:sp>
      <p:sp>
        <p:nvSpPr>
          <p:cNvPr id="39" name="ZoneTexte 38"/>
          <p:cNvSpPr txBox="1"/>
          <p:nvPr>
            <p:custDataLst>
              <p:tags r:id="rId23"/>
            </p:custDataLst>
          </p:nvPr>
        </p:nvSpPr>
        <p:spPr>
          <a:xfrm>
            <a:off x="628355" y="1268148"/>
            <a:ext cx="4311651" cy="400110"/>
          </a:xfrm>
          <a:prstGeom prst="rect">
            <a:avLst/>
          </a:prstGeom>
          <a:noFill/>
        </p:spPr>
        <p:txBody>
          <a:bodyPr wrap="square" rtlCol="0">
            <a:spAutoFit/>
          </a:bodyPr>
          <a:lstStyle/>
          <a:p>
            <a:pPr algn="just"/>
            <a:r>
              <a:rPr lang="fr-CA" sz="2000" dirty="0" smtClean="0"/>
              <a:t>Une séquence de cours: MAT-3051</a:t>
            </a:r>
          </a:p>
        </p:txBody>
      </p:sp>
      <p:sp>
        <p:nvSpPr>
          <p:cNvPr id="40" name="Rectangle 39"/>
          <p:cNvSpPr/>
          <p:nvPr>
            <p:custDataLst>
              <p:tags r:id="rId24"/>
            </p:custDataLst>
          </p:nvPr>
        </p:nvSpPr>
        <p:spPr>
          <a:xfrm>
            <a:off x="9053153" y="1731536"/>
            <a:ext cx="2936759" cy="830994"/>
          </a:xfrm>
          <a:prstGeom prst="wedgeRectCallout">
            <a:avLst>
              <a:gd name="adj1" fmla="val 20887"/>
              <a:gd name="adj2" fmla="val 83751"/>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fr-CA" sz="1000" dirty="0" smtClean="0">
                <a:solidFill>
                  <a:schemeClr val="bg1"/>
                </a:solidFill>
              </a:rPr>
              <a:t>Tâches diagnostiques (ou tâches de modelage) - tâches courtes; tâches complexes</a:t>
            </a:r>
          </a:p>
          <a:p>
            <a:pPr marL="228600" indent="-228600">
              <a:buAutoNum type="arabicPeriod"/>
            </a:pPr>
            <a:r>
              <a:rPr lang="fr-CA" sz="1000" dirty="0" smtClean="0">
                <a:solidFill>
                  <a:schemeClr val="bg1"/>
                </a:solidFill>
              </a:rPr>
              <a:t>Tâches de PG</a:t>
            </a:r>
          </a:p>
          <a:p>
            <a:pPr marL="228600" indent="-228600">
              <a:buAutoNum type="arabicPeriod"/>
            </a:pPr>
            <a:r>
              <a:rPr lang="fr-CA" sz="1000" dirty="0" smtClean="0">
                <a:solidFill>
                  <a:schemeClr val="bg1"/>
                </a:solidFill>
              </a:rPr>
              <a:t>Tâches de PA</a:t>
            </a:r>
            <a:endParaRPr lang="fr-CA" sz="1000" dirty="0">
              <a:solidFill>
                <a:schemeClr val="bg1"/>
              </a:solidFill>
            </a:endParaRPr>
          </a:p>
        </p:txBody>
      </p:sp>
      <p:sp>
        <p:nvSpPr>
          <p:cNvPr id="41" name="Rectangle 40"/>
          <p:cNvSpPr/>
          <p:nvPr>
            <p:custDataLst>
              <p:tags r:id="rId25"/>
            </p:custDataLst>
          </p:nvPr>
        </p:nvSpPr>
        <p:spPr>
          <a:xfrm>
            <a:off x="8108546" y="4200504"/>
            <a:ext cx="2936759" cy="967908"/>
          </a:xfrm>
          <a:prstGeom prst="wedgeRectCallout">
            <a:avLst>
              <a:gd name="adj1" fmla="val 14788"/>
              <a:gd name="adj2" fmla="val 88504"/>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fr-CA" sz="1000" dirty="0">
                <a:solidFill>
                  <a:schemeClr val="bg1"/>
                </a:solidFill>
              </a:rPr>
              <a:t>Tâches diagnostiques (ou tâches de modelage) - tâches courtes; tâches complexes</a:t>
            </a:r>
          </a:p>
          <a:p>
            <a:pPr marL="228600" indent="-228600">
              <a:buAutoNum type="arabicPeriod"/>
            </a:pPr>
            <a:r>
              <a:rPr lang="fr-CA" sz="1000" dirty="0">
                <a:solidFill>
                  <a:schemeClr val="bg1"/>
                </a:solidFill>
              </a:rPr>
              <a:t>Tâches de PG</a:t>
            </a:r>
          </a:p>
          <a:p>
            <a:pPr marL="228600" indent="-228600">
              <a:buAutoNum type="arabicPeriod"/>
            </a:pPr>
            <a:r>
              <a:rPr lang="fr-CA" sz="1000" dirty="0">
                <a:solidFill>
                  <a:schemeClr val="bg1"/>
                </a:solidFill>
              </a:rPr>
              <a:t>Tâches de </a:t>
            </a:r>
            <a:r>
              <a:rPr lang="fr-CA" sz="1000" dirty="0" smtClean="0">
                <a:solidFill>
                  <a:schemeClr val="bg1"/>
                </a:solidFill>
              </a:rPr>
              <a:t>PA</a:t>
            </a:r>
          </a:p>
          <a:p>
            <a:pPr marL="228600" indent="-228600">
              <a:buAutoNum type="arabicPeriod"/>
            </a:pPr>
            <a:r>
              <a:rPr lang="fr-CA" sz="1000" dirty="0" smtClean="0">
                <a:solidFill>
                  <a:schemeClr val="bg1"/>
                </a:solidFill>
              </a:rPr>
              <a:t>SAA de fin de cours</a:t>
            </a:r>
            <a:endParaRPr lang="fr-CA" sz="1000" dirty="0">
              <a:solidFill>
                <a:schemeClr val="bg1"/>
              </a:solidFill>
            </a:endParaRPr>
          </a:p>
        </p:txBody>
      </p:sp>
      <p:sp>
        <p:nvSpPr>
          <p:cNvPr id="42" name="Rectangle 41"/>
          <p:cNvSpPr/>
          <p:nvPr>
            <p:custDataLst>
              <p:tags r:id="rId26"/>
            </p:custDataLst>
          </p:nvPr>
        </p:nvSpPr>
        <p:spPr>
          <a:xfrm>
            <a:off x="776389" y="1740888"/>
            <a:ext cx="1223930" cy="8108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800" b="1" dirty="0" smtClean="0">
                <a:solidFill>
                  <a:schemeClr val="tx1"/>
                </a:solidFill>
              </a:rPr>
              <a:t>Rappel des connaissances antérieures</a:t>
            </a:r>
            <a:endParaRPr lang="fr-CA" sz="800" b="1" dirty="0">
              <a:solidFill>
                <a:schemeClr val="tx1"/>
              </a:solidFill>
            </a:endParaRPr>
          </a:p>
        </p:txBody>
      </p:sp>
      <p:pic>
        <p:nvPicPr>
          <p:cNvPr id="43" name="Picture 4" descr="RÃ©sultats de recherche d'images pour Â«Â regularizacion matematicasÂ Â»"/>
          <p:cNvPicPr>
            <a:picLocks noChangeAspect="1" noChangeArrowheads="1"/>
          </p:cNvPicPr>
          <p:nvPr>
            <p:custDataLst>
              <p:tags r:id="rId27"/>
            </p:custDataLst>
          </p:nvPr>
        </p:nvPicPr>
        <p:blipFill>
          <a:blip r:embed="rId42"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necteur droit 49"/>
          <p:cNvCxnSpPr>
            <a:stCxn id="32" idx="3"/>
            <a:endCxn id="24" idx="1"/>
          </p:cNvCxnSpPr>
          <p:nvPr>
            <p:custDataLst>
              <p:tags r:id="rId28"/>
            </p:custDataLst>
          </p:nvPr>
        </p:nvCxnSpPr>
        <p:spPr>
          <a:xfrm>
            <a:off x="5102795" y="2149959"/>
            <a:ext cx="288356" cy="917"/>
          </a:xfrm>
          <a:prstGeom prst="line">
            <a:avLst/>
          </a:prstGeom>
        </p:spPr>
        <p:style>
          <a:lnRef idx="1">
            <a:schemeClr val="accent1"/>
          </a:lnRef>
          <a:fillRef idx="0">
            <a:schemeClr val="accent1"/>
          </a:fillRef>
          <a:effectRef idx="0">
            <a:schemeClr val="accent1"/>
          </a:effectRef>
          <a:fontRef idx="minor">
            <a:schemeClr val="tx1"/>
          </a:fontRef>
        </p:style>
      </p:cxnSp>
      <p:sp>
        <p:nvSpPr>
          <p:cNvPr id="34" name="ZoneTexte 33"/>
          <p:cNvSpPr txBox="1"/>
          <p:nvPr>
            <p:custDataLst>
              <p:tags r:id="rId29"/>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35" name="Image 34"/>
          <p:cNvPicPr>
            <a:picLocks noChangeAspect="1"/>
          </p:cNvPicPr>
          <p:nvPr>
            <p:custDataLst>
              <p:tags r:id="rId30"/>
            </p:custDataLst>
          </p:nvPr>
        </p:nvPicPr>
        <p:blipFill>
          <a:blip r:embed="rId43"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37" name="Rectangle 36"/>
          <p:cNvSpPr/>
          <p:nvPr/>
        </p:nvSpPr>
        <p:spPr>
          <a:xfrm>
            <a:off x="198129" y="843287"/>
            <a:ext cx="9872797" cy="461665"/>
          </a:xfrm>
          <a:prstGeom prst="rect">
            <a:avLst/>
          </a:prstGeom>
        </p:spPr>
        <p:txBody>
          <a:bodyPr wrap="square">
            <a:spAutoFit/>
          </a:bodyPr>
          <a:lstStyle/>
          <a:p>
            <a:r>
              <a:rPr lang="fr-CA" sz="2400" b="1" dirty="0" smtClean="0"/>
              <a:t>2. Tâche complexe, stratégies et enseignement</a:t>
            </a:r>
            <a:endParaRPr lang="fr-CA" sz="2400" b="1" dirty="0"/>
          </a:p>
        </p:txBody>
      </p:sp>
    </p:spTree>
    <p:extLst>
      <p:ext uri="{BB962C8B-B14F-4D97-AF65-F5344CB8AC3E}">
        <p14:creationId xmlns:p14="http://schemas.microsoft.com/office/powerpoint/2010/main" val="1389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P spid="30" grpId="0" animBg="1"/>
      <p:bldP spid="31" grpId="0" animBg="1"/>
      <p:bldP spid="32" grpId="0" animBg="1"/>
      <p:bldP spid="33" grpId="0" animBg="1"/>
      <p:bldP spid="36" grpId="0" animBg="1"/>
      <p:bldP spid="40"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570471" y="1682845"/>
            <a:ext cx="10405805" cy="3293209"/>
          </a:xfrm>
          <a:prstGeom prst="rect">
            <a:avLst/>
          </a:prstGeom>
          <a:noFill/>
        </p:spPr>
        <p:txBody>
          <a:bodyPr wrap="square" rtlCol="0">
            <a:spAutoFit/>
          </a:bodyPr>
          <a:lstStyle/>
          <a:p>
            <a:pPr algn="just"/>
            <a:r>
              <a:rPr lang="fr-CA" sz="2400" u="sng" dirty="0" smtClean="0"/>
              <a:t>Retour sur l’activité 1: Une voiture d’occasion</a:t>
            </a:r>
          </a:p>
          <a:p>
            <a:pPr algn="just"/>
            <a:endParaRPr lang="fr-CA" sz="2400" dirty="0"/>
          </a:p>
          <a:p>
            <a:r>
              <a:rPr lang="fr-FR" sz="2000" dirty="0"/>
              <a:t>Votre fils fait l’achat d’une voiture d’occasion dont le prix final est de 8 500 $.</a:t>
            </a:r>
            <a:endParaRPr lang="fr-CA" sz="2000" dirty="0"/>
          </a:p>
          <a:p>
            <a:r>
              <a:rPr lang="fr-FR" sz="2000" dirty="0"/>
              <a:t> </a:t>
            </a:r>
            <a:endParaRPr lang="fr-CA" sz="2000" dirty="0"/>
          </a:p>
          <a:p>
            <a:r>
              <a:rPr lang="fr-FR" sz="2000" dirty="0"/>
              <a:t>Après avoir donné une mise de fonds de 700 $, il vous demande de lui prêter le reste du montant, ce que vous faites généreusement en lui mentionnant qu’il devra vous rembourser ce montant sans intérêt.</a:t>
            </a:r>
            <a:endParaRPr lang="fr-CA" sz="2000" dirty="0"/>
          </a:p>
          <a:p>
            <a:r>
              <a:rPr lang="fr-FR" sz="2000" dirty="0"/>
              <a:t> </a:t>
            </a:r>
            <a:endParaRPr lang="fr-CA" sz="2000" dirty="0"/>
          </a:p>
          <a:p>
            <a:r>
              <a:rPr lang="fr-FR" sz="2000" dirty="0"/>
              <a:t>Si votre fils vous remet un montant hebdomadaire de 60 $, déterminez le temps qu’il faudra pour que cette dette soit remboursée.</a:t>
            </a:r>
            <a:endParaRPr lang="fr-CA" sz="2000" dirty="0"/>
          </a:p>
        </p:txBody>
      </p:sp>
      <p:pic>
        <p:nvPicPr>
          <p:cNvPr id="9" name="Picture 4" descr="RÃ©sultats de recherche d'images pour Â«Â regularizacion matematicasÂ Â»"/>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3" name="ZoneTexte 2"/>
          <p:cNvSpPr txBox="1"/>
          <p:nvPr/>
        </p:nvSpPr>
        <p:spPr>
          <a:xfrm>
            <a:off x="4074029" y="5526489"/>
            <a:ext cx="3398687" cy="646331"/>
          </a:xfrm>
          <a:prstGeom prst="rect">
            <a:avLst/>
          </a:prstGeom>
          <a:noFill/>
        </p:spPr>
        <p:txBody>
          <a:bodyPr wrap="none" rtlCol="0">
            <a:spAutoFit/>
          </a:bodyPr>
          <a:lstStyle/>
          <a:p>
            <a:r>
              <a:rPr lang="fr-CA" sz="3600" dirty="0" smtClean="0"/>
              <a:t>Vos stratégies?</a:t>
            </a:r>
            <a:endParaRPr lang="fr-CA" sz="3600" dirty="0"/>
          </a:p>
        </p:txBody>
      </p:sp>
      <p:sp>
        <p:nvSpPr>
          <p:cNvPr id="8" name="ZoneTexte 7"/>
          <p:cNvSpPr txBox="1"/>
          <p:nvPr>
            <p:custDataLst>
              <p:tags r:id="rId5"/>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36258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65200" y="1598359"/>
            <a:ext cx="8205694" cy="584775"/>
          </a:xfrm>
          <a:prstGeom prst="rect">
            <a:avLst/>
          </a:prstGeom>
          <a:noFill/>
        </p:spPr>
        <p:txBody>
          <a:bodyPr wrap="square" rtlCol="0">
            <a:spAutoFit/>
          </a:bodyPr>
          <a:lstStyle/>
          <a:p>
            <a:r>
              <a:rPr lang="fr-CA" sz="3200" dirty="0" smtClean="0"/>
              <a:t>Activité 3 : La géométrie de la feuille pliée</a:t>
            </a:r>
            <a:endParaRPr lang="fr-CA" sz="3200" dirty="0"/>
          </a:p>
        </p:txBody>
      </p:sp>
      <p:pic>
        <p:nvPicPr>
          <p:cNvPr id="9" name="Picture 4" descr="RÃ©sultats de recherche d'images pour Â«Â regularizacion matematicasÂ Â»"/>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7" name="Image 6"/>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pic>
        <p:nvPicPr>
          <p:cNvPr id="11" name="Image 10"/>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rot="10800000">
            <a:off x="3912913" y="2599785"/>
            <a:ext cx="3820064" cy="2865048"/>
          </a:xfrm>
          <a:prstGeom prst="rect">
            <a:avLst/>
          </a:prstGeom>
        </p:spPr>
      </p:pic>
    </p:spTree>
    <p:extLst>
      <p:ext uri="{BB962C8B-B14F-4D97-AF65-F5344CB8AC3E}">
        <p14:creationId xmlns:p14="http://schemas.microsoft.com/office/powerpoint/2010/main" val="18314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1036652" y="1289520"/>
            <a:ext cx="1833839" cy="584775"/>
          </a:xfrm>
          <a:prstGeom prst="rect">
            <a:avLst/>
          </a:prstGeom>
          <a:noFill/>
        </p:spPr>
        <p:txBody>
          <a:bodyPr wrap="square" rtlCol="0">
            <a:spAutoFit/>
          </a:bodyPr>
          <a:lstStyle/>
          <a:p>
            <a:r>
              <a:rPr lang="fr-CA" sz="3200" dirty="0" smtClean="0"/>
              <a:t>Activité</a:t>
            </a:r>
            <a:endParaRPr lang="fr-CA" sz="3200" dirty="0"/>
          </a:p>
        </p:txBody>
      </p:sp>
      <p:sp>
        <p:nvSpPr>
          <p:cNvPr id="8" name="ZoneTexte 7"/>
          <p:cNvSpPr txBox="1"/>
          <p:nvPr>
            <p:custDataLst>
              <p:tags r:id="rId2"/>
            </p:custDataLst>
          </p:nvPr>
        </p:nvSpPr>
        <p:spPr>
          <a:xfrm>
            <a:off x="976267" y="4391737"/>
            <a:ext cx="2413704" cy="584775"/>
          </a:xfrm>
          <a:prstGeom prst="rect">
            <a:avLst/>
          </a:prstGeom>
          <a:noFill/>
        </p:spPr>
        <p:txBody>
          <a:bodyPr wrap="square" rtlCol="0">
            <a:spAutoFit/>
          </a:bodyPr>
          <a:lstStyle/>
          <a:p>
            <a:r>
              <a:rPr lang="fr-CA" sz="3200" dirty="0" smtClean="0"/>
              <a:t>Consignes</a:t>
            </a:r>
            <a:endParaRPr lang="fr-CA" sz="3200" dirty="0"/>
          </a:p>
        </p:txBody>
      </p:sp>
      <p:sp>
        <p:nvSpPr>
          <p:cNvPr id="9" name="ZoneTexte 8"/>
          <p:cNvSpPr txBox="1"/>
          <p:nvPr>
            <p:custDataLst>
              <p:tags r:id="rId3"/>
            </p:custDataLst>
          </p:nvPr>
        </p:nvSpPr>
        <p:spPr>
          <a:xfrm>
            <a:off x="976267" y="1821411"/>
            <a:ext cx="5524894" cy="923330"/>
          </a:xfrm>
          <a:prstGeom prst="rect">
            <a:avLst/>
          </a:prstGeom>
          <a:noFill/>
        </p:spPr>
        <p:txBody>
          <a:bodyPr wrap="square" rtlCol="0">
            <a:spAutoFit/>
          </a:bodyPr>
          <a:lstStyle/>
          <a:p>
            <a:r>
              <a:rPr lang="fr-CA" dirty="0" smtClean="0"/>
              <a:t>1. Prendre une feuille de 8½ pouces par 14 pouces sur laquelle est indiquée le milieu du côté le plus long</a:t>
            </a:r>
            <a:endParaRPr lang="fr-CA" dirty="0"/>
          </a:p>
        </p:txBody>
      </p:sp>
      <p:sp>
        <p:nvSpPr>
          <p:cNvPr id="11" name="ZoneTexte 10"/>
          <p:cNvSpPr txBox="1"/>
          <p:nvPr>
            <p:custDataLst>
              <p:tags r:id="rId4"/>
            </p:custDataLst>
          </p:nvPr>
        </p:nvSpPr>
        <p:spPr>
          <a:xfrm>
            <a:off x="976266" y="2694596"/>
            <a:ext cx="5056543" cy="646331"/>
          </a:xfrm>
          <a:prstGeom prst="rect">
            <a:avLst/>
          </a:prstGeom>
          <a:noFill/>
        </p:spPr>
        <p:txBody>
          <a:bodyPr wrap="square" rtlCol="0">
            <a:spAutoFit/>
          </a:bodyPr>
          <a:lstStyle/>
          <a:p>
            <a:r>
              <a:rPr lang="fr-CA" dirty="0" smtClean="0"/>
              <a:t>2. Plier cette feuille en ramenant un coin opposé de celle-ci sur le milieu du côté long</a:t>
            </a:r>
            <a:endParaRPr lang="fr-CA" dirty="0"/>
          </a:p>
        </p:txBody>
      </p:sp>
      <p:sp>
        <p:nvSpPr>
          <p:cNvPr id="13" name="ZoneTexte 12"/>
          <p:cNvSpPr txBox="1"/>
          <p:nvPr>
            <p:custDataLst>
              <p:tags r:id="rId5"/>
            </p:custDataLst>
          </p:nvPr>
        </p:nvSpPr>
        <p:spPr>
          <a:xfrm>
            <a:off x="976266" y="5159055"/>
            <a:ext cx="10326497" cy="1200329"/>
          </a:xfrm>
          <a:prstGeom prst="rect">
            <a:avLst/>
          </a:prstGeom>
          <a:noFill/>
        </p:spPr>
        <p:txBody>
          <a:bodyPr wrap="square" rtlCol="0">
            <a:spAutoFit/>
          </a:bodyPr>
          <a:lstStyle/>
          <a:p>
            <a:r>
              <a:rPr lang="fr-CA" dirty="0" smtClean="0"/>
              <a:t>En équipe de trois</a:t>
            </a:r>
          </a:p>
          <a:p>
            <a:pPr marL="285750" indent="-285750">
              <a:buFont typeface="Arial" panose="020B0604020202020204" pitchFamily="34" charset="0"/>
              <a:buChar char="•"/>
            </a:pPr>
            <a:r>
              <a:rPr lang="fr-CA" dirty="0" smtClean="0"/>
              <a:t>Un exécuteur: exécute la tâche</a:t>
            </a:r>
          </a:p>
          <a:p>
            <a:pPr marL="285750" indent="-285750">
              <a:buFont typeface="Arial" panose="020B0604020202020204" pitchFamily="34" charset="0"/>
              <a:buChar char="•"/>
            </a:pPr>
            <a:r>
              <a:rPr lang="fr-CA" dirty="0" smtClean="0"/>
              <a:t>Un accompagnateur: accompagne l’exécuteur en le questionnant (a un exemple de solution en main)</a:t>
            </a:r>
          </a:p>
          <a:p>
            <a:pPr marL="285750" indent="-285750">
              <a:buFont typeface="Arial" panose="020B0604020202020204" pitchFamily="34" charset="0"/>
              <a:buChar char="•"/>
            </a:pPr>
            <a:r>
              <a:rPr lang="fr-CA" dirty="0" smtClean="0"/>
              <a:t>Un observateur</a:t>
            </a:r>
            <a:r>
              <a:rPr lang="fr-CA" dirty="0"/>
              <a:t>: note les stratégies </a:t>
            </a:r>
            <a:r>
              <a:rPr lang="fr-CA" dirty="0" smtClean="0"/>
              <a:t>de l’exécuteur </a:t>
            </a:r>
            <a:r>
              <a:rPr lang="fr-CA" dirty="0"/>
              <a:t>et le </a:t>
            </a:r>
            <a:r>
              <a:rPr lang="fr-CA" dirty="0" smtClean="0"/>
              <a:t>questionnement de l’accompagnateur </a:t>
            </a:r>
            <a:endParaRPr lang="fr-CA" dirty="0"/>
          </a:p>
        </p:txBody>
      </p:sp>
      <p:sp>
        <p:nvSpPr>
          <p:cNvPr id="19" name="ZoneTexte 18"/>
          <p:cNvSpPr txBox="1"/>
          <p:nvPr>
            <p:custDataLst>
              <p:tags r:id="rId6"/>
            </p:custDataLst>
          </p:nvPr>
        </p:nvSpPr>
        <p:spPr>
          <a:xfrm>
            <a:off x="976265" y="3337609"/>
            <a:ext cx="3303632" cy="369332"/>
          </a:xfrm>
          <a:prstGeom prst="rect">
            <a:avLst/>
          </a:prstGeom>
          <a:noFill/>
        </p:spPr>
        <p:txBody>
          <a:bodyPr wrap="square" rtlCol="0">
            <a:spAutoFit/>
          </a:bodyPr>
          <a:lstStyle/>
          <a:p>
            <a:r>
              <a:rPr lang="fr-CA" dirty="0" smtClean="0"/>
              <a:t>3. Déplier ensuite la feuille</a:t>
            </a:r>
            <a:endParaRPr lang="fr-CA" dirty="0"/>
          </a:p>
        </p:txBody>
      </p:sp>
      <p:sp>
        <p:nvSpPr>
          <p:cNvPr id="20" name="ZoneTexte 19"/>
          <p:cNvSpPr txBox="1"/>
          <p:nvPr>
            <p:custDataLst>
              <p:tags r:id="rId7"/>
            </p:custDataLst>
          </p:nvPr>
        </p:nvSpPr>
        <p:spPr>
          <a:xfrm>
            <a:off x="976266" y="3681666"/>
            <a:ext cx="4510134" cy="646331"/>
          </a:xfrm>
          <a:prstGeom prst="rect">
            <a:avLst/>
          </a:prstGeom>
          <a:noFill/>
        </p:spPr>
        <p:txBody>
          <a:bodyPr wrap="square" rtlCol="0">
            <a:spAutoFit/>
          </a:bodyPr>
          <a:lstStyle/>
          <a:p>
            <a:r>
              <a:rPr lang="fr-CA" b="1" dirty="0"/>
              <a:t>4</a:t>
            </a:r>
            <a:r>
              <a:rPr lang="fr-CA" b="1" dirty="0" smtClean="0"/>
              <a:t>. Sans utiliser d’instruments de mesure, trouver la longueur du pli</a:t>
            </a:r>
            <a:endParaRPr lang="fr-CA" b="1" dirty="0"/>
          </a:p>
        </p:txBody>
      </p:sp>
      <p:pic>
        <p:nvPicPr>
          <p:cNvPr id="30" name="Picture 4" descr="RÃ©sultats de recherche d'images pour Â«Â regularizacion matematicasÂ Â»"/>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custDataLst>
              <p:tags r:id="rId9"/>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25" name="Image 24"/>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3" name="Image 2"/>
          <p:cNvPicPr>
            <a:picLocks noChangeAspect="1"/>
          </p:cNvPicPr>
          <p:nvPr>
            <p:custDataLst>
              <p:tags r:id="rId11"/>
            </p:custDataLst>
          </p:nvPr>
        </p:nvPicPr>
        <p:blipFill>
          <a:blip r:embed="rId20" cstate="print">
            <a:extLst>
              <a:ext uri="{28A0092B-C50C-407E-A947-70E740481C1C}">
                <a14:useLocalDpi xmlns:a14="http://schemas.microsoft.com/office/drawing/2010/main" val="0"/>
              </a:ext>
            </a:extLst>
          </a:blip>
          <a:stretch>
            <a:fillRect/>
          </a:stretch>
        </p:blipFill>
        <p:spPr>
          <a:xfrm rot="10800000">
            <a:off x="8686285" y="2283076"/>
            <a:ext cx="2295656" cy="1721742"/>
          </a:xfrm>
          <a:prstGeom prst="rect">
            <a:avLst/>
          </a:prstGeom>
        </p:spPr>
      </p:pic>
      <p:grpSp>
        <p:nvGrpSpPr>
          <p:cNvPr id="5" name="Groupe 4"/>
          <p:cNvGrpSpPr/>
          <p:nvPr/>
        </p:nvGrpSpPr>
        <p:grpSpPr>
          <a:xfrm>
            <a:off x="6455268" y="1411086"/>
            <a:ext cx="2022746" cy="1517060"/>
            <a:chOff x="6455268" y="1411086"/>
            <a:chExt cx="2022746" cy="1517060"/>
          </a:xfrm>
        </p:grpSpPr>
        <p:pic>
          <p:nvPicPr>
            <p:cNvPr id="2" name="Image 1"/>
            <p:cNvPicPr>
              <a:picLocks noChangeAspect="1"/>
            </p:cNvPicPr>
            <p:nvPr>
              <p:custDataLst>
                <p:tags r:id="rId15"/>
              </p:custDataLst>
            </p:nvPr>
          </p:nvPicPr>
          <p:blipFill>
            <a:blip r:embed="rId21" cstate="print">
              <a:extLst>
                <a:ext uri="{28A0092B-C50C-407E-A947-70E740481C1C}">
                  <a14:useLocalDpi xmlns:a14="http://schemas.microsoft.com/office/drawing/2010/main" val="0"/>
                </a:ext>
              </a:extLst>
            </a:blip>
            <a:stretch>
              <a:fillRect/>
            </a:stretch>
          </p:blipFill>
          <p:spPr>
            <a:xfrm rot="10800000">
              <a:off x="6455268" y="1411086"/>
              <a:ext cx="2022746" cy="1517060"/>
            </a:xfrm>
            <a:prstGeom prst="rect">
              <a:avLst/>
            </a:prstGeom>
          </p:spPr>
        </p:pic>
        <p:cxnSp>
          <p:nvCxnSpPr>
            <p:cNvPr id="6" name="Connecteur droit avec flèche 5"/>
            <p:cNvCxnSpPr/>
            <p:nvPr>
              <p:custDataLst>
                <p:tags r:id="rId16"/>
              </p:custDataLst>
            </p:nvPr>
          </p:nvCxnSpPr>
          <p:spPr>
            <a:xfrm>
              <a:off x="6625087" y="1704756"/>
              <a:ext cx="767751" cy="9263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0" name="Groupe 9"/>
          <p:cNvGrpSpPr/>
          <p:nvPr/>
        </p:nvGrpSpPr>
        <p:grpSpPr>
          <a:xfrm>
            <a:off x="5806028" y="3378265"/>
            <a:ext cx="2671986" cy="2003989"/>
            <a:chOff x="5806028" y="3378265"/>
            <a:chExt cx="2671986" cy="2003989"/>
          </a:xfrm>
        </p:grpSpPr>
        <p:pic>
          <p:nvPicPr>
            <p:cNvPr id="4" name="Image 3"/>
            <p:cNvPicPr>
              <a:picLocks noChangeAspect="1"/>
            </p:cNvPicPr>
            <p:nvPr>
              <p:custDataLst>
                <p:tags r:id="rId12"/>
              </p:custDataLst>
            </p:nvPr>
          </p:nvPicPr>
          <p:blipFill>
            <a:blip r:embed="rId22" cstate="print">
              <a:extLst>
                <a:ext uri="{28A0092B-C50C-407E-A947-70E740481C1C}">
                  <a14:useLocalDpi xmlns:a14="http://schemas.microsoft.com/office/drawing/2010/main" val="0"/>
                </a:ext>
              </a:extLst>
            </a:blip>
            <a:stretch>
              <a:fillRect/>
            </a:stretch>
          </p:blipFill>
          <p:spPr>
            <a:xfrm rot="10800000">
              <a:off x="5806028" y="3378265"/>
              <a:ext cx="2671986" cy="2003989"/>
            </a:xfrm>
            <a:prstGeom prst="rect">
              <a:avLst/>
            </a:prstGeom>
          </p:spPr>
        </p:pic>
        <p:cxnSp>
          <p:nvCxnSpPr>
            <p:cNvPr id="16" name="Connecteur droit avec flèche 15"/>
            <p:cNvCxnSpPr/>
            <p:nvPr>
              <p:custDataLst>
                <p:tags r:id="rId13"/>
              </p:custDataLst>
            </p:nvPr>
          </p:nvCxnSpPr>
          <p:spPr>
            <a:xfrm flipV="1">
              <a:off x="5952227" y="3830130"/>
              <a:ext cx="1354347" cy="11205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ZoneTexte 16"/>
            <p:cNvSpPr txBox="1"/>
            <p:nvPr>
              <p:custDataLst>
                <p:tags r:id="rId14"/>
              </p:custDataLst>
            </p:nvPr>
          </p:nvSpPr>
          <p:spPr>
            <a:xfrm>
              <a:off x="6455268" y="4084833"/>
              <a:ext cx="287258" cy="369332"/>
            </a:xfrm>
            <a:prstGeom prst="rect">
              <a:avLst/>
            </a:prstGeom>
            <a:noFill/>
          </p:spPr>
          <p:txBody>
            <a:bodyPr wrap="none" rtlCol="0">
              <a:spAutoFit/>
            </a:bodyPr>
            <a:lstStyle/>
            <a:p>
              <a:r>
                <a:rPr lang="fr-CA" dirty="0" smtClean="0"/>
                <a:t>?</a:t>
              </a:r>
              <a:endParaRPr lang="fr-CA" dirty="0"/>
            </a:p>
          </p:txBody>
        </p:sp>
      </p:grpSp>
      <p:sp>
        <p:nvSpPr>
          <p:cNvPr id="21" name="Rectangle 20"/>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8561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custDataLst>
              <p:tags r:id="rId1"/>
            </p:custDataLst>
          </p:nvPr>
        </p:nvSpPr>
        <p:spPr>
          <a:xfrm>
            <a:off x="1407614" y="4618462"/>
            <a:ext cx="9173572" cy="1200329"/>
          </a:xfrm>
          <a:prstGeom prst="rect">
            <a:avLst/>
          </a:prstGeom>
          <a:noFill/>
        </p:spPr>
        <p:txBody>
          <a:bodyPr wrap="square" rtlCol="0">
            <a:spAutoFit/>
          </a:bodyPr>
          <a:lstStyle/>
          <a:p>
            <a:r>
              <a:rPr lang="fr-CA" sz="2400" dirty="0" smtClean="0"/>
              <a:t>Comment avez-vous résolu le problème?</a:t>
            </a:r>
          </a:p>
          <a:p>
            <a:r>
              <a:rPr lang="fr-CA" sz="2400" dirty="0" smtClean="0"/>
              <a:t>Quelles ont été vos stratégies?</a:t>
            </a:r>
          </a:p>
          <a:p>
            <a:r>
              <a:rPr lang="fr-CA" sz="2400" dirty="0" smtClean="0"/>
              <a:t>Quelles ont été les questions et les rétroactions de l’accompagnateur?</a:t>
            </a:r>
            <a:endParaRPr lang="fr-CA" sz="2400" dirty="0"/>
          </a:p>
        </p:txBody>
      </p:sp>
      <p:sp>
        <p:nvSpPr>
          <p:cNvPr id="28" name="ZoneTexte 27"/>
          <p:cNvSpPr txBox="1"/>
          <p:nvPr>
            <p:custDataLst>
              <p:tags r:id="rId2"/>
            </p:custDataLst>
          </p:nvPr>
        </p:nvSpPr>
        <p:spPr>
          <a:xfrm>
            <a:off x="3358781" y="1961326"/>
            <a:ext cx="4731119" cy="400110"/>
          </a:xfrm>
          <a:prstGeom prst="rect">
            <a:avLst/>
          </a:prstGeom>
          <a:noFill/>
        </p:spPr>
        <p:txBody>
          <a:bodyPr wrap="square" rtlCol="0">
            <a:spAutoFit/>
          </a:bodyPr>
          <a:lstStyle/>
          <a:p>
            <a:pPr algn="just"/>
            <a:r>
              <a:rPr lang="fr-CA" sz="2000" dirty="0" smtClean="0"/>
              <a:t>La résolution du problème en résumé</a:t>
            </a:r>
            <a:endParaRPr lang="fr-CA" sz="2000" dirty="0"/>
          </a:p>
        </p:txBody>
      </p:sp>
      <p:sp>
        <p:nvSpPr>
          <p:cNvPr id="29" name="ZoneTexte 28"/>
          <p:cNvSpPr txBox="1"/>
          <p:nvPr>
            <p:custDataLst>
              <p:tags r:id="rId3"/>
            </p:custDataLst>
          </p:nvPr>
        </p:nvSpPr>
        <p:spPr>
          <a:xfrm>
            <a:off x="4012090" y="4121170"/>
            <a:ext cx="4588445" cy="276999"/>
          </a:xfrm>
          <a:prstGeom prst="rect">
            <a:avLst/>
          </a:prstGeom>
          <a:noFill/>
        </p:spPr>
        <p:txBody>
          <a:bodyPr wrap="square" rtlCol="0">
            <a:spAutoFit/>
          </a:bodyPr>
          <a:lstStyle/>
          <a:p>
            <a:r>
              <a:rPr lang="fr-CA" sz="1200" i="1" dirty="0" smtClean="0"/>
              <a:t>Cliquer sur l’image pour obtenir le fichier (à faire)</a:t>
            </a:r>
            <a:endParaRPr lang="fr-CA" sz="1200" i="1" dirty="0"/>
          </a:p>
        </p:txBody>
      </p:sp>
      <p:pic>
        <p:nvPicPr>
          <p:cNvPr id="14" name="Picture 4" descr="RÃ©sultats de recherche d'images pour Â«Â regularizacion matematicasÂ Â»"/>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2" name="Image 11"/>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15" name="Image 14"/>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rot="10800000">
            <a:off x="4448910" y="2380432"/>
            <a:ext cx="2295656" cy="1721742"/>
          </a:xfrm>
          <a:prstGeom prst="rect">
            <a:avLst/>
          </a:prstGeom>
        </p:spPr>
      </p:pic>
      <p:sp>
        <p:nvSpPr>
          <p:cNvPr id="13" name="Rectangle 12"/>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42102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custDataLst>
              <p:tags r:id="rId1"/>
            </p:custDataLst>
          </p:nvPr>
        </p:nvSpPr>
        <p:spPr>
          <a:xfrm>
            <a:off x="398224" y="1598359"/>
            <a:ext cx="10649731" cy="707886"/>
          </a:xfrm>
          <a:prstGeom prst="rect">
            <a:avLst/>
          </a:prstGeom>
          <a:noFill/>
        </p:spPr>
        <p:txBody>
          <a:bodyPr wrap="square" rtlCol="0">
            <a:spAutoFit/>
          </a:bodyPr>
          <a:lstStyle/>
          <a:p>
            <a:pPr algn="just"/>
            <a:r>
              <a:rPr lang="fr-CA" sz="2000" dirty="0" smtClean="0"/>
              <a:t>Un exemple de solution avec des stratégies choisies par un exécuteur et un éventail de questions à poser à l’élève pour lui venir en aide.</a:t>
            </a:r>
            <a:endParaRPr lang="fr-CA" sz="2000" dirty="0"/>
          </a:p>
        </p:txBody>
      </p:sp>
      <p:sp>
        <p:nvSpPr>
          <p:cNvPr id="10" name="ZoneTexte 9"/>
          <p:cNvSpPr txBox="1"/>
          <p:nvPr>
            <p:custDataLst>
              <p:tags r:id="rId2"/>
            </p:custDataLst>
          </p:nvPr>
        </p:nvSpPr>
        <p:spPr>
          <a:xfrm>
            <a:off x="3917489" y="4821061"/>
            <a:ext cx="3140486" cy="276999"/>
          </a:xfrm>
          <a:prstGeom prst="rect">
            <a:avLst/>
          </a:prstGeom>
          <a:noFill/>
        </p:spPr>
        <p:txBody>
          <a:bodyPr wrap="square" rtlCol="0">
            <a:spAutoFit/>
          </a:bodyPr>
          <a:lstStyle/>
          <a:p>
            <a:r>
              <a:rPr lang="fr-CA" sz="1200" i="1" dirty="0" smtClean="0"/>
              <a:t>Cliquer sur l’image pour obtenir le fichier</a:t>
            </a:r>
            <a:endParaRPr lang="fr-CA" sz="1200" i="1" dirty="0"/>
          </a:p>
        </p:txBody>
      </p:sp>
      <p:pic>
        <p:nvPicPr>
          <p:cNvPr id="16" name="Picture 4" descr="RÃ©sultats de recherche d'images pour Â«Â regularizacion matematicasÂ Â»"/>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custDataLst>
              <p:tags r:id="rId4"/>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2" name="Image 11"/>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3" name="Image 2">
            <a:hlinkClick r:id="rId10"/>
          </p:cNvPr>
          <p:cNvPicPr>
            <a:picLocks noChangeAspect="1"/>
          </p:cNvPicPr>
          <p:nvPr>
            <p:custDataLst>
              <p:tags r:id="rId6"/>
            </p:custDataLst>
          </p:nvPr>
        </p:nvPicPr>
        <p:blipFill>
          <a:blip r:embed="rId11"/>
          <a:stretch>
            <a:fillRect/>
          </a:stretch>
        </p:blipFill>
        <p:spPr>
          <a:xfrm>
            <a:off x="3415398" y="2929094"/>
            <a:ext cx="4615381" cy="1891967"/>
          </a:xfrm>
          <a:prstGeom prst="rect">
            <a:avLst/>
          </a:prstGeom>
          <a:ln w="38100">
            <a:solidFill>
              <a:schemeClr val="tx1"/>
            </a:solidFill>
          </a:ln>
        </p:spPr>
      </p:pic>
      <p:sp>
        <p:nvSpPr>
          <p:cNvPr id="15" name="Rectangle 14"/>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30935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custDataLst>
              <p:tags r:id="rId1"/>
            </p:custDataLst>
          </p:nvPr>
        </p:nvGrpSpPr>
        <p:grpSpPr>
          <a:xfrm>
            <a:off x="1203920" y="2473931"/>
            <a:ext cx="1640880" cy="2449115"/>
            <a:chOff x="2016720" y="2203953"/>
            <a:chExt cx="1275159" cy="2109618"/>
          </a:xfrm>
        </p:grpSpPr>
        <p:sp>
          <p:nvSpPr>
            <p:cNvPr id="9" name="Rectangle à coins arrondis 8"/>
            <p:cNvSpPr/>
            <p:nvPr/>
          </p:nvSpPr>
          <p:spPr>
            <a:xfrm>
              <a:off x="2016720" y="2203953"/>
              <a:ext cx="1147643" cy="728753"/>
            </a:xfrm>
            <a:prstGeom prst="roundRect">
              <a:avLst>
                <a:gd name="adj" fmla="val 10000"/>
              </a:avLst>
            </a:pr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0" name="Groupe 9"/>
            <p:cNvGrpSpPr/>
            <p:nvPr/>
          </p:nvGrpSpPr>
          <p:grpSpPr>
            <a:xfrm>
              <a:off x="2144236" y="2325093"/>
              <a:ext cx="1147643" cy="737130"/>
              <a:chOff x="129123" y="1734311"/>
              <a:chExt cx="1147643" cy="737130"/>
            </a:xfrm>
          </p:grpSpPr>
          <p:sp>
            <p:nvSpPr>
              <p:cNvPr id="11" name="Rectangle à coins arrondis 10"/>
              <p:cNvSpPr/>
              <p:nvPr/>
            </p:nvSpPr>
            <p:spPr>
              <a:xfrm>
                <a:off x="129123" y="1734311"/>
                <a:ext cx="1147643" cy="728753"/>
              </a:xfrm>
              <a:prstGeom prst="roundRect">
                <a:avLst>
                  <a:gd name="adj" fmla="val 10000"/>
                </a:avLst>
              </a:prstGeom>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ZoneTexte 11"/>
              <p:cNvSpPr txBox="1"/>
              <p:nvPr/>
            </p:nvSpPr>
            <p:spPr>
              <a:xfrm>
                <a:off x="150467" y="1785376"/>
                <a:ext cx="1104955" cy="686065"/>
              </a:xfrm>
              <a:prstGeom prst="rect">
                <a:avLst/>
              </a:prstGeom>
              <a:ln>
                <a:solidFill>
                  <a:srgbClr val="00B0F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400" kern="1200" dirty="0" smtClean="0"/>
                  <a:t>Stratégies de représentation</a:t>
                </a:r>
                <a:endParaRPr lang="fr-FR" sz="1400" kern="1200" dirty="0"/>
              </a:p>
            </p:txBody>
          </p:sp>
        </p:grpSp>
        <p:sp>
          <p:nvSpPr>
            <p:cNvPr id="13" name="Zone de texte 2"/>
            <p:cNvSpPr txBox="1">
              <a:spLocks noChangeArrowheads="1"/>
            </p:cNvSpPr>
            <p:nvPr/>
          </p:nvSpPr>
          <p:spPr bwMode="auto">
            <a:xfrm>
              <a:off x="2016720" y="3443163"/>
              <a:ext cx="1275159" cy="870408"/>
            </a:xfrm>
            <a:prstGeom prst="rect">
              <a:avLst/>
            </a:prstGeom>
            <a:solidFill>
              <a:srgbClr val="FFFFFF"/>
            </a:solidFill>
            <a:ln w="9525">
              <a:solidFill>
                <a:srgbClr val="00B0F0"/>
              </a:solidFill>
              <a:miter lim="800000"/>
              <a:headEnd/>
              <a:tailEnd/>
            </a:ln>
          </p:spPr>
          <p:txBody>
            <a:bodyPr rot="0" vert="horz" wrap="square" lIns="91440" tIns="45720" rIns="91440" bIns="45720" anchor="t" anchorCtr="0">
              <a:noAutofit/>
            </a:bodyPr>
            <a:lstStyle/>
            <a:p>
              <a:r>
                <a:rPr lang="fr-FR" sz="1400" dirty="0" smtClean="0"/>
                <a:t>S’approprier et cerner le problème; travail de décodage</a:t>
              </a:r>
              <a:r>
                <a:rPr lang="fr-FR" sz="1200" dirty="0" smtClean="0"/>
                <a:t>.</a:t>
              </a:r>
              <a:endParaRPr lang="fr-FR" sz="1200" dirty="0"/>
            </a:p>
            <a:p>
              <a:pPr lvl="0"/>
              <a:endParaRPr lang="fr-C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3" name="Connecteur droit 2"/>
            <p:cNvCxnSpPr/>
            <p:nvPr/>
          </p:nvCxnSpPr>
          <p:spPr>
            <a:xfrm flipH="1">
              <a:off x="2672337" y="3065363"/>
              <a:ext cx="1" cy="38313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custDataLst>
              <p:tags r:id="rId2"/>
            </p:custDataLst>
          </p:nvPr>
        </p:nvSpPr>
        <p:spPr>
          <a:xfrm>
            <a:off x="3477389" y="4184393"/>
            <a:ext cx="6619111" cy="1077218"/>
          </a:xfrm>
          <a:prstGeom prst="rect">
            <a:avLst/>
          </a:prstGeom>
          <a:noFill/>
        </p:spPr>
        <p:txBody>
          <a:bodyPr wrap="square" rtlCol="0">
            <a:spAutoFit/>
          </a:bodyPr>
          <a:lstStyle/>
          <a:p>
            <a:r>
              <a:rPr lang="fr-CA" sz="2400" dirty="0" smtClean="0"/>
              <a:t>« Le </a:t>
            </a:r>
            <a:r>
              <a:rPr lang="fr-CA" sz="2400" dirty="0"/>
              <a:t>problème que l’on résout est celui que l’on se représente et non celui que l’on vous </a:t>
            </a:r>
            <a:r>
              <a:rPr lang="fr-CA" sz="2400" dirty="0" smtClean="0"/>
              <a:t>présente ».</a:t>
            </a:r>
          </a:p>
          <a:p>
            <a:pPr algn="r"/>
            <a:r>
              <a:rPr lang="fr-CA" sz="1600" i="1" dirty="0"/>
              <a:t>Antoine de La </a:t>
            </a:r>
            <a:r>
              <a:rPr lang="fr-CA" sz="1600" i="1" dirty="0" err="1" smtClean="0"/>
              <a:t>Garanderie</a:t>
            </a:r>
            <a:r>
              <a:rPr lang="fr-CA" sz="1600" i="1" dirty="0" smtClean="0"/>
              <a:t>, philosophe </a:t>
            </a:r>
            <a:r>
              <a:rPr lang="fr-CA" sz="1600" i="1" dirty="0"/>
              <a:t>et </a:t>
            </a:r>
            <a:r>
              <a:rPr lang="fr-CA" sz="1600" i="1" dirty="0" smtClean="0"/>
              <a:t>pédagogue</a:t>
            </a:r>
            <a:endParaRPr lang="fr-CA" sz="2400" dirty="0"/>
          </a:p>
        </p:txBody>
      </p:sp>
      <p:sp>
        <p:nvSpPr>
          <p:cNvPr id="16" name="ZoneTexte 15"/>
          <p:cNvSpPr txBox="1"/>
          <p:nvPr>
            <p:custDataLst>
              <p:tags r:id="rId3"/>
            </p:custDataLst>
          </p:nvPr>
        </p:nvSpPr>
        <p:spPr>
          <a:xfrm>
            <a:off x="3477389" y="2252751"/>
            <a:ext cx="7254111" cy="1569660"/>
          </a:xfrm>
          <a:prstGeom prst="rect">
            <a:avLst/>
          </a:prstGeom>
          <a:noFill/>
        </p:spPr>
        <p:txBody>
          <a:bodyPr wrap="square" rtlCol="0">
            <a:spAutoFit/>
          </a:bodyPr>
          <a:lstStyle/>
          <a:p>
            <a:pPr algn="just"/>
            <a:r>
              <a:rPr lang="fr-CA" sz="2400" dirty="0" smtClean="0"/>
              <a:t>La résolution de problème achoppe souvent lorsque l’élève se représente un problème de façon erronée, ou lorsqu’il a tout simplement de la difficulté à se représenter un problème.</a:t>
            </a:r>
            <a:endParaRPr lang="fr-CA" sz="2400" dirty="0"/>
          </a:p>
        </p:txBody>
      </p:sp>
      <p:pic>
        <p:nvPicPr>
          <p:cNvPr id="21" name="Picture 4" descr="RÃ©sultats de recherche d'images pour Â«Â regularizacion matematicasÂ Â»"/>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8" name="Image 17"/>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20" name="Rectangle 19"/>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36940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453776" y="1661859"/>
            <a:ext cx="10675620" cy="3539430"/>
          </a:xfrm>
          <a:prstGeom prst="rect">
            <a:avLst/>
          </a:prstGeom>
          <a:noFill/>
        </p:spPr>
        <p:txBody>
          <a:bodyPr wrap="square" rtlCol="0">
            <a:spAutoFit/>
          </a:bodyPr>
          <a:lstStyle/>
          <a:p>
            <a:r>
              <a:rPr lang="fr-CA" sz="2400" dirty="0" smtClean="0"/>
              <a:t>Quelques questions en accompagnement de l’élève dans sa résolution</a:t>
            </a: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Pourquoi </a:t>
            </a:r>
            <a:r>
              <a:rPr lang="fr-FR" sz="2000" dirty="0"/>
              <a:t>as-tu utilisé cette ou ces stratégies? </a:t>
            </a:r>
            <a:endParaRPr lang="fr-FR" sz="2000" dirty="0" smtClean="0"/>
          </a:p>
          <a:p>
            <a:pPr marL="342900" lvl="0" indent="-342900">
              <a:buFont typeface="Arial" panose="020B0604020202020204" pitchFamily="34" charset="0"/>
              <a:buChar char="•"/>
            </a:pPr>
            <a:r>
              <a:rPr lang="fr-FR" sz="2000" dirty="0"/>
              <a:t>Qu’est-ce qu’on te demande de faire dans ce problème? C’est quoi qu’on cherche? </a:t>
            </a:r>
            <a:endParaRPr lang="fr-CA" sz="2000" dirty="0"/>
          </a:p>
          <a:p>
            <a:pPr marL="342900" lvl="0" indent="-342900">
              <a:buFont typeface="Arial" panose="020B0604020202020204" pitchFamily="34" charset="0"/>
              <a:buChar char="•"/>
            </a:pPr>
            <a:r>
              <a:rPr lang="fr-FR" sz="2000" dirty="0"/>
              <a:t>Comment pourrais-tu t’y prendre pour comprendre le vocabulaire du texte?</a:t>
            </a:r>
            <a:endParaRPr lang="fr-CA" sz="2000" dirty="0"/>
          </a:p>
          <a:p>
            <a:pPr marL="342900" lvl="0" indent="-342900">
              <a:buFont typeface="Arial" panose="020B0604020202020204" pitchFamily="34" charset="0"/>
              <a:buChar char="•"/>
            </a:pPr>
            <a:r>
              <a:rPr lang="fr-FR" sz="2000" dirty="0"/>
              <a:t>Penses-tu qu’une relecture du problème pourrait te permettre de trouver d’autres indices pour le résoudre</a:t>
            </a:r>
            <a:r>
              <a:rPr lang="fr-FR" sz="2000" dirty="0" smtClean="0"/>
              <a:t>?</a:t>
            </a:r>
          </a:p>
          <a:p>
            <a:pPr marL="342900" indent="-342900">
              <a:buFont typeface="Arial" panose="020B0604020202020204" pitchFamily="34" charset="0"/>
              <a:buChar char="•"/>
            </a:pPr>
            <a:r>
              <a:rPr lang="fr-FR" sz="2000" dirty="0"/>
              <a:t>Quelle est la meilleure façon de te représenter ce problème (schémas, tableaux, graphiques, etc.)?</a:t>
            </a:r>
            <a:endParaRPr lang="fr-CA" sz="2000" dirty="0"/>
          </a:p>
          <a:p>
            <a:pPr marL="342900" lvl="0" indent="-342900">
              <a:buFont typeface="Arial" panose="020B0604020202020204" pitchFamily="34" charset="0"/>
              <a:buChar char="•"/>
            </a:pPr>
            <a:r>
              <a:rPr lang="fr-FR" sz="2000" dirty="0"/>
              <a:t>Quelles sont les représentations (schémas, tableaux, graphiques, figures, etc.) que tu reconnais dans ce problème</a:t>
            </a:r>
            <a:r>
              <a:rPr lang="fr-FR" sz="2000" dirty="0" smtClean="0"/>
              <a:t>?</a:t>
            </a:r>
            <a:endParaRPr lang="fr-CA" sz="2000" dirty="0"/>
          </a:p>
        </p:txBody>
      </p:sp>
      <p:pic>
        <p:nvPicPr>
          <p:cNvPr id="11" name="Picture 4" descr="RÃ©sultats de recherche d'images pour Â«Â regularizacion matematicasÂ Â»"/>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9" name="Image 8"/>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0" name="Rectangle 9"/>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418316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custDataLst>
              <p:tags r:id="rId1"/>
            </p:custDataLst>
          </p:nvPr>
        </p:nvSpPr>
        <p:spPr>
          <a:xfrm>
            <a:off x="383292" y="1737989"/>
            <a:ext cx="10662920" cy="3600986"/>
          </a:xfrm>
          <a:prstGeom prst="rect">
            <a:avLst/>
          </a:prstGeom>
          <a:noFill/>
        </p:spPr>
        <p:txBody>
          <a:bodyPr wrap="square" rtlCol="0">
            <a:spAutoFit/>
          </a:bodyPr>
          <a:lstStyle/>
          <a:p>
            <a:r>
              <a:rPr lang="fr-CA" sz="2400" dirty="0" smtClean="0"/>
              <a:t>Quelques questions en accompagnement de l’élève dans sa résolution</a:t>
            </a:r>
          </a:p>
          <a:p>
            <a:endParaRPr lang="fr-CA" sz="2400" dirty="0" smtClean="0"/>
          </a:p>
          <a:p>
            <a:pPr marL="342900" lvl="0" indent="-342900">
              <a:buFont typeface="Arial" panose="020B0604020202020204" pitchFamily="34" charset="0"/>
              <a:buChar char="•"/>
            </a:pPr>
            <a:r>
              <a:rPr lang="fr-FR" sz="2000" dirty="0" smtClean="0"/>
              <a:t>De quelle façon peux-tu te servir du schéma (table de valeurs, graphique, distribution) pour la résolution?</a:t>
            </a:r>
            <a:endParaRPr lang="fr-CA" sz="2000" dirty="0"/>
          </a:p>
          <a:p>
            <a:pPr marL="342900" lvl="0" indent="-342900">
              <a:buFont typeface="Arial" panose="020B0604020202020204" pitchFamily="34" charset="0"/>
              <a:buChar char="•"/>
            </a:pPr>
            <a:r>
              <a:rPr lang="fr-FR" sz="2000" dirty="0"/>
              <a:t>Y </a:t>
            </a:r>
            <a:r>
              <a:rPr lang="fr-FR" sz="2000" dirty="0" err="1"/>
              <a:t>a-t-il</a:t>
            </a:r>
            <a:r>
              <a:rPr lang="fr-FR" sz="2000" dirty="0"/>
              <a:t> une ou des parties de ce problème que tu peux résoudre?</a:t>
            </a:r>
            <a:endParaRPr lang="fr-CA" sz="2000" dirty="0"/>
          </a:p>
          <a:p>
            <a:pPr marL="342900" lvl="0" indent="-342900">
              <a:buFont typeface="Arial" panose="020B0604020202020204" pitchFamily="34" charset="0"/>
              <a:buChar char="•"/>
            </a:pPr>
            <a:r>
              <a:rPr lang="fr-FR" sz="2000" dirty="0"/>
              <a:t>Quels liens peux-tu établir entre les différentes données du </a:t>
            </a:r>
            <a:r>
              <a:rPr lang="fr-FR" sz="2000" dirty="0" smtClean="0"/>
              <a:t>problème?</a:t>
            </a:r>
          </a:p>
          <a:p>
            <a:pPr marL="342900" lvl="0" indent="-342900">
              <a:buFont typeface="Arial" panose="020B0604020202020204" pitchFamily="34" charset="0"/>
              <a:buChar char="•"/>
            </a:pPr>
            <a:r>
              <a:rPr lang="fr-FR" sz="2000" dirty="0" smtClean="0"/>
              <a:t>Peux-tu </a:t>
            </a:r>
            <a:r>
              <a:rPr lang="fr-FR" sz="2000" dirty="0"/>
              <a:t>repérer des mesures ou des informations qui te permettraient d’en </a:t>
            </a:r>
            <a:r>
              <a:rPr lang="fr-FR" sz="2000" dirty="0" smtClean="0"/>
              <a:t>trouver d’autres </a:t>
            </a:r>
            <a:r>
              <a:rPr lang="fr-FR" sz="2000" dirty="0"/>
              <a:t>?</a:t>
            </a:r>
            <a:endParaRPr lang="fr-CA" sz="2000" dirty="0"/>
          </a:p>
          <a:p>
            <a:pPr marL="342900" lvl="0" indent="-342900">
              <a:buFont typeface="Arial" panose="020B0604020202020204" pitchFamily="34" charset="0"/>
              <a:buChar char="•"/>
            </a:pPr>
            <a:r>
              <a:rPr lang="fr-FR" sz="2000" dirty="0" smtClean="0"/>
              <a:t>As-tu </a:t>
            </a:r>
            <a:r>
              <a:rPr lang="fr-FR" sz="2000" dirty="0"/>
              <a:t>observé des régularités dans ce problème (suite de nombres, opérations, variations constantes des valeurs dans une table, etc.)?</a:t>
            </a:r>
            <a:endParaRPr lang="fr-CA" sz="2000" dirty="0"/>
          </a:p>
          <a:p>
            <a:pPr marL="342900" lvl="0" indent="-342900">
              <a:buFont typeface="Arial" panose="020B0604020202020204" pitchFamily="34" charset="0"/>
              <a:buChar char="•"/>
            </a:pPr>
            <a:r>
              <a:rPr lang="fr-FR" sz="2000" dirty="0"/>
              <a:t>Peux-tu te servir d’une régularité pour déduire des valeurs</a:t>
            </a:r>
            <a:r>
              <a:rPr lang="fr-FR" sz="2000" dirty="0" smtClean="0"/>
              <a:t>?</a:t>
            </a:r>
            <a:endParaRPr lang="fr-CA" sz="2000" dirty="0"/>
          </a:p>
        </p:txBody>
      </p:sp>
      <p:pic>
        <p:nvPicPr>
          <p:cNvPr id="11" name="Picture 4" descr="RÃ©sultats de recherche d'images pour Â«Â regularizacion matematicasÂ Â»"/>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9" name="Image 8"/>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0" name="Rectangle 9"/>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357391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563739" y="1718854"/>
            <a:ext cx="10308700" cy="3170099"/>
          </a:xfrm>
          <a:prstGeom prst="rect">
            <a:avLst/>
          </a:prstGeom>
          <a:noFill/>
        </p:spPr>
        <p:txBody>
          <a:bodyPr wrap="square" rtlCol="0">
            <a:spAutoFit/>
          </a:bodyPr>
          <a:lstStyle/>
          <a:p>
            <a:r>
              <a:rPr lang="fr-CA" sz="2800" dirty="0" smtClean="0"/>
              <a:t>Quelques conseils afin de poser des questions efficaces</a:t>
            </a:r>
          </a:p>
          <a:p>
            <a:endParaRPr lang="fr-CA" sz="2800" dirty="0" smtClean="0"/>
          </a:p>
          <a:p>
            <a:pPr marL="285750" lvl="0" indent="-285750">
              <a:buFont typeface="Arial" panose="020B0604020202020204" pitchFamily="34" charset="0"/>
              <a:buChar char="•"/>
            </a:pPr>
            <a:r>
              <a:rPr lang="fr-CA" sz="2400" dirty="0"/>
              <a:t>Anticiper le raisonnement des élèves</a:t>
            </a:r>
          </a:p>
          <a:p>
            <a:pPr marL="800100" lvl="1" indent="-342900">
              <a:buFontTx/>
              <a:buChar char="-"/>
            </a:pPr>
            <a:r>
              <a:rPr lang="fr-CA" sz="2400" dirty="0" smtClean="0"/>
              <a:t>En </a:t>
            </a:r>
            <a:r>
              <a:rPr lang="fr-CA" sz="2400" dirty="0"/>
              <a:t>résolvant le problème lui-même, l’enseignant peut essayer </a:t>
            </a:r>
            <a:r>
              <a:rPr lang="fr-CA" sz="2400" dirty="0" smtClean="0"/>
              <a:t>d’anticiper  diverses </a:t>
            </a:r>
            <a:r>
              <a:rPr lang="fr-CA" sz="2400" dirty="0"/>
              <a:t>façons de résoudre le </a:t>
            </a:r>
            <a:r>
              <a:rPr lang="fr-CA" sz="2400" dirty="0" smtClean="0"/>
              <a:t>problème </a:t>
            </a:r>
          </a:p>
          <a:p>
            <a:pPr lvl="1"/>
            <a:endParaRPr lang="fr-CA" sz="2400" dirty="0" smtClean="0"/>
          </a:p>
          <a:p>
            <a:pPr marL="285750" lvl="0" indent="-285750">
              <a:buFont typeface="Arial" panose="020B0604020202020204" pitchFamily="34" charset="0"/>
              <a:buChar char="•"/>
            </a:pPr>
            <a:r>
              <a:rPr lang="fr-CA" sz="2400" dirty="0" smtClean="0"/>
              <a:t>Relier </a:t>
            </a:r>
            <a:r>
              <a:rPr lang="fr-CA" sz="2400" dirty="0"/>
              <a:t>le questionnement aux éléments du </a:t>
            </a:r>
            <a:r>
              <a:rPr lang="fr-CA" sz="2400" dirty="0" smtClean="0"/>
              <a:t>cours</a:t>
            </a:r>
          </a:p>
          <a:p>
            <a:pPr marL="800100" lvl="1" indent="-342900">
              <a:buFontTx/>
              <a:buChar char="-"/>
            </a:pPr>
            <a:r>
              <a:rPr lang="fr-FR" sz="2400" dirty="0"/>
              <a:t>S’assurer que le questionnement renvoie aux savoirs du </a:t>
            </a:r>
            <a:r>
              <a:rPr lang="fr-FR" sz="2400" dirty="0" smtClean="0"/>
              <a:t>cours</a:t>
            </a:r>
            <a:endParaRPr lang="fr-CA" sz="2400" dirty="0"/>
          </a:p>
        </p:txBody>
      </p:sp>
      <p:pic>
        <p:nvPicPr>
          <p:cNvPr id="11" name="Picture 4" descr="RÃ©sultats de recherche d'images pour Â«Â regularizacion matematicasÂ Â»"/>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3"/>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9" name="Image 8"/>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0" name="Rectangle 9"/>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45863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530805" y="1723855"/>
            <a:ext cx="10675620" cy="2246769"/>
          </a:xfrm>
          <a:prstGeom prst="rect">
            <a:avLst/>
          </a:prstGeom>
          <a:noFill/>
        </p:spPr>
        <p:txBody>
          <a:bodyPr wrap="square" rtlCol="0">
            <a:spAutoFit/>
          </a:bodyPr>
          <a:lstStyle/>
          <a:p>
            <a:r>
              <a:rPr lang="fr-CA" sz="2800" dirty="0" smtClean="0"/>
              <a:t>Quelques conseils afin de poser des questions efficaces</a:t>
            </a:r>
          </a:p>
          <a:p>
            <a:endParaRPr lang="fr-CA" sz="2400" dirty="0" smtClean="0"/>
          </a:p>
          <a:p>
            <a:pPr marL="285750" indent="-285750">
              <a:buFont typeface="Arial" panose="020B0604020202020204" pitchFamily="34" charset="0"/>
              <a:buChar char="•"/>
            </a:pPr>
            <a:r>
              <a:rPr lang="fr-CA" sz="2400" dirty="0" smtClean="0"/>
              <a:t>Poser </a:t>
            </a:r>
            <a:r>
              <a:rPr lang="fr-CA" sz="2400" dirty="0"/>
              <a:t>des questions ouvertes</a:t>
            </a:r>
          </a:p>
          <a:p>
            <a:pPr marL="742950" lvl="1" indent="-285750">
              <a:buFontTx/>
              <a:buChar char="-"/>
            </a:pPr>
            <a:r>
              <a:rPr lang="fr-FR" sz="2400" dirty="0" smtClean="0"/>
              <a:t>Les </a:t>
            </a:r>
            <a:r>
              <a:rPr lang="fr-FR" sz="2400" dirty="0"/>
              <a:t>élèves répondent ainsi selon leur propre stade de </a:t>
            </a:r>
            <a:r>
              <a:rPr lang="fr-FR" sz="2400" dirty="0" smtClean="0"/>
              <a:t>développement</a:t>
            </a:r>
          </a:p>
          <a:p>
            <a:pPr lvl="2"/>
            <a:r>
              <a:rPr lang="fr-FR" sz="2000" dirty="0"/>
              <a:t>Question fermée : combien y </a:t>
            </a:r>
            <a:r>
              <a:rPr lang="fr-FR" sz="2000" dirty="0" err="1"/>
              <a:t>a-t-il</a:t>
            </a:r>
            <a:r>
              <a:rPr lang="fr-FR" sz="2000" dirty="0"/>
              <a:t> de côtés dans un quadrilatère ?</a:t>
            </a:r>
            <a:endParaRPr lang="fr-CA" sz="2000" dirty="0"/>
          </a:p>
          <a:p>
            <a:pPr lvl="2"/>
            <a:r>
              <a:rPr lang="fr-FR" sz="2000" dirty="0"/>
              <a:t>Question ouverte : que remarques-tu au sujet des figures suivantes</a:t>
            </a:r>
            <a:endParaRPr lang="fr-CA" sz="2000" dirty="0"/>
          </a:p>
        </p:txBody>
      </p:sp>
      <p:sp>
        <p:nvSpPr>
          <p:cNvPr id="17" name="Rectangle 16"/>
          <p:cNvSpPr/>
          <p:nvPr>
            <p:custDataLst>
              <p:tags r:id="rId2"/>
            </p:custDataLst>
          </p:nvPr>
        </p:nvSpPr>
        <p:spPr>
          <a:xfrm>
            <a:off x="9575591" y="3713155"/>
            <a:ext cx="517525" cy="120650"/>
          </a:xfrm>
          <a:prstGeom prst="rect">
            <a:avLst/>
          </a:prstGeom>
          <a:no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8" name="Rectangle 17"/>
          <p:cNvSpPr/>
          <p:nvPr>
            <p:custDataLst>
              <p:tags r:id="rId3"/>
            </p:custDataLst>
          </p:nvPr>
        </p:nvSpPr>
        <p:spPr>
          <a:xfrm>
            <a:off x="10827176" y="3710615"/>
            <a:ext cx="137160" cy="120650"/>
          </a:xfrm>
          <a:prstGeom prst="rect">
            <a:avLst/>
          </a:prstGeom>
          <a:no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9" name="Parallélogramme 18"/>
          <p:cNvSpPr/>
          <p:nvPr>
            <p:custDataLst>
              <p:tags r:id="rId4"/>
            </p:custDataLst>
          </p:nvPr>
        </p:nvSpPr>
        <p:spPr>
          <a:xfrm>
            <a:off x="10272186" y="3710615"/>
            <a:ext cx="361315" cy="120650"/>
          </a:xfrm>
          <a:prstGeom prst="parallelogram">
            <a:avLst/>
          </a:prstGeom>
          <a:no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0" name="ZoneTexte 19"/>
          <p:cNvSpPr txBox="1"/>
          <p:nvPr>
            <p:custDataLst>
              <p:tags r:id="rId5"/>
            </p:custDataLst>
          </p:nvPr>
        </p:nvSpPr>
        <p:spPr>
          <a:xfrm>
            <a:off x="530805" y="4097453"/>
            <a:ext cx="7691529" cy="1107996"/>
          </a:xfrm>
          <a:prstGeom prst="rect">
            <a:avLst/>
          </a:prstGeom>
          <a:noFill/>
        </p:spPr>
        <p:txBody>
          <a:bodyPr wrap="none" rtlCol="0">
            <a:spAutoFit/>
          </a:bodyPr>
          <a:lstStyle/>
          <a:p>
            <a:pPr marL="285750" indent="-285750">
              <a:buFont typeface="Arial" panose="020B0604020202020204" pitchFamily="34" charset="0"/>
              <a:buChar char="•"/>
            </a:pPr>
            <a:r>
              <a:rPr lang="fr-CA" sz="2400" dirty="0" smtClean="0"/>
              <a:t>Donner ou allouer un temps de réflexion suffisant</a:t>
            </a:r>
            <a:endParaRPr lang="fr-CA" sz="2400" dirty="0"/>
          </a:p>
          <a:p>
            <a:pPr marL="742950" lvl="1" indent="-285750">
              <a:buFontTx/>
              <a:buChar char="-"/>
            </a:pPr>
            <a:r>
              <a:rPr lang="fr-FR" sz="2400" dirty="0" smtClean="0"/>
              <a:t>Laisser aux élèves le temps de formuler leur réponse</a:t>
            </a:r>
            <a:endParaRPr lang="fr-FR" sz="2400" dirty="0"/>
          </a:p>
          <a:p>
            <a:endParaRPr lang="fr-CA" dirty="0"/>
          </a:p>
        </p:txBody>
      </p:sp>
      <p:pic>
        <p:nvPicPr>
          <p:cNvPr id="14" name="Picture 4" descr="RÃ©sultats de recherche d'images pour Â«Â regularizacion matematicasÂ Â»"/>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7"/>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37499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613889" y="1598359"/>
            <a:ext cx="10435244" cy="3477875"/>
          </a:xfrm>
          <a:prstGeom prst="rect">
            <a:avLst/>
          </a:prstGeom>
          <a:noFill/>
        </p:spPr>
        <p:txBody>
          <a:bodyPr wrap="square" rtlCol="0">
            <a:spAutoFit/>
          </a:bodyPr>
          <a:lstStyle/>
          <a:p>
            <a:r>
              <a:rPr lang="fr-CA" sz="2000" i="1" dirty="0"/>
              <a:t>“Les recherches montrent que le fait de poser fréquemment des questions en classe a un effet positif sur la capacité des élèves d’apprendre de l’information nouvelle”</a:t>
            </a:r>
            <a:endParaRPr lang="fr-CA" sz="2000" dirty="0"/>
          </a:p>
          <a:p>
            <a:r>
              <a:rPr lang="fr-CA" sz="2000" dirty="0"/>
              <a:t/>
            </a:r>
            <a:br>
              <a:rPr lang="fr-CA" sz="2000" dirty="0"/>
            </a:br>
            <a:r>
              <a:rPr lang="fr-CA" sz="2000" i="1" dirty="0"/>
              <a:t>“ Les chercheurs sur les stratégies de questionnement indiquent également que tant le </a:t>
            </a:r>
            <a:r>
              <a:rPr lang="fr-CA" sz="2000" i="1" u="sng" dirty="0"/>
              <a:t>temps de réflexion</a:t>
            </a:r>
            <a:r>
              <a:rPr lang="fr-CA" sz="2000" i="1" dirty="0"/>
              <a:t> que le </a:t>
            </a:r>
            <a:r>
              <a:rPr lang="fr-CA" sz="2000" i="1" u="sng" dirty="0"/>
              <a:t>temps d’attente</a:t>
            </a:r>
            <a:r>
              <a:rPr lang="fr-CA" sz="2000" i="1" dirty="0"/>
              <a:t> influent sur le rendement des élèves. Le temps de réflexion est le temps qui s’écoule entre le moment où l’enseignant pose une question et celui où l’élève commence à parler. Le temps d’attente est le temps qu’un enseignant laisse s’écouler avant de reprendre la parole après qu’un élève a </a:t>
            </a:r>
            <a:r>
              <a:rPr lang="fr-CA" sz="2000" i="1" dirty="0" smtClean="0"/>
              <a:t>arrêté </a:t>
            </a:r>
            <a:r>
              <a:rPr lang="fr-CA" sz="2000" i="1" dirty="0"/>
              <a:t>de parler.</a:t>
            </a:r>
            <a:endParaRPr lang="fr-CA" sz="2000" dirty="0"/>
          </a:p>
          <a:p>
            <a:r>
              <a:rPr lang="fr-CA" sz="2000" dirty="0"/>
              <a:t/>
            </a:r>
            <a:br>
              <a:rPr lang="fr-CA" sz="2000" dirty="0"/>
            </a:br>
            <a:r>
              <a:rPr lang="fr-CA" sz="2000" i="1" dirty="0"/>
              <a:t>Le fait d’allonger [ces temps] lors du questionnement a pour effet d’améliorer le rendement des élèves et la rétention de l’information</a:t>
            </a:r>
            <a:r>
              <a:rPr lang="fr-CA" sz="2000" i="1" dirty="0" smtClean="0"/>
              <a:t>...”</a:t>
            </a:r>
            <a:endParaRPr lang="fr-CA" sz="2000" dirty="0"/>
          </a:p>
        </p:txBody>
      </p:sp>
      <p:sp>
        <p:nvSpPr>
          <p:cNvPr id="3" name="ZoneTexte 2"/>
          <p:cNvSpPr txBox="1"/>
          <p:nvPr>
            <p:custDataLst>
              <p:tags r:id="rId2"/>
            </p:custDataLst>
          </p:nvPr>
        </p:nvSpPr>
        <p:spPr>
          <a:xfrm>
            <a:off x="613889" y="5193155"/>
            <a:ext cx="8444748" cy="307777"/>
          </a:xfrm>
          <a:prstGeom prst="rect">
            <a:avLst/>
          </a:prstGeom>
          <a:noFill/>
        </p:spPr>
        <p:txBody>
          <a:bodyPr wrap="none" rtlCol="0">
            <a:spAutoFit/>
          </a:bodyPr>
          <a:lstStyle/>
          <a:p>
            <a:r>
              <a:rPr lang="fr-CA" sz="1400" i="1" dirty="0"/>
              <a:t>Tiré de “Stratégies de lecture en mathématiques, en sciences et en sciences sociales”, Stéphanie </a:t>
            </a:r>
            <a:r>
              <a:rPr lang="fr-CA" sz="1400" i="1" dirty="0" err="1"/>
              <a:t>Macceca</a:t>
            </a:r>
            <a:r>
              <a:rPr lang="fr-CA" sz="1400" i="1" dirty="0"/>
              <a:t> et </a:t>
            </a:r>
            <a:r>
              <a:rPr lang="fr-CA" sz="1400" i="1" dirty="0" err="1"/>
              <a:t>Trista</a:t>
            </a:r>
            <a:r>
              <a:rPr lang="fr-CA" sz="1400" i="1" dirty="0"/>
              <a:t> </a:t>
            </a:r>
            <a:r>
              <a:rPr lang="fr-CA" sz="1400" i="1" dirty="0" err="1"/>
              <a:t>Brummer</a:t>
            </a:r>
            <a:endParaRPr lang="fr-CA" sz="1400" i="1" dirty="0"/>
          </a:p>
        </p:txBody>
      </p:sp>
      <p:pic>
        <p:nvPicPr>
          <p:cNvPr id="11" name="Picture 4" descr="RÃ©sultats de recherche d'images pour Â«Â regularizacion matematicasÂ Â»"/>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4"/>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Image 7"/>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0" name="Rectangle 9"/>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10878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Ã©sultats de recherche d'images pour Â«Â regularizacion matematicasÂ Â»"/>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8" name="Imag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pic>
        <p:nvPicPr>
          <p:cNvPr id="10" name="Image 9"/>
          <p:cNvPicPr>
            <a:picLocks noChangeAspect="1"/>
          </p:cNvPicPr>
          <p:nvPr>
            <p:custDataLst>
              <p:tags r:id="rId4"/>
            </p:custDataLst>
          </p:nvPr>
        </p:nvPicPr>
        <p:blipFill>
          <a:blip r:embed="rId9"/>
          <a:stretch>
            <a:fillRect/>
          </a:stretch>
        </p:blipFill>
        <p:spPr>
          <a:xfrm>
            <a:off x="1376687" y="2195222"/>
            <a:ext cx="8755874" cy="3586874"/>
          </a:xfrm>
          <a:prstGeom prst="rect">
            <a:avLst/>
          </a:prstGeom>
          <a:ln w="38100">
            <a:solidFill>
              <a:schemeClr val="tx1">
                <a:lumMod val="75000"/>
              </a:schemeClr>
            </a:solidFill>
          </a:ln>
        </p:spPr>
      </p:pic>
      <p:sp>
        <p:nvSpPr>
          <p:cNvPr id="11" name="ZoneTexte 10"/>
          <p:cNvSpPr txBox="1"/>
          <p:nvPr>
            <p:custDataLst>
              <p:tags r:id="rId5"/>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1961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9"/>
          </p:cNvPr>
          <p:cNvPicPr>
            <a:picLocks noChangeAspect="1"/>
          </p:cNvPicPr>
          <p:nvPr>
            <p:custDataLst>
              <p:tags r:id="rId1"/>
            </p:custDataLst>
          </p:nvPr>
        </p:nvPicPr>
        <p:blipFill>
          <a:blip r:embed="rId10"/>
          <a:stretch>
            <a:fillRect/>
          </a:stretch>
        </p:blipFill>
        <p:spPr>
          <a:xfrm>
            <a:off x="8420293" y="2527980"/>
            <a:ext cx="2696854" cy="909717"/>
          </a:xfrm>
          <a:prstGeom prst="rect">
            <a:avLst/>
          </a:prstGeom>
          <a:ln w="38100">
            <a:solidFill>
              <a:schemeClr val="tx1">
                <a:lumMod val="75000"/>
              </a:schemeClr>
            </a:solidFill>
          </a:ln>
        </p:spPr>
      </p:pic>
      <p:sp>
        <p:nvSpPr>
          <p:cNvPr id="8" name="ZoneTexte 7"/>
          <p:cNvSpPr txBox="1"/>
          <p:nvPr>
            <p:custDataLst>
              <p:tags r:id="rId2"/>
            </p:custDataLst>
          </p:nvPr>
        </p:nvSpPr>
        <p:spPr>
          <a:xfrm>
            <a:off x="8274205" y="3437697"/>
            <a:ext cx="3230277" cy="276999"/>
          </a:xfrm>
          <a:prstGeom prst="rect">
            <a:avLst/>
          </a:prstGeom>
          <a:noFill/>
        </p:spPr>
        <p:txBody>
          <a:bodyPr wrap="square" rtlCol="0">
            <a:spAutoFit/>
          </a:bodyPr>
          <a:lstStyle/>
          <a:p>
            <a:r>
              <a:rPr lang="fr-CA" sz="1200" i="1" dirty="0" smtClean="0"/>
              <a:t>Cliquer sur l’image pour obtenir le fichier</a:t>
            </a:r>
            <a:endParaRPr lang="fr-CA" sz="1200" i="1" dirty="0"/>
          </a:p>
        </p:txBody>
      </p:sp>
      <p:sp>
        <p:nvSpPr>
          <p:cNvPr id="10" name="ZoneTexte 9"/>
          <p:cNvSpPr txBox="1"/>
          <p:nvPr>
            <p:custDataLst>
              <p:tags r:id="rId3"/>
            </p:custDataLst>
          </p:nvPr>
        </p:nvSpPr>
        <p:spPr>
          <a:xfrm>
            <a:off x="596182" y="1583229"/>
            <a:ext cx="7594600" cy="4154984"/>
          </a:xfrm>
          <a:prstGeom prst="rect">
            <a:avLst/>
          </a:prstGeom>
          <a:noFill/>
        </p:spPr>
        <p:txBody>
          <a:bodyPr wrap="square" rtlCol="0">
            <a:spAutoFit/>
          </a:bodyPr>
          <a:lstStyle/>
          <a:p>
            <a:pPr algn="just"/>
            <a:r>
              <a:rPr lang="fr-CA" sz="2400" cap="small" dirty="0" smtClean="0"/>
              <a:t>Plutôt que de dire aux élèves quoi faire…</a:t>
            </a:r>
          </a:p>
          <a:p>
            <a:pPr algn="just"/>
            <a:endParaRPr lang="fr-CA" sz="2400" dirty="0" smtClean="0"/>
          </a:p>
          <a:p>
            <a:pPr algn="just"/>
            <a:r>
              <a:rPr lang="fr-CA" sz="2400" dirty="0" smtClean="0"/>
              <a:t>« </a:t>
            </a:r>
            <a:r>
              <a:rPr lang="fr-CA" sz="2400" dirty="0"/>
              <a:t>Ne dites jamais quelque chose </a:t>
            </a:r>
            <a:r>
              <a:rPr lang="fr-CA" sz="2400" dirty="0" smtClean="0"/>
              <a:t>qu’un enfant </a:t>
            </a:r>
            <a:r>
              <a:rPr lang="fr-CA" sz="2400" dirty="0"/>
              <a:t>peut dire! Je me concentre </a:t>
            </a:r>
            <a:r>
              <a:rPr lang="fr-CA" sz="2400" dirty="0" smtClean="0"/>
              <a:t>sur cet </a:t>
            </a:r>
            <a:r>
              <a:rPr lang="fr-CA" sz="2400" dirty="0"/>
              <a:t>objectif. Bien que je </a:t>
            </a:r>
            <a:r>
              <a:rPr lang="fr-CA" sz="2400" dirty="0" smtClean="0"/>
              <a:t>ne pense pas l’avoir </a:t>
            </a:r>
            <a:r>
              <a:rPr lang="fr-CA" sz="2400" dirty="0"/>
              <a:t>atteint complètement au </a:t>
            </a:r>
            <a:r>
              <a:rPr lang="fr-CA" sz="2400" dirty="0" smtClean="0"/>
              <a:t>cours d’une </a:t>
            </a:r>
            <a:r>
              <a:rPr lang="fr-CA" sz="2400" dirty="0"/>
              <a:t>journée ou même d’une </a:t>
            </a:r>
            <a:r>
              <a:rPr lang="fr-CA" sz="2400" dirty="0" smtClean="0"/>
              <a:t>leçon, cela </a:t>
            </a:r>
            <a:r>
              <a:rPr lang="fr-CA" sz="2400" dirty="0"/>
              <a:t>m’a obligé à développer et </a:t>
            </a:r>
            <a:r>
              <a:rPr lang="fr-CA" sz="2400" dirty="0" smtClean="0"/>
              <a:t>à améliorer </a:t>
            </a:r>
            <a:r>
              <a:rPr lang="fr-CA" sz="2400" dirty="0"/>
              <a:t>mes compétences en ce qui </a:t>
            </a:r>
            <a:r>
              <a:rPr lang="fr-CA" sz="2400" dirty="0" smtClean="0"/>
              <a:t>a trait </a:t>
            </a:r>
            <a:r>
              <a:rPr lang="fr-CA" sz="2400" dirty="0"/>
              <a:t>au questionnement. De plus, </a:t>
            </a:r>
            <a:r>
              <a:rPr lang="fr-CA" sz="2400" dirty="0" smtClean="0"/>
              <a:t>cela envoie </a:t>
            </a:r>
            <a:r>
              <a:rPr lang="fr-CA" sz="2400" dirty="0"/>
              <a:t>un message clair aux élèves </a:t>
            </a:r>
            <a:r>
              <a:rPr lang="fr-CA" sz="2400" dirty="0" smtClean="0"/>
              <a:t>que leur </a:t>
            </a:r>
            <a:r>
              <a:rPr lang="fr-CA" sz="2400" dirty="0"/>
              <a:t>participation est essentielle. </a:t>
            </a:r>
            <a:r>
              <a:rPr lang="fr-CA" sz="2400" dirty="0" smtClean="0"/>
              <a:t>Toutes les </a:t>
            </a:r>
            <a:r>
              <a:rPr lang="fr-CA" sz="2400" dirty="0"/>
              <a:t>fois où je suis tenté de dire </a:t>
            </a:r>
            <a:r>
              <a:rPr lang="fr-CA" sz="2400" dirty="0" smtClean="0"/>
              <a:t>quelque chose </a:t>
            </a:r>
            <a:r>
              <a:rPr lang="fr-CA" sz="2400" dirty="0"/>
              <a:t>aux élèves, j’essaie plutôt </a:t>
            </a:r>
            <a:r>
              <a:rPr lang="fr-CA" sz="2400" dirty="0" smtClean="0"/>
              <a:t>de poser </a:t>
            </a:r>
            <a:r>
              <a:rPr lang="fr-CA" sz="2400" dirty="0"/>
              <a:t>une question. » </a:t>
            </a:r>
          </a:p>
        </p:txBody>
      </p:sp>
      <p:sp>
        <p:nvSpPr>
          <p:cNvPr id="2" name="ZoneTexte 1"/>
          <p:cNvSpPr txBox="1"/>
          <p:nvPr>
            <p:custDataLst>
              <p:tags r:id="rId4"/>
            </p:custDataLst>
          </p:nvPr>
        </p:nvSpPr>
        <p:spPr>
          <a:xfrm>
            <a:off x="3575555" y="5993893"/>
            <a:ext cx="3883371" cy="307777"/>
          </a:xfrm>
          <a:prstGeom prst="rect">
            <a:avLst/>
          </a:prstGeom>
          <a:noFill/>
        </p:spPr>
        <p:txBody>
          <a:bodyPr wrap="none" rtlCol="0">
            <a:spAutoFit/>
          </a:bodyPr>
          <a:lstStyle/>
          <a:p>
            <a:r>
              <a:rPr lang="fr-CA" sz="1400" i="1" dirty="0" smtClean="0"/>
              <a:t>Tiré du fichier « L’art de questionner de façon efficace »</a:t>
            </a:r>
            <a:endParaRPr lang="fr-CA" sz="1400" i="1" dirty="0"/>
          </a:p>
        </p:txBody>
      </p:sp>
      <p:pic>
        <p:nvPicPr>
          <p:cNvPr id="14" name="Picture 4" descr="RÃ©sultats de recherche d'images pour Â«Â regularizacion matematicasÂ Â»"/>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custDataLst>
              <p:tags r:id="rId6"/>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58089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hlinkClick r:id="rId9"/>
          </p:cNvPr>
          <p:cNvPicPr>
            <a:picLocks noChangeAspect="1"/>
          </p:cNvPicPr>
          <p:nvPr>
            <p:custDataLst>
              <p:tags r:id="rId1"/>
            </p:custDataLst>
          </p:nvPr>
        </p:nvPicPr>
        <p:blipFill>
          <a:blip r:embed="rId10"/>
          <a:stretch>
            <a:fillRect/>
          </a:stretch>
        </p:blipFill>
        <p:spPr>
          <a:xfrm>
            <a:off x="819025" y="3026067"/>
            <a:ext cx="1984750" cy="2345933"/>
          </a:xfrm>
          <a:prstGeom prst="rect">
            <a:avLst/>
          </a:prstGeom>
          <a:ln w="38100">
            <a:solidFill>
              <a:schemeClr val="tx1">
                <a:lumMod val="75000"/>
              </a:schemeClr>
            </a:solidFill>
          </a:ln>
        </p:spPr>
      </p:pic>
      <p:sp>
        <p:nvSpPr>
          <p:cNvPr id="3" name="ZoneTexte 2"/>
          <p:cNvSpPr txBox="1"/>
          <p:nvPr>
            <p:custDataLst>
              <p:tags r:id="rId2"/>
            </p:custDataLst>
          </p:nvPr>
        </p:nvSpPr>
        <p:spPr>
          <a:xfrm>
            <a:off x="632628" y="1382585"/>
            <a:ext cx="3493264" cy="1107996"/>
          </a:xfrm>
          <a:prstGeom prst="rect">
            <a:avLst/>
          </a:prstGeom>
          <a:noFill/>
        </p:spPr>
        <p:txBody>
          <a:bodyPr wrap="none" rtlCol="0">
            <a:spAutoFit/>
          </a:bodyPr>
          <a:lstStyle/>
          <a:p>
            <a:r>
              <a:rPr lang="fr-CA" sz="2400" dirty="0" smtClean="0"/>
              <a:t>Référentiel de rétroaction</a:t>
            </a:r>
          </a:p>
          <a:p>
            <a:r>
              <a:rPr lang="fr-CA" sz="1400" i="1" dirty="0" smtClean="0"/>
              <a:t>Nathalie David, CP</a:t>
            </a:r>
          </a:p>
          <a:p>
            <a:r>
              <a:rPr lang="fr-CA" sz="1400" i="1" dirty="0" smtClean="0"/>
              <a:t>Cyrille </a:t>
            </a:r>
            <a:r>
              <a:rPr lang="fr-CA" sz="1400" i="1" dirty="0" err="1" smtClean="0"/>
              <a:t>Rustom</a:t>
            </a:r>
            <a:r>
              <a:rPr lang="fr-CA" sz="1400" i="1" dirty="0" smtClean="0"/>
              <a:t>, CP</a:t>
            </a:r>
          </a:p>
          <a:p>
            <a:r>
              <a:rPr lang="fr-CA" sz="1400" i="1" dirty="0" smtClean="0"/>
              <a:t>CS de Laval</a:t>
            </a:r>
            <a:endParaRPr lang="fr-CA" sz="1400" i="1" dirty="0"/>
          </a:p>
        </p:txBody>
      </p:sp>
      <p:sp>
        <p:nvSpPr>
          <p:cNvPr id="6" name="ZoneTexte 5"/>
          <p:cNvSpPr txBox="1"/>
          <p:nvPr>
            <p:custDataLst>
              <p:tags r:id="rId3"/>
            </p:custDataLst>
          </p:nvPr>
        </p:nvSpPr>
        <p:spPr>
          <a:xfrm>
            <a:off x="387223" y="5473009"/>
            <a:ext cx="3054717" cy="246221"/>
          </a:xfrm>
          <a:prstGeom prst="rect">
            <a:avLst/>
          </a:prstGeom>
          <a:noFill/>
        </p:spPr>
        <p:txBody>
          <a:bodyPr wrap="square" rtlCol="0">
            <a:spAutoFit/>
          </a:bodyPr>
          <a:lstStyle/>
          <a:p>
            <a:r>
              <a:rPr lang="fr-CA" sz="1000" i="1" dirty="0" smtClean="0"/>
              <a:t>Cliquer sur l’image pour obtenir le fichier</a:t>
            </a:r>
            <a:endParaRPr lang="fr-CA" sz="1000" i="1" dirty="0"/>
          </a:p>
        </p:txBody>
      </p:sp>
      <p:pic>
        <p:nvPicPr>
          <p:cNvPr id="7" name="Image 6"/>
          <p:cNvPicPr>
            <a:picLocks noChangeAspect="1"/>
          </p:cNvPicPr>
          <p:nvPr>
            <p:custDataLst>
              <p:tags r:id="rId4"/>
            </p:custDataLst>
          </p:nvPr>
        </p:nvPicPr>
        <p:blipFill>
          <a:blip r:embed="rId11"/>
          <a:stretch>
            <a:fillRect/>
          </a:stretch>
        </p:blipFill>
        <p:spPr>
          <a:xfrm>
            <a:off x="3257800" y="2490581"/>
            <a:ext cx="7726151" cy="3415961"/>
          </a:xfrm>
          <a:prstGeom prst="rect">
            <a:avLst/>
          </a:prstGeom>
          <a:ln w="38100">
            <a:solidFill>
              <a:schemeClr val="tx1">
                <a:lumMod val="75000"/>
              </a:schemeClr>
            </a:solidFill>
          </a:ln>
        </p:spPr>
      </p:pic>
      <p:pic>
        <p:nvPicPr>
          <p:cNvPr id="13" name="Picture 4" descr="RÃ©sultats de recherche d'images pour Â«Â regularizacion matematicasÂ Â»"/>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custDataLst>
              <p:tags r:id="rId6"/>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150124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hlinkClick r:id="rId7"/>
          </p:cNvPr>
          <p:cNvPicPr>
            <a:picLocks noChangeAspect="1"/>
          </p:cNvPicPr>
          <p:nvPr>
            <p:custDataLst>
              <p:tags r:id="rId1"/>
            </p:custDataLst>
          </p:nvPr>
        </p:nvPicPr>
        <p:blipFill>
          <a:blip r:embed="rId8"/>
          <a:stretch>
            <a:fillRect/>
          </a:stretch>
        </p:blipFill>
        <p:spPr>
          <a:xfrm>
            <a:off x="2285093" y="1635286"/>
            <a:ext cx="6093221" cy="3744281"/>
          </a:xfrm>
          <a:prstGeom prst="rect">
            <a:avLst/>
          </a:prstGeom>
          <a:ln w="76200">
            <a:solidFill>
              <a:schemeClr val="tx1"/>
            </a:solidFill>
          </a:ln>
        </p:spPr>
      </p:pic>
      <p:sp>
        <p:nvSpPr>
          <p:cNvPr id="2" name="ZoneTexte 1">
            <a:hlinkClick r:id="rId7"/>
          </p:cNvPr>
          <p:cNvSpPr txBox="1"/>
          <p:nvPr>
            <p:custDataLst>
              <p:tags r:id="rId2"/>
            </p:custDataLst>
          </p:nvPr>
        </p:nvSpPr>
        <p:spPr>
          <a:xfrm>
            <a:off x="675974" y="5431323"/>
            <a:ext cx="9311460" cy="646331"/>
          </a:xfrm>
          <a:prstGeom prst="rect">
            <a:avLst/>
          </a:prstGeom>
          <a:noFill/>
        </p:spPr>
        <p:txBody>
          <a:bodyPr wrap="none" rtlCol="0">
            <a:spAutoFit/>
          </a:bodyPr>
          <a:lstStyle/>
          <a:p>
            <a:r>
              <a:rPr lang="fr-CA" sz="3600" dirty="0" smtClean="0"/>
              <a:t>Est-ce un exemple de questionnement efficace?</a:t>
            </a:r>
            <a:endParaRPr lang="fr-CA" sz="3600" dirty="0"/>
          </a:p>
        </p:txBody>
      </p:sp>
      <p:pic>
        <p:nvPicPr>
          <p:cNvPr id="14" name="Picture 4" descr="RÃ©sultats de recherche d'images pour Â«Â regularizacion matematicasÂ Â»"/>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custDataLst>
              <p:tags r:id="rId4"/>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1" name="Image 10"/>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172784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custDataLst>
              <p:tags r:id="rId1"/>
            </p:custDataLst>
          </p:nvPr>
        </p:nvSpPr>
        <p:spPr bwMode="auto">
          <a:xfrm>
            <a:off x="565786" y="1582817"/>
            <a:ext cx="46581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i="0" u="sng" strike="noStrike" cap="none" normalizeH="0" baseline="0" dirty="0" smtClean="0">
                <a:ln>
                  <a:noFill/>
                </a:ln>
                <a:effectLst/>
                <a:ea typeface="Times New Roman" panose="02020603050405020304" pitchFamily="18" charset="0"/>
                <a:cs typeface="Arial" panose="020B0604020202020204" pitchFamily="34" charset="0"/>
              </a:rPr>
              <a:t>L’entretien ménager(algèbre)</a:t>
            </a:r>
            <a:endParaRPr kumimoji="0" lang="fr-CA" altLang="fr-FR" sz="2400" i="0" u="none" strike="noStrike" cap="none" normalizeH="0" baseline="0" dirty="0" smtClean="0">
              <a:ln>
                <a:noFill/>
              </a:ln>
              <a:effectLst/>
            </a:endParaRPr>
          </a:p>
        </p:txBody>
      </p:sp>
      <p:sp>
        <p:nvSpPr>
          <p:cNvPr id="14" name="ZoneTexte 13"/>
          <p:cNvSpPr txBox="1"/>
          <p:nvPr>
            <p:custDataLst>
              <p:tags r:id="rId2"/>
            </p:custDataLst>
          </p:nvPr>
        </p:nvSpPr>
        <p:spPr>
          <a:xfrm>
            <a:off x="5364975" y="1582817"/>
            <a:ext cx="5458533" cy="461665"/>
          </a:xfrm>
          <a:prstGeom prst="rect">
            <a:avLst/>
          </a:prstGeom>
          <a:noFill/>
        </p:spPr>
        <p:txBody>
          <a:bodyPr wrap="square" rtlCol="0">
            <a:spAutoFit/>
          </a:bodyPr>
          <a:lstStyle/>
          <a:p>
            <a:r>
              <a:rPr lang="fr-FR" sz="2400" u="sng" dirty="0" smtClean="0"/>
              <a:t>Conservation de château (géométrie)</a:t>
            </a:r>
          </a:p>
        </p:txBody>
      </p:sp>
      <p:sp>
        <p:nvSpPr>
          <p:cNvPr id="8" name="ZoneTexte 7"/>
          <p:cNvSpPr txBox="1"/>
          <p:nvPr>
            <p:custDataLst>
              <p:tags r:id="rId3"/>
            </p:custDataLst>
          </p:nvPr>
        </p:nvSpPr>
        <p:spPr>
          <a:xfrm>
            <a:off x="1903893" y="2276590"/>
            <a:ext cx="6640133" cy="400110"/>
          </a:xfrm>
          <a:prstGeom prst="rect">
            <a:avLst/>
          </a:prstGeom>
          <a:noFill/>
        </p:spPr>
        <p:txBody>
          <a:bodyPr wrap="square" rtlCol="0">
            <a:spAutoFit/>
          </a:bodyPr>
          <a:lstStyle/>
          <a:p>
            <a:r>
              <a:rPr lang="fr-FR" sz="2000" b="1" i="1" dirty="0"/>
              <a:t>Stratégies de lecture du </a:t>
            </a:r>
            <a:r>
              <a:rPr lang="fr-FR" sz="2000" b="1" i="1" dirty="0" smtClean="0"/>
              <a:t>problème: se ressemblent</a:t>
            </a:r>
            <a:endParaRPr lang="fr-CA" sz="2000" dirty="0"/>
          </a:p>
        </p:txBody>
      </p:sp>
      <p:sp>
        <p:nvSpPr>
          <p:cNvPr id="9" name="ZoneTexte 8"/>
          <p:cNvSpPr txBox="1"/>
          <p:nvPr>
            <p:custDataLst>
              <p:tags r:id="rId4"/>
            </p:custDataLst>
          </p:nvPr>
        </p:nvSpPr>
        <p:spPr>
          <a:xfrm>
            <a:off x="565786" y="2676700"/>
            <a:ext cx="9834463" cy="3170099"/>
          </a:xfrm>
          <a:prstGeom prst="rect">
            <a:avLst/>
          </a:prstGeom>
          <a:noFill/>
        </p:spPr>
        <p:txBody>
          <a:bodyPr wrap="square" rtlCol="0">
            <a:spAutoFit/>
          </a:bodyPr>
          <a:lstStyle/>
          <a:p>
            <a:pPr marL="285750" lvl="0" indent="-285750">
              <a:buFont typeface="Arial" panose="020B0604020202020204" pitchFamily="34" charset="0"/>
              <a:buChar char="•"/>
            </a:pPr>
            <a:r>
              <a:rPr lang="fr-FR" sz="2000" dirty="0" smtClean="0"/>
              <a:t>Je </a:t>
            </a:r>
            <a:r>
              <a:rPr lang="fr-FR" sz="2000" dirty="0"/>
              <a:t>fais une lecture « aller-retour » du problème : une lecture suivie d’une pause où je ne regarde plus le texte afin de voir si j’en ai fait une bonne représentation dans ma </a:t>
            </a:r>
            <a:r>
              <a:rPr lang="fr-FR" sz="2000" dirty="0" smtClean="0"/>
              <a:t>tête</a:t>
            </a:r>
          </a:p>
          <a:p>
            <a:pPr marL="342900" lvl="0" indent="-342900">
              <a:buFont typeface="Arial" panose="020B0604020202020204" pitchFamily="34" charset="0"/>
              <a:buChar char="•"/>
            </a:pPr>
            <a:r>
              <a:rPr lang="fr-FR" sz="2000" dirty="0" smtClean="0"/>
              <a:t>Je </a:t>
            </a:r>
            <a:r>
              <a:rPr lang="fr-FR" sz="2000" dirty="0"/>
              <a:t>mets en évidence des informations (souligner, </a:t>
            </a:r>
            <a:r>
              <a:rPr lang="fr-FR" sz="2000" dirty="0" smtClean="0"/>
              <a:t>mettre en surbrillance)</a:t>
            </a:r>
          </a:p>
          <a:p>
            <a:pPr marL="342900" lvl="0" indent="-342900">
              <a:buFont typeface="Arial" panose="020B0604020202020204" pitchFamily="34" charset="0"/>
              <a:buChar char="•"/>
            </a:pPr>
            <a:r>
              <a:rPr lang="fr-FR" sz="2000" dirty="0" smtClean="0"/>
              <a:t>Je </a:t>
            </a:r>
            <a:r>
              <a:rPr lang="fr-FR" sz="2000" dirty="0"/>
              <a:t>choisis les données importantes et j’annote le texte afin de mieux le </a:t>
            </a:r>
            <a:r>
              <a:rPr lang="fr-FR" sz="2000" dirty="0" smtClean="0"/>
              <a:t>comprendre</a:t>
            </a:r>
          </a:p>
          <a:p>
            <a:pPr marL="342900" lvl="0" indent="-342900">
              <a:buFont typeface="Arial" panose="020B0604020202020204" pitchFamily="34" charset="0"/>
              <a:buChar char="•"/>
            </a:pPr>
            <a:r>
              <a:rPr lang="fr-FR" sz="2000" dirty="0" smtClean="0"/>
              <a:t>Je </a:t>
            </a:r>
            <a:r>
              <a:rPr lang="fr-FR" sz="2000" dirty="0"/>
              <a:t>reformule ce qui est cherché dans mes propres mots, ce qu’on me demande de </a:t>
            </a:r>
            <a:r>
              <a:rPr lang="fr-FR" sz="2000" dirty="0" smtClean="0"/>
              <a:t>faire</a:t>
            </a:r>
          </a:p>
          <a:p>
            <a:pPr marL="342900" lvl="0" indent="-342900">
              <a:buFont typeface="Arial" panose="020B0604020202020204" pitchFamily="34" charset="0"/>
              <a:buChar char="•"/>
            </a:pPr>
            <a:r>
              <a:rPr lang="fr-FR" sz="2000" dirty="0" smtClean="0"/>
              <a:t>Je </a:t>
            </a:r>
            <a:r>
              <a:rPr lang="fr-FR" sz="2000" dirty="0"/>
              <a:t>cherche le sens des mots que je ne connais </a:t>
            </a:r>
            <a:r>
              <a:rPr lang="fr-FR" sz="2000" dirty="0" smtClean="0"/>
              <a:t>pas</a:t>
            </a:r>
          </a:p>
          <a:p>
            <a:pPr marL="342900" lvl="0" indent="-342900">
              <a:buFont typeface="Arial" panose="020B0604020202020204" pitchFamily="34" charset="0"/>
              <a:buChar char="•"/>
            </a:pPr>
            <a:r>
              <a:rPr lang="fr-FR" sz="2000" dirty="0" smtClean="0"/>
              <a:t>Je </a:t>
            </a:r>
            <a:r>
              <a:rPr lang="fr-FR" sz="2000" dirty="0"/>
              <a:t>découpe le problème en </a:t>
            </a:r>
            <a:r>
              <a:rPr lang="fr-FR" sz="2000" dirty="0" smtClean="0"/>
              <a:t>sous-problèmes</a:t>
            </a:r>
            <a:endParaRPr lang="fr-CA" sz="2000" dirty="0"/>
          </a:p>
        </p:txBody>
      </p:sp>
      <p:pic>
        <p:nvPicPr>
          <p:cNvPr id="16" name="Picture 4" descr="RÃ©sultats de recherche d'images pour Â«Â regularizacion matematicasÂ Â»"/>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6"/>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3" name="Image 12"/>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5" name="Rectangle 14"/>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4968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custDataLst>
              <p:tags r:id="rId1"/>
            </p:custDataLst>
          </p:nvPr>
        </p:nvSpPr>
        <p:spPr bwMode="auto">
          <a:xfrm>
            <a:off x="628759" y="1584482"/>
            <a:ext cx="1281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i="0" u="sng" strike="noStrike" cap="none" normalizeH="0" baseline="0" dirty="0" smtClean="0">
                <a:ln>
                  <a:noFill/>
                </a:ln>
                <a:effectLst/>
                <a:ea typeface="Times New Roman" panose="02020603050405020304" pitchFamily="18" charset="0"/>
                <a:cs typeface="Arial" panose="020B0604020202020204" pitchFamily="34" charset="0"/>
              </a:rPr>
              <a:t>Algèbre</a:t>
            </a:r>
            <a:endParaRPr kumimoji="0" lang="fr-CA" altLang="fr-FR" sz="2400" i="0" u="none" strike="noStrike" cap="none" normalizeH="0" baseline="0" dirty="0" smtClean="0">
              <a:ln>
                <a:noFill/>
              </a:ln>
              <a:effectLst/>
            </a:endParaRPr>
          </a:p>
        </p:txBody>
      </p:sp>
      <p:sp>
        <p:nvSpPr>
          <p:cNvPr id="14" name="ZoneTexte 13"/>
          <p:cNvSpPr txBox="1"/>
          <p:nvPr>
            <p:custDataLst>
              <p:tags r:id="rId2"/>
            </p:custDataLst>
          </p:nvPr>
        </p:nvSpPr>
        <p:spPr>
          <a:xfrm>
            <a:off x="6339621" y="1593234"/>
            <a:ext cx="1662529" cy="461665"/>
          </a:xfrm>
          <a:prstGeom prst="rect">
            <a:avLst/>
          </a:prstGeom>
          <a:noFill/>
        </p:spPr>
        <p:txBody>
          <a:bodyPr wrap="square" rtlCol="0">
            <a:spAutoFit/>
          </a:bodyPr>
          <a:lstStyle/>
          <a:p>
            <a:r>
              <a:rPr lang="fr-FR" sz="2400" u="sng" dirty="0" smtClean="0"/>
              <a:t>Géométrie</a:t>
            </a:r>
          </a:p>
        </p:txBody>
      </p:sp>
      <p:sp>
        <p:nvSpPr>
          <p:cNvPr id="8" name="ZoneTexte 7"/>
          <p:cNvSpPr txBox="1"/>
          <p:nvPr>
            <p:custDataLst>
              <p:tags r:id="rId3"/>
            </p:custDataLst>
          </p:nvPr>
        </p:nvSpPr>
        <p:spPr>
          <a:xfrm>
            <a:off x="1110904" y="1205993"/>
            <a:ext cx="9043352" cy="400110"/>
          </a:xfrm>
          <a:prstGeom prst="rect">
            <a:avLst/>
          </a:prstGeom>
          <a:noFill/>
        </p:spPr>
        <p:txBody>
          <a:bodyPr wrap="square" rtlCol="0">
            <a:spAutoFit/>
          </a:bodyPr>
          <a:lstStyle/>
          <a:p>
            <a:r>
              <a:rPr lang="fr-FR" sz="2000" b="1" i="1" dirty="0"/>
              <a:t>Stratégies de </a:t>
            </a:r>
            <a:r>
              <a:rPr lang="fr-FR" sz="2000" b="1" i="1" dirty="0" smtClean="0"/>
              <a:t>décodage et d’activation du problème: des différences</a:t>
            </a:r>
            <a:endParaRPr lang="fr-CA" sz="2000" dirty="0"/>
          </a:p>
        </p:txBody>
      </p:sp>
      <p:sp>
        <p:nvSpPr>
          <p:cNvPr id="9" name="ZoneTexte 8"/>
          <p:cNvSpPr txBox="1"/>
          <p:nvPr>
            <p:custDataLst>
              <p:tags r:id="rId4"/>
            </p:custDataLst>
          </p:nvPr>
        </p:nvSpPr>
        <p:spPr>
          <a:xfrm>
            <a:off x="319315" y="2046147"/>
            <a:ext cx="5471885" cy="4278094"/>
          </a:xfrm>
          <a:prstGeom prst="rect">
            <a:avLst/>
          </a:prstGeom>
          <a:noFill/>
        </p:spPr>
        <p:txBody>
          <a:bodyPr wrap="square" rtlCol="0">
            <a:spAutoFit/>
          </a:bodyPr>
          <a:lstStyle/>
          <a:p>
            <a:pPr marL="285750" lvl="0" indent="-285750" algn="just">
              <a:buFont typeface="Arial" panose="020B0604020202020204" pitchFamily="34" charset="0"/>
              <a:buChar char="•"/>
            </a:pPr>
            <a:r>
              <a:rPr lang="fr-CA" sz="1600" dirty="0" smtClean="0"/>
              <a:t>Identifier </a:t>
            </a:r>
            <a:r>
              <a:rPr lang="fr-CA" sz="1600" dirty="0"/>
              <a:t>les grandeurs en jeu et décrire qualitativement </a:t>
            </a:r>
            <a:r>
              <a:rPr lang="fr-CA" sz="1600" dirty="0" smtClean="0"/>
              <a:t>leur </a:t>
            </a:r>
            <a:r>
              <a:rPr lang="fr-CA" sz="1600" dirty="0" err="1" smtClean="0"/>
              <a:t>covariation</a:t>
            </a:r>
            <a:r>
              <a:rPr lang="fr-CA" sz="1600" dirty="0" smtClean="0"/>
              <a:t> </a:t>
            </a:r>
            <a:r>
              <a:rPr lang="fr-CA" sz="1600" dirty="0"/>
              <a:t>(si l’une augmente, comment se comporte la seconde</a:t>
            </a:r>
            <a:r>
              <a:rPr lang="fr-CA" sz="1600" dirty="0" smtClean="0"/>
              <a:t>?)</a:t>
            </a:r>
          </a:p>
          <a:p>
            <a:pPr marL="285750" lvl="0" indent="-285750" algn="just">
              <a:buFont typeface="Arial" panose="020B0604020202020204" pitchFamily="34" charset="0"/>
              <a:buChar char="•"/>
            </a:pPr>
            <a:r>
              <a:rPr lang="fr-CA" sz="1600" dirty="0" smtClean="0"/>
              <a:t>S’il </a:t>
            </a:r>
            <a:r>
              <a:rPr lang="fr-CA" sz="1600" dirty="0"/>
              <a:t>y a présence d’une table de </a:t>
            </a:r>
            <a:r>
              <a:rPr lang="fr-CA" sz="1600" dirty="0" smtClean="0"/>
              <a:t>valeurs ou d’un graphique, </a:t>
            </a:r>
            <a:r>
              <a:rPr lang="fr-CA" sz="1600" dirty="0"/>
              <a:t>vérifier s’il y a constance de la variation des valeurs de la variable </a:t>
            </a:r>
            <a:r>
              <a:rPr lang="fr-CA" sz="1600" dirty="0" smtClean="0"/>
              <a:t>indépendante</a:t>
            </a:r>
          </a:p>
          <a:p>
            <a:pPr marL="285750" lvl="0" indent="-285750" algn="just">
              <a:buFont typeface="Arial" panose="020B0604020202020204" pitchFamily="34" charset="0"/>
              <a:buChar char="•"/>
            </a:pPr>
            <a:r>
              <a:rPr lang="fr-CA" sz="1600" dirty="0"/>
              <a:t>Rechercher, de façon systématique, le modèle le plus approprié à la situation tout en respectant les limites de précision fixées par ce </a:t>
            </a:r>
            <a:r>
              <a:rPr lang="fr-CA" sz="1600" dirty="0" smtClean="0"/>
              <a:t>modèle (</a:t>
            </a:r>
            <a:r>
              <a:rPr lang="fr-CA" sz="1600" dirty="0"/>
              <a:t>recherche de régularités additives ou </a:t>
            </a:r>
            <a:r>
              <a:rPr lang="fr-CA" sz="1600" dirty="0" smtClean="0"/>
              <a:t>multiplicatives dans une table de valeurs ou à partir de coordonnées graphiques)</a:t>
            </a:r>
          </a:p>
          <a:p>
            <a:pPr marL="285750" lvl="0" indent="-285750" algn="just">
              <a:buFont typeface="Arial" panose="020B0604020202020204" pitchFamily="34" charset="0"/>
              <a:buChar char="•"/>
            </a:pPr>
            <a:r>
              <a:rPr lang="fr-CA" sz="1600" dirty="0" smtClean="0"/>
              <a:t>Rechercher</a:t>
            </a:r>
            <a:r>
              <a:rPr lang="fr-CA" sz="1600" dirty="0"/>
              <a:t>, de façon systématique, le modèle le plus approprié à la situation tout en respectant les limites de précision fixées par ce </a:t>
            </a:r>
            <a:r>
              <a:rPr lang="fr-CA" sz="1600" dirty="0" smtClean="0"/>
              <a:t>modèle</a:t>
            </a:r>
          </a:p>
          <a:p>
            <a:pPr marL="285750" lvl="0" indent="-285750" algn="just">
              <a:buFont typeface="Arial" panose="020B0604020202020204" pitchFamily="34" charset="0"/>
              <a:buChar char="•"/>
            </a:pPr>
            <a:r>
              <a:rPr lang="fr-CA" sz="1600" dirty="0"/>
              <a:t>Reconnaître le potentiel d’une règle pour déduire des inconnues et s’engager dans sa </a:t>
            </a:r>
            <a:r>
              <a:rPr lang="fr-CA" sz="1600" dirty="0" smtClean="0"/>
              <a:t>recherche (interpolation et extrapolation)</a:t>
            </a:r>
            <a:endParaRPr lang="fr-CA" sz="1600" dirty="0"/>
          </a:p>
        </p:txBody>
      </p:sp>
      <p:sp>
        <p:nvSpPr>
          <p:cNvPr id="12" name="ZoneTexte 11"/>
          <p:cNvSpPr txBox="1"/>
          <p:nvPr>
            <p:custDataLst>
              <p:tags r:id="rId5"/>
            </p:custDataLst>
          </p:nvPr>
        </p:nvSpPr>
        <p:spPr>
          <a:xfrm>
            <a:off x="6057866" y="2048890"/>
            <a:ext cx="4746984" cy="4524315"/>
          </a:xfrm>
          <a:prstGeom prst="rect">
            <a:avLst/>
          </a:prstGeom>
          <a:noFill/>
        </p:spPr>
        <p:txBody>
          <a:bodyPr wrap="square" rtlCol="0">
            <a:spAutoFit/>
          </a:bodyPr>
          <a:lstStyle/>
          <a:p>
            <a:pPr marL="285750" lvl="0" indent="-285750" algn="just">
              <a:buFont typeface="Arial" panose="020B0604020202020204" pitchFamily="34" charset="0"/>
              <a:buChar char="•"/>
            </a:pPr>
            <a:r>
              <a:rPr lang="fr-CA" sz="1600" dirty="0"/>
              <a:t>Construire et/ou schématiser la situation (avec matériel tangible ou non, sur plan cartésien ou non, selon une perspective ou </a:t>
            </a:r>
            <a:r>
              <a:rPr lang="fr-CA" sz="1600" dirty="0" smtClean="0"/>
              <a:t>non)</a:t>
            </a:r>
          </a:p>
          <a:p>
            <a:pPr marL="285750" lvl="0" indent="-285750" algn="just">
              <a:buFont typeface="Arial" panose="020B0604020202020204" pitchFamily="34" charset="0"/>
              <a:buChar char="•"/>
            </a:pPr>
            <a:r>
              <a:rPr lang="fr-CA" sz="1600" dirty="0" smtClean="0"/>
              <a:t>Représenter </a:t>
            </a:r>
            <a:r>
              <a:rPr lang="fr-CA" sz="1600" dirty="0"/>
              <a:t>la situation à l’aide de la technologie (p. ex. </a:t>
            </a:r>
            <a:r>
              <a:rPr lang="fr-CA" sz="1600" dirty="0" err="1" smtClean="0"/>
              <a:t>GeoGebra</a:t>
            </a:r>
            <a:r>
              <a:rPr lang="fr-CA" sz="1600" dirty="0" smtClean="0"/>
              <a:t>)</a:t>
            </a:r>
          </a:p>
          <a:p>
            <a:pPr marL="285750" lvl="0" indent="-285750" algn="just">
              <a:buFont typeface="Arial" panose="020B0604020202020204" pitchFamily="34" charset="0"/>
              <a:buChar char="•"/>
            </a:pPr>
            <a:r>
              <a:rPr lang="fr-CA" sz="1600" dirty="0" smtClean="0"/>
              <a:t>Représenter </a:t>
            </a:r>
            <a:r>
              <a:rPr lang="fr-CA" sz="1600" dirty="0"/>
              <a:t>des objets mathématiques qui ne sont pas donnés d’emblée dans la mise en </a:t>
            </a:r>
            <a:r>
              <a:rPr lang="fr-CA" sz="1600" dirty="0" smtClean="0"/>
              <a:t>situation</a:t>
            </a:r>
          </a:p>
          <a:p>
            <a:pPr marL="285750" lvl="0" indent="-285750" algn="just">
              <a:buFont typeface="Arial" panose="020B0604020202020204" pitchFamily="34" charset="0"/>
              <a:buChar char="•"/>
            </a:pPr>
            <a:r>
              <a:rPr lang="fr-CA" sz="1600" dirty="0" smtClean="0"/>
              <a:t>Repérer </a:t>
            </a:r>
            <a:r>
              <a:rPr lang="fr-CA" sz="1600" dirty="0"/>
              <a:t>les objets (angle, côtés, hauteur, point de partage…) qui sont en jeu dans la </a:t>
            </a:r>
            <a:r>
              <a:rPr lang="fr-CA" sz="1600" dirty="0" smtClean="0"/>
              <a:t>situation</a:t>
            </a:r>
          </a:p>
          <a:p>
            <a:pPr marL="285750" lvl="0" indent="-285750" algn="just">
              <a:buFont typeface="Arial" panose="020B0604020202020204" pitchFamily="34" charset="0"/>
              <a:buChar char="•"/>
            </a:pPr>
            <a:r>
              <a:rPr lang="fr-CA" sz="1600" dirty="0" smtClean="0"/>
              <a:t>Situer </a:t>
            </a:r>
            <a:r>
              <a:rPr lang="fr-CA" sz="1600" dirty="0"/>
              <a:t>les mesures fournies sur son </a:t>
            </a:r>
            <a:r>
              <a:rPr lang="fr-CA" sz="1600" dirty="0" smtClean="0"/>
              <a:t>schéma</a:t>
            </a:r>
          </a:p>
          <a:p>
            <a:pPr marL="285750" lvl="0" indent="-285750" algn="just">
              <a:buFont typeface="Arial" panose="020B0604020202020204" pitchFamily="34" charset="0"/>
              <a:buChar char="•"/>
            </a:pPr>
            <a:r>
              <a:rPr lang="fr-CA" sz="1600" dirty="0" smtClean="0"/>
              <a:t>Subdiviser </a:t>
            </a:r>
            <a:r>
              <a:rPr lang="fr-CA" sz="1600" dirty="0"/>
              <a:t>le schéma en figures plus simples (p.ex. triangles, </a:t>
            </a:r>
            <a:r>
              <a:rPr lang="fr-CA" sz="1600" dirty="0" smtClean="0"/>
              <a:t>quadrilatères)</a:t>
            </a:r>
          </a:p>
          <a:p>
            <a:pPr marL="285750" lvl="0" indent="-285750" algn="just">
              <a:buFont typeface="Arial" panose="020B0604020202020204" pitchFamily="34" charset="0"/>
              <a:buChar char="•"/>
            </a:pPr>
            <a:r>
              <a:rPr lang="fr-CA" sz="1600" dirty="0" smtClean="0"/>
              <a:t>Surligner </a:t>
            </a:r>
            <a:r>
              <a:rPr lang="fr-CA" sz="1600" dirty="0"/>
              <a:t>et distinguer les figures reconnues (p.ex. utiliser une couleur distincte pour chaque triangle rectangle reconnu</a:t>
            </a:r>
            <a:r>
              <a:rPr lang="fr-CA" sz="1600" dirty="0" smtClean="0"/>
              <a:t>)</a:t>
            </a:r>
            <a:endParaRPr lang="fr-CA" sz="1600" dirty="0"/>
          </a:p>
        </p:txBody>
      </p:sp>
      <p:pic>
        <p:nvPicPr>
          <p:cNvPr id="17" name="Picture 4" descr="RÃ©sultats de recherche d'images pour Â«Â regularizacion matematicasÂ Â»"/>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custDataLst>
              <p:tags r:id="rId7"/>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8" name="Image 17"/>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3" name="Rectangle 12"/>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219869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custDataLst>
              <p:tags r:id="rId1"/>
            </p:custDataLst>
          </p:nvPr>
        </p:nvSpPr>
        <p:spPr>
          <a:xfrm>
            <a:off x="198130" y="2906941"/>
            <a:ext cx="5402893" cy="461665"/>
          </a:xfrm>
          <a:prstGeom prst="rect">
            <a:avLst/>
          </a:prstGeom>
          <a:noFill/>
        </p:spPr>
        <p:txBody>
          <a:bodyPr wrap="square" rtlCol="0">
            <a:spAutoFit/>
          </a:bodyPr>
          <a:lstStyle/>
          <a:p>
            <a:r>
              <a:rPr lang="fr-FR" sz="2400" dirty="0" smtClean="0"/>
              <a:t>Stratégies par champ mathématique</a:t>
            </a:r>
            <a:endParaRPr lang="fr-CA" sz="2400" dirty="0"/>
          </a:p>
        </p:txBody>
      </p:sp>
      <p:pic>
        <p:nvPicPr>
          <p:cNvPr id="2" name="Image 1">
            <a:hlinkClick r:id="rId24"/>
          </p:cNvPr>
          <p:cNvPicPr>
            <a:picLocks noChangeAspect="1"/>
          </p:cNvPicPr>
          <p:nvPr>
            <p:custDataLst>
              <p:tags r:id="rId2"/>
            </p:custDataLst>
          </p:nvPr>
        </p:nvPicPr>
        <p:blipFill>
          <a:blip r:embed="rId25"/>
          <a:stretch>
            <a:fillRect/>
          </a:stretch>
        </p:blipFill>
        <p:spPr>
          <a:xfrm>
            <a:off x="6145140" y="1367002"/>
            <a:ext cx="3663777" cy="1373916"/>
          </a:xfrm>
          <a:prstGeom prst="rect">
            <a:avLst/>
          </a:prstGeom>
          <a:ln w="38100">
            <a:solidFill>
              <a:schemeClr val="tx1">
                <a:lumMod val="75000"/>
              </a:schemeClr>
            </a:solidFill>
          </a:ln>
        </p:spPr>
      </p:pic>
      <p:sp>
        <p:nvSpPr>
          <p:cNvPr id="11" name="ZoneTexte 10"/>
          <p:cNvSpPr txBox="1"/>
          <p:nvPr>
            <p:custDataLst>
              <p:tags r:id="rId3"/>
            </p:custDataLst>
          </p:nvPr>
        </p:nvSpPr>
        <p:spPr>
          <a:xfrm>
            <a:off x="214204" y="3273280"/>
            <a:ext cx="2930798" cy="261610"/>
          </a:xfrm>
          <a:prstGeom prst="rect">
            <a:avLst/>
          </a:prstGeom>
          <a:noFill/>
        </p:spPr>
        <p:txBody>
          <a:bodyPr wrap="square" rtlCol="0">
            <a:spAutoFit/>
          </a:bodyPr>
          <a:lstStyle/>
          <a:p>
            <a:r>
              <a:rPr lang="fr-FR" sz="1100" i="1" dirty="0" smtClean="0"/>
              <a:t>Mélanie Tremblay, chercheure à l’UQAR</a:t>
            </a:r>
            <a:endParaRPr lang="fr-CA" sz="1100" i="1" dirty="0"/>
          </a:p>
        </p:txBody>
      </p:sp>
      <p:pic>
        <p:nvPicPr>
          <p:cNvPr id="7" name="Image 6">
            <a:hlinkClick r:id="rId26"/>
          </p:cNvPr>
          <p:cNvPicPr>
            <a:picLocks noChangeAspect="1"/>
          </p:cNvPicPr>
          <p:nvPr>
            <p:custDataLst>
              <p:tags r:id="rId4"/>
            </p:custDataLst>
          </p:nvPr>
        </p:nvPicPr>
        <p:blipFill>
          <a:blip r:embed="rId27"/>
          <a:stretch>
            <a:fillRect/>
          </a:stretch>
        </p:blipFill>
        <p:spPr>
          <a:xfrm>
            <a:off x="5844951" y="3468361"/>
            <a:ext cx="4649543" cy="1272207"/>
          </a:xfrm>
          <a:prstGeom prst="rect">
            <a:avLst/>
          </a:prstGeom>
          <a:ln w="38100">
            <a:solidFill>
              <a:schemeClr val="tx1">
                <a:lumMod val="75000"/>
              </a:schemeClr>
            </a:solidFill>
          </a:ln>
        </p:spPr>
      </p:pic>
      <p:grpSp>
        <p:nvGrpSpPr>
          <p:cNvPr id="24" name="Groupe 23"/>
          <p:cNvGrpSpPr/>
          <p:nvPr>
            <p:custDataLst>
              <p:tags r:id="rId5"/>
            </p:custDataLst>
          </p:nvPr>
        </p:nvGrpSpPr>
        <p:grpSpPr>
          <a:xfrm>
            <a:off x="4051668" y="2053960"/>
            <a:ext cx="1939925" cy="769308"/>
            <a:chOff x="4775200" y="2535985"/>
            <a:chExt cx="1939925" cy="769308"/>
          </a:xfrm>
        </p:grpSpPr>
        <p:cxnSp>
          <p:nvCxnSpPr>
            <p:cNvPr id="17" name="Connecteur droit 16"/>
            <p:cNvCxnSpPr/>
            <p:nvPr/>
          </p:nvCxnSpPr>
          <p:spPr>
            <a:xfrm flipV="1">
              <a:off x="4775200" y="2535985"/>
              <a:ext cx="0" cy="769308"/>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775200" y="2535985"/>
              <a:ext cx="1939925" cy="0"/>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e 22"/>
          <p:cNvGrpSpPr/>
          <p:nvPr>
            <p:custDataLst>
              <p:tags r:id="rId6"/>
            </p:custDataLst>
          </p:nvPr>
        </p:nvGrpSpPr>
        <p:grpSpPr>
          <a:xfrm>
            <a:off x="4064368" y="3546543"/>
            <a:ext cx="1619250" cy="559636"/>
            <a:chOff x="4787900" y="4028568"/>
            <a:chExt cx="1619250" cy="769308"/>
          </a:xfrm>
        </p:grpSpPr>
        <p:cxnSp>
          <p:nvCxnSpPr>
            <p:cNvPr id="18" name="Connecteur droit 17"/>
            <p:cNvCxnSpPr/>
            <p:nvPr/>
          </p:nvCxnSpPr>
          <p:spPr>
            <a:xfrm flipV="1">
              <a:off x="4787900" y="4028568"/>
              <a:ext cx="0" cy="769308"/>
            </a:xfrm>
            <a:prstGeom prst="line">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787900" y="4797876"/>
              <a:ext cx="1619250" cy="0"/>
            </a:xfrm>
            <a:prstGeom prst="straightConnector1">
              <a:avLst/>
            </a:prstGeom>
            <a:ln w="3810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custDataLst>
              <p:tags r:id="rId7"/>
            </p:custDataLst>
          </p:nvPr>
        </p:nvSpPr>
        <p:spPr>
          <a:xfrm>
            <a:off x="6578454" y="2785431"/>
            <a:ext cx="2962841" cy="261610"/>
          </a:xfrm>
          <a:prstGeom prst="rect">
            <a:avLst/>
          </a:prstGeom>
          <a:noFill/>
        </p:spPr>
        <p:txBody>
          <a:bodyPr wrap="square" rtlCol="0">
            <a:spAutoFit/>
          </a:bodyPr>
          <a:lstStyle/>
          <a:p>
            <a:r>
              <a:rPr lang="fr-CA" sz="1100" i="1" dirty="0" smtClean="0"/>
              <a:t>Cliquer sur l’image pour obtenir le fichier</a:t>
            </a:r>
            <a:endParaRPr lang="fr-CA" sz="1100" i="1" dirty="0"/>
          </a:p>
        </p:txBody>
      </p:sp>
      <p:sp>
        <p:nvSpPr>
          <p:cNvPr id="26" name="ZoneTexte 25"/>
          <p:cNvSpPr txBox="1"/>
          <p:nvPr>
            <p:custDataLst>
              <p:tags r:id="rId8"/>
            </p:custDataLst>
          </p:nvPr>
        </p:nvSpPr>
        <p:spPr>
          <a:xfrm>
            <a:off x="6699434" y="4740568"/>
            <a:ext cx="2962841" cy="261610"/>
          </a:xfrm>
          <a:prstGeom prst="rect">
            <a:avLst/>
          </a:prstGeom>
          <a:noFill/>
        </p:spPr>
        <p:txBody>
          <a:bodyPr wrap="square" rtlCol="0">
            <a:spAutoFit/>
          </a:bodyPr>
          <a:lstStyle/>
          <a:p>
            <a:r>
              <a:rPr lang="fr-CA" sz="1100" i="1" dirty="0" smtClean="0"/>
              <a:t>Cliquer sur l’image pour obtenir le fichier</a:t>
            </a:r>
            <a:endParaRPr lang="fr-CA" sz="1100" i="1" dirty="0"/>
          </a:p>
        </p:txBody>
      </p:sp>
      <p:sp>
        <p:nvSpPr>
          <p:cNvPr id="27" name="Rectangle 1"/>
          <p:cNvSpPr>
            <a:spLocks noChangeArrowheads="1"/>
          </p:cNvSpPr>
          <p:nvPr>
            <p:custDataLst>
              <p:tags r:id="rId9"/>
            </p:custDataLst>
          </p:nvPr>
        </p:nvSpPr>
        <p:spPr bwMode="auto">
          <a:xfrm>
            <a:off x="4069300" y="1625236"/>
            <a:ext cx="1281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i="0" strike="noStrike" cap="none" normalizeH="0" baseline="0" dirty="0" smtClean="0">
                <a:ln>
                  <a:noFill/>
                </a:ln>
                <a:effectLst/>
                <a:ea typeface="Times New Roman" panose="02020603050405020304" pitchFamily="18" charset="0"/>
                <a:cs typeface="Arial" panose="020B0604020202020204" pitchFamily="34" charset="0"/>
              </a:rPr>
              <a:t>Algèbre</a:t>
            </a:r>
            <a:endParaRPr kumimoji="0" lang="fr-CA" altLang="fr-FR" sz="2400" i="0" strike="noStrike" cap="none" normalizeH="0" baseline="0" dirty="0" smtClean="0">
              <a:ln>
                <a:noFill/>
              </a:ln>
              <a:effectLst/>
            </a:endParaRPr>
          </a:p>
        </p:txBody>
      </p:sp>
      <p:sp>
        <p:nvSpPr>
          <p:cNvPr id="28" name="ZoneTexte 27"/>
          <p:cNvSpPr txBox="1"/>
          <p:nvPr>
            <p:custDataLst>
              <p:tags r:id="rId10"/>
            </p:custDataLst>
          </p:nvPr>
        </p:nvSpPr>
        <p:spPr>
          <a:xfrm>
            <a:off x="4064367" y="4053283"/>
            <a:ext cx="1662529" cy="461665"/>
          </a:xfrm>
          <a:prstGeom prst="rect">
            <a:avLst/>
          </a:prstGeom>
          <a:noFill/>
        </p:spPr>
        <p:txBody>
          <a:bodyPr wrap="square" rtlCol="0">
            <a:spAutoFit/>
          </a:bodyPr>
          <a:lstStyle/>
          <a:p>
            <a:r>
              <a:rPr lang="fr-FR" sz="2400" dirty="0" smtClean="0"/>
              <a:t>Géométrie</a:t>
            </a:r>
          </a:p>
        </p:txBody>
      </p:sp>
      <p:pic>
        <p:nvPicPr>
          <p:cNvPr id="31" name="Picture 4" descr="RÃ©sultats de recherche d'images pour Â«Â regularizacion matematicasÂ Â»"/>
          <p:cNvPicPr>
            <a:picLocks noChangeAspect="1" noChangeArrowheads="1"/>
          </p:cNvPicPr>
          <p:nvPr>
            <p:custDataLst>
              <p:tags r:id="rId11"/>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custDataLst>
              <p:tags r:id="rId12"/>
            </p:custDataLst>
          </p:nvPr>
        </p:nvSpPr>
        <p:spPr>
          <a:xfrm>
            <a:off x="283246" y="5094385"/>
            <a:ext cx="10641136" cy="461665"/>
          </a:xfrm>
          <a:prstGeom prst="rect">
            <a:avLst/>
          </a:prstGeom>
          <a:noFill/>
        </p:spPr>
        <p:txBody>
          <a:bodyPr wrap="square" rtlCol="0">
            <a:spAutoFit/>
          </a:bodyPr>
          <a:lstStyle/>
          <a:p>
            <a:r>
              <a:rPr lang="fr-FR" sz="2400" dirty="0" smtClean="0"/>
              <a:t>Stratégies par champ mathématique en lien avec les critères d’évaluation</a:t>
            </a:r>
            <a:endParaRPr lang="fr-CA" sz="2400" dirty="0"/>
          </a:p>
        </p:txBody>
      </p:sp>
      <p:sp>
        <p:nvSpPr>
          <p:cNvPr id="33" name="ZoneTexte 32"/>
          <p:cNvSpPr txBox="1"/>
          <p:nvPr>
            <p:custDataLst>
              <p:tags r:id="rId13"/>
            </p:custDataLst>
          </p:nvPr>
        </p:nvSpPr>
        <p:spPr>
          <a:xfrm>
            <a:off x="290829" y="5481977"/>
            <a:ext cx="5708347" cy="261610"/>
          </a:xfrm>
          <a:prstGeom prst="rect">
            <a:avLst/>
          </a:prstGeom>
          <a:noFill/>
        </p:spPr>
        <p:txBody>
          <a:bodyPr wrap="square" rtlCol="0">
            <a:spAutoFit/>
          </a:bodyPr>
          <a:lstStyle/>
          <a:p>
            <a:r>
              <a:rPr lang="fr-FR" sz="1100" i="1" dirty="0" smtClean="0"/>
              <a:t>Gilles Coulombe / adaptation des fichiers de Mélanie Tremblay, chercheure à l’UQAR</a:t>
            </a:r>
            <a:endParaRPr lang="fr-CA" sz="1100" i="1" dirty="0"/>
          </a:p>
        </p:txBody>
      </p:sp>
      <p:pic>
        <p:nvPicPr>
          <p:cNvPr id="34" name="Image 33">
            <a:hlinkClick r:id="rId29"/>
          </p:cNvPr>
          <p:cNvPicPr/>
          <p:nvPr>
            <p:custDataLst>
              <p:tags r:id="rId14"/>
            </p:custDataLst>
          </p:nvPr>
        </p:nvPicPr>
        <p:blipFill>
          <a:blip r:embed="rId30"/>
          <a:stretch>
            <a:fillRect/>
          </a:stretch>
        </p:blipFill>
        <p:spPr>
          <a:xfrm>
            <a:off x="691995" y="6119164"/>
            <a:ext cx="2860040" cy="287020"/>
          </a:xfrm>
          <a:prstGeom prst="rect">
            <a:avLst/>
          </a:prstGeom>
          <a:ln>
            <a:solidFill>
              <a:schemeClr val="tx1"/>
            </a:solidFill>
          </a:ln>
        </p:spPr>
      </p:pic>
      <p:pic>
        <p:nvPicPr>
          <p:cNvPr id="35" name="Image 34">
            <a:hlinkClick r:id="rId31"/>
          </p:cNvPr>
          <p:cNvPicPr/>
          <p:nvPr>
            <p:custDataLst>
              <p:tags r:id="rId15"/>
            </p:custDataLst>
          </p:nvPr>
        </p:nvPicPr>
        <p:blipFill>
          <a:blip r:embed="rId32"/>
          <a:stretch>
            <a:fillRect/>
          </a:stretch>
        </p:blipFill>
        <p:spPr>
          <a:xfrm>
            <a:off x="4217769" y="6106264"/>
            <a:ext cx="2889250" cy="340995"/>
          </a:xfrm>
          <a:prstGeom prst="rect">
            <a:avLst/>
          </a:prstGeom>
          <a:ln>
            <a:solidFill>
              <a:schemeClr val="tx1"/>
            </a:solidFill>
          </a:ln>
        </p:spPr>
      </p:pic>
      <p:pic>
        <p:nvPicPr>
          <p:cNvPr id="36" name="Image 35">
            <a:hlinkClick r:id="rId33"/>
          </p:cNvPr>
          <p:cNvPicPr/>
          <p:nvPr>
            <p:custDataLst>
              <p:tags r:id="rId16"/>
            </p:custDataLst>
          </p:nvPr>
        </p:nvPicPr>
        <p:blipFill>
          <a:blip r:embed="rId34"/>
          <a:stretch>
            <a:fillRect/>
          </a:stretch>
        </p:blipFill>
        <p:spPr>
          <a:xfrm>
            <a:off x="7755147" y="6087465"/>
            <a:ext cx="2797954" cy="342538"/>
          </a:xfrm>
          <a:prstGeom prst="rect">
            <a:avLst/>
          </a:prstGeom>
          <a:ln>
            <a:solidFill>
              <a:schemeClr val="tx1"/>
            </a:solidFill>
          </a:ln>
        </p:spPr>
      </p:pic>
      <p:sp>
        <p:nvSpPr>
          <p:cNvPr id="37" name="ZoneTexte 36"/>
          <p:cNvSpPr txBox="1"/>
          <p:nvPr>
            <p:custDataLst>
              <p:tags r:id="rId17"/>
            </p:custDataLst>
          </p:nvPr>
        </p:nvSpPr>
        <p:spPr>
          <a:xfrm>
            <a:off x="4245475" y="6440615"/>
            <a:ext cx="2962841" cy="261610"/>
          </a:xfrm>
          <a:prstGeom prst="rect">
            <a:avLst/>
          </a:prstGeom>
          <a:noFill/>
        </p:spPr>
        <p:txBody>
          <a:bodyPr wrap="square" rtlCol="0">
            <a:spAutoFit/>
          </a:bodyPr>
          <a:lstStyle/>
          <a:p>
            <a:r>
              <a:rPr lang="fr-CA" sz="1100" i="1" dirty="0" smtClean="0"/>
              <a:t>Cliquer sur l’image pour obtenir le fichier</a:t>
            </a:r>
            <a:endParaRPr lang="fr-CA" sz="1100" i="1" dirty="0"/>
          </a:p>
        </p:txBody>
      </p:sp>
      <p:sp>
        <p:nvSpPr>
          <p:cNvPr id="38" name="Rectangle 1"/>
          <p:cNvSpPr>
            <a:spLocks noChangeArrowheads="1"/>
          </p:cNvSpPr>
          <p:nvPr>
            <p:custDataLst>
              <p:tags r:id="rId18"/>
            </p:custDataLst>
          </p:nvPr>
        </p:nvSpPr>
        <p:spPr bwMode="auto">
          <a:xfrm>
            <a:off x="1736893" y="5859832"/>
            <a:ext cx="770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i="0" strike="noStrike" cap="none" normalizeH="0" baseline="0" dirty="0" smtClean="0">
                <a:ln>
                  <a:noFill/>
                </a:ln>
                <a:effectLst/>
                <a:ea typeface="Times New Roman" panose="02020603050405020304" pitchFamily="18" charset="0"/>
                <a:cs typeface="Arial" panose="020B0604020202020204" pitchFamily="34" charset="0"/>
              </a:rPr>
              <a:t>Algèbre</a:t>
            </a:r>
            <a:endParaRPr kumimoji="0" lang="fr-CA" altLang="fr-FR" sz="1200" i="0" strike="noStrike" cap="none" normalizeH="0" baseline="0" dirty="0" smtClean="0">
              <a:ln>
                <a:noFill/>
              </a:ln>
              <a:effectLst/>
            </a:endParaRPr>
          </a:p>
        </p:txBody>
      </p:sp>
      <p:sp>
        <p:nvSpPr>
          <p:cNvPr id="39" name="Rectangle 1"/>
          <p:cNvSpPr>
            <a:spLocks noChangeArrowheads="1"/>
          </p:cNvSpPr>
          <p:nvPr>
            <p:custDataLst>
              <p:tags r:id="rId19"/>
            </p:custDataLst>
          </p:nvPr>
        </p:nvSpPr>
        <p:spPr bwMode="auto">
          <a:xfrm>
            <a:off x="5225023" y="5859832"/>
            <a:ext cx="10037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i="0" strike="noStrike" cap="none" normalizeH="0" baseline="0" dirty="0" smtClean="0">
                <a:ln>
                  <a:noFill/>
                </a:ln>
                <a:effectLst/>
                <a:ea typeface="Times New Roman" panose="02020603050405020304" pitchFamily="18" charset="0"/>
                <a:cs typeface="Arial" panose="020B0604020202020204" pitchFamily="34" charset="0"/>
              </a:rPr>
              <a:t>Géométrie</a:t>
            </a:r>
            <a:endParaRPr kumimoji="0" lang="fr-CA" altLang="fr-FR" sz="1200" i="0" strike="noStrike" cap="none" normalizeH="0" baseline="0" dirty="0" smtClean="0">
              <a:ln>
                <a:noFill/>
              </a:ln>
              <a:effectLst/>
            </a:endParaRPr>
          </a:p>
        </p:txBody>
      </p:sp>
      <p:sp>
        <p:nvSpPr>
          <p:cNvPr id="40" name="Rectangle 1"/>
          <p:cNvSpPr>
            <a:spLocks noChangeArrowheads="1"/>
          </p:cNvSpPr>
          <p:nvPr>
            <p:custDataLst>
              <p:tags r:id="rId20"/>
            </p:custDataLst>
          </p:nvPr>
        </p:nvSpPr>
        <p:spPr bwMode="auto">
          <a:xfrm>
            <a:off x="8630933" y="5829265"/>
            <a:ext cx="10463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i="0" strike="noStrike" cap="none" normalizeH="0" baseline="0" dirty="0" smtClean="0">
                <a:ln>
                  <a:noFill/>
                </a:ln>
                <a:effectLst/>
                <a:ea typeface="Times New Roman" panose="02020603050405020304" pitchFamily="18" charset="0"/>
                <a:cs typeface="Arial" panose="020B0604020202020204" pitchFamily="34" charset="0"/>
              </a:rPr>
              <a:t>Statistiques</a:t>
            </a:r>
            <a:endParaRPr kumimoji="0" lang="fr-CA" altLang="fr-FR" sz="1200" i="0" strike="noStrike" cap="none" normalizeH="0" baseline="0" dirty="0" smtClean="0">
              <a:ln>
                <a:noFill/>
              </a:ln>
              <a:effectLst/>
            </a:endParaRPr>
          </a:p>
        </p:txBody>
      </p:sp>
      <p:sp>
        <p:nvSpPr>
          <p:cNvPr id="29" name="ZoneTexte 28"/>
          <p:cNvSpPr txBox="1"/>
          <p:nvPr>
            <p:custDataLst>
              <p:tags r:id="rId21"/>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41" name="Image 40"/>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30" name="Rectangle 29"/>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25220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545830" y="1188594"/>
            <a:ext cx="8816837" cy="584775"/>
          </a:xfrm>
          <a:prstGeom prst="rect">
            <a:avLst/>
          </a:prstGeom>
          <a:noFill/>
        </p:spPr>
        <p:txBody>
          <a:bodyPr wrap="none" rtlCol="0">
            <a:spAutoFit/>
          </a:bodyPr>
          <a:lstStyle/>
          <a:p>
            <a:r>
              <a:rPr lang="fr-CA" sz="3200" dirty="0" smtClean="0"/>
              <a:t>Des stratégies de lecture en mathématiques? </a:t>
            </a:r>
            <a:endParaRPr lang="fr-CA" sz="3200" dirty="0"/>
          </a:p>
        </p:txBody>
      </p:sp>
      <p:sp>
        <p:nvSpPr>
          <p:cNvPr id="13" name="ZoneTexte 12"/>
          <p:cNvSpPr txBox="1"/>
          <p:nvPr>
            <p:custDataLst>
              <p:tags r:id="rId2"/>
            </p:custDataLst>
          </p:nvPr>
        </p:nvSpPr>
        <p:spPr>
          <a:xfrm>
            <a:off x="198130" y="235572"/>
            <a:ext cx="9164537" cy="461665"/>
          </a:xfrm>
          <a:prstGeom prst="rect">
            <a:avLst/>
          </a:prstGeom>
          <a:solidFill>
            <a:srgbClr val="353537"/>
          </a:solidFill>
        </p:spPr>
        <p:txBody>
          <a:bodyPr wrap="square" rtlCol="0">
            <a:spAutoFit/>
          </a:bodyPr>
          <a:lstStyle/>
          <a:p>
            <a:pPr algn="ctr"/>
            <a:r>
              <a:rPr lang="fr-CA" sz="2400" b="1" dirty="0" smtClean="0">
                <a:solidFill>
                  <a:schemeClr val="bg1"/>
                </a:solidFill>
              </a:rPr>
              <a:t>L’enseignement </a:t>
            </a:r>
            <a:r>
              <a:rPr lang="fr-CA" sz="2400" b="1" dirty="0" err="1" smtClean="0">
                <a:solidFill>
                  <a:schemeClr val="bg1"/>
                </a:solidFill>
              </a:rPr>
              <a:t>eplicite</a:t>
            </a:r>
            <a:r>
              <a:rPr lang="fr-CA" sz="2400" b="1" dirty="0" smtClean="0">
                <a:solidFill>
                  <a:schemeClr val="bg1"/>
                </a:solidFill>
              </a:rPr>
              <a:t> de stratégies en mathématique</a:t>
            </a:r>
            <a:endParaRPr lang="fr-CA" sz="2400" b="1" dirty="0">
              <a:solidFill>
                <a:schemeClr val="bg1"/>
              </a:solidFill>
            </a:endParaRPr>
          </a:p>
        </p:txBody>
      </p:sp>
      <p:pic>
        <p:nvPicPr>
          <p:cNvPr id="14" name="Picture 4" descr="RÃ©sultats de recherche d'images pour Â«Â regularizacion matematicasÂ Â»"/>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Ã©sultats de recherche d'images pour Â«Â stratÃ©gies de lecture en mathÃ©matiquesÂ Â»"/>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7488999" y="2097120"/>
            <a:ext cx="2254010" cy="29231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5"/>
            </p:custDataLst>
          </p:nvPr>
        </p:nvSpPr>
        <p:spPr>
          <a:xfrm>
            <a:off x="1075060" y="2097120"/>
            <a:ext cx="5506937" cy="2862322"/>
          </a:xfrm>
          <a:prstGeom prst="rect">
            <a:avLst/>
          </a:prstGeom>
          <a:noFill/>
        </p:spPr>
        <p:txBody>
          <a:bodyPr wrap="square" rtlCol="0">
            <a:spAutoFit/>
          </a:bodyPr>
          <a:lstStyle/>
          <a:p>
            <a:pPr algn="just"/>
            <a:r>
              <a:rPr lang="fr-CA" dirty="0" smtClean="0"/>
              <a:t>« Bien que les élèves lisent dans toutes les matières qu’ils étudient, les enseignants des matières autres que les langues ne se préoccupent généralement pas de guider les élèves dans leurs tâches de lecture…Pourtant, les élèves tirent le meilleur profit de ces stratégies de compréhension lorsqu’ils s’en servent à travers le curriculum et dans le contexte de leurs apprentissages. C’est seulement alors qu’ils peuvent appliquer les stratégies de lecture avec succès. »</a:t>
            </a:r>
            <a:endParaRPr lang="fr-CA" dirty="0"/>
          </a:p>
        </p:txBody>
      </p:sp>
      <p:sp>
        <p:nvSpPr>
          <p:cNvPr id="15" name="ZoneTexte 14"/>
          <p:cNvSpPr txBox="1"/>
          <p:nvPr>
            <p:custDataLst>
              <p:tags r:id="rId6"/>
            </p:custDataLst>
          </p:nvPr>
        </p:nvSpPr>
        <p:spPr>
          <a:xfrm>
            <a:off x="1075060" y="4912568"/>
            <a:ext cx="5263004" cy="215444"/>
          </a:xfrm>
          <a:prstGeom prst="rect">
            <a:avLst/>
          </a:prstGeom>
          <a:noFill/>
        </p:spPr>
        <p:txBody>
          <a:bodyPr wrap="square" rtlCol="0">
            <a:spAutoFit/>
          </a:bodyPr>
          <a:lstStyle/>
          <a:p>
            <a:r>
              <a:rPr lang="fr-CA" sz="800" i="1" dirty="0" smtClean="0"/>
              <a:t>Extrait tiré de « Stratégies de lecture en mathématiques, en sciences et en sciences sociales », page 1</a:t>
            </a:r>
            <a:endParaRPr lang="fr-CA" sz="800" i="1" dirty="0"/>
          </a:p>
        </p:txBody>
      </p:sp>
      <p:sp>
        <p:nvSpPr>
          <p:cNvPr id="16" name="ZoneTexte 15"/>
          <p:cNvSpPr txBox="1"/>
          <p:nvPr>
            <p:custDataLst>
              <p:tags r:id="rId7"/>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7" name="Image 16"/>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8" name="Rectangle 17"/>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26774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905101" y="1212788"/>
            <a:ext cx="8816837" cy="584775"/>
          </a:xfrm>
          <a:prstGeom prst="rect">
            <a:avLst/>
          </a:prstGeom>
          <a:noFill/>
        </p:spPr>
        <p:txBody>
          <a:bodyPr wrap="none" rtlCol="0">
            <a:spAutoFit/>
          </a:bodyPr>
          <a:lstStyle/>
          <a:p>
            <a:r>
              <a:rPr lang="fr-CA" sz="3200" dirty="0" smtClean="0"/>
              <a:t>Des stratégies de lecture en mathématiques </a:t>
            </a:r>
            <a:endParaRPr lang="fr-CA" sz="3200" dirty="0"/>
          </a:p>
        </p:txBody>
      </p:sp>
      <p:sp>
        <p:nvSpPr>
          <p:cNvPr id="9" name="ZoneTexte 8"/>
          <p:cNvSpPr txBox="1"/>
          <p:nvPr>
            <p:custDataLst>
              <p:tags r:id="rId2"/>
            </p:custDataLst>
          </p:nvPr>
        </p:nvSpPr>
        <p:spPr>
          <a:xfrm>
            <a:off x="3667850" y="6414958"/>
            <a:ext cx="2696541" cy="246221"/>
          </a:xfrm>
          <a:prstGeom prst="rect">
            <a:avLst/>
          </a:prstGeom>
          <a:noFill/>
        </p:spPr>
        <p:txBody>
          <a:bodyPr wrap="square" rtlCol="0">
            <a:spAutoFit/>
          </a:bodyPr>
          <a:lstStyle/>
          <a:p>
            <a:r>
              <a:rPr lang="fr-CA" sz="1000" i="1" dirty="0" smtClean="0"/>
              <a:t>Cliquer sur l’image pour accéder au fichier</a:t>
            </a:r>
            <a:endParaRPr lang="fr-CA" sz="1000" i="1" dirty="0"/>
          </a:p>
        </p:txBody>
      </p:sp>
      <p:pic>
        <p:nvPicPr>
          <p:cNvPr id="14" name="Picture 4" descr="RÃ©sultats de recherche d'images pour Â«Â regularizacion matematicasÂ Â»"/>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hlinkClick r:id="rId9"/>
          </p:cNvPr>
          <p:cNvPicPr>
            <a:picLocks noChangeAspect="1"/>
          </p:cNvPicPr>
          <p:nvPr>
            <p:custDataLst>
              <p:tags r:id="rId4"/>
            </p:custDataLst>
          </p:nvPr>
        </p:nvPicPr>
        <p:blipFill>
          <a:blip r:embed="rId10"/>
          <a:stretch>
            <a:fillRect/>
          </a:stretch>
        </p:blipFill>
        <p:spPr>
          <a:xfrm>
            <a:off x="2388813" y="1773369"/>
            <a:ext cx="5849414" cy="4641589"/>
          </a:xfrm>
          <a:prstGeom prst="rect">
            <a:avLst/>
          </a:prstGeom>
          <a:ln>
            <a:solidFill>
              <a:schemeClr val="tx1"/>
            </a:solidFill>
          </a:ln>
        </p:spPr>
      </p:pic>
      <p:sp>
        <p:nvSpPr>
          <p:cNvPr id="8" name="ZoneTexte 7"/>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8091855" cy="430887"/>
          </a:xfrm>
          <a:prstGeom prst="rect">
            <a:avLst/>
          </a:prstGeom>
        </p:spPr>
        <p:txBody>
          <a:bodyPr wrap="square">
            <a:spAutoFit/>
          </a:bodyPr>
          <a:lstStyle/>
          <a:p>
            <a:r>
              <a:rPr lang="fr-CA" sz="2200" b="1" dirty="0"/>
              <a:t>3</a:t>
            </a:r>
            <a:r>
              <a:rPr lang="fr-CA" sz="2200" b="1" dirty="0" smtClean="0"/>
              <a:t>. Utilisation de stratégies et questionnement efficace</a:t>
            </a:r>
            <a:endParaRPr lang="fr-CA" sz="2200" b="1" dirty="0"/>
          </a:p>
        </p:txBody>
      </p:sp>
    </p:spTree>
    <p:extLst>
      <p:ext uri="{BB962C8B-B14F-4D97-AF65-F5344CB8AC3E}">
        <p14:creationId xmlns:p14="http://schemas.microsoft.com/office/powerpoint/2010/main" val="291429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pic>
        <p:nvPicPr>
          <p:cNvPr id="2" name="Image 1">
            <a:hlinkClick r:id="rId7"/>
          </p:cNvPr>
          <p:cNvPicPr>
            <a:picLocks noChangeAspect="1"/>
          </p:cNvPicPr>
          <p:nvPr/>
        </p:nvPicPr>
        <p:blipFill>
          <a:blip r:embed="rId8"/>
          <a:stretch>
            <a:fillRect/>
          </a:stretch>
        </p:blipFill>
        <p:spPr>
          <a:xfrm>
            <a:off x="1588228" y="1693189"/>
            <a:ext cx="7992590" cy="3934374"/>
          </a:xfrm>
          <a:prstGeom prst="rect">
            <a:avLst/>
          </a:prstGeom>
          <a:ln w="76200">
            <a:solidFill>
              <a:schemeClr val="tx1"/>
            </a:solidFill>
          </a:ln>
        </p:spPr>
      </p:pic>
    </p:spTree>
    <p:extLst>
      <p:ext uri="{BB962C8B-B14F-4D97-AF65-F5344CB8AC3E}">
        <p14:creationId xmlns:p14="http://schemas.microsoft.com/office/powerpoint/2010/main" val="324020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pic>
        <p:nvPicPr>
          <p:cNvPr id="1026" name="Picture 2" descr="https://lh3.googleusercontent.com/K7X3Z-9e3RbltBc63P8YDyz3-EQH29kG5zFsdA1FQc8TOSnNovlqWcdvKrpAXmzBKR0_PWTcBwHL6Zk9a0NlZ2ZFT1CKO7fi7gmDOit6fJsdIBR_iAMCpmsr4ou6UWJuzym3CxMRta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6319" y="1581344"/>
            <a:ext cx="1586565" cy="19769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6.googleusercontent.com/rEC-N_SDfocQ8pV-8_TG8yV4RmRJu0V9GzffyZLYKRxJLH9U5L9jYfUMKXEvRso49T6QLrOmIM3Xc-K4XWeut0OUArJPw4znhkazirHx49o2h2KwDF0bTOfWvxJrRjoFr_g63I7gDv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635" y="1810081"/>
            <a:ext cx="3867712" cy="15194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6.googleusercontent.com/eM21FYFm3QiYlnBddGncT1l0_G8rcsyWoq5Gb3NM-rsVBA-6iP9htx9LoIvrZnNWMJwP32UF84vWBf6NcrLxrPogx-9bsBMTcEYUoV4bLfdjrrAPxok2ShLop0XkjkgJuVRN8S8nHx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7139" y="4139255"/>
            <a:ext cx="4045369" cy="207332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77048" y="1352018"/>
            <a:ext cx="4078361" cy="369332"/>
          </a:xfrm>
          <a:prstGeom prst="rect">
            <a:avLst/>
          </a:prstGeom>
          <a:noFill/>
        </p:spPr>
        <p:txBody>
          <a:bodyPr wrap="none" rtlCol="0">
            <a:spAutoFit/>
          </a:bodyPr>
          <a:lstStyle/>
          <a:p>
            <a:r>
              <a:rPr lang="fr-CA" dirty="0" smtClean="0"/>
              <a:t>Le problème dans sa forme initiale…</a:t>
            </a:r>
            <a:endParaRPr lang="fr-CA" dirty="0"/>
          </a:p>
        </p:txBody>
      </p:sp>
      <p:sp>
        <p:nvSpPr>
          <p:cNvPr id="13" name="ZoneTexte 12"/>
          <p:cNvSpPr txBox="1"/>
          <p:nvPr/>
        </p:nvSpPr>
        <p:spPr>
          <a:xfrm>
            <a:off x="577047" y="3567729"/>
            <a:ext cx="4676280" cy="369332"/>
          </a:xfrm>
          <a:prstGeom prst="rect">
            <a:avLst/>
          </a:prstGeom>
          <a:noFill/>
        </p:spPr>
        <p:txBody>
          <a:bodyPr wrap="none" rtlCol="0">
            <a:spAutoFit/>
          </a:bodyPr>
          <a:lstStyle/>
          <a:p>
            <a:r>
              <a:rPr lang="fr-CA" dirty="0" smtClean="0"/>
              <a:t>Le problème avec la question seulement…</a:t>
            </a:r>
            <a:endParaRPr lang="fr-CA" dirty="0"/>
          </a:p>
        </p:txBody>
      </p:sp>
      <p:sp>
        <p:nvSpPr>
          <p:cNvPr id="3" name="Rectangle 2"/>
          <p:cNvSpPr/>
          <p:nvPr/>
        </p:nvSpPr>
        <p:spPr>
          <a:xfrm>
            <a:off x="6617056" y="4032767"/>
            <a:ext cx="4113693" cy="2062103"/>
          </a:xfrm>
          <a:prstGeom prst="rect">
            <a:avLst/>
          </a:prstGeom>
          <a:solidFill>
            <a:schemeClr val="accent2">
              <a:lumMod val="75000"/>
            </a:schemeClr>
          </a:solidFill>
        </p:spPr>
        <p:txBody>
          <a:bodyPr wrap="square">
            <a:spAutoFit/>
          </a:bodyPr>
          <a:lstStyle/>
          <a:p>
            <a:pPr algn="just"/>
            <a:r>
              <a:rPr lang="fr-CA" sz="1600" dirty="0">
                <a:solidFill>
                  <a:schemeClr val="bg1"/>
                </a:solidFill>
                <a:latin typeface="Arial" panose="020B0604020202020204" pitchFamily="34" charset="0"/>
              </a:rPr>
              <a:t>“Nous donnons des problèmes aux élèves sans les impliquer dans la formulation de celui-ci… Maintenant, dans ma préparation, je prends des problèmes conventionnels des guides et je les transforme pour que les élèves en fassent la formulation”</a:t>
            </a:r>
            <a:endParaRPr lang="fr-CA" sz="1600" dirty="0">
              <a:solidFill>
                <a:schemeClr val="bg1"/>
              </a:solidFill>
            </a:endParaRPr>
          </a:p>
          <a:p>
            <a:pPr algn="r"/>
            <a:r>
              <a:rPr lang="fr-CA" sz="1600" dirty="0">
                <a:solidFill>
                  <a:schemeClr val="bg1"/>
                </a:solidFill>
              </a:rPr>
              <a:t/>
            </a:r>
            <a:br>
              <a:rPr lang="fr-CA" sz="1600" dirty="0">
                <a:solidFill>
                  <a:schemeClr val="bg1"/>
                </a:solidFill>
              </a:rPr>
            </a:br>
            <a:r>
              <a:rPr lang="fr-CA" sz="1600" i="1" dirty="0">
                <a:solidFill>
                  <a:schemeClr val="bg1"/>
                </a:solidFill>
                <a:latin typeface="Arial" panose="020B0604020202020204" pitchFamily="34" charset="0"/>
              </a:rPr>
              <a:t>Dan </a:t>
            </a:r>
            <a:r>
              <a:rPr lang="fr-CA" sz="1600" i="1" dirty="0" smtClean="0">
                <a:solidFill>
                  <a:schemeClr val="bg1"/>
                </a:solidFill>
                <a:latin typeface="Arial" panose="020B0604020202020204" pitchFamily="34" charset="0"/>
              </a:rPr>
              <a:t>Meyer</a:t>
            </a:r>
            <a:endParaRPr lang="fr-CA" sz="1600" dirty="0">
              <a:solidFill>
                <a:schemeClr val="bg1"/>
              </a:solidFill>
            </a:endParaRPr>
          </a:p>
        </p:txBody>
      </p:sp>
    </p:spTree>
    <p:extLst>
      <p:ext uri="{BB962C8B-B14F-4D97-AF65-F5344CB8AC3E}">
        <p14:creationId xmlns:p14="http://schemas.microsoft.com/office/powerpoint/2010/main" val="94818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1"/>
          <a:stretch>
            <a:fillRect/>
          </a:stretch>
        </p:blipFill>
        <p:spPr>
          <a:xfrm>
            <a:off x="10027489" y="1743028"/>
            <a:ext cx="965530" cy="1437702"/>
          </a:xfrm>
          <a:prstGeom prst="rect">
            <a:avLst/>
          </a:prstGeom>
        </p:spPr>
      </p:pic>
      <p:sp>
        <p:nvSpPr>
          <p:cNvPr id="3" name="ZoneTexte 2"/>
          <p:cNvSpPr txBox="1"/>
          <p:nvPr>
            <p:custDataLst>
              <p:tags r:id="rId2"/>
            </p:custDataLst>
          </p:nvPr>
        </p:nvSpPr>
        <p:spPr>
          <a:xfrm>
            <a:off x="198130" y="1890939"/>
            <a:ext cx="9669635" cy="1015663"/>
          </a:xfrm>
          <a:prstGeom prst="rect">
            <a:avLst/>
          </a:prstGeom>
          <a:noFill/>
        </p:spPr>
        <p:txBody>
          <a:bodyPr wrap="none" rtlCol="0">
            <a:spAutoFit/>
          </a:bodyPr>
          <a:lstStyle/>
          <a:p>
            <a:r>
              <a:rPr lang="fr-FR" sz="2000" b="1" dirty="0"/>
              <a:t>« L’évaluation des apprentissages dans une approche par compétence </a:t>
            </a:r>
            <a:r>
              <a:rPr lang="fr-FR" sz="2000" b="1" dirty="0" smtClean="0"/>
              <a:t>»</a:t>
            </a:r>
          </a:p>
          <a:p>
            <a:r>
              <a:rPr lang="fr-FR" sz="2000" b="1" dirty="0" smtClean="0"/>
              <a:t> </a:t>
            </a:r>
            <a:r>
              <a:rPr lang="fr-FR" sz="2000" b="1" dirty="0"/>
              <a:t>Gérard </a:t>
            </a:r>
            <a:r>
              <a:rPr lang="fr-FR" sz="2000" b="1" dirty="0" err="1"/>
              <a:t>Scallon</a:t>
            </a:r>
            <a:endParaRPr lang="fr-CA" sz="2000" b="1" dirty="0"/>
          </a:p>
          <a:p>
            <a:endParaRPr lang="fr-CA" sz="2000" dirty="0"/>
          </a:p>
        </p:txBody>
      </p:sp>
      <p:sp>
        <p:nvSpPr>
          <p:cNvPr id="8" name="ZoneTexte 7"/>
          <p:cNvSpPr txBox="1"/>
          <p:nvPr>
            <p:custDataLst>
              <p:tags r:id="rId3"/>
            </p:custDataLst>
          </p:nvPr>
        </p:nvSpPr>
        <p:spPr>
          <a:xfrm>
            <a:off x="1798024" y="3179431"/>
            <a:ext cx="8358694" cy="3046988"/>
          </a:xfrm>
          <a:prstGeom prst="rect">
            <a:avLst/>
          </a:prstGeom>
          <a:noFill/>
        </p:spPr>
        <p:txBody>
          <a:bodyPr wrap="square" rtlCol="0">
            <a:spAutoFit/>
          </a:bodyPr>
          <a:lstStyle/>
          <a:p>
            <a:r>
              <a:rPr lang="fr-CA" sz="2400" dirty="0" smtClean="0"/>
              <a:t>Définition de stratégies en éducation</a:t>
            </a:r>
          </a:p>
          <a:p>
            <a:endParaRPr lang="fr-CA" sz="2400" dirty="0" smtClean="0"/>
          </a:p>
          <a:p>
            <a:r>
              <a:rPr lang="fr-FR" sz="2400" dirty="0"/>
              <a:t>« La stratégie cognitive est une technique intellectuelle choisie par une personne comme étant la plus propice à la résolution d’un problème ».</a:t>
            </a:r>
            <a:endParaRPr lang="fr-CA" sz="2400" dirty="0"/>
          </a:p>
          <a:p>
            <a:endParaRPr lang="fr-CA" sz="2400" dirty="0" smtClean="0"/>
          </a:p>
          <a:p>
            <a:r>
              <a:rPr lang="fr-FR" sz="2400" dirty="0"/>
              <a:t>« Ensemble de procédures utilisées pour aborder une tâche ou, plus généralement, pour atteindre un but </a:t>
            </a:r>
            <a:r>
              <a:rPr lang="fr-FR" sz="2400" dirty="0" smtClean="0"/>
              <a:t>».</a:t>
            </a:r>
            <a:endParaRPr lang="fr-CA" sz="2400" dirty="0"/>
          </a:p>
        </p:txBody>
      </p:sp>
      <p:sp>
        <p:nvSpPr>
          <p:cNvPr id="7" name="ZoneTexte 6"/>
          <p:cNvSpPr txBox="1"/>
          <p:nvPr>
            <p:custDataLst>
              <p:tags r:id="rId4"/>
            </p:custDataLst>
          </p:nvPr>
        </p:nvSpPr>
        <p:spPr>
          <a:xfrm rot="16200000">
            <a:off x="293757" y="4257244"/>
            <a:ext cx="1726114" cy="769441"/>
          </a:xfrm>
          <a:prstGeom prst="rect">
            <a:avLst/>
          </a:prstGeom>
          <a:noFill/>
        </p:spPr>
        <p:txBody>
          <a:bodyPr wrap="none" rtlCol="0">
            <a:spAutoFit/>
          </a:bodyPr>
          <a:lstStyle/>
          <a:p>
            <a:r>
              <a:rPr lang="fr-CA" sz="4400" dirty="0" smtClean="0">
                <a:solidFill>
                  <a:schemeClr val="tx1">
                    <a:lumMod val="75000"/>
                  </a:schemeClr>
                </a:solidFill>
              </a:rPr>
              <a:t>QUOI</a:t>
            </a:r>
            <a:endParaRPr lang="fr-CA" sz="4400" dirty="0">
              <a:solidFill>
                <a:schemeClr val="tx1">
                  <a:lumMod val="75000"/>
                </a:schemeClr>
              </a:solidFill>
            </a:endParaRPr>
          </a:p>
        </p:txBody>
      </p:sp>
      <p:cxnSp>
        <p:nvCxnSpPr>
          <p:cNvPr id="11" name="Connecteur droit 10"/>
          <p:cNvCxnSpPr/>
          <p:nvPr>
            <p:custDataLst>
              <p:tags r:id="rId5"/>
            </p:custDataLst>
          </p:nvPr>
        </p:nvCxnSpPr>
        <p:spPr>
          <a:xfrm>
            <a:off x="1632975" y="3268282"/>
            <a:ext cx="5325" cy="2932737"/>
          </a:xfrm>
          <a:prstGeom prst="line">
            <a:avLst/>
          </a:prstGeom>
          <a:ln w="762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4" descr="RÃ©sultats de recherche d'images pour Â«Â regularizacion matematicasÂ Â»"/>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custDataLst>
              <p:tags r:id="rId7"/>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ZoneTexte 11"/>
          <p:cNvSpPr txBox="1"/>
          <p:nvPr>
            <p:custDataLst>
              <p:tags r:id="rId9"/>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95902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sp>
        <p:nvSpPr>
          <p:cNvPr id="2" name="ZoneTexte 1"/>
          <p:cNvSpPr txBox="1"/>
          <p:nvPr/>
        </p:nvSpPr>
        <p:spPr>
          <a:xfrm>
            <a:off x="577048" y="1352018"/>
            <a:ext cx="1157689" cy="369332"/>
          </a:xfrm>
          <a:prstGeom prst="rect">
            <a:avLst/>
          </a:prstGeom>
          <a:noFill/>
        </p:spPr>
        <p:txBody>
          <a:bodyPr wrap="none" rtlCol="0">
            <a:spAutoFit/>
          </a:bodyPr>
          <a:lstStyle/>
          <a:p>
            <a:r>
              <a:rPr lang="fr-CA" dirty="0" smtClean="0"/>
              <a:t>L’élève…</a:t>
            </a:r>
            <a:endParaRPr lang="fr-CA" dirty="0"/>
          </a:p>
        </p:txBody>
      </p:sp>
      <p:sp>
        <p:nvSpPr>
          <p:cNvPr id="6" name="ZoneTexte 5"/>
          <p:cNvSpPr txBox="1"/>
          <p:nvPr/>
        </p:nvSpPr>
        <p:spPr>
          <a:xfrm>
            <a:off x="736846" y="1784410"/>
            <a:ext cx="8531441" cy="1477328"/>
          </a:xfrm>
          <a:prstGeom prst="rect">
            <a:avLst/>
          </a:prstGeom>
          <a:noFill/>
        </p:spPr>
        <p:txBody>
          <a:bodyPr wrap="square" rtlCol="0">
            <a:spAutoFit/>
          </a:bodyPr>
          <a:lstStyle/>
          <a:p>
            <a:pPr marL="285750" indent="-285750" fontAlgn="base">
              <a:buFont typeface="Arial" panose="020B0604020202020204" pitchFamily="34" charset="0"/>
              <a:buChar char="•"/>
            </a:pPr>
            <a:r>
              <a:rPr lang="fr-CA" dirty="0"/>
              <a:t>manque d’initiative pour démarrer le travail</a:t>
            </a:r>
          </a:p>
          <a:p>
            <a:pPr marL="285750" indent="-285750" fontAlgn="base">
              <a:buFont typeface="Arial" panose="020B0604020202020204" pitchFamily="34" charset="0"/>
              <a:buChar char="•"/>
            </a:pPr>
            <a:r>
              <a:rPr lang="fr-CA" dirty="0"/>
              <a:t>manque de persévérance</a:t>
            </a:r>
          </a:p>
          <a:p>
            <a:pPr marL="285750" indent="-285750" fontAlgn="base">
              <a:buFont typeface="Arial" panose="020B0604020202020204" pitchFamily="34" charset="0"/>
              <a:buChar char="•"/>
            </a:pPr>
            <a:r>
              <a:rPr lang="fr-CA" dirty="0"/>
              <a:t>manque de rétention</a:t>
            </a:r>
          </a:p>
          <a:p>
            <a:pPr marL="285750" indent="-285750" fontAlgn="base">
              <a:buFont typeface="Arial" panose="020B0604020202020204" pitchFamily="34" charset="0"/>
              <a:buChar char="•"/>
            </a:pPr>
            <a:r>
              <a:rPr lang="fr-CA" dirty="0"/>
              <a:t>a en aversion l’expression littérale (texte) dans une résolution de problème</a:t>
            </a:r>
          </a:p>
          <a:p>
            <a:pPr marL="285750" indent="-285750" fontAlgn="base">
              <a:buFont typeface="Arial" panose="020B0604020202020204" pitchFamily="34" charset="0"/>
              <a:buChar char="•"/>
            </a:pPr>
            <a:r>
              <a:rPr lang="fr-CA" dirty="0"/>
              <a:t>est avide de formules et recettes toutes faites</a:t>
            </a:r>
          </a:p>
        </p:txBody>
      </p:sp>
      <p:sp>
        <p:nvSpPr>
          <p:cNvPr id="15" name="ZoneTexte 14"/>
          <p:cNvSpPr txBox="1"/>
          <p:nvPr/>
        </p:nvSpPr>
        <p:spPr>
          <a:xfrm>
            <a:off x="577047" y="3648694"/>
            <a:ext cx="2619628" cy="369332"/>
          </a:xfrm>
          <a:prstGeom prst="rect">
            <a:avLst/>
          </a:prstGeom>
          <a:noFill/>
        </p:spPr>
        <p:txBody>
          <a:bodyPr wrap="none" rtlCol="0">
            <a:spAutoFit/>
          </a:bodyPr>
          <a:lstStyle/>
          <a:p>
            <a:r>
              <a:rPr lang="fr-CA" dirty="0" smtClean="0"/>
              <a:t>L’enseignant devrait…</a:t>
            </a:r>
            <a:endParaRPr lang="fr-CA" dirty="0"/>
          </a:p>
        </p:txBody>
      </p:sp>
      <p:sp>
        <p:nvSpPr>
          <p:cNvPr id="16" name="ZoneTexte 15"/>
          <p:cNvSpPr txBox="1"/>
          <p:nvPr/>
        </p:nvSpPr>
        <p:spPr>
          <a:xfrm>
            <a:off x="750400" y="4157256"/>
            <a:ext cx="9083713" cy="1200329"/>
          </a:xfrm>
          <a:prstGeom prst="rect">
            <a:avLst/>
          </a:prstGeom>
          <a:noFill/>
        </p:spPr>
        <p:txBody>
          <a:bodyPr wrap="square" rtlCol="0">
            <a:spAutoFit/>
          </a:bodyPr>
          <a:lstStyle/>
          <a:p>
            <a:pPr marL="285750" indent="-285750" fontAlgn="base">
              <a:buFont typeface="Arial" panose="020B0604020202020204" pitchFamily="34" charset="0"/>
              <a:buChar char="•"/>
            </a:pPr>
            <a:r>
              <a:rPr lang="fr-CA" dirty="0"/>
              <a:t>utiliser les plateformes multimédia comme sources de problématiques à résoudre</a:t>
            </a:r>
          </a:p>
          <a:p>
            <a:pPr marL="285750" indent="-285750" fontAlgn="base">
              <a:buFont typeface="Arial" panose="020B0604020202020204" pitchFamily="34" charset="0"/>
              <a:buChar char="•"/>
            </a:pPr>
            <a:r>
              <a:rPr lang="fr-CA" dirty="0"/>
              <a:t>encourager l’intuition</a:t>
            </a:r>
          </a:p>
          <a:p>
            <a:pPr marL="285750" indent="-285750" fontAlgn="base">
              <a:buFont typeface="Arial" panose="020B0604020202020204" pitchFamily="34" charset="0"/>
              <a:buChar char="•"/>
            </a:pPr>
            <a:r>
              <a:rPr lang="fr-CA" dirty="0"/>
              <a:t>laisser les élèves construire des problèmes</a:t>
            </a:r>
          </a:p>
          <a:p>
            <a:pPr marL="285750" indent="-285750" fontAlgn="base">
              <a:buFont typeface="Arial" panose="020B0604020202020204" pitchFamily="34" charset="0"/>
              <a:buChar char="•"/>
            </a:pPr>
            <a:r>
              <a:rPr lang="fr-CA" dirty="0"/>
              <a:t>favoriser l’échange</a:t>
            </a:r>
          </a:p>
        </p:txBody>
      </p:sp>
    </p:spTree>
    <p:extLst>
      <p:ext uri="{BB962C8B-B14F-4D97-AF65-F5344CB8AC3E}">
        <p14:creationId xmlns:p14="http://schemas.microsoft.com/office/powerpoint/2010/main" val="8188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pic>
        <p:nvPicPr>
          <p:cNvPr id="5" name="Image 4">
            <a:hlinkClick r:id="rId7"/>
          </p:cNvPr>
          <p:cNvPicPr>
            <a:picLocks noChangeAspect="1"/>
          </p:cNvPicPr>
          <p:nvPr/>
        </p:nvPicPr>
        <p:blipFill>
          <a:blip r:embed="rId8"/>
          <a:stretch>
            <a:fillRect/>
          </a:stretch>
        </p:blipFill>
        <p:spPr>
          <a:xfrm>
            <a:off x="1897427" y="1836286"/>
            <a:ext cx="7315969" cy="2778848"/>
          </a:xfrm>
          <a:prstGeom prst="rect">
            <a:avLst/>
          </a:prstGeom>
          <a:ln w="76200">
            <a:solidFill>
              <a:schemeClr val="tx1"/>
            </a:solidFill>
          </a:ln>
        </p:spPr>
      </p:pic>
    </p:spTree>
    <p:extLst>
      <p:ext uri="{BB962C8B-B14F-4D97-AF65-F5344CB8AC3E}">
        <p14:creationId xmlns:p14="http://schemas.microsoft.com/office/powerpoint/2010/main" val="35093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sp>
        <p:nvSpPr>
          <p:cNvPr id="3" name="ZoneTexte 2"/>
          <p:cNvSpPr txBox="1"/>
          <p:nvPr/>
        </p:nvSpPr>
        <p:spPr>
          <a:xfrm>
            <a:off x="504645" y="1366744"/>
            <a:ext cx="9325156" cy="1323439"/>
          </a:xfrm>
          <a:prstGeom prst="rect">
            <a:avLst/>
          </a:prstGeom>
          <a:noFill/>
        </p:spPr>
        <p:txBody>
          <a:bodyPr wrap="square" rtlCol="0">
            <a:spAutoFit/>
          </a:bodyPr>
          <a:lstStyle/>
          <a:p>
            <a:r>
              <a:rPr lang="fr-CA" sz="2000" dirty="0" smtClean="0"/>
              <a:t>Suite au visionnement, différentes avenues:</a:t>
            </a:r>
          </a:p>
          <a:p>
            <a:pPr marL="285750" indent="-285750">
              <a:buFont typeface="Arial" panose="020B0604020202020204" pitchFamily="34" charset="0"/>
              <a:buChar char="•"/>
            </a:pPr>
            <a:r>
              <a:rPr lang="fr-CA" sz="2000" dirty="0" smtClean="0"/>
              <a:t>Laisser les élèves discuter afin de faire émerger une question</a:t>
            </a:r>
          </a:p>
          <a:p>
            <a:pPr marL="285750" indent="-285750">
              <a:buFont typeface="Arial" panose="020B0604020202020204" pitchFamily="34" charset="0"/>
              <a:buChar char="•"/>
            </a:pPr>
            <a:r>
              <a:rPr lang="fr-CA" sz="2000" dirty="0" smtClean="0"/>
              <a:t>Poser directement une question: « Combien la boîte contient-elle de vis? »</a:t>
            </a:r>
          </a:p>
          <a:p>
            <a:pPr marL="285750" indent="-285750">
              <a:buFont typeface="Arial" panose="020B0604020202020204" pitchFamily="34" charset="0"/>
              <a:buChar char="•"/>
            </a:pPr>
            <a:r>
              <a:rPr lang="fr-CA" sz="2000" dirty="0" smtClean="0"/>
              <a:t>D’autres intentions pédagogiques…</a:t>
            </a:r>
            <a:endParaRPr lang="fr-CA" sz="2000" dirty="0"/>
          </a:p>
        </p:txBody>
      </p:sp>
      <p:sp>
        <p:nvSpPr>
          <p:cNvPr id="9" name="ZoneTexte 8"/>
          <p:cNvSpPr txBox="1"/>
          <p:nvPr/>
        </p:nvSpPr>
        <p:spPr>
          <a:xfrm>
            <a:off x="504644" y="3205734"/>
            <a:ext cx="9519249" cy="1631216"/>
          </a:xfrm>
          <a:prstGeom prst="rect">
            <a:avLst/>
          </a:prstGeom>
          <a:noFill/>
        </p:spPr>
        <p:txBody>
          <a:bodyPr wrap="square" rtlCol="0">
            <a:spAutoFit/>
          </a:bodyPr>
          <a:lstStyle/>
          <a:p>
            <a:r>
              <a:rPr lang="fr-CA" sz="2000" dirty="0" smtClean="0"/>
              <a:t>« Combien la boîte contient-elle de vis? »</a:t>
            </a:r>
          </a:p>
          <a:p>
            <a:pPr marL="285750" indent="-285750">
              <a:buFont typeface="Arial" panose="020B0604020202020204" pitchFamily="34" charset="0"/>
              <a:buChar char="•"/>
            </a:pPr>
            <a:r>
              <a:rPr lang="fr-CA" sz="2000" dirty="0" smtClean="0"/>
              <a:t>Les élèves peuvent émettre des hypothèses</a:t>
            </a:r>
          </a:p>
          <a:p>
            <a:pPr marL="285750" indent="-285750">
              <a:buFont typeface="Arial" panose="020B0604020202020204" pitchFamily="34" charset="0"/>
              <a:buChar char="•"/>
            </a:pPr>
            <a:r>
              <a:rPr lang="fr-CA" sz="2000" dirty="0" smtClean="0"/>
              <a:t>Les élèves discutent (pensent à haute voix)</a:t>
            </a:r>
          </a:p>
          <a:p>
            <a:pPr marL="285750" indent="-285750">
              <a:buFont typeface="Arial" panose="020B0604020202020204" pitchFamily="34" charset="0"/>
              <a:buChar char="•"/>
            </a:pPr>
            <a:r>
              <a:rPr lang="fr-CA" sz="2000" dirty="0" smtClean="0"/>
              <a:t>Les élèves cernent les éléments (besoins) qui permettront de résoudre le problème (ils participent à la </a:t>
            </a:r>
            <a:r>
              <a:rPr lang="fr-CA" sz="2000" b="1" dirty="0" smtClean="0"/>
              <a:t>formulation</a:t>
            </a:r>
            <a:r>
              <a:rPr lang="fr-CA" sz="2000" dirty="0" smtClean="0"/>
              <a:t> de celui-ci)</a:t>
            </a:r>
            <a:endParaRPr lang="fr-CA" sz="2000" dirty="0"/>
          </a:p>
        </p:txBody>
      </p:sp>
    </p:spTree>
    <p:extLst>
      <p:ext uri="{BB962C8B-B14F-4D97-AF65-F5344CB8AC3E}">
        <p14:creationId xmlns:p14="http://schemas.microsoft.com/office/powerpoint/2010/main" val="421376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pic>
        <p:nvPicPr>
          <p:cNvPr id="5" name="Image 4"/>
          <p:cNvPicPr>
            <a:picLocks noChangeAspect="1"/>
          </p:cNvPicPr>
          <p:nvPr/>
        </p:nvPicPr>
        <p:blipFill>
          <a:blip r:embed="rId7"/>
          <a:stretch>
            <a:fillRect/>
          </a:stretch>
        </p:blipFill>
        <p:spPr>
          <a:xfrm>
            <a:off x="617907" y="1297452"/>
            <a:ext cx="2763647" cy="3646384"/>
          </a:xfrm>
          <a:prstGeom prst="rect">
            <a:avLst/>
          </a:prstGeom>
        </p:spPr>
      </p:pic>
      <p:pic>
        <p:nvPicPr>
          <p:cNvPr id="2" name="Image 1"/>
          <p:cNvPicPr>
            <a:picLocks noChangeAspect="1"/>
          </p:cNvPicPr>
          <p:nvPr/>
        </p:nvPicPr>
        <p:blipFill>
          <a:blip r:embed="rId8"/>
          <a:stretch>
            <a:fillRect/>
          </a:stretch>
        </p:blipFill>
        <p:spPr>
          <a:xfrm>
            <a:off x="3488159" y="2116347"/>
            <a:ext cx="2981652" cy="3990262"/>
          </a:xfrm>
          <a:prstGeom prst="rect">
            <a:avLst/>
          </a:prstGeom>
        </p:spPr>
      </p:pic>
      <p:pic>
        <p:nvPicPr>
          <p:cNvPr id="4" name="Image 3"/>
          <p:cNvPicPr>
            <a:picLocks noChangeAspect="1"/>
          </p:cNvPicPr>
          <p:nvPr/>
        </p:nvPicPr>
        <p:blipFill>
          <a:blip r:embed="rId9"/>
          <a:stretch>
            <a:fillRect/>
          </a:stretch>
        </p:blipFill>
        <p:spPr>
          <a:xfrm>
            <a:off x="6739080" y="1097663"/>
            <a:ext cx="3848637" cy="5144218"/>
          </a:xfrm>
          <a:prstGeom prst="rect">
            <a:avLst/>
          </a:prstGeom>
        </p:spPr>
      </p:pic>
    </p:spTree>
    <p:extLst>
      <p:ext uri="{BB962C8B-B14F-4D97-AF65-F5344CB8AC3E}">
        <p14:creationId xmlns:p14="http://schemas.microsoft.com/office/powerpoint/2010/main" val="21257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RÃ©sultats de recherche d'images pour Â«Â regularizacion matematicasÂ Â»"/>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0" name="Imag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2" name="Rectangle 11"/>
          <p:cNvSpPr/>
          <p:nvPr/>
        </p:nvSpPr>
        <p:spPr>
          <a:xfrm>
            <a:off x="198130" y="781901"/>
            <a:ext cx="5184753" cy="430887"/>
          </a:xfrm>
          <a:prstGeom prst="rect">
            <a:avLst/>
          </a:prstGeom>
        </p:spPr>
        <p:txBody>
          <a:bodyPr wrap="square">
            <a:spAutoFit/>
          </a:bodyPr>
          <a:lstStyle/>
          <a:p>
            <a:r>
              <a:rPr lang="fr-CA" sz="2200" b="1" dirty="0"/>
              <a:t>4</a:t>
            </a:r>
            <a:r>
              <a:rPr lang="fr-CA" sz="2200" b="1" dirty="0" smtClean="0"/>
              <a:t>. Résoudre un problème en vidéo</a:t>
            </a:r>
            <a:endParaRPr lang="fr-CA" sz="2200" b="1" dirty="0"/>
          </a:p>
        </p:txBody>
      </p:sp>
      <p:pic>
        <p:nvPicPr>
          <p:cNvPr id="2" name="Image 1">
            <a:hlinkClick r:id="rId9"/>
          </p:cNvPr>
          <p:cNvPicPr>
            <a:picLocks noChangeAspect="1"/>
          </p:cNvPicPr>
          <p:nvPr/>
        </p:nvPicPr>
        <p:blipFill>
          <a:blip r:embed="rId10"/>
          <a:stretch>
            <a:fillRect/>
          </a:stretch>
        </p:blipFill>
        <p:spPr>
          <a:xfrm>
            <a:off x="2085212" y="3609856"/>
            <a:ext cx="7020905" cy="1019317"/>
          </a:xfrm>
          <a:prstGeom prst="rect">
            <a:avLst/>
          </a:prstGeom>
          <a:ln w="28575">
            <a:solidFill>
              <a:schemeClr val="tx1"/>
            </a:solidFill>
          </a:ln>
        </p:spPr>
      </p:pic>
      <p:sp>
        <p:nvSpPr>
          <p:cNvPr id="9" name="ZoneTexte 8"/>
          <p:cNvSpPr txBox="1"/>
          <p:nvPr/>
        </p:nvSpPr>
        <p:spPr>
          <a:xfrm>
            <a:off x="504645" y="1366744"/>
            <a:ext cx="9325156" cy="1323439"/>
          </a:xfrm>
          <a:prstGeom prst="rect">
            <a:avLst/>
          </a:prstGeom>
          <a:noFill/>
        </p:spPr>
        <p:txBody>
          <a:bodyPr wrap="square" rtlCol="0">
            <a:spAutoFit/>
          </a:bodyPr>
          <a:lstStyle/>
          <a:p>
            <a:r>
              <a:rPr lang="fr-CA" sz="2000" dirty="0" smtClean="0"/>
              <a:t>Autre intention pédagogique:</a:t>
            </a:r>
          </a:p>
          <a:p>
            <a:pPr marL="285750" indent="-285750">
              <a:buFont typeface="Arial" panose="020B0604020202020204" pitchFamily="34" charset="0"/>
              <a:buChar char="•"/>
            </a:pPr>
            <a:r>
              <a:rPr lang="fr-CA" sz="2000" dirty="0" smtClean="0"/>
              <a:t>Représentation du problème et traitement par différents registres (table de valeurs, graphique, règle de la fonction) afin de comparer les forces et les limites de chacun de ces registres.</a:t>
            </a:r>
          </a:p>
        </p:txBody>
      </p:sp>
      <p:sp>
        <p:nvSpPr>
          <p:cNvPr id="11" name="ZoneTexte 10"/>
          <p:cNvSpPr txBox="1"/>
          <p:nvPr>
            <p:custDataLst>
              <p:tags r:id="rId4"/>
            </p:custDataLst>
          </p:nvPr>
        </p:nvSpPr>
        <p:spPr>
          <a:xfrm>
            <a:off x="4086370" y="4629173"/>
            <a:ext cx="2696541" cy="246221"/>
          </a:xfrm>
          <a:prstGeom prst="rect">
            <a:avLst/>
          </a:prstGeom>
          <a:noFill/>
        </p:spPr>
        <p:txBody>
          <a:bodyPr wrap="square" rtlCol="0">
            <a:spAutoFit/>
          </a:bodyPr>
          <a:lstStyle/>
          <a:p>
            <a:r>
              <a:rPr lang="fr-CA" sz="1000" i="1" dirty="0" smtClean="0"/>
              <a:t>Cliquer sur l’image pour accéder au fichier</a:t>
            </a:r>
            <a:endParaRPr lang="fr-CA" sz="1000" i="1" dirty="0"/>
          </a:p>
        </p:txBody>
      </p:sp>
      <p:sp>
        <p:nvSpPr>
          <p:cNvPr id="13" name="ZoneTexte 12"/>
          <p:cNvSpPr txBox="1"/>
          <p:nvPr>
            <p:custDataLst>
              <p:tags r:id="rId5"/>
            </p:custDataLst>
          </p:nvPr>
        </p:nvSpPr>
        <p:spPr>
          <a:xfrm>
            <a:off x="3063812" y="3296006"/>
            <a:ext cx="5063704" cy="307777"/>
          </a:xfrm>
          <a:prstGeom prst="rect">
            <a:avLst/>
          </a:prstGeom>
          <a:noFill/>
        </p:spPr>
        <p:txBody>
          <a:bodyPr wrap="square" rtlCol="0">
            <a:spAutoFit/>
          </a:bodyPr>
          <a:lstStyle/>
          <a:p>
            <a:r>
              <a:rPr lang="fr-CA" sz="1400" dirty="0" smtClean="0"/>
              <a:t>Activité de Valérie </a:t>
            </a:r>
            <a:r>
              <a:rPr lang="fr-CA" sz="1400" dirty="0" err="1" smtClean="0"/>
              <a:t>Furois</a:t>
            </a:r>
            <a:r>
              <a:rPr lang="fr-CA" sz="1400" dirty="0" smtClean="0"/>
              <a:t>, RSP à la CS de la Côte-du-Sud</a:t>
            </a:r>
            <a:endParaRPr lang="fr-CA" sz="1400" dirty="0"/>
          </a:p>
        </p:txBody>
      </p:sp>
    </p:spTree>
    <p:extLst>
      <p:ext uri="{BB962C8B-B14F-4D97-AF65-F5344CB8AC3E}">
        <p14:creationId xmlns:p14="http://schemas.microsoft.com/office/powerpoint/2010/main" val="300287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custDataLst>
              <p:tags r:id="rId1"/>
            </p:custDataLst>
          </p:nvPr>
        </p:nvSpPr>
        <p:spPr>
          <a:xfrm rot="16200000">
            <a:off x="-257639" y="3489462"/>
            <a:ext cx="2378793" cy="769441"/>
          </a:xfrm>
          <a:prstGeom prst="rect">
            <a:avLst/>
          </a:prstGeom>
          <a:noFill/>
        </p:spPr>
        <p:txBody>
          <a:bodyPr wrap="none" rtlCol="0">
            <a:spAutoFit/>
          </a:bodyPr>
          <a:lstStyle/>
          <a:p>
            <a:r>
              <a:rPr lang="fr-CA" sz="4400" dirty="0" smtClean="0">
                <a:solidFill>
                  <a:schemeClr val="tx1">
                    <a:lumMod val="75000"/>
                  </a:schemeClr>
                </a:solidFill>
              </a:rPr>
              <a:t>QUAND</a:t>
            </a:r>
            <a:endParaRPr lang="fr-CA" sz="4400" dirty="0">
              <a:solidFill>
                <a:schemeClr val="tx1">
                  <a:lumMod val="75000"/>
                </a:schemeClr>
              </a:solidFill>
            </a:endParaRPr>
          </a:p>
        </p:txBody>
      </p:sp>
      <p:sp>
        <p:nvSpPr>
          <p:cNvPr id="9" name="ZoneTexte 8"/>
          <p:cNvSpPr txBox="1"/>
          <p:nvPr>
            <p:custDataLst>
              <p:tags r:id="rId2"/>
            </p:custDataLst>
          </p:nvPr>
        </p:nvSpPr>
        <p:spPr>
          <a:xfrm rot="16200000">
            <a:off x="-43087" y="3450630"/>
            <a:ext cx="3336170" cy="769441"/>
          </a:xfrm>
          <a:prstGeom prst="rect">
            <a:avLst/>
          </a:prstGeom>
          <a:noFill/>
        </p:spPr>
        <p:txBody>
          <a:bodyPr wrap="none" rtlCol="0">
            <a:spAutoFit/>
          </a:bodyPr>
          <a:lstStyle/>
          <a:p>
            <a:r>
              <a:rPr lang="fr-CA" sz="4400" dirty="0">
                <a:solidFill>
                  <a:schemeClr val="tx1">
                    <a:lumMod val="75000"/>
                  </a:schemeClr>
                </a:solidFill>
              </a:rPr>
              <a:t>C</a:t>
            </a:r>
            <a:r>
              <a:rPr lang="fr-CA" sz="4400" dirty="0" smtClean="0">
                <a:solidFill>
                  <a:schemeClr val="tx1">
                    <a:lumMod val="75000"/>
                  </a:schemeClr>
                </a:solidFill>
              </a:rPr>
              <a:t>OMMENT</a:t>
            </a:r>
            <a:endParaRPr lang="fr-CA" sz="4400" dirty="0">
              <a:solidFill>
                <a:schemeClr val="tx1">
                  <a:lumMod val="75000"/>
                </a:schemeClr>
              </a:solidFill>
            </a:endParaRPr>
          </a:p>
        </p:txBody>
      </p:sp>
      <p:cxnSp>
        <p:nvCxnSpPr>
          <p:cNvPr id="10" name="Connecteur droit 9"/>
          <p:cNvCxnSpPr/>
          <p:nvPr>
            <p:custDataLst>
              <p:tags r:id="rId3"/>
            </p:custDataLst>
          </p:nvPr>
        </p:nvCxnSpPr>
        <p:spPr>
          <a:xfrm flipH="1">
            <a:off x="2085919" y="2212985"/>
            <a:ext cx="2295" cy="3171911"/>
          </a:xfrm>
          <a:prstGeom prst="line">
            <a:avLst/>
          </a:prstGeom>
          <a:ln w="762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4" descr="RÃ©sultats de recherche d'images pour Â«Â regularizacion matematicasÂ Â»"/>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6" name="Titre 1"/>
          <p:cNvSpPr>
            <a:spLocks noGrp="1"/>
          </p:cNvSpPr>
          <p:nvPr>
            <p:ph type="title"/>
            <p:custDataLst>
              <p:tags r:id="rId7"/>
            </p:custDataLst>
          </p:nvPr>
        </p:nvSpPr>
        <p:spPr>
          <a:xfrm>
            <a:off x="2802625" y="2214956"/>
            <a:ext cx="7445555" cy="427802"/>
          </a:xfrm>
        </p:spPr>
        <p:txBody>
          <a:bodyPr>
            <a:noAutofit/>
          </a:bodyPr>
          <a:lstStyle/>
          <a:p>
            <a:pPr algn="ctr"/>
            <a:r>
              <a:rPr lang="fr-FR" sz="2400" dirty="0" smtClean="0"/>
              <a:t>Transformation du regard porté sur les savoirs</a:t>
            </a:r>
            <a:endParaRPr lang="fr-FR" sz="2400" dirty="0"/>
          </a:p>
        </p:txBody>
      </p:sp>
      <p:sp>
        <p:nvSpPr>
          <p:cNvPr id="18" name="Forme en L 17"/>
          <p:cNvSpPr/>
          <p:nvPr>
            <p:custDataLst>
              <p:tags r:id="rId8"/>
            </p:custDataLst>
          </p:nvPr>
        </p:nvSpPr>
        <p:spPr>
          <a:xfrm rot="5400000">
            <a:off x="5085279" y="678884"/>
            <a:ext cx="2475766" cy="6849374"/>
          </a:xfrm>
          <a:prstGeom prst="corner">
            <a:avLst>
              <a:gd name="adj1" fmla="val 16120"/>
              <a:gd name="adj2" fmla="val 15319"/>
            </a:avLst>
          </a:prstGeom>
          <a:scene3d>
            <a:camera prst="orthographicFront"/>
            <a:lightRig rig="flat" dir="t"/>
          </a:scene3d>
          <a:sp3d prstMaterial="plastic">
            <a:bevelT w="120900" h="88900"/>
            <a:bevelB w="88900" h="31750" prst="angle"/>
          </a:sp3d>
        </p:spPr>
        <p:style>
          <a:lnRef idx="1">
            <a:schemeClr val="accent2">
              <a:shade val="80000"/>
              <a:hueOff val="-481415"/>
              <a:satOff val="10166"/>
              <a:lumOff val="27081"/>
              <a:alphaOff val="0"/>
            </a:schemeClr>
          </a:lnRef>
          <a:fillRef idx="3">
            <a:schemeClr val="accent2">
              <a:shade val="80000"/>
              <a:hueOff val="-481415"/>
              <a:satOff val="10166"/>
              <a:lumOff val="27081"/>
              <a:alphaOff val="0"/>
            </a:schemeClr>
          </a:fillRef>
          <a:effectRef idx="2">
            <a:schemeClr val="accent2">
              <a:shade val="80000"/>
              <a:hueOff val="-481415"/>
              <a:satOff val="10166"/>
              <a:lumOff val="27081"/>
              <a:alphaOff val="0"/>
            </a:schemeClr>
          </a:effectRef>
          <a:fontRef idx="minor">
            <a:schemeClr val="lt1"/>
          </a:fontRef>
        </p:style>
      </p:sp>
      <p:grpSp>
        <p:nvGrpSpPr>
          <p:cNvPr id="19" name="Groupe 18"/>
          <p:cNvGrpSpPr/>
          <p:nvPr>
            <p:custDataLst>
              <p:tags r:id="rId9"/>
            </p:custDataLst>
          </p:nvPr>
        </p:nvGrpSpPr>
        <p:grpSpPr>
          <a:xfrm>
            <a:off x="3404559" y="3271827"/>
            <a:ext cx="6671094" cy="2660666"/>
            <a:chOff x="3317811" y="437832"/>
            <a:chExt cx="6671094" cy="2660666"/>
          </a:xfrm>
        </p:grpSpPr>
        <p:sp>
          <p:nvSpPr>
            <p:cNvPr id="20" name="Rectangle 19"/>
            <p:cNvSpPr/>
            <p:nvPr/>
          </p:nvSpPr>
          <p:spPr>
            <a:xfrm>
              <a:off x="4249464" y="437832"/>
              <a:ext cx="3921283" cy="2660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ZoneTexte 20"/>
            <p:cNvSpPr txBox="1"/>
            <p:nvPr/>
          </p:nvSpPr>
          <p:spPr>
            <a:xfrm>
              <a:off x="3317811" y="437832"/>
              <a:ext cx="6671094" cy="21539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0" kern="1200" dirty="0" smtClean="0">
                  <a:solidFill>
                    <a:srgbClr val="000000"/>
                  </a:solidFill>
                </a:rPr>
                <a:t>Accroître notre travail de compréhension du monde ;</a:t>
              </a:r>
            </a:p>
            <a:p>
              <a:pPr lvl="0" algn="l" defTabSz="800100">
                <a:lnSpc>
                  <a:spcPct val="90000"/>
                </a:lnSpc>
                <a:spcBef>
                  <a:spcPct val="0"/>
                </a:spcBef>
                <a:spcAft>
                  <a:spcPct val="35000"/>
                </a:spcAft>
              </a:pPr>
              <a:r>
                <a:rPr lang="fr-FR" sz="1800" b="0" kern="1200" dirty="0" smtClean="0">
                  <a:solidFill>
                    <a:srgbClr val="000000"/>
                  </a:solidFill>
                </a:rPr>
                <a:t>Les situations doivent amener l’adulte à reconnaître les savoirs en jeu ; </a:t>
              </a:r>
            </a:p>
            <a:p>
              <a:pPr lvl="0" algn="l" defTabSz="800100">
                <a:lnSpc>
                  <a:spcPct val="90000"/>
                </a:lnSpc>
                <a:spcBef>
                  <a:spcPct val="0"/>
                </a:spcBef>
                <a:spcAft>
                  <a:spcPct val="35000"/>
                </a:spcAft>
              </a:pPr>
              <a:r>
                <a:rPr lang="fr-FR" sz="1800" b="0" kern="1200" dirty="0" smtClean="0">
                  <a:solidFill>
                    <a:srgbClr val="000000"/>
                  </a:solidFill>
                </a:rPr>
                <a:t>Savoir </a:t>
              </a:r>
              <a:r>
                <a:rPr lang="fr-FR" sz="1800" b="1" kern="1200" dirty="0" smtClean="0">
                  <a:solidFill>
                    <a:srgbClr val="000000"/>
                  </a:solidFill>
                </a:rPr>
                <a:t>quand</a:t>
              </a:r>
              <a:r>
                <a:rPr lang="fr-FR" sz="1800" b="0" kern="1200" dirty="0" smtClean="0">
                  <a:solidFill>
                    <a:srgbClr val="000000"/>
                  </a:solidFill>
                </a:rPr>
                <a:t> et </a:t>
              </a:r>
              <a:r>
                <a:rPr lang="fr-FR" sz="1800" b="1" kern="1200" dirty="0" smtClean="0">
                  <a:solidFill>
                    <a:srgbClr val="000000"/>
                  </a:solidFill>
                </a:rPr>
                <a:t>pourquoi</a:t>
              </a:r>
              <a:r>
                <a:rPr lang="fr-FR" sz="1800" b="0" kern="1200" dirty="0" smtClean="0">
                  <a:solidFill>
                    <a:srgbClr val="000000"/>
                  </a:solidFill>
                </a:rPr>
                <a:t> appliquer un processus particulier  ; </a:t>
              </a:r>
            </a:p>
            <a:p>
              <a:pPr lvl="0" algn="l" defTabSz="800100">
                <a:lnSpc>
                  <a:spcPct val="90000"/>
                </a:lnSpc>
                <a:spcBef>
                  <a:spcPct val="0"/>
                </a:spcBef>
                <a:spcAft>
                  <a:spcPct val="35000"/>
                </a:spcAft>
              </a:pPr>
              <a:r>
                <a:rPr lang="fr-FR" sz="1800" b="0" kern="1200" dirty="0" smtClean="0">
                  <a:solidFill>
                    <a:srgbClr val="000000"/>
                  </a:solidFill>
                </a:rPr>
                <a:t>Les savoirs doivent être considérés comme ressources par l’adulte.</a:t>
              </a:r>
            </a:p>
          </p:txBody>
        </p:sp>
      </p:grpSp>
      <p:sp>
        <p:nvSpPr>
          <p:cNvPr id="22" name="ZoneTexte 21"/>
          <p:cNvSpPr txBox="1"/>
          <p:nvPr>
            <p:custDataLst>
              <p:tags r:id="rId10"/>
            </p:custDataLst>
          </p:nvPr>
        </p:nvSpPr>
        <p:spPr>
          <a:xfrm>
            <a:off x="6740106" y="5425542"/>
            <a:ext cx="2558714" cy="338554"/>
          </a:xfrm>
          <a:prstGeom prst="rect">
            <a:avLst/>
          </a:prstGeom>
          <a:noFill/>
        </p:spPr>
        <p:txBody>
          <a:bodyPr wrap="none" rtlCol="0">
            <a:spAutoFit/>
          </a:bodyPr>
          <a:lstStyle/>
          <a:p>
            <a:r>
              <a:rPr lang="fr-CA" sz="800" i="1" dirty="0" smtClean="0"/>
              <a:t>Source: Projet d’accompagnement du MEES en math FBD</a:t>
            </a:r>
          </a:p>
          <a:p>
            <a:r>
              <a:rPr lang="fr-CA" sz="800" i="1" dirty="0" smtClean="0"/>
              <a:t>               An 2 / Janvier 2016 / Mélanie Tremblay</a:t>
            </a:r>
            <a:endParaRPr lang="fr-CA" sz="800" i="1" dirty="0"/>
          </a:p>
        </p:txBody>
      </p:sp>
      <p:sp>
        <p:nvSpPr>
          <p:cNvPr id="23" name="ZoneTexte 22"/>
          <p:cNvSpPr txBox="1"/>
          <p:nvPr>
            <p:custDataLst>
              <p:tags r:id="rId11"/>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8159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543644" y="1890948"/>
            <a:ext cx="4650109" cy="4524315"/>
          </a:xfrm>
          <a:prstGeom prst="rect">
            <a:avLst/>
          </a:prstGeom>
          <a:noFill/>
        </p:spPr>
        <p:txBody>
          <a:bodyPr wrap="square" rtlCol="0">
            <a:spAutoFit/>
          </a:bodyPr>
          <a:lstStyle/>
          <a:p>
            <a:pPr algn="just"/>
            <a:r>
              <a:rPr lang="fr-CA" u="sng" dirty="0" smtClean="0"/>
              <a:t>Une voiture d’occasion</a:t>
            </a:r>
          </a:p>
          <a:p>
            <a:pPr algn="just"/>
            <a:endParaRPr lang="fr-CA" dirty="0"/>
          </a:p>
          <a:p>
            <a:r>
              <a:rPr lang="fr-FR" dirty="0"/>
              <a:t>Votre fils fait l’achat d’une voiture d’occasion dont le prix final est de 8 500 $.</a:t>
            </a:r>
            <a:endParaRPr lang="fr-CA" dirty="0"/>
          </a:p>
          <a:p>
            <a:r>
              <a:rPr lang="fr-FR" dirty="0"/>
              <a:t> </a:t>
            </a:r>
            <a:endParaRPr lang="fr-CA" dirty="0"/>
          </a:p>
          <a:p>
            <a:r>
              <a:rPr lang="fr-FR" dirty="0"/>
              <a:t>Après avoir donné une mise de fonds de 700 $, il vous demande de lui prêter le reste du montant, ce que vous faites généreusement en lui mentionnant qu’il devra vous rembourser ce montant sans intérêt.</a:t>
            </a:r>
            <a:endParaRPr lang="fr-CA" dirty="0"/>
          </a:p>
          <a:p>
            <a:r>
              <a:rPr lang="fr-FR" dirty="0"/>
              <a:t> </a:t>
            </a:r>
            <a:endParaRPr lang="fr-CA" dirty="0"/>
          </a:p>
          <a:p>
            <a:r>
              <a:rPr lang="fr-FR" dirty="0"/>
              <a:t>Si votre fils vous remet un montant hebdomadaire de 60 $, déterminez le temps qu’il faudra pour que cette dette soit remboursée.</a:t>
            </a:r>
            <a:endParaRPr lang="fr-CA" dirty="0"/>
          </a:p>
        </p:txBody>
      </p:sp>
      <p:sp>
        <p:nvSpPr>
          <p:cNvPr id="3" name="ZoneTexte 2"/>
          <p:cNvSpPr txBox="1"/>
          <p:nvPr>
            <p:custDataLst>
              <p:tags r:id="rId2"/>
            </p:custDataLst>
          </p:nvPr>
        </p:nvSpPr>
        <p:spPr>
          <a:xfrm>
            <a:off x="5753846" y="1890948"/>
            <a:ext cx="5298853" cy="1323439"/>
          </a:xfrm>
          <a:prstGeom prst="rect">
            <a:avLst/>
          </a:prstGeom>
          <a:noFill/>
        </p:spPr>
        <p:txBody>
          <a:bodyPr wrap="square" rtlCol="0">
            <a:spAutoFit/>
          </a:bodyPr>
          <a:lstStyle/>
          <a:p>
            <a:r>
              <a:rPr lang="fr-CA" sz="1600" b="1" dirty="0" smtClean="0"/>
              <a:t>Choix de stratégies de résolution du problème</a:t>
            </a:r>
          </a:p>
          <a:p>
            <a:endParaRPr lang="fr-CA" sz="1600" b="1" dirty="0"/>
          </a:p>
          <a:p>
            <a:r>
              <a:rPr lang="fr-CA" sz="1600" b="1" dirty="0" smtClean="0"/>
              <a:t>Cette tâche se résout très bien avec une approche arithmétique: toutes les données sont « explicitement » fournies.</a:t>
            </a:r>
            <a:endParaRPr lang="fr-CA" sz="1600" b="1" dirty="0"/>
          </a:p>
        </p:txBody>
      </p:sp>
      <p:pic>
        <p:nvPicPr>
          <p:cNvPr id="5" name="Image 4"/>
          <p:cNvPicPr>
            <a:picLocks noChangeAspect="1"/>
          </p:cNvPicPr>
          <p:nvPr>
            <p:custDataLst>
              <p:tags r:id="rId3"/>
            </p:custDataLst>
          </p:nvPr>
        </p:nvPicPr>
        <p:blipFill>
          <a:blip r:embed="rId9"/>
          <a:stretch>
            <a:fillRect/>
          </a:stretch>
        </p:blipFill>
        <p:spPr>
          <a:xfrm>
            <a:off x="6187217" y="3606402"/>
            <a:ext cx="3878264" cy="2372458"/>
          </a:xfrm>
          <a:prstGeom prst="rect">
            <a:avLst/>
          </a:prstGeom>
          <a:ln w="38100">
            <a:solidFill>
              <a:schemeClr val="tx1">
                <a:lumMod val="75000"/>
              </a:schemeClr>
            </a:solidFill>
          </a:ln>
        </p:spPr>
      </p:pic>
      <p:pic>
        <p:nvPicPr>
          <p:cNvPr id="10" name="Picture 4" descr="RÃ©sultats de recherche d'images pour Â«Â regularizacion matematicasÂ Â»"/>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5"/>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3" name="Image 12"/>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9" name="ZoneTexte 8"/>
          <p:cNvSpPr txBox="1"/>
          <p:nvPr>
            <p:custDataLst>
              <p:tags r:id="rId7"/>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16205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Ã©sultats de recherche d'images pour Â«Â regularizacion matematicasÂ Â»"/>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423533" y="126978"/>
            <a:ext cx="644822" cy="97068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custDataLst>
              <p:tags r:id="rId2"/>
            </p:custDataLst>
          </p:nvPr>
        </p:nvSpPr>
        <p:spPr>
          <a:xfrm>
            <a:off x="198130" y="235572"/>
            <a:ext cx="9635983" cy="461665"/>
          </a:xfrm>
          <a:prstGeom prst="rect">
            <a:avLst/>
          </a:prstGeom>
          <a:solidFill>
            <a:srgbClr val="353537"/>
          </a:solidFill>
        </p:spPr>
        <p:txBody>
          <a:bodyPr wrap="square" rtlCol="0">
            <a:spAutoFit/>
          </a:bodyPr>
          <a:lstStyle/>
          <a:p>
            <a:pPr algn="ctr"/>
            <a:r>
              <a:rPr lang="fr-CA" sz="2400" b="1" dirty="0" smtClean="0">
                <a:solidFill>
                  <a:schemeClr val="bg1"/>
                </a:solidFill>
              </a:rPr>
              <a:t>Les stratégies de résolution de problèmes en mathématique</a:t>
            </a:r>
            <a:endParaRPr lang="fr-CA" sz="2400" b="1" dirty="0">
              <a:solidFill>
                <a:schemeClr val="bg1"/>
              </a:solidFill>
            </a:endParaRPr>
          </a:p>
        </p:txBody>
      </p:sp>
      <p:pic>
        <p:nvPicPr>
          <p:cNvPr id="15" name="Image 1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406638" y="6415263"/>
            <a:ext cx="678611" cy="359502"/>
          </a:xfrm>
          <a:prstGeom prst="rect">
            <a:avLst/>
          </a:prstGeom>
        </p:spPr>
      </p:pic>
      <p:sp>
        <p:nvSpPr>
          <p:cNvPr id="17" name="ZoneTexte 16"/>
          <p:cNvSpPr txBox="1"/>
          <p:nvPr>
            <p:custDataLst>
              <p:tags r:id="rId4"/>
            </p:custDataLst>
          </p:nvPr>
        </p:nvSpPr>
        <p:spPr>
          <a:xfrm>
            <a:off x="638828" y="2447325"/>
            <a:ext cx="10058399" cy="3416320"/>
          </a:xfrm>
          <a:prstGeom prst="rect">
            <a:avLst/>
          </a:prstGeom>
          <a:noFill/>
        </p:spPr>
        <p:txBody>
          <a:bodyPr wrap="square" rtlCol="0">
            <a:spAutoFit/>
          </a:bodyPr>
          <a:lstStyle/>
          <a:p>
            <a:r>
              <a:rPr lang="fr-CA" sz="2400" dirty="0" smtClean="0"/>
              <a:t>Les question de l’activité 1:</a:t>
            </a:r>
          </a:p>
          <a:p>
            <a:endParaRPr lang="fr-CA" sz="2400" dirty="0"/>
          </a:p>
          <a:p>
            <a:pPr marL="342900" indent="-342900">
              <a:buFont typeface="Arial" panose="020B0604020202020204" pitchFamily="34" charset="0"/>
              <a:buChar char="•"/>
            </a:pPr>
            <a:r>
              <a:rPr lang="fr-CA" sz="2400" dirty="0"/>
              <a:t>Comment pourriez-vous transformer cette tâche afin de la rendre plus complexe, en lien avec le cours MAT-3051-2, afin de travailler la stratégie de représentation suivante: « Analyse de la régularité des variables dans une table de valeurs afin de trouver la règle en jeu ».</a:t>
            </a:r>
          </a:p>
          <a:p>
            <a:endParaRPr lang="fr-CA" sz="2400" dirty="0" smtClean="0"/>
          </a:p>
          <a:p>
            <a:pPr algn="ctr"/>
            <a:r>
              <a:rPr lang="fr-CA" sz="2400" dirty="0" smtClean="0"/>
              <a:t>Vos tentatives…</a:t>
            </a:r>
            <a:endParaRPr lang="fr-CA" sz="2400" i="1" dirty="0" smtClean="0"/>
          </a:p>
        </p:txBody>
      </p:sp>
      <p:sp>
        <p:nvSpPr>
          <p:cNvPr id="8" name="ZoneTexte 7"/>
          <p:cNvSpPr txBox="1"/>
          <p:nvPr>
            <p:custDataLst>
              <p:tags r:id="rId5"/>
            </p:custDataLst>
          </p:nvPr>
        </p:nvSpPr>
        <p:spPr>
          <a:xfrm>
            <a:off x="198130" y="839780"/>
            <a:ext cx="10874878" cy="461665"/>
          </a:xfrm>
          <a:prstGeom prst="rect">
            <a:avLst/>
          </a:prstGeom>
          <a:noFill/>
        </p:spPr>
        <p:txBody>
          <a:bodyPr wrap="square" rtlCol="0">
            <a:spAutoFit/>
          </a:bodyPr>
          <a:lstStyle/>
          <a:p>
            <a:r>
              <a:rPr lang="fr-CA" sz="2400" b="1" dirty="0"/>
              <a:t>1</a:t>
            </a:r>
            <a:r>
              <a:rPr lang="fr-CA" sz="2400" b="1" dirty="0" smtClean="0"/>
              <a:t>. </a:t>
            </a:r>
            <a:r>
              <a:rPr lang="fr-CA" sz="2400" b="1" dirty="0"/>
              <a:t>Complexification d’une tâche et intention </a:t>
            </a:r>
            <a:r>
              <a:rPr lang="fr-CA" sz="2400" b="1" dirty="0" smtClean="0"/>
              <a:t>pédagogique</a:t>
            </a:r>
            <a:endParaRPr lang="fr-CA" sz="2400" b="1" dirty="0"/>
          </a:p>
        </p:txBody>
      </p:sp>
    </p:spTree>
    <p:extLst>
      <p:ext uri="{BB962C8B-B14F-4D97-AF65-F5344CB8AC3E}">
        <p14:creationId xmlns:p14="http://schemas.microsoft.com/office/powerpoint/2010/main" val="111731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7"/>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9"/>
</p:tagLst>
</file>

<file path=ppt/tags/tag125.xml><?xml version="1.0" encoding="utf-8"?>
<p:tagLst xmlns:a="http://schemas.openxmlformats.org/drawingml/2006/main" xmlns:r="http://schemas.openxmlformats.org/officeDocument/2006/relationships" xmlns:p="http://schemas.openxmlformats.org/presentationml/2006/main">
  <p:tag name="NUM" val="10"/>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7"/>
</p:tagLst>
</file>

<file path=ppt/tags/tag154.xml><?xml version="1.0" encoding="utf-8"?>
<p:tagLst xmlns:a="http://schemas.openxmlformats.org/drawingml/2006/main" xmlns:r="http://schemas.openxmlformats.org/officeDocument/2006/relationships" xmlns:p="http://schemas.openxmlformats.org/presentationml/2006/main">
  <p:tag name="NUM" val="8"/>
</p:tagLst>
</file>

<file path=ppt/tags/tag155.xml><?xml version="1.0" encoding="utf-8"?>
<p:tagLst xmlns:a="http://schemas.openxmlformats.org/drawingml/2006/main" xmlns:r="http://schemas.openxmlformats.org/officeDocument/2006/relationships" xmlns:p="http://schemas.openxmlformats.org/presentationml/2006/main">
  <p:tag name="NUM" val="10"/>
</p:tagLst>
</file>

<file path=ppt/tags/tag156.xml><?xml version="1.0" encoding="utf-8"?>
<p:tagLst xmlns:a="http://schemas.openxmlformats.org/drawingml/2006/main" xmlns:r="http://schemas.openxmlformats.org/officeDocument/2006/relationships" xmlns:p="http://schemas.openxmlformats.org/presentationml/2006/main">
  <p:tag name="NUM" val="11"/>
</p:tagLst>
</file>

<file path=ppt/tags/tag157.xml><?xml version="1.0" encoding="utf-8"?>
<p:tagLst xmlns:a="http://schemas.openxmlformats.org/drawingml/2006/main" xmlns:r="http://schemas.openxmlformats.org/officeDocument/2006/relationships" xmlns:p="http://schemas.openxmlformats.org/presentationml/2006/main">
  <p:tag name="NUM" val="12"/>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8"/>
</p:tagLst>
</file>

<file path=ppt/tags/tag166.xml><?xml version="1.0" encoding="utf-8"?>
<p:tagLst xmlns:a="http://schemas.openxmlformats.org/drawingml/2006/main" xmlns:r="http://schemas.openxmlformats.org/officeDocument/2006/relationships" xmlns:p="http://schemas.openxmlformats.org/presentationml/2006/main">
  <p:tag name="NUM" val="9"/>
</p:tagLst>
</file>

<file path=ppt/tags/tag167.xml><?xml version="1.0" encoding="utf-8"?>
<p:tagLst xmlns:a="http://schemas.openxmlformats.org/drawingml/2006/main" xmlns:r="http://schemas.openxmlformats.org/officeDocument/2006/relationships" xmlns:p="http://schemas.openxmlformats.org/presentationml/2006/main">
  <p:tag name="NUM" val="11"/>
</p:tagLst>
</file>

<file path=ppt/tags/tag168.xml><?xml version="1.0" encoding="utf-8"?>
<p:tagLst xmlns:a="http://schemas.openxmlformats.org/drawingml/2006/main" xmlns:r="http://schemas.openxmlformats.org/officeDocument/2006/relationships" xmlns:p="http://schemas.openxmlformats.org/presentationml/2006/main">
  <p:tag name="NUM" val="12"/>
</p:tagLst>
</file>

<file path=ppt/tags/tag169.xml><?xml version="1.0" encoding="utf-8"?>
<p:tagLst xmlns:a="http://schemas.openxmlformats.org/drawingml/2006/main" xmlns:r="http://schemas.openxmlformats.org/officeDocument/2006/relationships" xmlns:p="http://schemas.openxmlformats.org/presentationml/2006/main">
  <p:tag name="NUM" val="1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9"/>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8"/>
</p:tagLst>
</file>

<file path=ppt/tags/tag178.xml><?xml version="1.0" encoding="utf-8"?>
<p:tagLst xmlns:a="http://schemas.openxmlformats.org/drawingml/2006/main" xmlns:r="http://schemas.openxmlformats.org/officeDocument/2006/relationships" xmlns:p="http://schemas.openxmlformats.org/presentationml/2006/main">
  <p:tag name="NUM" val="9"/>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8"/>
</p:tagLst>
</file>

<file path=ppt/tags/tag181.xml><?xml version="1.0" encoding="utf-8"?>
<p:tagLst xmlns:a="http://schemas.openxmlformats.org/drawingml/2006/main" xmlns:r="http://schemas.openxmlformats.org/officeDocument/2006/relationships" xmlns:p="http://schemas.openxmlformats.org/presentationml/2006/main">
  <p:tag name="NUM" val="9"/>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6"/>
</p:tagLst>
</file>

<file path=ppt/tags/tag185.xml><?xml version="1.0" encoding="utf-8"?>
<p:tagLst xmlns:a="http://schemas.openxmlformats.org/drawingml/2006/main" xmlns:r="http://schemas.openxmlformats.org/officeDocument/2006/relationships" xmlns:p="http://schemas.openxmlformats.org/presentationml/2006/main">
  <p:tag name="NUM" val="8"/>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6"/>
</p:tagLst>
</file>

<file path=ppt/tags/tag193.xml><?xml version="1.0" encoding="utf-8"?>
<p:tagLst xmlns:a="http://schemas.openxmlformats.org/drawingml/2006/main" xmlns:r="http://schemas.openxmlformats.org/officeDocument/2006/relationships" xmlns:p="http://schemas.openxmlformats.org/presentationml/2006/main">
  <p:tag name="NUM" val="7"/>
</p:tagLst>
</file>

<file path=ppt/tags/tag194.xml><?xml version="1.0" encoding="utf-8"?>
<p:tagLst xmlns:a="http://schemas.openxmlformats.org/drawingml/2006/main" xmlns:r="http://schemas.openxmlformats.org/officeDocument/2006/relationships" xmlns:p="http://schemas.openxmlformats.org/presentationml/2006/main">
  <p:tag name="NUM" val="8"/>
</p:tagLst>
</file>

<file path=ppt/tags/tag195.xml><?xml version="1.0" encoding="utf-8"?>
<p:tagLst xmlns:a="http://schemas.openxmlformats.org/drawingml/2006/main" xmlns:r="http://schemas.openxmlformats.org/officeDocument/2006/relationships" xmlns:p="http://schemas.openxmlformats.org/presentationml/2006/main">
  <p:tag name="NUM" val="9"/>
</p:tagLst>
</file>

<file path=ppt/tags/tag196.xml><?xml version="1.0" encoding="utf-8"?>
<p:tagLst xmlns:a="http://schemas.openxmlformats.org/drawingml/2006/main" xmlns:r="http://schemas.openxmlformats.org/officeDocument/2006/relationships" xmlns:p="http://schemas.openxmlformats.org/presentationml/2006/main">
  <p:tag name="NUM" val="10"/>
</p:tagLst>
</file>

<file path=ppt/tags/tag197.xml><?xml version="1.0" encoding="utf-8"?>
<p:tagLst xmlns:a="http://schemas.openxmlformats.org/drawingml/2006/main" xmlns:r="http://schemas.openxmlformats.org/officeDocument/2006/relationships" xmlns:p="http://schemas.openxmlformats.org/presentationml/2006/main">
  <p:tag name="NUM" val="11"/>
</p:tagLst>
</file>

<file path=ppt/tags/tag198.xml><?xml version="1.0" encoding="utf-8"?>
<p:tagLst xmlns:a="http://schemas.openxmlformats.org/drawingml/2006/main" xmlns:r="http://schemas.openxmlformats.org/officeDocument/2006/relationships" xmlns:p="http://schemas.openxmlformats.org/presentationml/2006/main">
  <p:tag name="NUM" val="12"/>
</p:tagLst>
</file>

<file path=ppt/tags/tag19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14"/>
</p:tagLst>
</file>

<file path=ppt/tags/tag201.xml><?xml version="1.0" encoding="utf-8"?>
<p:tagLst xmlns:a="http://schemas.openxmlformats.org/drawingml/2006/main" xmlns:r="http://schemas.openxmlformats.org/officeDocument/2006/relationships" xmlns:p="http://schemas.openxmlformats.org/presentationml/2006/main">
  <p:tag name="NUM" val="15"/>
</p:tagLst>
</file>

<file path=ppt/tags/tag202.xml><?xml version="1.0" encoding="utf-8"?>
<p:tagLst xmlns:a="http://schemas.openxmlformats.org/drawingml/2006/main" xmlns:r="http://schemas.openxmlformats.org/officeDocument/2006/relationships" xmlns:p="http://schemas.openxmlformats.org/presentationml/2006/main">
  <p:tag name="NUM" val="16"/>
</p:tagLst>
</file>

<file path=ppt/tags/tag203.xml><?xml version="1.0" encoding="utf-8"?>
<p:tagLst xmlns:a="http://schemas.openxmlformats.org/drawingml/2006/main" xmlns:r="http://schemas.openxmlformats.org/officeDocument/2006/relationships" xmlns:p="http://schemas.openxmlformats.org/presentationml/2006/main">
  <p:tag name="NUM" val="17"/>
</p:tagLst>
</file>

<file path=ppt/tags/tag204.xml><?xml version="1.0" encoding="utf-8"?>
<p:tagLst xmlns:a="http://schemas.openxmlformats.org/drawingml/2006/main" xmlns:r="http://schemas.openxmlformats.org/officeDocument/2006/relationships" xmlns:p="http://schemas.openxmlformats.org/presentationml/2006/main">
  <p:tag name="NUM" val="18"/>
</p:tagLst>
</file>

<file path=ppt/tags/tag205.xml><?xml version="1.0" encoding="utf-8"?>
<p:tagLst xmlns:a="http://schemas.openxmlformats.org/drawingml/2006/main" xmlns:r="http://schemas.openxmlformats.org/officeDocument/2006/relationships" xmlns:p="http://schemas.openxmlformats.org/presentationml/2006/main">
  <p:tag name="NUM" val="19"/>
</p:tagLst>
</file>

<file path=ppt/tags/tag206.xml><?xml version="1.0" encoding="utf-8"?>
<p:tagLst xmlns:a="http://schemas.openxmlformats.org/drawingml/2006/main" xmlns:r="http://schemas.openxmlformats.org/officeDocument/2006/relationships" xmlns:p="http://schemas.openxmlformats.org/presentationml/2006/main">
  <p:tag name="NUM" val="20"/>
</p:tagLst>
</file>

<file path=ppt/tags/tag207.xml><?xml version="1.0" encoding="utf-8"?>
<p:tagLst xmlns:a="http://schemas.openxmlformats.org/drawingml/2006/main" xmlns:r="http://schemas.openxmlformats.org/officeDocument/2006/relationships" xmlns:p="http://schemas.openxmlformats.org/presentationml/2006/main">
  <p:tag name="NUM" val="21"/>
</p:tagLst>
</file>

<file path=ppt/tags/tag208.xml><?xml version="1.0" encoding="utf-8"?>
<p:tagLst xmlns:a="http://schemas.openxmlformats.org/drawingml/2006/main" xmlns:r="http://schemas.openxmlformats.org/officeDocument/2006/relationships" xmlns:p="http://schemas.openxmlformats.org/presentationml/2006/main">
  <p:tag name="NUM" val="23"/>
</p:tagLst>
</file>

<file path=ppt/tags/tag209.xml><?xml version="1.0" encoding="utf-8"?>
<p:tagLst xmlns:a="http://schemas.openxmlformats.org/drawingml/2006/main" xmlns:r="http://schemas.openxmlformats.org/officeDocument/2006/relationships" xmlns:p="http://schemas.openxmlformats.org/presentationml/2006/main">
  <p:tag name="NUM" val="2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25"/>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5"/>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7"/>
</p:tagLst>
</file>

<file path=ppt/tags/tag218.xml><?xml version="1.0" encoding="utf-8"?>
<p:tagLst xmlns:a="http://schemas.openxmlformats.org/drawingml/2006/main" xmlns:r="http://schemas.openxmlformats.org/officeDocument/2006/relationships" xmlns:p="http://schemas.openxmlformats.org/presentationml/2006/main">
  <p:tag name="NUM" val="8"/>
</p:tagLst>
</file>

<file path=ppt/tags/tag219.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6"/>
</p:tagLst>
</file>

<file path=ppt/tags/tag225.xml><?xml version="1.0" encoding="utf-8"?>
<p:tagLst xmlns:a="http://schemas.openxmlformats.org/drawingml/2006/main" xmlns:r="http://schemas.openxmlformats.org/officeDocument/2006/relationships" xmlns:p="http://schemas.openxmlformats.org/presentationml/2006/main">
  <p:tag name="NUM" val="7"/>
</p:tagLst>
</file>

<file path=ppt/tags/tag226.xml><?xml version="1.0" encoding="utf-8"?>
<p:tagLst xmlns:a="http://schemas.openxmlformats.org/drawingml/2006/main" xmlns:r="http://schemas.openxmlformats.org/officeDocument/2006/relationships" xmlns:p="http://schemas.openxmlformats.org/presentationml/2006/main">
  <p:tag name="NUM" val="8"/>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10"/>
</p:tagLst>
</file>

<file path=ppt/tags/tag236.xml><?xml version="1.0" encoding="utf-8"?>
<p:tagLst xmlns:a="http://schemas.openxmlformats.org/drawingml/2006/main" xmlns:r="http://schemas.openxmlformats.org/officeDocument/2006/relationships" xmlns:p="http://schemas.openxmlformats.org/presentationml/2006/main">
  <p:tag name="NUM" val="11"/>
</p:tagLst>
</file>

<file path=ppt/tags/tag237.xml><?xml version="1.0" encoding="utf-8"?>
<p:tagLst xmlns:a="http://schemas.openxmlformats.org/drawingml/2006/main" xmlns:r="http://schemas.openxmlformats.org/officeDocument/2006/relationships" xmlns:p="http://schemas.openxmlformats.org/presentationml/2006/main">
  <p:tag name="NUM" val="12"/>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6"/>
</p:tagLst>
</file>

<file path=ppt/tags/tag243.xml><?xml version="1.0" encoding="utf-8"?>
<p:tagLst xmlns:a="http://schemas.openxmlformats.org/drawingml/2006/main" xmlns:r="http://schemas.openxmlformats.org/officeDocument/2006/relationships" xmlns:p="http://schemas.openxmlformats.org/presentationml/2006/main">
  <p:tag name="NUM" val="7"/>
</p:tagLst>
</file>

<file path=ppt/tags/tag244.xml><?xml version="1.0" encoding="utf-8"?>
<p:tagLst xmlns:a="http://schemas.openxmlformats.org/drawingml/2006/main" xmlns:r="http://schemas.openxmlformats.org/officeDocument/2006/relationships" xmlns:p="http://schemas.openxmlformats.org/presentationml/2006/main">
  <p:tag name="NUM" val="8"/>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5"/>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7"/>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6"/>
</p:tagLst>
</file>

<file path=ppt/tags/tag261.xml><?xml version="1.0" encoding="utf-8"?>
<p:tagLst xmlns:a="http://schemas.openxmlformats.org/drawingml/2006/main" xmlns:r="http://schemas.openxmlformats.org/officeDocument/2006/relationships" xmlns:p="http://schemas.openxmlformats.org/presentationml/2006/main">
  <p:tag name="NUM" val="7"/>
</p:tagLst>
</file>

<file path=ppt/tags/tag262.xml><?xml version="1.0" encoding="utf-8"?>
<p:tagLst xmlns:a="http://schemas.openxmlformats.org/drawingml/2006/main" xmlns:r="http://schemas.openxmlformats.org/officeDocument/2006/relationships" xmlns:p="http://schemas.openxmlformats.org/presentationml/2006/main">
  <p:tag name="NUM" val="8"/>
</p:tagLst>
</file>

<file path=ppt/tags/tag263.xml><?xml version="1.0" encoding="utf-8"?>
<p:tagLst xmlns:a="http://schemas.openxmlformats.org/drawingml/2006/main" xmlns:r="http://schemas.openxmlformats.org/officeDocument/2006/relationships" xmlns:p="http://schemas.openxmlformats.org/presentationml/2006/main">
  <p:tag name="NUM" val="9"/>
</p:tagLst>
</file>

<file path=ppt/tags/tag264.xml><?xml version="1.0" encoding="utf-8"?>
<p:tagLst xmlns:a="http://schemas.openxmlformats.org/drawingml/2006/main" xmlns:r="http://schemas.openxmlformats.org/officeDocument/2006/relationships" xmlns:p="http://schemas.openxmlformats.org/presentationml/2006/main">
  <p:tag name="NUM" val="10"/>
</p:tagLst>
</file>

<file path=ppt/tags/tag265.xml><?xml version="1.0" encoding="utf-8"?>
<p:tagLst xmlns:a="http://schemas.openxmlformats.org/drawingml/2006/main" xmlns:r="http://schemas.openxmlformats.org/officeDocument/2006/relationships" xmlns:p="http://schemas.openxmlformats.org/presentationml/2006/main">
  <p:tag name="NUM" val="11"/>
</p:tagLst>
</file>

<file path=ppt/tags/tag266.xml><?xml version="1.0" encoding="utf-8"?>
<p:tagLst xmlns:a="http://schemas.openxmlformats.org/drawingml/2006/main" xmlns:r="http://schemas.openxmlformats.org/officeDocument/2006/relationships" xmlns:p="http://schemas.openxmlformats.org/presentationml/2006/main">
  <p:tag name="NUM" val="12"/>
</p:tagLst>
</file>

<file path=ppt/tags/tag267.xml><?xml version="1.0" encoding="utf-8"?>
<p:tagLst xmlns:a="http://schemas.openxmlformats.org/drawingml/2006/main" xmlns:r="http://schemas.openxmlformats.org/officeDocument/2006/relationships" xmlns:p="http://schemas.openxmlformats.org/presentationml/2006/main">
  <p:tag name="NUM" val="13"/>
</p:tagLst>
</file>

<file path=ppt/tags/tag268.xml><?xml version="1.0" encoding="utf-8"?>
<p:tagLst xmlns:a="http://schemas.openxmlformats.org/drawingml/2006/main" xmlns:r="http://schemas.openxmlformats.org/officeDocument/2006/relationships" xmlns:p="http://schemas.openxmlformats.org/presentationml/2006/main">
  <p:tag name="NUM" val="14"/>
</p:tagLst>
</file>

<file path=ppt/tags/tag269.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16"/>
</p:tagLst>
</file>

<file path=ppt/tags/tag271.xml><?xml version="1.0" encoding="utf-8"?>
<p:tagLst xmlns:a="http://schemas.openxmlformats.org/drawingml/2006/main" xmlns:r="http://schemas.openxmlformats.org/officeDocument/2006/relationships" xmlns:p="http://schemas.openxmlformats.org/presentationml/2006/main">
  <p:tag name="NUM" val="17"/>
</p:tagLst>
</file>

<file path=ppt/tags/tag272.xml><?xml version="1.0" encoding="utf-8"?>
<p:tagLst xmlns:a="http://schemas.openxmlformats.org/drawingml/2006/main" xmlns:r="http://schemas.openxmlformats.org/officeDocument/2006/relationships" xmlns:p="http://schemas.openxmlformats.org/presentationml/2006/main">
  <p:tag name="NUM" val="18"/>
</p:tagLst>
</file>

<file path=ppt/tags/tag273.xml><?xml version="1.0" encoding="utf-8"?>
<p:tagLst xmlns:a="http://schemas.openxmlformats.org/drawingml/2006/main" xmlns:r="http://schemas.openxmlformats.org/officeDocument/2006/relationships" xmlns:p="http://schemas.openxmlformats.org/presentationml/2006/main">
  <p:tag name="NUM" val="19"/>
</p:tagLst>
</file>

<file path=ppt/tags/tag274.xml><?xml version="1.0" encoding="utf-8"?>
<p:tagLst xmlns:a="http://schemas.openxmlformats.org/drawingml/2006/main" xmlns:r="http://schemas.openxmlformats.org/officeDocument/2006/relationships" xmlns:p="http://schemas.openxmlformats.org/presentationml/2006/main">
  <p:tag name="NUM" val="20"/>
</p:tagLst>
</file>

<file path=ppt/tags/tag275.xml><?xml version="1.0" encoding="utf-8"?>
<p:tagLst xmlns:a="http://schemas.openxmlformats.org/drawingml/2006/main" xmlns:r="http://schemas.openxmlformats.org/officeDocument/2006/relationships" xmlns:p="http://schemas.openxmlformats.org/presentationml/2006/main">
  <p:tag name="NUM" val="21"/>
</p:tagLst>
</file>

<file path=ppt/tags/tag276.xml><?xml version="1.0" encoding="utf-8"?>
<p:tagLst xmlns:a="http://schemas.openxmlformats.org/drawingml/2006/main" xmlns:r="http://schemas.openxmlformats.org/officeDocument/2006/relationships" xmlns:p="http://schemas.openxmlformats.org/presentationml/2006/main">
  <p:tag name="NUM" val="22"/>
</p:tagLst>
</file>

<file path=ppt/tags/tag277.xml><?xml version="1.0" encoding="utf-8"?>
<p:tagLst xmlns:a="http://schemas.openxmlformats.org/drawingml/2006/main" xmlns:r="http://schemas.openxmlformats.org/officeDocument/2006/relationships" xmlns:p="http://schemas.openxmlformats.org/presentationml/2006/main">
  <p:tag name="NUM" val="23"/>
</p:tagLst>
</file>

<file path=ppt/tags/tag278.xml><?xml version="1.0" encoding="utf-8"?>
<p:tagLst xmlns:a="http://schemas.openxmlformats.org/drawingml/2006/main" xmlns:r="http://schemas.openxmlformats.org/officeDocument/2006/relationships" xmlns:p="http://schemas.openxmlformats.org/presentationml/2006/main">
  <p:tag name="NUM" val="24"/>
</p:tagLst>
</file>

<file path=ppt/tags/tag279.xml><?xml version="1.0" encoding="utf-8"?>
<p:tagLst xmlns:a="http://schemas.openxmlformats.org/drawingml/2006/main" xmlns:r="http://schemas.openxmlformats.org/officeDocument/2006/relationships" xmlns:p="http://schemas.openxmlformats.org/presentationml/2006/main">
  <p:tag name="NUM" val="2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26"/>
</p:tagLst>
</file>

<file path=ppt/tags/tag281.xml><?xml version="1.0" encoding="utf-8"?>
<p:tagLst xmlns:a="http://schemas.openxmlformats.org/drawingml/2006/main" xmlns:r="http://schemas.openxmlformats.org/officeDocument/2006/relationships" xmlns:p="http://schemas.openxmlformats.org/presentationml/2006/main">
  <p:tag name="NUM" val="28"/>
</p:tagLst>
</file>

<file path=ppt/tags/tag282.xml><?xml version="1.0" encoding="utf-8"?>
<p:tagLst xmlns:a="http://schemas.openxmlformats.org/drawingml/2006/main" xmlns:r="http://schemas.openxmlformats.org/officeDocument/2006/relationships" xmlns:p="http://schemas.openxmlformats.org/presentationml/2006/main">
  <p:tag name="NUM" val="29"/>
</p:tagLst>
</file>

<file path=ppt/tags/tag283.xml><?xml version="1.0" encoding="utf-8"?>
<p:tagLst xmlns:a="http://schemas.openxmlformats.org/drawingml/2006/main" xmlns:r="http://schemas.openxmlformats.org/officeDocument/2006/relationships" xmlns:p="http://schemas.openxmlformats.org/presentationml/2006/main">
  <p:tag name="NUM" val="30"/>
</p:tagLst>
</file>

<file path=ppt/tags/tag284.xml><?xml version="1.0" encoding="utf-8"?>
<p:tagLst xmlns:a="http://schemas.openxmlformats.org/drawingml/2006/main" xmlns:r="http://schemas.openxmlformats.org/officeDocument/2006/relationships" xmlns:p="http://schemas.openxmlformats.org/presentationml/2006/main">
  <p:tag name="NUM" val="3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5"/>
</p:tagLst>
</file>

<file path=ppt/tags/tag295.xml><?xml version="1.0" encoding="utf-8"?>
<p:tagLst xmlns:a="http://schemas.openxmlformats.org/drawingml/2006/main" xmlns:r="http://schemas.openxmlformats.org/officeDocument/2006/relationships" xmlns:p="http://schemas.openxmlformats.org/presentationml/2006/main">
  <p:tag name="NUM" val="6"/>
</p:tagLst>
</file>

<file path=ppt/tags/tag296.xml><?xml version="1.0" encoding="utf-8"?>
<p:tagLst xmlns:a="http://schemas.openxmlformats.org/drawingml/2006/main" xmlns:r="http://schemas.openxmlformats.org/officeDocument/2006/relationships" xmlns:p="http://schemas.openxmlformats.org/presentationml/2006/main">
  <p:tag name="NUM" val="7"/>
</p:tagLst>
</file>

<file path=ppt/tags/tag297.xml><?xml version="1.0" encoding="utf-8"?>
<p:tagLst xmlns:a="http://schemas.openxmlformats.org/drawingml/2006/main" xmlns:r="http://schemas.openxmlformats.org/officeDocument/2006/relationships" xmlns:p="http://schemas.openxmlformats.org/presentationml/2006/main">
  <p:tag name="NUM" val="9"/>
</p:tagLst>
</file>

<file path=ppt/tags/tag298.xml><?xml version="1.0" encoding="utf-8"?>
<p:tagLst xmlns:a="http://schemas.openxmlformats.org/drawingml/2006/main" xmlns:r="http://schemas.openxmlformats.org/officeDocument/2006/relationships" xmlns:p="http://schemas.openxmlformats.org/presentationml/2006/main">
  <p:tag name="NUM" val="10"/>
</p:tagLst>
</file>

<file path=ppt/tags/tag29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13"/>
</p:tagLst>
</file>

<file path=ppt/tags/tag301.xml><?xml version="1.0" encoding="utf-8"?>
<p:tagLst xmlns:a="http://schemas.openxmlformats.org/drawingml/2006/main" xmlns:r="http://schemas.openxmlformats.org/officeDocument/2006/relationships" xmlns:p="http://schemas.openxmlformats.org/presentationml/2006/main">
  <p:tag name="NUM" val="14"/>
</p:tagLst>
</file>

<file path=ppt/tags/tag302.xml><?xml version="1.0" encoding="utf-8"?>
<p:tagLst xmlns:a="http://schemas.openxmlformats.org/drawingml/2006/main" xmlns:r="http://schemas.openxmlformats.org/officeDocument/2006/relationships" xmlns:p="http://schemas.openxmlformats.org/presentationml/2006/main">
  <p:tag name="NUM" val="16"/>
</p:tagLst>
</file>

<file path=ppt/tags/tag303.xml><?xml version="1.0" encoding="utf-8"?>
<p:tagLst xmlns:a="http://schemas.openxmlformats.org/drawingml/2006/main" xmlns:r="http://schemas.openxmlformats.org/officeDocument/2006/relationships" xmlns:p="http://schemas.openxmlformats.org/presentationml/2006/main">
  <p:tag name="NUM" val="17"/>
</p:tagLst>
</file>

<file path=ppt/tags/tag304.xml><?xml version="1.0" encoding="utf-8"?>
<p:tagLst xmlns:a="http://schemas.openxmlformats.org/drawingml/2006/main" xmlns:r="http://schemas.openxmlformats.org/officeDocument/2006/relationships" xmlns:p="http://schemas.openxmlformats.org/presentationml/2006/main">
  <p:tag name="NUM" val="12"/>
</p:tagLst>
</file>

<file path=ppt/tags/tag305.xml><?xml version="1.0" encoding="utf-8"?>
<p:tagLst xmlns:a="http://schemas.openxmlformats.org/drawingml/2006/main" xmlns:r="http://schemas.openxmlformats.org/officeDocument/2006/relationships" xmlns:p="http://schemas.openxmlformats.org/presentationml/2006/main">
  <p:tag name="NUM" val="15"/>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10.xml><?xml version="1.0" encoding="utf-8"?>
<p:tagLst xmlns:a="http://schemas.openxmlformats.org/drawingml/2006/main" xmlns:r="http://schemas.openxmlformats.org/officeDocument/2006/relationships" xmlns:p="http://schemas.openxmlformats.org/presentationml/2006/main">
  <p:tag name="NUM" val="6"/>
</p:tagLst>
</file>

<file path=ppt/tags/tag311.xml><?xml version="1.0" encoding="utf-8"?>
<p:tagLst xmlns:a="http://schemas.openxmlformats.org/drawingml/2006/main" xmlns:r="http://schemas.openxmlformats.org/officeDocument/2006/relationships" xmlns:p="http://schemas.openxmlformats.org/presentationml/2006/main">
  <p:tag name="NUM" val="7"/>
</p:tagLst>
</file>

<file path=ppt/tags/tag312.xml><?xml version="1.0" encoding="utf-8"?>
<p:tagLst xmlns:a="http://schemas.openxmlformats.org/drawingml/2006/main" xmlns:r="http://schemas.openxmlformats.org/officeDocument/2006/relationships" xmlns:p="http://schemas.openxmlformats.org/presentationml/2006/main">
  <p:tag name="NUM" val="8"/>
</p:tagLst>
</file>

<file path=ppt/tags/tag313.xml><?xml version="1.0" encoding="utf-8"?>
<p:tagLst xmlns:a="http://schemas.openxmlformats.org/drawingml/2006/main" xmlns:r="http://schemas.openxmlformats.org/officeDocument/2006/relationships" xmlns:p="http://schemas.openxmlformats.org/presentationml/2006/main">
  <p:tag name="NUM" val="1"/>
</p:tagLst>
</file>

<file path=ppt/tags/tag314.xml><?xml version="1.0" encoding="utf-8"?>
<p:tagLst xmlns:a="http://schemas.openxmlformats.org/drawingml/2006/main" xmlns:r="http://schemas.openxmlformats.org/officeDocument/2006/relationships" xmlns:p="http://schemas.openxmlformats.org/presentationml/2006/main">
  <p:tag name="NUM" val="2"/>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8"/>
</p:tagLst>
</file>

<file path=ppt/tags/tag317.xml><?xml version="1.0" encoding="utf-8"?>
<p:tagLst xmlns:a="http://schemas.openxmlformats.org/drawingml/2006/main" xmlns:r="http://schemas.openxmlformats.org/officeDocument/2006/relationships" xmlns:p="http://schemas.openxmlformats.org/presentationml/2006/main">
  <p:tag name="NUM" val="9"/>
</p:tagLst>
</file>

<file path=ppt/tags/tag318.xml><?xml version="1.0" encoding="utf-8"?>
<p:tagLst xmlns:a="http://schemas.openxmlformats.org/drawingml/2006/main" xmlns:r="http://schemas.openxmlformats.org/officeDocument/2006/relationships" xmlns:p="http://schemas.openxmlformats.org/presentationml/2006/main">
  <p:tag name="NUM" val="10"/>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3"/>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6"/>
</p:tagLst>
</file>

<file path=ppt/tags/tag324.xml><?xml version="1.0" encoding="utf-8"?>
<p:tagLst xmlns:a="http://schemas.openxmlformats.org/drawingml/2006/main" xmlns:r="http://schemas.openxmlformats.org/officeDocument/2006/relationships" xmlns:p="http://schemas.openxmlformats.org/presentationml/2006/main">
  <p:tag name="NUM" val="7"/>
</p:tagLst>
</file>

<file path=ppt/tags/tag325.xml><?xml version="1.0" encoding="utf-8"?>
<p:tagLst xmlns:a="http://schemas.openxmlformats.org/drawingml/2006/main" xmlns:r="http://schemas.openxmlformats.org/officeDocument/2006/relationships" xmlns:p="http://schemas.openxmlformats.org/presentationml/2006/main">
  <p:tag name="NUM" val="1"/>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4"/>
</p:tagLst>
</file>

<file path=ppt/tags/tag328.xml><?xml version="1.0" encoding="utf-8"?>
<p:tagLst xmlns:a="http://schemas.openxmlformats.org/drawingml/2006/main" xmlns:r="http://schemas.openxmlformats.org/officeDocument/2006/relationships" xmlns:p="http://schemas.openxmlformats.org/presentationml/2006/main">
  <p:tag name="NUM" val="5"/>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1"/>
</p:tagLst>
</file>

<file path=ppt/tags/tag334.xml><?xml version="1.0" encoding="utf-8"?>
<p:tagLst xmlns:a="http://schemas.openxmlformats.org/drawingml/2006/main" xmlns:r="http://schemas.openxmlformats.org/officeDocument/2006/relationships" xmlns:p="http://schemas.openxmlformats.org/presentationml/2006/main">
  <p:tag name="NUM" val="3"/>
</p:tagLst>
</file>

<file path=ppt/tags/tag335.xml><?xml version="1.0" encoding="utf-8"?>
<p:tagLst xmlns:a="http://schemas.openxmlformats.org/drawingml/2006/main" xmlns:r="http://schemas.openxmlformats.org/officeDocument/2006/relationships" xmlns:p="http://schemas.openxmlformats.org/presentationml/2006/main">
  <p:tag name="NUM" val="4"/>
</p:tagLst>
</file>

<file path=ppt/tags/tag336.xml><?xml version="1.0" encoding="utf-8"?>
<p:tagLst xmlns:a="http://schemas.openxmlformats.org/drawingml/2006/main" xmlns:r="http://schemas.openxmlformats.org/officeDocument/2006/relationships" xmlns:p="http://schemas.openxmlformats.org/presentationml/2006/main">
  <p:tag name="NUM" val="5"/>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40.xml><?xml version="1.0" encoding="utf-8"?>
<p:tagLst xmlns:a="http://schemas.openxmlformats.org/drawingml/2006/main" xmlns:r="http://schemas.openxmlformats.org/officeDocument/2006/relationships" xmlns:p="http://schemas.openxmlformats.org/presentationml/2006/main">
  <p:tag name="NUM" val="4"/>
</p:tagLst>
</file>

<file path=ppt/tags/tag341.xml><?xml version="1.0" encoding="utf-8"?>
<p:tagLst xmlns:a="http://schemas.openxmlformats.org/drawingml/2006/main" xmlns:r="http://schemas.openxmlformats.org/officeDocument/2006/relationships" xmlns:p="http://schemas.openxmlformats.org/presentationml/2006/main">
  <p:tag name="NUM" val="5"/>
</p:tagLst>
</file>

<file path=ppt/tags/tag342.xml><?xml version="1.0" encoding="utf-8"?>
<p:tagLst xmlns:a="http://schemas.openxmlformats.org/drawingml/2006/main" xmlns:r="http://schemas.openxmlformats.org/officeDocument/2006/relationships" xmlns:p="http://schemas.openxmlformats.org/presentationml/2006/main">
  <p:tag name="NUM" val="7"/>
</p:tagLst>
</file>

<file path=ppt/tags/tag343.xml><?xml version="1.0" encoding="utf-8"?>
<p:tagLst xmlns:a="http://schemas.openxmlformats.org/drawingml/2006/main" xmlns:r="http://schemas.openxmlformats.org/officeDocument/2006/relationships" xmlns:p="http://schemas.openxmlformats.org/presentationml/2006/main">
  <p:tag name="NUM" val="8"/>
</p:tagLst>
</file>

<file path=ppt/tags/tag344.xml><?xml version="1.0" encoding="utf-8"?>
<p:tagLst xmlns:a="http://schemas.openxmlformats.org/drawingml/2006/main" xmlns:r="http://schemas.openxmlformats.org/officeDocument/2006/relationships" xmlns:p="http://schemas.openxmlformats.org/presentationml/2006/main">
  <p:tag name="NUM" val="9"/>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4"/>
</p:tagLst>
</file>

<file path=ppt/tags/tag348.xml><?xml version="1.0" encoding="utf-8"?>
<p:tagLst xmlns:a="http://schemas.openxmlformats.org/drawingml/2006/main" xmlns:r="http://schemas.openxmlformats.org/officeDocument/2006/relationships" xmlns:p="http://schemas.openxmlformats.org/presentationml/2006/main">
  <p:tag name="NUM" val="5"/>
</p:tagLst>
</file>

<file path=ppt/tags/tag349.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50.xml><?xml version="1.0" encoding="utf-8"?>
<p:tagLst xmlns:a="http://schemas.openxmlformats.org/drawingml/2006/main" xmlns:r="http://schemas.openxmlformats.org/officeDocument/2006/relationships" xmlns:p="http://schemas.openxmlformats.org/presentationml/2006/main">
  <p:tag name="NUM" val="1"/>
</p:tagLst>
</file>

<file path=ppt/tags/tag351.xml><?xml version="1.0" encoding="utf-8"?>
<p:tagLst xmlns:a="http://schemas.openxmlformats.org/drawingml/2006/main" xmlns:r="http://schemas.openxmlformats.org/officeDocument/2006/relationships" xmlns:p="http://schemas.openxmlformats.org/presentationml/2006/main">
  <p:tag name="NUM" val="2"/>
</p:tagLst>
</file>

<file path=ppt/tags/tag352.xml><?xml version="1.0" encoding="utf-8"?>
<p:tagLst xmlns:a="http://schemas.openxmlformats.org/drawingml/2006/main" xmlns:r="http://schemas.openxmlformats.org/officeDocument/2006/relationships" xmlns:p="http://schemas.openxmlformats.org/presentationml/2006/main">
  <p:tag name="NUM" val="3"/>
</p:tagLst>
</file>

<file path=ppt/tags/tag353.xml><?xml version="1.0" encoding="utf-8"?>
<p:tagLst xmlns:a="http://schemas.openxmlformats.org/drawingml/2006/main" xmlns:r="http://schemas.openxmlformats.org/officeDocument/2006/relationships" xmlns:p="http://schemas.openxmlformats.org/presentationml/2006/main">
  <p:tag name="NUM" val="4"/>
</p:tagLst>
</file>

<file path=ppt/tags/tag354.xml><?xml version="1.0" encoding="utf-8"?>
<p:tagLst xmlns:a="http://schemas.openxmlformats.org/drawingml/2006/main" xmlns:r="http://schemas.openxmlformats.org/officeDocument/2006/relationships" xmlns:p="http://schemas.openxmlformats.org/presentationml/2006/main">
  <p:tag name="NUM" val="6"/>
</p:tagLst>
</file>

<file path=ppt/tags/tag355.xml><?xml version="1.0" encoding="utf-8"?>
<p:tagLst xmlns:a="http://schemas.openxmlformats.org/drawingml/2006/main" xmlns:r="http://schemas.openxmlformats.org/officeDocument/2006/relationships" xmlns:p="http://schemas.openxmlformats.org/presentationml/2006/main">
  <p:tag name="NUM" val="7"/>
</p:tagLst>
</file>

<file path=ppt/tags/tag356.xml><?xml version="1.0" encoding="utf-8"?>
<p:tagLst xmlns:a="http://schemas.openxmlformats.org/drawingml/2006/main" xmlns:r="http://schemas.openxmlformats.org/officeDocument/2006/relationships" xmlns:p="http://schemas.openxmlformats.org/presentationml/2006/main">
  <p:tag name="NUM" val="8"/>
</p:tagLst>
</file>

<file path=ppt/tags/tag357.xml><?xml version="1.0" encoding="utf-8"?>
<p:tagLst xmlns:a="http://schemas.openxmlformats.org/drawingml/2006/main" xmlns:r="http://schemas.openxmlformats.org/officeDocument/2006/relationships" xmlns:p="http://schemas.openxmlformats.org/presentationml/2006/main">
  <p:tag name="NUM" val="1"/>
</p:tagLst>
</file>

<file path=ppt/tags/tag358.xml><?xml version="1.0" encoding="utf-8"?>
<p:tagLst xmlns:a="http://schemas.openxmlformats.org/drawingml/2006/main" xmlns:r="http://schemas.openxmlformats.org/officeDocument/2006/relationships" xmlns:p="http://schemas.openxmlformats.org/presentationml/2006/main">
  <p:tag name="NUM" val="2"/>
</p:tagLst>
</file>

<file path=ppt/tags/tag359.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60.xml><?xml version="1.0" encoding="utf-8"?>
<p:tagLst xmlns:a="http://schemas.openxmlformats.org/drawingml/2006/main" xmlns:r="http://schemas.openxmlformats.org/officeDocument/2006/relationships" xmlns:p="http://schemas.openxmlformats.org/presentationml/2006/main">
  <p:tag name="NUM" val="4"/>
</p:tagLst>
</file>

<file path=ppt/tags/tag361.xml><?xml version="1.0" encoding="utf-8"?>
<p:tagLst xmlns:a="http://schemas.openxmlformats.org/drawingml/2006/main" xmlns:r="http://schemas.openxmlformats.org/officeDocument/2006/relationships" xmlns:p="http://schemas.openxmlformats.org/presentationml/2006/main">
  <p:tag name="NUM" val="6"/>
</p:tagLst>
</file>

<file path=ppt/tags/tag362.xml><?xml version="1.0" encoding="utf-8"?>
<p:tagLst xmlns:a="http://schemas.openxmlformats.org/drawingml/2006/main" xmlns:r="http://schemas.openxmlformats.org/officeDocument/2006/relationships" xmlns:p="http://schemas.openxmlformats.org/presentationml/2006/main">
  <p:tag name="NUM" val="7"/>
</p:tagLst>
</file>

<file path=ppt/tags/tag363.xml><?xml version="1.0" encoding="utf-8"?>
<p:tagLst xmlns:a="http://schemas.openxmlformats.org/drawingml/2006/main" xmlns:r="http://schemas.openxmlformats.org/officeDocument/2006/relationships" xmlns:p="http://schemas.openxmlformats.org/presentationml/2006/main">
  <p:tag name="NUM" val="8"/>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5"/>
</p:tagLst>
</file>

<file path=ppt/tags/tag367.xml><?xml version="1.0" encoding="utf-8"?>
<p:tagLst xmlns:a="http://schemas.openxmlformats.org/drawingml/2006/main" xmlns:r="http://schemas.openxmlformats.org/officeDocument/2006/relationships" xmlns:p="http://schemas.openxmlformats.org/presentationml/2006/main">
  <p:tag name="NUM" val="6"/>
</p:tagLst>
</file>

<file path=ppt/tags/tag368.xml><?xml version="1.0" encoding="utf-8"?>
<p:tagLst xmlns:a="http://schemas.openxmlformats.org/drawingml/2006/main" xmlns:r="http://schemas.openxmlformats.org/officeDocument/2006/relationships" xmlns:p="http://schemas.openxmlformats.org/presentationml/2006/main">
  <p:tag name="NUM" val="7"/>
</p:tagLst>
</file>

<file path=ppt/tags/tag369.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2"/>
</p:tagLst>
</file>

<file path=ppt/tags/tag371.xml><?xml version="1.0" encoding="utf-8"?>
<p:tagLst xmlns:a="http://schemas.openxmlformats.org/drawingml/2006/main" xmlns:r="http://schemas.openxmlformats.org/officeDocument/2006/relationships" xmlns:p="http://schemas.openxmlformats.org/presentationml/2006/main">
  <p:tag name="NUM" val="3"/>
</p:tagLst>
</file>

<file path=ppt/tags/tag372.xml><?xml version="1.0" encoding="utf-8"?>
<p:tagLst xmlns:a="http://schemas.openxmlformats.org/drawingml/2006/main" xmlns:r="http://schemas.openxmlformats.org/officeDocument/2006/relationships" xmlns:p="http://schemas.openxmlformats.org/presentationml/2006/main">
  <p:tag name="NUM" val="4"/>
</p:tagLst>
</file>

<file path=ppt/tags/tag373.xml><?xml version="1.0" encoding="utf-8"?>
<p:tagLst xmlns:a="http://schemas.openxmlformats.org/drawingml/2006/main" xmlns:r="http://schemas.openxmlformats.org/officeDocument/2006/relationships" xmlns:p="http://schemas.openxmlformats.org/presentationml/2006/main">
  <p:tag name="NUM" val="6"/>
</p:tagLst>
</file>

<file path=ppt/tags/tag374.xml><?xml version="1.0" encoding="utf-8"?>
<p:tagLst xmlns:a="http://schemas.openxmlformats.org/drawingml/2006/main" xmlns:r="http://schemas.openxmlformats.org/officeDocument/2006/relationships" xmlns:p="http://schemas.openxmlformats.org/presentationml/2006/main">
  <p:tag name="NUM" val="7"/>
</p:tagLst>
</file>

<file path=ppt/tags/tag375.xml><?xml version="1.0" encoding="utf-8"?>
<p:tagLst xmlns:a="http://schemas.openxmlformats.org/drawingml/2006/main" xmlns:r="http://schemas.openxmlformats.org/officeDocument/2006/relationships" xmlns:p="http://schemas.openxmlformats.org/presentationml/2006/main">
  <p:tag name="NUM" val="8"/>
</p:tagLst>
</file>

<file path=ppt/tags/tag376.xml><?xml version="1.0" encoding="utf-8"?>
<p:tagLst xmlns:a="http://schemas.openxmlformats.org/drawingml/2006/main" xmlns:r="http://schemas.openxmlformats.org/officeDocument/2006/relationships" xmlns:p="http://schemas.openxmlformats.org/presentationml/2006/main">
  <p:tag name="NUM" val="1"/>
</p:tagLst>
</file>

<file path=ppt/tags/tag377.xml><?xml version="1.0" encoding="utf-8"?>
<p:tagLst xmlns:a="http://schemas.openxmlformats.org/drawingml/2006/main" xmlns:r="http://schemas.openxmlformats.org/officeDocument/2006/relationships" xmlns:p="http://schemas.openxmlformats.org/presentationml/2006/main">
  <p:tag name="NUM" val="2"/>
</p:tagLst>
</file>

<file path=ppt/tags/tag378.xml><?xml version="1.0" encoding="utf-8"?>
<p:tagLst xmlns:a="http://schemas.openxmlformats.org/drawingml/2006/main" xmlns:r="http://schemas.openxmlformats.org/officeDocument/2006/relationships" xmlns:p="http://schemas.openxmlformats.org/presentationml/2006/main">
  <p:tag name="NUM" val="3"/>
</p:tagLst>
</file>

<file path=ppt/tags/tag379.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5"/>
</p:tagLst>
</file>

<file path=ppt/tags/tag381.xml><?xml version="1.0" encoding="utf-8"?>
<p:tagLst xmlns:a="http://schemas.openxmlformats.org/drawingml/2006/main" xmlns:r="http://schemas.openxmlformats.org/officeDocument/2006/relationships" xmlns:p="http://schemas.openxmlformats.org/presentationml/2006/main">
  <p:tag name="NUM" val="7"/>
</p:tagLst>
</file>

<file path=ppt/tags/tag382.xml><?xml version="1.0" encoding="utf-8"?>
<p:tagLst xmlns:a="http://schemas.openxmlformats.org/drawingml/2006/main" xmlns:r="http://schemas.openxmlformats.org/officeDocument/2006/relationships" xmlns:p="http://schemas.openxmlformats.org/presentationml/2006/main">
  <p:tag name="NUM" val="8"/>
</p:tagLst>
</file>

<file path=ppt/tags/tag383.xml><?xml version="1.0" encoding="utf-8"?>
<p:tagLst xmlns:a="http://schemas.openxmlformats.org/drawingml/2006/main" xmlns:r="http://schemas.openxmlformats.org/officeDocument/2006/relationships" xmlns:p="http://schemas.openxmlformats.org/presentationml/2006/main">
  <p:tag name="NUM" val="9"/>
</p:tagLst>
</file>

<file path=ppt/tags/tag384.xml><?xml version="1.0" encoding="utf-8"?>
<p:tagLst xmlns:a="http://schemas.openxmlformats.org/drawingml/2006/main" xmlns:r="http://schemas.openxmlformats.org/officeDocument/2006/relationships" xmlns:p="http://schemas.openxmlformats.org/presentationml/2006/main">
  <p:tag name="NUM" val="1"/>
</p:tagLst>
</file>

<file path=ppt/tags/tag385.xml><?xml version="1.0" encoding="utf-8"?>
<p:tagLst xmlns:a="http://schemas.openxmlformats.org/drawingml/2006/main" xmlns:r="http://schemas.openxmlformats.org/officeDocument/2006/relationships" xmlns:p="http://schemas.openxmlformats.org/presentationml/2006/main">
  <p:tag name="NUM" val="2"/>
</p:tagLst>
</file>

<file path=ppt/tags/tag386.xml><?xml version="1.0" encoding="utf-8"?>
<p:tagLst xmlns:a="http://schemas.openxmlformats.org/drawingml/2006/main" xmlns:r="http://schemas.openxmlformats.org/officeDocument/2006/relationships" xmlns:p="http://schemas.openxmlformats.org/presentationml/2006/main">
  <p:tag name="NUM" val="3"/>
</p:tagLst>
</file>

<file path=ppt/tags/tag387.xml><?xml version="1.0" encoding="utf-8"?>
<p:tagLst xmlns:a="http://schemas.openxmlformats.org/drawingml/2006/main" xmlns:r="http://schemas.openxmlformats.org/officeDocument/2006/relationships" xmlns:p="http://schemas.openxmlformats.org/presentationml/2006/main">
  <p:tag name="NUM" val="4"/>
</p:tagLst>
</file>

<file path=ppt/tags/tag388.xml><?xml version="1.0" encoding="utf-8"?>
<p:tagLst xmlns:a="http://schemas.openxmlformats.org/drawingml/2006/main" xmlns:r="http://schemas.openxmlformats.org/officeDocument/2006/relationships" xmlns:p="http://schemas.openxmlformats.org/presentationml/2006/main">
  <p:tag name="NUM" val="5"/>
</p:tagLst>
</file>

<file path=ppt/tags/tag389.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390.xml><?xml version="1.0" encoding="utf-8"?>
<p:tagLst xmlns:a="http://schemas.openxmlformats.org/drawingml/2006/main" xmlns:r="http://schemas.openxmlformats.org/officeDocument/2006/relationships" xmlns:p="http://schemas.openxmlformats.org/presentationml/2006/main">
  <p:tag name="NUM" val="7"/>
</p:tagLst>
</file>

<file path=ppt/tags/tag391.xml><?xml version="1.0" encoding="utf-8"?>
<p:tagLst xmlns:a="http://schemas.openxmlformats.org/drawingml/2006/main" xmlns:r="http://schemas.openxmlformats.org/officeDocument/2006/relationships" xmlns:p="http://schemas.openxmlformats.org/presentationml/2006/main">
  <p:tag name="NUM" val="8"/>
</p:tagLst>
</file>

<file path=ppt/tags/tag392.xml><?xml version="1.0" encoding="utf-8"?>
<p:tagLst xmlns:a="http://schemas.openxmlformats.org/drawingml/2006/main" xmlns:r="http://schemas.openxmlformats.org/officeDocument/2006/relationships" xmlns:p="http://schemas.openxmlformats.org/presentationml/2006/main">
  <p:tag name="NUM" val="9"/>
</p:tagLst>
</file>

<file path=ppt/tags/tag393.xml><?xml version="1.0" encoding="utf-8"?>
<p:tagLst xmlns:a="http://schemas.openxmlformats.org/drawingml/2006/main" xmlns:r="http://schemas.openxmlformats.org/officeDocument/2006/relationships" xmlns:p="http://schemas.openxmlformats.org/presentationml/2006/main">
  <p:tag name="NUM" val="10"/>
</p:tagLst>
</file>

<file path=ppt/tags/tag394.xml><?xml version="1.0" encoding="utf-8"?>
<p:tagLst xmlns:a="http://schemas.openxmlformats.org/drawingml/2006/main" xmlns:r="http://schemas.openxmlformats.org/officeDocument/2006/relationships" xmlns:p="http://schemas.openxmlformats.org/presentationml/2006/main">
  <p:tag name="NUM" val="12"/>
</p:tagLst>
</file>

<file path=ppt/tags/tag395.xml><?xml version="1.0" encoding="utf-8"?>
<p:tagLst xmlns:a="http://schemas.openxmlformats.org/drawingml/2006/main" xmlns:r="http://schemas.openxmlformats.org/officeDocument/2006/relationships" xmlns:p="http://schemas.openxmlformats.org/presentationml/2006/main">
  <p:tag name="NUM" val="13"/>
</p:tagLst>
</file>

<file path=ppt/tags/tag396.xml><?xml version="1.0" encoding="utf-8"?>
<p:tagLst xmlns:a="http://schemas.openxmlformats.org/drawingml/2006/main" xmlns:r="http://schemas.openxmlformats.org/officeDocument/2006/relationships" xmlns:p="http://schemas.openxmlformats.org/presentationml/2006/main">
  <p:tag name="NUM" val="14"/>
</p:tagLst>
</file>

<file path=ppt/tags/tag397.xml><?xml version="1.0" encoding="utf-8"?>
<p:tagLst xmlns:a="http://schemas.openxmlformats.org/drawingml/2006/main" xmlns:r="http://schemas.openxmlformats.org/officeDocument/2006/relationships" xmlns:p="http://schemas.openxmlformats.org/presentationml/2006/main">
  <p:tag name="NUM" val="15"/>
</p:tagLst>
</file>

<file path=ppt/tags/tag398.xml><?xml version="1.0" encoding="utf-8"?>
<p:tagLst xmlns:a="http://schemas.openxmlformats.org/drawingml/2006/main" xmlns:r="http://schemas.openxmlformats.org/officeDocument/2006/relationships" xmlns:p="http://schemas.openxmlformats.org/presentationml/2006/main">
  <p:tag name="NUM" val="16"/>
</p:tagLst>
</file>

<file path=ppt/tags/tag399.xml><?xml version="1.0" encoding="utf-8"?>
<p:tagLst xmlns:a="http://schemas.openxmlformats.org/drawingml/2006/main" xmlns:r="http://schemas.openxmlformats.org/officeDocument/2006/relationships" xmlns:p="http://schemas.openxmlformats.org/presentationml/2006/main">
  <p:tag name="NUM" val="1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00.xml><?xml version="1.0" encoding="utf-8"?>
<p:tagLst xmlns:a="http://schemas.openxmlformats.org/drawingml/2006/main" xmlns:r="http://schemas.openxmlformats.org/officeDocument/2006/relationships" xmlns:p="http://schemas.openxmlformats.org/presentationml/2006/main">
  <p:tag name="NUM" val="18"/>
</p:tagLst>
</file>

<file path=ppt/tags/tag401.xml><?xml version="1.0" encoding="utf-8"?>
<p:tagLst xmlns:a="http://schemas.openxmlformats.org/drawingml/2006/main" xmlns:r="http://schemas.openxmlformats.org/officeDocument/2006/relationships" xmlns:p="http://schemas.openxmlformats.org/presentationml/2006/main">
  <p:tag name="NUM" val="19"/>
</p:tagLst>
</file>

<file path=ppt/tags/tag402.xml><?xml version="1.0" encoding="utf-8"?>
<p:tagLst xmlns:a="http://schemas.openxmlformats.org/drawingml/2006/main" xmlns:r="http://schemas.openxmlformats.org/officeDocument/2006/relationships" xmlns:p="http://schemas.openxmlformats.org/presentationml/2006/main">
  <p:tag name="NUM" val="20"/>
</p:tagLst>
</file>

<file path=ppt/tags/tag403.xml><?xml version="1.0" encoding="utf-8"?>
<p:tagLst xmlns:a="http://schemas.openxmlformats.org/drawingml/2006/main" xmlns:r="http://schemas.openxmlformats.org/officeDocument/2006/relationships" xmlns:p="http://schemas.openxmlformats.org/presentationml/2006/main">
  <p:tag name="NUM" val="21"/>
</p:tagLst>
</file>

<file path=ppt/tags/tag404.xml><?xml version="1.0" encoding="utf-8"?>
<p:tagLst xmlns:a="http://schemas.openxmlformats.org/drawingml/2006/main" xmlns:r="http://schemas.openxmlformats.org/officeDocument/2006/relationships" xmlns:p="http://schemas.openxmlformats.org/presentationml/2006/main">
  <p:tag name="NUM" val="22"/>
</p:tagLst>
</file>

<file path=ppt/tags/tag405.xml><?xml version="1.0" encoding="utf-8"?>
<p:tagLst xmlns:a="http://schemas.openxmlformats.org/drawingml/2006/main" xmlns:r="http://schemas.openxmlformats.org/officeDocument/2006/relationships" xmlns:p="http://schemas.openxmlformats.org/presentationml/2006/main">
  <p:tag name="NUM" val="23"/>
</p:tagLst>
</file>

<file path=ppt/tags/tag406.xml><?xml version="1.0" encoding="utf-8"?>
<p:tagLst xmlns:a="http://schemas.openxmlformats.org/drawingml/2006/main" xmlns:r="http://schemas.openxmlformats.org/officeDocument/2006/relationships" xmlns:p="http://schemas.openxmlformats.org/presentationml/2006/main">
  <p:tag name="NUM" val="1"/>
</p:tagLst>
</file>

<file path=ppt/tags/tag407.xml><?xml version="1.0" encoding="utf-8"?>
<p:tagLst xmlns:a="http://schemas.openxmlformats.org/drawingml/2006/main" xmlns:r="http://schemas.openxmlformats.org/officeDocument/2006/relationships" xmlns:p="http://schemas.openxmlformats.org/presentationml/2006/main">
  <p:tag name="NUM" val="3"/>
</p:tagLst>
</file>

<file path=ppt/tags/tag408.xml><?xml version="1.0" encoding="utf-8"?>
<p:tagLst xmlns:a="http://schemas.openxmlformats.org/drawingml/2006/main" xmlns:r="http://schemas.openxmlformats.org/officeDocument/2006/relationships" xmlns:p="http://schemas.openxmlformats.org/presentationml/2006/main">
  <p:tag name="NUM" val="4"/>
</p:tagLst>
</file>

<file path=ppt/tags/tag409.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10.xml><?xml version="1.0" encoding="utf-8"?>
<p:tagLst xmlns:a="http://schemas.openxmlformats.org/drawingml/2006/main" xmlns:r="http://schemas.openxmlformats.org/officeDocument/2006/relationships" xmlns:p="http://schemas.openxmlformats.org/presentationml/2006/main">
  <p:tag name="NUM" val="6"/>
</p:tagLst>
</file>

<file path=ppt/tags/tag411.xml><?xml version="1.0" encoding="utf-8"?>
<p:tagLst xmlns:a="http://schemas.openxmlformats.org/drawingml/2006/main" xmlns:r="http://schemas.openxmlformats.org/officeDocument/2006/relationships" xmlns:p="http://schemas.openxmlformats.org/presentationml/2006/main">
  <p:tag name="NUM" val="7"/>
</p:tagLst>
</file>

<file path=ppt/tags/tag412.xml><?xml version="1.0" encoding="utf-8"?>
<p:tagLst xmlns:a="http://schemas.openxmlformats.org/drawingml/2006/main" xmlns:r="http://schemas.openxmlformats.org/officeDocument/2006/relationships" xmlns:p="http://schemas.openxmlformats.org/presentationml/2006/main">
  <p:tag name="NUM" val="8"/>
</p:tagLst>
</file>

<file path=ppt/tags/tag413.xml><?xml version="1.0" encoding="utf-8"?>
<p:tagLst xmlns:a="http://schemas.openxmlformats.org/drawingml/2006/main" xmlns:r="http://schemas.openxmlformats.org/officeDocument/2006/relationships" xmlns:p="http://schemas.openxmlformats.org/presentationml/2006/main">
  <p:tag name="NUM" val="9"/>
</p:tagLst>
</file>

<file path=ppt/tags/tag414.xml><?xml version="1.0" encoding="utf-8"?>
<p:tagLst xmlns:a="http://schemas.openxmlformats.org/drawingml/2006/main" xmlns:r="http://schemas.openxmlformats.org/officeDocument/2006/relationships" xmlns:p="http://schemas.openxmlformats.org/presentationml/2006/main">
  <p:tag name="NUM" val="1"/>
</p:tagLst>
</file>

<file path=ppt/tags/tag415.xml><?xml version="1.0" encoding="utf-8"?>
<p:tagLst xmlns:a="http://schemas.openxmlformats.org/drawingml/2006/main" xmlns:r="http://schemas.openxmlformats.org/officeDocument/2006/relationships" xmlns:p="http://schemas.openxmlformats.org/presentationml/2006/main">
  <p:tag name="NUM" val="2"/>
</p:tagLst>
</file>

<file path=ppt/tags/tag416.xml><?xml version="1.0" encoding="utf-8"?>
<p:tagLst xmlns:a="http://schemas.openxmlformats.org/drawingml/2006/main" xmlns:r="http://schemas.openxmlformats.org/officeDocument/2006/relationships" xmlns:p="http://schemas.openxmlformats.org/presentationml/2006/main">
  <p:tag name="NUM" val="4"/>
</p:tagLst>
</file>

<file path=ppt/tags/tag417.xml><?xml version="1.0" encoding="utf-8"?>
<p:tagLst xmlns:a="http://schemas.openxmlformats.org/drawingml/2006/main" xmlns:r="http://schemas.openxmlformats.org/officeDocument/2006/relationships" xmlns:p="http://schemas.openxmlformats.org/presentationml/2006/main">
  <p:tag name="NUM" val="5"/>
</p:tagLst>
</file>

<file path=ppt/tags/tag418.xml><?xml version="1.0" encoding="utf-8"?>
<p:tagLst xmlns:a="http://schemas.openxmlformats.org/drawingml/2006/main" xmlns:r="http://schemas.openxmlformats.org/officeDocument/2006/relationships" xmlns:p="http://schemas.openxmlformats.org/presentationml/2006/main">
  <p:tag name="NUM" val="6"/>
</p:tagLst>
</file>

<file path=ppt/tags/tag419.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20.xml><?xml version="1.0" encoding="utf-8"?>
<p:tagLst xmlns:a="http://schemas.openxmlformats.org/drawingml/2006/main" xmlns:r="http://schemas.openxmlformats.org/officeDocument/2006/relationships" xmlns:p="http://schemas.openxmlformats.org/presentationml/2006/main">
  <p:tag name="NUM" val="4"/>
</p:tagLst>
</file>

<file path=ppt/tags/tag421.xml><?xml version="1.0" encoding="utf-8"?>
<p:tagLst xmlns:a="http://schemas.openxmlformats.org/drawingml/2006/main" xmlns:r="http://schemas.openxmlformats.org/officeDocument/2006/relationships" xmlns:p="http://schemas.openxmlformats.org/presentationml/2006/main">
  <p:tag name="NUM" val="6"/>
</p:tagLst>
</file>

<file path=ppt/tags/tag422.xml><?xml version="1.0" encoding="utf-8"?>
<p:tagLst xmlns:a="http://schemas.openxmlformats.org/drawingml/2006/main" xmlns:r="http://schemas.openxmlformats.org/officeDocument/2006/relationships" xmlns:p="http://schemas.openxmlformats.org/presentationml/2006/main">
  <p:tag name="NUM" val="7"/>
</p:tagLst>
</file>

<file path=ppt/tags/tag423.xml><?xml version="1.0" encoding="utf-8"?>
<p:tagLst xmlns:a="http://schemas.openxmlformats.org/drawingml/2006/main" xmlns:r="http://schemas.openxmlformats.org/officeDocument/2006/relationships" xmlns:p="http://schemas.openxmlformats.org/presentationml/2006/main">
  <p:tag name="NUM" val="4"/>
</p:tagLst>
</file>

<file path=ppt/tags/tag424.xml><?xml version="1.0" encoding="utf-8"?>
<p:tagLst xmlns:a="http://schemas.openxmlformats.org/drawingml/2006/main" xmlns:r="http://schemas.openxmlformats.org/officeDocument/2006/relationships" xmlns:p="http://schemas.openxmlformats.org/presentationml/2006/main">
  <p:tag name="NUM" val="6"/>
</p:tagLst>
</file>

<file path=ppt/tags/tag425.xml><?xml version="1.0" encoding="utf-8"?>
<p:tagLst xmlns:a="http://schemas.openxmlformats.org/drawingml/2006/main" xmlns:r="http://schemas.openxmlformats.org/officeDocument/2006/relationships" xmlns:p="http://schemas.openxmlformats.org/presentationml/2006/main">
  <p:tag name="NUM" val="7"/>
</p:tagLst>
</file>

<file path=ppt/tags/tag426.xml><?xml version="1.0" encoding="utf-8"?>
<p:tagLst xmlns:a="http://schemas.openxmlformats.org/drawingml/2006/main" xmlns:r="http://schemas.openxmlformats.org/officeDocument/2006/relationships" xmlns:p="http://schemas.openxmlformats.org/presentationml/2006/main">
  <p:tag name="NUM" val="4"/>
</p:tagLst>
</file>

<file path=ppt/tags/tag427.xml><?xml version="1.0" encoding="utf-8"?>
<p:tagLst xmlns:a="http://schemas.openxmlformats.org/drawingml/2006/main" xmlns:r="http://schemas.openxmlformats.org/officeDocument/2006/relationships" xmlns:p="http://schemas.openxmlformats.org/presentationml/2006/main">
  <p:tag name="NUM" val="6"/>
</p:tagLst>
</file>

<file path=ppt/tags/tag428.xml><?xml version="1.0" encoding="utf-8"?>
<p:tagLst xmlns:a="http://schemas.openxmlformats.org/drawingml/2006/main" xmlns:r="http://schemas.openxmlformats.org/officeDocument/2006/relationships" xmlns:p="http://schemas.openxmlformats.org/presentationml/2006/main">
  <p:tag name="NUM" val="7"/>
</p:tagLst>
</file>

<file path=ppt/tags/tag429.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30.xml><?xml version="1.0" encoding="utf-8"?>
<p:tagLst xmlns:a="http://schemas.openxmlformats.org/drawingml/2006/main" xmlns:r="http://schemas.openxmlformats.org/officeDocument/2006/relationships" xmlns:p="http://schemas.openxmlformats.org/presentationml/2006/main">
  <p:tag name="NUM" val="6"/>
</p:tagLst>
</file>

<file path=ppt/tags/tag431.xml><?xml version="1.0" encoding="utf-8"?>
<p:tagLst xmlns:a="http://schemas.openxmlformats.org/drawingml/2006/main" xmlns:r="http://schemas.openxmlformats.org/officeDocument/2006/relationships" xmlns:p="http://schemas.openxmlformats.org/presentationml/2006/main">
  <p:tag name="NUM" val="7"/>
</p:tagLst>
</file>

<file path=ppt/tags/tag432.xml><?xml version="1.0" encoding="utf-8"?>
<p:tagLst xmlns:a="http://schemas.openxmlformats.org/drawingml/2006/main" xmlns:r="http://schemas.openxmlformats.org/officeDocument/2006/relationships" xmlns:p="http://schemas.openxmlformats.org/presentationml/2006/main">
  <p:tag name="NUM" val="4"/>
</p:tagLst>
</file>

<file path=ppt/tags/tag433.xml><?xml version="1.0" encoding="utf-8"?>
<p:tagLst xmlns:a="http://schemas.openxmlformats.org/drawingml/2006/main" xmlns:r="http://schemas.openxmlformats.org/officeDocument/2006/relationships" xmlns:p="http://schemas.openxmlformats.org/presentationml/2006/main">
  <p:tag name="NUM" val="6"/>
</p:tagLst>
</file>

<file path=ppt/tags/tag434.xml><?xml version="1.0" encoding="utf-8"?>
<p:tagLst xmlns:a="http://schemas.openxmlformats.org/drawingml/2006/main" xmlns:r="http://schemas.openxmlformats.org/officeDocument/2006/relationships" xmlns:p="http://schemas.openxmlformats.org/presentationml/2006/main">
  <p:tag name="NUM" val="7"/>
</p:tagLst>
</file>

<file path=ppt/tags/tag435.xml><?xml version="1.0" encoding="utf-8"?>
<p:tagLst xmlns:a="http://schemas.openxmlformats.org/drawingml/2006/main" xmlns:r="http://schemas.openxmlformats.org/officeDocument/2006/relationships" xmlns:p="http://schemas.openxmlformats.org/presentationml/2006/main">
  <p:tag name="NUM" val="4"/>
</p:tagLst>
</file>

<file path=ppt/tags/tag436.xml><?xml version="1.0" encoding="utf-8"?>
<p:tagLst xmlns:a="http://schemas.openxmlformats.org/drawingml/2006/main" xmlns:r="http://schemas.openxmlformats.org/officeDocument/2006/relationships" xmlns:p="http://schemas.openxmlformats.org/presentationml/2006/main">
  <p:tag name="NUM" val="6"/>
</p:tagLst>
</file>

<file path=ppt/tags/tag437.xml><?xml version="1.0" encoding="utf-8"?>
<p:tagLst xmlns:a="http://schemas.openxmlformats.org/drawingml/2006/main" xmlns:r="http://schemas.openxmlformats.org/officeDocument/2006/relationships" xmlns:p="http://schemas.openxmlformats.org/presentationml/2006/main">
  <p:tag name="NUM" val="7"/>
</p:tagLst>
</file>

<file path=ppt/tags/tag438.xml><?xml version="1.0" encoding="utf-8"?>
<p:tagLst xmlns:a="http://schemas.openxmlformats.org/drawingml/2006/main" xmlns:r="http://schemas.openxmlformats.org/officeDocument/2006/relationships" xmlns:p="http://schemas.openxmlformats.org/presentationml/2006/main">
  <p:tag name="NUM" val="4"/>
</p:tagLst>
</file>

<file path=ppt/tags/tag439.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40.xml><?xml version="1.0" encoding="utf-8"?>
<p:tagLst xmlns:a="http://schemas.openxmlformats.org/drawingml/2006/main" xmlns:r="http://schemas.openxmlformats.org/officeDocument/2006/relationships" xmlns:p="http://schemas.openxmlformats.org/presentationml/2006/main">
  <p:tag name="NUM" val="7"/>
</p:tagLst>
</file>

<file path=ppt/tags/tag441.xml><?xml version="1.0" encoding="utf-8"?>
<p:tagLst xmlns:a="http://schemas.openxmlformats.org/drawingml/2006/main" xmlns:r="http://schemas.openxmlformats.org/officeDocument/2006/relationships" xmlns:p="http://schemas.openxmlformats.org/presentationml/2006/main">
  <p:tag name="NUM" val="2"/>
</p:tagLst>
</file>

<file path=ppt/tags/tag442.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TM03457515[[fn=Vue]]</Template>
  <TotalTime>7970</TotalTime>
  <Words>3797</Words>
  <Application>Microsoft Office PowerPoint</Application>
  <PresentationFormat>Grand écran</PresentationFormat>
  <Paragraphs>506</Paragraphs>
  <Slides>64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64</vt:i4>
      </vt:variant>
    </vt:vector>
  </HeadingPairs>
  <TitlesOfParts>
    <vt:vector size="71" baseType="lpstr">
      <vt:lpstr>Arial</vt:lpstr>
      <vt:lpstr>Calibri</vt:lpstr>
      <vt:lpstr>Century Schoolbook</vt:lpstr>
      <vt:lpstr>Corbel</vt:lpstr>
      <vt:lpstr>Times New Roman</vt:lpstr>
      <vt:lpstr>Wingdings 2</vt:lpstr>
      <vt:lpstr>View</vt:lpstr>
      <vt:lpstr>Les stratégies de résolution de problèmes en mathématique</vt:lpstr>
      <vt:lpstr>Présentation PowerPoint</vt:lpstr>
      <vt:lpstr>Présentation PowerPoint</vt:lpstr>
      <vt:lpstr>Présentation PowerPoint</vt:lpstr>
      <vt:lpstr>Présentation PowerPoint</vt:lpstr>
      <vt:lpstr>Présentation PowerPoint</vt:lpstr>
      <vt:lpstr>Transformation du regard porté sur les savoirs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Commission scolaire des Portages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explicite de stratégies de résolution de problèmes</dc:title>
  <dc:creator>Utilisateur</dc:creator>
  <cp:lastModifiedBy>Gilles Coulombe</cp:lastModifiedBy>
  <cp:revision>568</cp:revision>
  <cp:lastPrinted>2019-05-02T12:24:05Z</cp:lastPrinted>
  <dcterms:created xsi:type="dcterms:W3CDTF">2018-09-12T23:36:50Z</dcterms:created>
  <dcterms:modified xsi:type="dcterms:W3CDTF">2019-05-02T13:13:06Z</dcterms:modified>
</cp:coreProperties>
</file>