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283" r:id="rId3"/>
    <p:sldId id="285" r:id="rId4"/>
    <p:sldId id="284" r:id="rId5"/>
    <p:sldId id="258" r:id="rId6"/>
    <p:sldId id="259" r:id="rId7"/>
    <p:sldId id="257" r:id="rId8"/>
    <p:sldId id="286"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7" r:id="rId30"/>
    <p:sldId id="280" r:id="rId31"/>
    <p:sldId id="281" r:id="rId32"/>
    <p:sldId id="282"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A"/>
    <a:srgbClr val="448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066" autoAdjust="0"/>
  </p:normalViewPr>
  <p:slideViewPr>
    <p:cSldViewPr snapToGrid="0">
      <p:cViewPr varScale="1">
        <p:scale>
          <a:sx n="56" d="100"/>
          <a:sy n="56" d="100"/>
        </p:scale>
        <p:origin x="129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D06044-2B30-4317-82F9-483A23C0552B}" type="doc">
      <dgm:prSet loTypeId="urn:microsoft.com/office/officeart/2005/8/layout/chevron1" loCatId="process" qsTypeId="urn:microsoft.com/office/officeart/2005/8/quickstyle/simple2" qsCatId="simple" csTypeId="urn:microsoft.com/office/officeart/2005/8/colors/accent0_3" csCatId="mainScheme" phldr="1"/>
      <dgm:spPr/>
    </dgm:pt>
    <dgm:pt modelId="{D95E8C3C-03CC-4C6B-975E-3CAA8C1DF91A}">
      <dgm:prSet phldrT="[Texte]"/>
      <dgm:spPr/>
      <dgm:t>
        <a:bodyPr/>
        <a:lstStyle/>
        <a:p>
          <a:r>
            <a:rPr lang="fr-FR" b="1" dirty="0" smtClean="0"/>
            <a:t>Mise en texte</a:t>
          </a:r>
          <a:endParaRPr lang="fr-FR" b="1" dirty="0"/>
        </a:p>
      </dgm:t>
    </dgm:pt>
    <dgm:pt modelId="{98B25421-EF4E-4AC7-9274-D9C66867324F}" type="parTrans" cxnId="{21BD4567-8AA3-47CD-9ABB-5585939F5A13}">
      <dgm:prSet/>
      <dgm:spPr/>
      <dgm:t>
        <a:bodyPr/>
        <a:lstStyle/>
        <a:p>
          <a:endParaRPr lang="fr-FR"/>
        </a:p>
      </dgm:t>
    </dgm:pt>
    <dgm:pt modelId="{B9A0502B-9064-4710-B19B-52F5BEA5EA4A}" type="sibTrans" cxnId="{21BD4567-8AA3-47CD-9ABB-5585939F5A13}">
      <dgm:prSet/>
      <dgm:spPr/>
      <dgm:t>
        <a:bodyPr/>
        <a:lstStyle/>
        <a:p>
          <a:endParaRPr lang="fr-FR"/>
        </a:p>
      </dgm:t>
    </dgm:pt>
    <dgm:pt modelId="{D1ADBD5E-F848-4C68-85D5-48E9455E6416}">
      <dgm:prSet phldrT="[Texte]"/>
      <dgm:spPr/>
      <dgm:t>
        <a:bodyPr/>
        <a:lstStyle/>
        <a:p>
          <a:r>
            <a:rPr lang="fr-FR" b="1" smtClean="0"/>
            <a:t>Révision </a:t>
          </a:r>
          <a:endParaRPr lang="fr-FR" b="1" dirty="0"/>
        </a:p>
      </dgm:t>
    </dgm:pt>
    <dgm:pt modelId="{149CFC28-24CE-40B6-BF41-3DE4747284DA}" type="parTrans" cxnId="{527A0F58-F4E8-4AAD-B01E-7ECCC67C875D}">
      <dgm:prSet/>
      <dgm:spPr/>
      <dgm:t>
        <a:bodyPr/>
        <a:lstStyle/>
        <a:p>
          <a:endParaRPr lang="fr-FR"/>
        </a:p>
      </dgm:t>
    </dgm:pt>
    <dgm:pt modelId="{642189CA-92EA-4CC4-8F58-3FAB0A5F2E62}" type="sibTrans" cxnId="{527A0F58-F4E8-4AAD-B01E-7ECCC67C875D}">
      <dgm:prSet/>
      <dgm:spPr/>
      <dgm:t>
        <a:bodyPr/>
        <a:lstStyle/>
        <a:p>
          <a:endParaRPr lang="fr-FR"/>
        </a:p>
      </dgm:t>
    </dgm:pt>
    <dgm:pt modelId="{CC555048-3AD0-41DD-901D-CC6A76B1B5D7}">
      <dgm:prSet phldrT="[Texte]"/>
      <dgm:spPr/>
      <dgm:t>
        <a:bodyPr/>
        <a:lstStyle/>
        <a:p>
          <a:r>
            <a:rPr lang="fr-FR" b="1" dirty="0" smtClean="0"/>
            <a:t>Mise au propre</a:t>
          </a:r>
          <a:endParaRPr lang="fr-FR" b="1" dirty="0"/>
        </a:p>
      </dgm:t>
    </dgm:pt>
    <dgm:pt modelId="{CE7B0FB7-7006-4A0E-9C0A-AFEAFE279808}" type="parTrans" cxnId="{EF9445AF-7B20-4C82-99C9-0ADEFD619DE6}">
      <dgm:prSet/>
      <dgm:spPr/>
      <dgm:t>
        <a:bodyPr/>
        <a:lstStyle/>
        <a:p>
          <a:endParaRPr lang="fr-FR"/>
        </a:p>
      </dgm:t>
    </dgm:pt>
    <dgm:pt modelId="{B90A1A19-4C8B-450A-8D6A-A69B58F8DDFB}" type="sibTrans" cxnId="{EF9445AF-7B20-4C82-99C9-0ADEFD619DE6}">
      <dgm:prSet/>
      <dgm:spPr/>
      <dgm:t>
        <a:bodyPr/>
        <a:lstStyle/>
        <a:p>
          <a:endParaRPr lang="fr-FR"/>
        </a:p>
      </dgm:t>
    </dgm:pt>
    <dgm:pt modelId="{833F730A-4EC6-458F-8927-3848711EE96E}">
      <dgm:prSet/>
      <dgm:spPr/>
      <dgm:t>
        <a:bodyPr/>
        <a:lstStyle/>
        <a:p>
          <a:r>
            <a:rPr lang="fr-FR" b="1" dirty="0" smtClean="0"/>
            <a:t>Planification</a:t>
          </a:r>
          <a:endParaRPr lang="fr-FR" b="1" dirty="0"/>
        </a:p>
      </dgm:t>
    </dgm:pt>
    <dgm:pt modelId="{7C07B73D-3289-4077-88A8-EABD933EE187}" type="parTrans" cxnId="{28DDBB3D-D483-4E06-B869-3B787B251F57}">
      <dgm:prSet/>
      <dgm:spPr/>
      <dgm:t>
        <a:bodyPr/>
        <a:lstStyle/>
        <a:p>
          <a:endParaRPr lang="fr-FR"/>
        </a:p>
      </dgm:t>
    </dgm:pt>
    <dgm:pt modelId="{B419918B-9D52-43C0-B3A0-ACF9F60910DB}" type="sibTrans" cxnId="{28DDBB3D-D483-4E06-B869-3B787B251F57}">
      <dgm:prSet/>
      <dgm:spPr/>
      <dgm:t>
        <a:bodyPr/>
        <a:lstStyle/>
        <a:p>
          <a:endParaRPr lang="fr-FR"/>
        </a:p>
      </dgm:t>
    </dgm:pt>
    <dgm:pt modelId="{5022184F-DCBA-4E5E-AAE1-44180D1A76C4}" type="pres">
      <dgm:prSet presAssocID="{6FD06044-2B30-4317-82F9-483A23C0552B}" presName="Name0" presStyleCnt="0">
        <dgm:presLayoutVars>
          <dgm:dir/>
          <dgm:animLvl val="lvl"/>
          <dgm:resizeHandles val="exact"/>
        </dgm:presLayoutVars>
      </dgm:prSet>
      <dgm:spPr/>
    </dgm:pt>
    <dgm:pt modelId="{FEBFB7F2-4A99-4390-AD89-D142239D4215}" type="pres">
      <dgm:prSet presAssocID="{833F730A-4EC6-458F-8927-3848711EE96E}" presName="parTxOnly" presStyleLbl="node1" presStyleIdx="0" presStyleCnt="4">
        <dgm:presLayoutVars>
          <dgm:chMax val="0"/>
          <dgm:chPref val="0"/>
          <dgm:bulletEnabled val="1"/>
        </dgm:presLayoutVars>
      </dgm:prSet>
      <dgm:spPr/>
      <dgm:t>
        <a:bodyPr/>
        <a:lstStyle/>
        <a:p>
          <a:endParaRPr lang="fr-FR"/>
        </a:p>
      </dgm:t>
    </dgm:pt>
    <dgm:pt modelId="{240B42D9-E265-45A5-985F-8A5F6246A8CF}" type="pres">
      <dgm:prSet presAssocID="{B419918B-9D52-43C0-B3A0-ACF9F60910DB}" presName="parTxOnlySpace" presStyleCnt="0"/>
      <dgm:spPr/>
    </dgm:pt>
    <dgm:pt modelId="{9BC144B6-19C1-4DE2-8309-C94D673C02DE}" type="pres">
      <dgm:prSet presAssocID="{D95E8C3C-03CC-4C6B-975E-3CAA8C1DF91A}" presName="parTxOnly" presStyleLbl="node1" presStyleIdx="1" presStyleCnt="4">
        <dgm:presLayoutVars>
          <dgm:chMax val="0"/>
          <dgm:chPref val="0"/>
          <dgm:bulletEnabled val="1"/>
        </dgm:presLayoutVars>
      </dgm:prSet>
      <dgm:spPr/>
      <dgm:t>
        <a:bodyPr/>
        <a:lstStyle/>
        <a:p>
          <a:endParaRPr lang="fr-FR"/>
        </a:p>
      </dgm:t>
    </dgm:pt>
    <dgm:pt modelId="{47112C1B-6755-4986-B74B-21C7ABF0B6C0}" type="pres">
      <dgm:prSet presAssocID="{B9A0502B-9064-4710-B19B-52F5BEA5EA4A}" presName="parTxOnlySpace" presStyleCnt="0"/>
      <dgm:spPr/>
    </dgm:pt>
    <dgm:pt modelId="{004164C5-5E73-4441-869E-BECF367EFD9B}" type="pres">
      <dgm:prSet presAssocID="{D1ADBD5E-F848-4C68-85D5-48E9455E6416}" presName="parTxOnly" presStyleLbl="node1" presStyleIdx="2" presStyleCnt="4">
        <dgm:presLayoutVars>
          <dgm:chMax val="0"/>
          <dgm:chPref val="0"/>
          <dgm:bulletEnabled val="1"/>
        </dgm:presLayoutVars>
      </dgm:prSet>
      <dgm:spPr/>
      <dgm:t>
        <a:bodyPr/>
        <a:lstStyle/>
        <a:p>
          <a:endParaRPr lang="fr-FR"/>
        </a:p>
      </dgm:t>
    </dgm:pt>
    <dgm:pt modelId="{125E48A0-C4C6-4536-B01B-C23735163485}" type="pres">
      <dgm:prSet presAssocID="{642189CA-92EA-4CC4-8F58-3FAB0A5F2E62}" presName="parTxOnlySpace" presStyleCnt="0"/>
      <dgm:spPr/>
    </dgm:pt>
    <dgm:pt modelId="{4424EAE1-31C6-4E98-AE38-0A29255BA311}" type="pres">
      <dgm:prSet presAssocID="{CC555048-3AD0-41DD-901D-CC6A76B1B5D7}" presName="parTxOnly" presStyleLbl="node1" presStyleIdx="3" presStyleCnt="4">
        <dgm:presLayoutVars>
          <dgm:chMax val="0"/>
          <dgm:chPref val="0"/>
          <dgm:bulletEnabled val="1"/>
        </dgm:presLayoutVars>
      </dgm:prSet>
      <dgm:spPr/>
      <dgm:t>
        <a:bodyPr/>
        <a:lstStyle/>
        <a:p>
          <a:endParaRPr lang="fr-FR"/>
        </a:p>
      </dgm:t>
    </dgm:pt>
  </dgm:ptLst>
  <dgm:cxnLst>
    <dgm:cxn modelId="{DBBAE254-D3C0-4AA9-80E3-345E9D4C0A95}" type="presOf" srcId="{D95E8C3C-03CC-4C6B-975E-3CAA8C1DF91A}" destId="{9BC144B6-19C1-4DE2-8309-C94D673C02DE}" srcOrd="0" destOrd="0" presId="urn:microsoft.com/office/officeart/2005/8/layout/chevron1"/>
    <dgm:cxn modelId="{EF9445AF-7B20-4C82-99C9-0ADEFD619DE6}" srcId="{6FD06044-2B30-4317-82F9-483A23C0552B}" destId="{CC555048-3AD0-41DD-901D-CC6A76B1B5D7}" srcOrd="3" destOrd="0" parTransId="{CE7B0FB7-7006-4A0E-9C0A-AFEAFE279808}" sibTransId="{B90A1A19-4C8B-450A-8D6A-A69B58F8DDFB}"/>
    <dgm:cxn modelId="{47264CEA-20F7-47F0-9A2D-FC0F918852A0}" type="presOf" srcId="{D1ADBD5E-F848-4C68-85D5-48E9455E6416}" destId="{004164C5-5E73-4441-869E-BECF367EFD9B}" srcOrd="0" destOrd="0" presId="urn:microsoft.com/office/officeart/2005/8/layout/chevron1"/>
    <dgm:cxn modelId="{527A0F58-F4E8-4AAD-B01E-7ECCC67C875D}" srcId="{6FD06044-2B30-4317-82F9-483A23C0552B}" destId="{D1ADBD5E-F848-4C68-85D5-48E9455E6416}" srcOrd="2" destOrd="0" parTransId="{149CFC28-24CE-40B6-BF41-3DE4747284DA}" sibTransId="{642189CA-92EA-4CC4-8F58-3FAB0A5F2E62}"/>
    <dgm:cxn modelId="{6EFC6E49-C39B-4266-8623-2D87A6B3FA56}" type="presOf" srcId="{CC555048-3AD0-41DD-901D-CC6A76B1B5D7}" destId="{4424EAE1-31C6-4E98-AE38-0A29255BA311}" srcOrd="0" destOrd="0" presId="urn:microsoft.com/office/officeart/2005/8/layout/chevron1"/>
    <dgm:cxn modelId="{21BD4567-8AA3-47CD-9ABB-5585939F5A13}" srcId="{6FD06044-2B30-4317-82F9-483A23C0552B}" destId="{D95E8C3C-03CC-4C6B-975E-3CAA8C1DF91A}" srcOrd="1" destOrd="0" parTransId="{98B25421-EF4E-4AC7-9274-D9C66867324F}" sibTransId="{B9A0502B-9064-4710-B19B-52F5BEA5EA4A}"/>
    <dgm:cxn modelId="{21D6DEE5-D563-4138-B035-CA7DF8D44715}" type="presOf" srcId="{6FD06044-2B30-4317-82F9-483A23C0552B}" destId="{5022184F-DCBA-4E5E-AAE1-44180D1A76C4}" srcOrd="0" destOrd="0" presId="urn:microsoft.com/office/officeart/2005/8/layout/chevron1"/>
    <dgm:cxn modelId="{28DDBB3D-D483-4E06-B869-3B787B251F57}" srcId="{6FD06044-2B30-4317-82F9-483A23C0552B}" destId="{833F730A-4EC6-458F-8927-3848711EE96E}" srcOrd="0" destOrd="0" parTransId="{7C07B73D-3289-4077-88A8-EABD933EE187}" sibTransId="{B419918B-9D52-43C0-B3A0-ACF9F60910DB}"/>
    <dgm:cxn modelId="{5EA1F1F5-7A07-4D73-9270-9ABFC62E14AC}" type="presOf" srcId="{833F730A-4EC6-458F-8927-3848711EE96E}" destId="{FEBFB7F2-4A99-4390-AD89-D142239D4215}" srcOrd="0" destOrd="0" presId="urn:microsoft.com/office/officeart/2005/8/layout/chevron1"/>
    <dgm:cxn modelId="{70C7042E-35B3-4BA0-AFE5-DD8C39CEB284}" type="presParOf" srcId="{5022184F-DCBA-4E5E-AAE1-44180D1A76C4}" destId="{FEBFB7F2-4A99-4390-AD89-D142239D4215}" srcOrd="0" destOrd="0" presId="urn:microsoft.com/office/officeart/2005/8/layout/chevron1"/>
    <dgm:cxn modelId="{E98E944F-6295-4182-89C6-1F089F308AB8}" type="presParOf" srcId="{5022184F-DCBA-4E5E-AAE1-44180D1A76C4}" destId="{240B42D9-E265-45A5-985F-8A5F6246A8CF}" srcOrd="1" destOrd="0" presId="urn:microsoft.com/office/officeart/2005/8/layout/chevron1"/>
    <dgm:cxn modelId="{ABFE3080-3228-4AA2-B219-AD99C818FA03}" type="presParOf" srcId="{5022184F-DCBA-4E5E-AAE1-44180D1A76C4}" destId="{9BC144B6-19C1-4DE2-8309-C94D673C02DE}" srcOrd="2" destOrd="0" presId="urn:microsoft.com/office/officeart/2005/8/layout/chevron1"/>
    <dgm:cxn modelId="{990599B5-AA5F-4D73-AA0C-1CA8FEC68080}" type="presParOf" srcId="{5022184F-DCBA-4E5E-AAE1-44180D1A76C4}" destId="{47112C1B-6755-4986-B74B-21C7ABF0B6C0}" srcOrd="3" destOrd="0" presId="urn:microsoft.com/office/officeart/2005/8/layout/chevron1"/>
    <dgm:cxn modelId="{144AEBCE-A5F6-4D15-ABEF-A9C1AC748E9A}" type="presParOf" srcId="{5022184F-DCBA-4E5E-AAE1-44180D1A76C4}" destId="{004164C5-5E73-4441-869E-BECF367EFD9B}" srcOrd="4" destOrd="0" presId="urn:microsoft.com/office/officeart/2005/8/layout/chevron1"/>
    <dgm:cxn modelId="{19162E6D-1D11-445F-A5C9-F40BF06C92F5}" type="presParOf" srcId="{5022184F-DCBA-4E5E-AAE1-44180D1A76C4}" destId="{125E48A0-C4C6-4536-B01B-C23735163485}" srcOrd="5" destOrd="0" presId="urn:microsoft.com/office/officeart/2005/8/layout/chevron1"/>
    <dgm:cxn modelId="{4CD2250B-7BD8-4A12-8E95-770F9689A705}" type="presParOf" srcId="{5022184F-DCBA-4E5E-AAE1-44180D1A76C4}" destId="{4424EAE1-31C6-4E98-AE38-0A29255BA311}"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F1A56BD7-2C9D-46B1-9912-B7E6BD2E41CF}"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fr-CA"/>
        </a:p>
      </dgm:t>
    </dgm:pt>
    <dgm:pt modelId="{C0C662C9-6F94-48A7-8D42-7721237BE980}">
      <dgm:prSet phldrT="[Texte]" custT="1"/>
      <dgm:spPr>
        <a:solidFill>
          <a:srgbClr val="44546A"/>
        </a:solidFill>
        <a:ln>
          <a:solidFill>
            <a:srgbClr val="002060"/>
          </a:solidFill>
        </a:ln>
      </dgm:spPr>
      <dgm:t>
        <a:bodyPr/>
        <a:lstStyle/>
        <a:p>
          <a:r>
            <a:rPr lang="fr-CA" sz="2400" b="1" dirty="0" smtClean="0">
              <a:solidFill>
                <a:schemeClr val="bg1"/>
              </a:solidFill>
              <a:latin typeface="Century Gothic" pitchFamily="34" charset="0"/>
            </a:rPr>
            <a:t>Planification</a:t>
          </a:r>
          <a:endParaRPr lang="fr-CA" sz="2400" b="1" dirty="0">
            <a:solidFill>
              <a:schemeClr val="bg1"/>
            </a:solidFill>
            <a:latin typeface="Century Gothic" pitchFamily="34" charset="0"/>
          </a:endParaRPr>
        </a:p>
      </dgm:t>
    </dgm:pt>
    <dgm:pt modelId="{DEE47CFD-9C98-42FE-83A8-34EA9F2043AA}" type="parTrans" cxnId="{0F0F1511-01CC-4C41-891E-458CC06806FE}">
      <dgm:prSet/>
      <dgm:spPr/>
      <dgm:t>
        <a:bodyPr/>
        <a:lstStyle/>
        <a:p>
          <a:endParaRPr lang="fr-CA"/>
        </a:p>
      </dgm:t>
    </dgm:pt>
    <dgm:pt modelId="{E8FC0E4E-B292-473E-AAEC-5AA88D58C25E}" type="sibTrans" cxnId="{0F0F1511-01CC-4C41-891E-458CC06806FE}">
      <dgm:prSet/>
      <dgm:spPr/>
      <dgm:t>
        <a:bodyPr/>
        <a:lstStyle/>
        <a:p>
          <a:endParaRPr lang="fr-CA"/>
        </a:p>
      </dgm:t>
    </dgm:pt>
    <dgm:pt modelId="{D4FD6613-6583-4091-BEC6-419418CF99D6}">
      <dgm:prSet phldrT="[Texte]" custT="1"/>
      <dgm:spPr>
        <a:solidFill>
          <a:schemeClr val="bg1">
            <a:alpha val="90000"/>
          </a:schemeClr>
        </a:solidFill>
        <a:ln>
          <a:solidFill>
            <a:srgbClr val="002060">
              <a:alpha val="90000"/>
            </a:srgbClr>
          </a:solidFill>
        </a:ln>
      </dgm:spPr>
      <dgm:t>
        <a:bodyPr/>
        <a:lstStyle/>
        <a:p>
          <a:pPr>
            <a:lnSpc>
              <a:spcPct val="150000"/>
            </a:lnSpc>
          </a:pPr>
          <a:r>
            <a:rPr lang="fr-CA" sz="2000" dirty="0" smtClean="0">
              <a:latin typeface="Calibri" panose="020F0502020204030204" pitchFamily="34" charset="0"/>
              <a:cs typeface="Calibri" panose="020F0502020204030204" pitchFamily="34" charset="0"/>
            </a:rPr>
            <a:t>Soulagement des surcharges cognitives</a:t>
          </a:r>
          <a:endParaRPr lang="fr-CA" sz="2000" dirty="0">
            <a:latin typeface="Calibri" panose="020F0502020204030204" pitchFamily="34" charset="0"/>
            <a:cs typeface="Calibri" panose="020F0502020204030204" pitchFamily="34" charset="0"/>
          </a:endParaRPr>
        </a:p>
      </dgm:t>
    </dgm:pt>
    <dgm:pt modelId="{26E16575-4740-4ED4-9D16-165EA296D4BD}" type="parTrans" cxnId="{F4B8A98A-F2F7-4298-83C0-07B73D97778E}">
      <dgm:prSet/>
      <dgm:spPr/>
      <dgm:t>
        <a:bodyPr/>
        <a:lstStyle/>
        <a:p>
          <a:endParaRPr lang="fr-CA"/>
        </a:p>
      </dgm:t>
    </dgm:pt>
    <dgm:pt modelId="{1A4E6C90-C380-4B68-BBD4-A3255455A7B5}" type="sibTrans" cxnId="{F4B8A98A-F2F7-4298-83C0-07B73D97778E}">
      <dgm:prSet/>
      <dgm:spPr/>
      <dgm:t>
        <a:bodyPr/>
        <a:lstStyle/>
        <a:p>
          <a:endParaRPr lang="fr-CA"/>
        </a:p>
      </dgm:t>
    </dgm:pt>
    <dgm:pt modelId="{25573606-7B4D-41E0-8F16-9B6CF7D6AFB9}">
      <dgm:prSet phldrT="[Texte]" custT="1"/>
      <dgm:spPr>
        <a:solidFill>
          <a:schemeClr val="bg1">
            <a:alpha val="90000"/>
          </a:schemeClr>
        </a:solidFill>
        <a:ln>
          <a:solidFill>
            <a:srgbClr val="002060">
              <a:alpha val="90000"/>
            </a:srgbClr>
          </a:solidFill>
        </a:ln>
      </dgm:spPr>
      <dgm:t>
        <a:bodyPr/>
        <a:lstStyle/>
        <a:p>
          <a:pPr>
            <a:lnSpc>
              <a:spcPct val="150000"/>
            </a:lnSpc>
          </a:pPr>
          <a:r>
            <a:rPr lang="fr-CA" sz="2000" dirty="0" smtClean="0">
              <a:latin typeface="Calibri" panose="020F0502020204030204" pitchFamily="34" charset="0"/>
              <a:cs typeface="Calibri" panose="020F0502020204030204" pitchFamily="34" charset="0"/>
            </a:rPr>
            <a:t>Organisation des idées en une séquence linéaire</a:t>
          </a:r>
          <a:endParaRPr lang="fr-CA" sz="2000" dirty="0">
            <a:latin typeface="Calibri" panose="020F0502020204030204" pitchFamily="34" charset="0"/>
            <a:cs typeface="Calibri" panose="020F0502020204030204" pitchFamily="34" charset="0"/>
          </a:endParaRPr>
        </a:p>
      </dgm:t>
    </dgm:pt>
    <dgm:pt modelId="{CC1B7CC7-9BB5-40BA-B113-BB2EACF1C211}" type="parTrans" cxnId="{D1DEC32C-D7B8-4654-9165-92E64650CAB9}">
      <dgm:prSet/>
      <dgm:spPr/>
      <dgm:t>
        <a:bodyPr/>
        <a:lstStyle/>
        <a:p>
          <a:endParaRPr lang="fr-CA"/>
        </a:p>
      </dgm:t>
    </dgm:pt>
    <dgm:pt modelId="{72442B9C-6B23-4CE8-8139-3D19088B33AD}" type="sibTrans" cxnId="{D1DEC32C-D7B8-4654-9165-92E64650CAB9}">
      <dgm:prSet/>
      <dgm:spPr/>
      <dgm:t>
        <a:bodyPr/>
        <a:lstStyle/>
        <a:p>
          <a:endParaRPr lang="fr-CA"/>
        </a:p>
      </dgm:t>
    </dgm:pt>
    <dgm:pt modelId="{32FFEB6E-708E-4F25-B64D-7EE346C4F04D}">
      <dgm:prSet phldrT="[Texte]" custT="1"/>
      <dgm:spPr>
        <a:solidFill>
          <a:schemeClr val="bg1">
            <a:alpha val="90000"/>
          </a:schemeClr>
        </a:solidFill>
        <a:ln>
          <a:solidFill>
            <a:srgbClr val="002060">
              <a:alpha val="90000"/>
            </a:srgbClr>
          </a:solidFill>
        </a:ln>
      </dgm:spPr>
      <dgm:t>
        <a:bodyPr/>
        <a:lstStyle/>
        <a:p>
          <a:pPr>
            <a:lnSpc>
              <a:spcPct val="150000"/>
            </a:lnSpc>
          </a:pPr>
          <a:r>
            <a:rPr lang="fr-CA" sz="2000" dirty="0" smtClean="0">
              <a:latin typeface="Calibri" panose="020F0502020204030204" pitchFamily="34" charset="0"/>
              <a:cs typeface="Calibri" panose="020F0502020204030204" pitchFamily="34" charset="0"/>
            </a:rPr>
            <a:t>Corrélation significative entre la planification et la qualité de la production écrite (contenu plus dense et mieux organisé)</a:t>
          </a:r>
          <a:endParaRPr lang="fr-CA" sz="2000" dirty="0">
            <a:latin typeface="Calibri" panose="020F0502020204030204" pitchFamily="34" charset="0"/>
            <a:cs typeface="Calibri" panose="020F0502020204030204" pitchFamily="34" charset="0"/>
          </a:endParaRPr>
        </a:p>
      </dgm:t>
    </dgm:pt>
    <dgm:pt modelId="{C210871E-3596-45F7-92AE-D3638A621700}" type="parTrans" cxnId="{EA7130A5-612D-49FF-81B7-028EB98A1F51}">
      <dgm:prSet/>
      <dgm:spPr/>
      <dgm:t>
        <a:bodyPr/>
        <a:lstStyle/>
        <a:p>
          <a:endParaRPr lang="fr-CA"/>
        </a:p>
      </dgm:t>
    </dgm:pt>
    <dgm:pt modelId="{73DC257B-E99C-4B3C-8ACF-0B9E4C210D0A}" type="sibTrans" cxnId="{EA7130A5-612D-49FF-81B7-028EB98A1F51}">
      <dgm:prSet/>
      <dgm:spPr/>
      <dgm:t>
        <a:bodyPr/>
        <a:lstStyle/>
        <a:p>
          <a:endParaRPr lang="fr-CA"/>
        </a:p>
      </dgm:t>
    </dgm:pt>
    <dgm:pt modelId="{9B10ACBF-D46D-4B64-B4AE-F4074DE84BD2}" type="pres">
      <dgm:prSet presAssocID="{F1A56BD7-2C9D-46B1-9912-B7E6BD2E41CF}" presName="Name0" presStyleCnt="0">
        <dgm:presLayoutVars>
          <dgm:dir/>
          <dgm:animLvl val="lvl"/>
          <dgm:resizeHandles val="exact"/>
        </dgm:presLayoutVars>
      </dgm:prSet>
      <dgm:spPr/>
      <dgm:t>
        <a:bodyPr/>
        <a:lstStyle/>
        <a:p>
          <a:endParaRPr lang="fr-CA"/>
        </a:p>
      </dgm:t>
    </dgm:pt>
    <dgm:pt modelId="{4B2FC762-D24E-41D4-8132-053AC5E1CAE0}" type="pres">
      <dgm:prSet presAssocID="{C0C662C9-6F94-48A7-8D42-7721237BE980}" presName="linNode" presStyleCnt="0"/>
      <dgm:spPr/>
      <dgm:t>
        <a:bodyPr/>
        <a:lstStyle/>
        <a:p>
          <a:endParaRPr lang="fr-FR"/>
        </a:p>
      </dgm:t>
    </dgm:pt>
    <dgm:pt modelId="{C30D13F6-6EEF-4F70-9079-D33DC43DE4EC}" type="pres">
      <dgm:prSet presAssocID="{C0C662C9-6F94-48A7-8D42-7721237BE980}" presName="parentText" presStyleLbl="node1" presStyleIdx="0" presStyleCnt="1" custScaleX="74967">
        <dgm:presLayoutVars>
          <dgm:chMax val="1"/>
          <dgm:bulletEnabled val="1"/>
        </dgm:presLayoutVars>
      </dgm:prSet>
      <dgm:spPr/>
      <dgm:t>
        <a:bodyPr/>
        <a:lstStyle/>
        <a:p>
          <a:endParaRPr lang="fr-CA"/>
        </a:p>
      </dgm:t>
    </dgm:pt>
    <dgm:pt modelId="{C30ADAB7-5BD3-4D01-B61A-86EBEFD3BB8D}" type="pres">
      <dgm:prSet presAssocID="{C0C662C9-6F94-48A7-8D42-7721237BE980}" presName="descendantText" presStyleLbl="alignAccFollowNode1" presStyleIdx="0" presStyleCnt="1">
        <dgm:presLayoutVars>
          <dgm:bulletEnabled val="1"/>
        </dgm:presLayoutVars>
      </dgm:prSet>
      <dgm:spPr/>
      <dgm:t>
        <a:bodyPr/>
        <a:lstStyle/>
        <a:p>
          <a:endParaRPr lang="fr-CA"/>
        </a:p>
      </dgm:t>
    </dgm:pt>
  </dgm:ptLst>
  <dgm:cxnLst>
    <dgm:cxn modelId="{6E78C690-04DA-4D4B-9FD4-56A9DCCAD205}" type="presOf" srcId="{D4FD6613-6583-4091-BEC6-419418CF99D6}" destId="{C30ADAB7-5BD3-4D01-B61A-86EBEFD3BB8D}" srcOrd="0" destOrd="0" presId="urn:microsoft.com/office/officeart/2005/8/layout/vList5"/>
    <dgm:cxn modelId="{EA7130A5-612D-49FF-81B7-028EB98A1F51}" srcId="{C0C662C9-6F94-48A7-8D42-7721237BE980}" destId="{32FFEB6E-708E-4F25-B64D-7EE346C4F04D}" srcOrd="2" destOrd="0" parTransId="{C210871E-3596-45F7-92AE-D3638A621700}" sibTransId="{73DC257B-E99C-4B3C-8ACF-0B9E4C210D0A}"/>
    <dgm:cxn modelId="{0F0F1511-01CC-4C41-891E-458CC06806FE}" srcId="{F1A56BD7-2C9D-46B1-9912-B7E6BD2E41CF}" destId="{C0C662C9-6F94-48A7-8D42-7721237BE980}" srcOrd="0" destOrd="0" parTransId="{DEE47CFD-9C98-42FE-83A8-34EA9F2043AA}" sibTransId="{E8FC0E4E-B292-473E-AAEC-5AA88D58C25E}"/>
    <dgm:cxn modelId="{F312BF96-E35F-458E-9211-463C55B28045}" type="presOf" srcId="{C0C662C9-6F94-48A7-8D42-7721237BE980}" destId="{C30D13F6-6EEF-4F70-9079-D33DC43DE4EC}" srcOrd="0" destOrd="0" presId="urn:microsoft.com/office/officeart/2005/8/layout/vList5"/>
    <dgm:cxn modelId="{D1DEC32C-D7B8-4654-9165-92E64650CAB9}" srcId="{C0C662C9-6F94-48A7-8D42-7721237BE980}" destId="{25573606-7B4D-41E0-8F16-9B6CF7D6AFB9}" srcOrd="1" destOrd="0" parTransId="{CC1B7CC7-9BB5-40BA-B113-BB2EACF1C211}" sibTransId="{72442B9C-6B23-4CE8-8139-3D19088B33AD}"/>
    <dgm:cxn modelId="{F4B8A98A-F2F7-4298-83C0-07B73D97778E}" srcId="{C0C662C9-6F94-48A7-8D42-7721237BE980}" destId="{D4FD6613-6583-4091-BEC6-419418CF99D6}" srcOrd="0" destOrd="0" parTransId="{26E16575-4740-4ED4-9D16-165EA296D4BD}" sibTransId="{1A4E6C90-C380-4B68-BBD4-A3255455A7B5}"/>
    <dgm:cxn modelId="{E949C845-6DB9-4798-B69F-0AE6F029C326}" type="presOf" srcId="{F1A56BD7-2C9D-46B1-9912-B7E6BD2E41CF}" destId="{9B10ACBF-D46D-4B64-B4AE-F4074DE84BD2}" srcOrd="0" destOrd="0" presId="urn:microsoft.com/office/officeart/2005/8/layout/vList5"/>
    <dgm:cxn modelId="{CF73E9AE-F20E-4B17-8AD3-A53853673032}" type="presOf" srcId="{32FFEB6E-708E-4F25-B64D-7EE346C4F04D}" destId="{C30ADAB7-5BD3-4D01-B61A-86EBEFD3BB8D}" srcOrd="0" destOrd="2" presId="urn:microsoft.com/office/officeart/2005/8/layout/vList5"/>
    <dgm:cxn modelId="{C426A408-271A-4515-A39F-E970C781D7C2}" type="presOf" srcId="{25573606-7B4D-41E0-8F16-9B6CF7D6AFB9}" destId="{C30ADAB7-5BD3-4D01-B61A-86EBEFD3BB8D}" srcOrd="0" destOrd="1" presId="urn:microsoft.com/office/officeart/2005/8/layout/vList5"/>
    <dgm:cxn modelId="{936BF504-4B37-4E90-B6A0-44732DD546F7}" type="presParOf" srcId="{9B10ACBF-D46D-4B64-B4AE-F4074DE84BD2}" destId="{4B2FC762-D24E-41D4-8132-053AC5E1CAE0}" srcOrd="0" destOrd="0" presId="urn:microsoft.com/office/officeart/2005/8/layout/vList5"/>
    <dgm:cxn modelId="{69D824C4-7D2E-4408-B691-42955D10B792}" type="presParOf" srcId="{4B2FC762-D24E-41D4-8132-053AC5E1CAE0}" destId="{C30D13F6-6EEF-4F70-9079-D33DC43DE4EC}" srcOrd="0" destOrd="0" presId="urn:microsoft.com/office/officeart/2005/8/layout/vList5"/>
    <dgm:cxn modelId="{E814353A-7A1D-4E3D-ADF2-43D470119879}" type="presParOf" srcId="{4B2FC762-D24E-41D4-8132-053AC5E1CAE0}" destId="{C30ADAB7-5BD3-4D01-B61A-86EBEFD3BB8D}"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6FD06044-2B30-4317-82F9-483A23C0552B}" type="doc">
      <dgm:prSet loTypeId="urn:microsoft.com/office/officeart/2005/8/layout/chevron1" loCatId="process" qsTypeId="urn:microsoft.com/office/officeart/2005/8/quickstyle/3d2" qsCatId="3D" csTypeId="urn:microsoft.com/office/officeart/2005/8/colors/accent0_3" csCatId="mainScheme" phldr="1"/>
      <dgm:spPr/>
    </dgm:pt>
    <dgm:pt modelId="{D95E8C3C-03CC-4C6B-975E-3CAA8C1DF91A}">
      <dgm:prSet phldrT="[Texte]"/>
      <dgm:spPr/>
      <dgm:t>
        <a:bodyPr/>
        <a:lstStyle/>
        <a:p>
          <a:r>
            <a:rPr lang="fr-FR" b="1" dirty="0" smtClean="0"/>
            <a:t>Mise en texte</a:t>
          </a:r>
          <a:endParaRPr lang="fr-FR" b="1" dirty="0"/>
        </a:p>
      </dgm:t>
    </dgm:pt>
    <dgm:pt modelId="{98B25421-EF4E-4AC7-9274-D9C66867324F}" type="parTrans" cxnId="{21BD4567-8AA3-47CD-9ABB-5585939F5A13}">
      <dgm:prSet/>
      <dgm:spPr/>
      <dgm:t>
        <a:bodyPr/>
        <a:lstStyle/>
        <a:p>
          <a:endParaRPr lang="fr-FR"/>
        </a:p>
      </dgm:t>
    </dgm:pt>
    <dgm:pt modelId="{B9A0502B-9064-4710-B19B-52F5BEA5EA4A}" type="sibTrans" cxnId="{21BD4567-8AA3-47CD-9ABB-5585939F5A13}">
      <dgm:prSet/>
      <dgm:spPr/>
      <dgm:t>
        <a:bodyPr/>
        <a:lstStyle/>
        <a:p>
          <a:endParaRPr lang="fr-FR"/>
        </a:p>
      </dgm:t>
    </dgm:pt>
    <dgm:pt modelId="{D1ADBD5E-F848-4C68-85D5-48E9455E6416}">
      <dgm:prSet phldrT="[Texte]"/>
      <dgm:spPr/>
      <dgm:t>
        <a:bodyPr/>
        <a:lstStyle/>
        <a:p>
          <a:r>
            <a:rPr lang="fr-FR" b="1" smtClean="0"/>
            <a:t>Révision </a:t>
          </a:r>
          <a:endParaRPr lang="fr-FR" b="1" dirty="0"/>
        </a:p>
      </dgm:t>
    </dgm:pt>
    <dgm:pt modelId="{149CFC28-24CE-40B6-BF41-3DE4747284DA}" type="parTrans" cxnId="{527A0F58-F4E8-4AAD-B01E-7ECCC67C875D}">
      <dgm:prSet/>
      <dgm:spPr/>
      <dgm:t>
        <a:bodyPr/>
        <a:lstStyle/>
        <a:p>
          <a:endParaRPr lang="fr-FR"/>
        </a:p>
      </dgm:t>
    </dgm:pt>
    <dgm:pt modelId="{642189CA-92EA-4CC4-8F58-3FAB0A5F2E62}" type="sibTrans" cxnId="{527A0F58-F4E8-4AAD-B01E-7ECCC67C875D}">
      <dgm:prSet/>
      <dgm:spPr/>
      <dgm:t>
        <a:bodyPr/>
        <a:lstStyle/>
        <a:p>
          <a:endParaRPr lang="fr-FR"/>
        </a:p>
      </dgm:t>
    </dgm:pt>
    <dgm:pt modelId="{CC555048-3AD0-41DD-901D-CC6A76B1B5D7}">
      <dgm:prSet phldrT="[Texte]"/>
      <dgm:spPr/>
      <dgm:t>
        <a:bodyPr/>
        <a:lstStyle/>
        <a:p>
          <a:r>
            <a:rPr lang="fr-FR" b="1" dirty="0" smtClean="0"/>
            <a:t>Mise au propre</a:t>
          </a:r>
          <a:endParaRPr lang="fr-FR" b="1" dirty="0"/>
        </a:p>
      </dgm:t>
    </dgm:pt>
    <dgm:pt modelId="{CE7B0FB7-7006-4A0E-9C0A-AFEAFE279808}" type="parTrans" cxnId="{EF9445AF-7B20-4C82-99C9-0ADEFD619DE6}">
      <dgm:prSet/>
      <dgm:spPr/>
      <dgm:t>
        <a:bodyPr/>
        <a:lstStyle/>
        <a:p>
          <a:endParaRPr lang="fr-FR"/>
        </a:p>
      </dgm:t>
    </dgm:pt>
    <dgm:pt modelId="{B90A1A19-4C8B-450A-8D6A-A69B58F8DDFB}" type="sibTrans" cxnId="{EF9445AF-7B20-4C82-99C9-0ADEFD619DE6}">
      <dgm:prSet/>
      <dgm:spPr/>
      <dgm:t>
        <a:bodyPr/>
        <a:lstStyle/>
        <a:p>
          <a:endParaRPr lang="fr-FR"/>
        </a:p>
      </dgm:t>
    </dgm:pt>
    <dgm:pt modelId="{833F730A-4EC6-458F-8927-3848711EE96E}">
      <dgm:prSet/>
      <dgm:spPr/>
      <dgm:t>
        <a:bodyPr/>
        <a:lstStyle/>
        <a:p>
          <a:r>
            <a:rPr lang="fr-FR" b="1" dirty="0" smtClean="0"/>
            <a:t>Planification</a:t>
          </a:r>
          <a:endParaRPr lang="fr-FR" b="1" dirty="0"/>
        </a:p>
      </dgm:t>
    </dgm:pt>
    <dgm:pt modelId="{7C07B73D-3289-4077-88A8-EABD933EE187}" type="parTrans" cxnId="{28DDBB3D-D483-4E06-B869-3B787B251F57}">
      <dgm:prSet/>
      <dgm:spPr/>
      <dgm:t>
        <a:bodyPr/>
        <a:lstStyle/>
        <a:p>
          <a:endParaRPr lang="fr-FR"/>
        </a:p>
      </dgm:t>
    </dgm:pt>
    <dgm:pt modelId="{B419918B-9D52-43C0-B3A0-ACF9F60910DB}" type="sibTrans" cxnId="{28DDBB3D-D483-4E06-B869-3B787B251F57}">
      <dgm:prSet/>
      <dgm:spPr/>
      <dgm:t>
        <a:bodyPr/>
        <a:lstStyle/>
        <a:p>
          <a:endParaRPr lang="fr-FR"/>
        </a:p>
      </dgm:t>
    </dgm:pt>
    <dgm:pt modelId="{5022184F-DCBA-4E5E-AAE1-44180D1A76C4}" type="pres">
      <dgm:prSet presAssocID="{6FD06044-2B30-4317-82F9-483A23C0552B}" presName="Name0" presStyleCnt="0">
        <dgm:presLayoutVars>
          <dgm:dir/>
          <dgm:animLvl val="lvl"/>
          <dgm:resizeHandles val="exact"/>
        </dgm:presLayoutVars>
      </dgm:prSet>
      <dgm:spPr/>
    </dgm:pt>
    <dgm:pt modelId="{FEBFB7F2-4A99-4390-AD89-D142239D4215}" type="pres">
      <dgm:prSet presAssocID="{833F730A-4EC6-458F-8927-3848711EE96E}" presName="parTxOnly" presStyleLbl="node1" presStyleIdx="0" presStyleCnt="4">
        <dgm:presLayoutVars>
          <dgm:chMax val="0"/>
          <dgm:chPref val="0"/>
          <dgm:bulletEnabled val="1"/>
        </dgm:presLayoutVars>
      </dgm:prSet>
      <dgm:spPr/>
      <dgm:t>
        <a:bodyPr/>
        <a:lstStyle/>
        <a:p>
          <a:endParaRPr lang="fr-FR"/>
        </a:p>
      </dgm:t>
    </dgm:pt>
    <dgm:pt modelId="{240B42D9-E265-45A5-985F-8A5F6246A8CF}" type="pres">
      <dgm:prSet presAssocID="{B419918B-9D52-43C0-B3A0-ACF9F60910DB}" presName="parTxOnlySpace" presStyleCnt="0"/>
      <dgm:spPr/>
    </dgm:pt>
    <dgm:pt modelId="{9BC144B6-19C1-4DE2-8309-C94D673C02DE}" type="pres">
      <dgm:prSet presAssocID="{D95E8C3C-03CC-4C6B-975E-3CAA8C1DF91A}" presName="parTxOnly" presStyleLbl="node1" presStyleIdx="1" presStyleCnt="4">
        <dgm:presLayoutVars>
          <dgm:chMax val="0"/>
          <dgm:chPref val="0"/>
          <dgm:bulletEnabled val="1"/>
        </dgm:presLayoutVars>
      </dgm:prSet>
      <dgm:spPr/>
      <dgm:t>
        <a:bodyPr/>
        <a:lstStyle/>
        <a:p>
          <a:endParaRPr lang="fr-FR"/>
        </a:p>
      </dgm:t>
    </dgm:pt>
    <dgm:pt modelId="{47112C1B-6755-4986-B74B-21C7ABF0B6C0}" type="pres">
      <dgm:prSet presAssocID="{B9A0502B-9064-4710-B19B-52F5BEA5EA4A}" presName="parTxOnlySpace" presStyleCnt="0"/>
      <dgm:spPr/>
    </dgm:pt>
    <dgm:pt modelId="{004164C5-5E73-4441-869E-BECF367EFD9B}" type="pres">
      <dgm:prSet presAssocID="{D1ADBD5E-F848-4C68-85D5-48E9455E6416}" presName="parTxOnly" presStyleLbl="node1" presStyleIdx="2" presStyleCnt="4">
        <dgm:presLayoutVars>
          <dgm:chMax val="0"/>
          <dgm:chPref val="0"/>
          <dgm:bulletEnabled val="1"/>
        </dgm:presLayoutVars>
      </dgm:prSet>
      <dgm:spPr/>
      <dgm:t>
        <a:bodyPr/>
        <a:lstStyle/>
        <a:p>
          <a:endParaRPr lang="fr-FR"/>
        </a:p>
      </dgm:t>
    </dgm:pt>
    <dgm:pt modelId="{125E48A0-C4C6-4536-B01B-C23735163485}" type="pres">
      <dgm:prSet presAssocID="{642189CA-92EA-4CC4-8F58-3FAB0A5F2E62}" presName="parTxOnlySpace" presStyleCnt="0"/>
      <dgm:spPr/>
    </dgm:pt>
    <dgm:pt modelId="{4424EAE1-31C6-4E98-AE38-0A29255BA311}" type="pres">
      <dgm:prSet presAssocID="{CC555048-3AD0-41DD-901D-CC6A76B1B5D7}" presName="parTxOnly" presStyleLbl="node1" presStyleIdx="3" presStyleCnt="4">
        <dgm:presLayoutVars>
          <dgm:chMax val="0"/>
          <dgm:chPref val="0"/>
          <dgm:bulletEnabled val="1"/>
        </dgm:presLayoutVars>
      </dgm:prSet>
      <dgm:spPr/>
      <dgm:t>
        <a:bodyPr/>
        <a:lstStyle/>
        <a:p>
          <a:endParaRPr lang="fr-FR"/>
        </a:p>
      </dgm:t>
    </dgm:pt>
  </dgm:ptLst>
  <dgm:cxnLst>
    <dgm:cxn modelId="{DBBAE254-D3C0-4AA9-80E3-345E9D4C0A95}" type="presOf" srcId="{D95E8C3C-03CC-4C6B-975E-3CAA8C1DF91A}" destId="{9BC144B6-19C1-4DE2-8309-C94D673C02DE}" srcOrd="0" destOrd="0" presId="urn:microsoft.com/office/officeart/2005/8/layout/chevron1"/>
    <dgm:cxn modelId="{EF9445AF-7B20-4C82-99C9-0ADEFD619DE6}" srcId="{6FD06044-2B30-4317-82F9-483A23C0552B}" destId="{CC555048-3AD0-41DD-901D-CC6A76B1B5D7}" srcOrd="3" destOrd="0" parTransId="{CE7B0FB7-7006-4A0E-9C0A-AFEAFE279808}" sibTransId="{B90A1A19-4C8B-450A-8D6A-A69B58F8DDFB}"/>
    <dgm:cxn modelId="{47264CEA-20F7-47F0-9A2D-FC0F918852A0}" type="presOf" srcId="{D1ADBD5E-F848-4C68-85D5-48E9455E6416}" destId="{004164C5-5E73-4441-869E-BECF367EFD9B}" srcOrd="0" destOrd="0" presId="urn:microsoft.com/office/officeart/2005/8/layout/chevron1"/>
    <dgm:cxn modelId="{527A0F58-F4E8-4AAD-B01E-7ECCC67C875D}" srcId="{6FD06044-2B30-4317-82F9-483A23C0552B}" destId="{D1ADBD5E-F848-4C68-85D5-48E9455E6416}" srcOrd="2" destOrd="0" parTransId="{149CFC28-24CE-40B6-BF41-3DE4747284DA}" sibTransId="{642189CA-92EA-4CC4-8F58-3FAB0A5F2E62}"/>
    <dgm:cxn modelId="{6EFC6E49-C39B-4266-8623-2D87A6B3FA56}" type="presOf" srcId="{CC555048-3AD0-41DD-901D-CC6A76B1B5D7}" destId="{4424EAE1-31C6-4E98-AE38-0A29255BA311}" srcOrd="0" destOrd="0" presId="urn:microsoft.com/office/officeart/2005/8/layout/chevron1"/>
    <dgm:cxn modelId="{21BD4567-8AA3-47CD-9ABB-5585939F5A13}" srcId="{6FD06044-2B30-4317-82F9-483A23C0552B}" destId="{D95E8C3C-03CC-4C6B-975E-3CAA8C1DF91A}" srcOrd="1" destOrd="0" parTransId="{98B25421-EF4E-4AC7-9274-D9C66867324F}" sibTransId="{B9A0502B-9064-4710-B19B-52F5BEA5EA4A}"/>
    <dgm:cxn modelId="{21D6DEE5-D563-4138-B035-CA7DF8D44715}" type="presOf" srcId="{6FD06044-2B30-4317-82F9-483A23C0552B}" destId="{5022184F-DCBA-4E5E-AAE1-44180D1A76C4}" srcOrd="0" destOrd="0" presId="urn:microsoft.com/office/officeart/2005/8/layout/chevron1"/>
    <dgm:cxn modelId="{28DDBB3D-D483-4E06-B869-3B787B251F57}" srcId="{6FD06044-2B30-4317-82F9-483A23C0552B}" destId="{833F730A-4EC6-458F-8927-3848711EE96E}" srcOrd="0" destOrd="0" parTransId="{7C07B73D-3289-4077-88A8-EABD933EE187}" sibTransId="{B419918B-9D52-43C0-B3A0-ACF9F60910DB}"/>
    <dgm:cxn modelId="{5EA1F1F5-7A07-4D73-9270-9ABFC62E14AC}" type="presOf" srcId="{833F730A-4EC6-458F-8927-3848711EE96E}" destId="{FEBFB7F2-4A99-4390-AD89-D142239D4215}" srcOrd="0" destOrd="0" presId="urn:microsoft.com/office/officeart/2005/8/layout/chevron1"/>
    <dgm:cxn modelId="{70C7042E-35B3-4BA0-AFE5-DD8C39CEB284}" type="presParOf" srcId="{5022184F-DCBA-4E5E-AAE1-44180D1A76C4}" destId="{FEBFB7F2-4A99-4390-AD89-D142239D4215}" srcOrd="0" destOrd="0" presId="urn:microsoft.com/office/officeart/2005/8/layout/chevron1"/>
    <dgm:cxn modelId="{E98E944F-6295-4182-89C6-1F089F308AB8}" type="presParOf" srcId="{5022184F-DCBA-4E5E-AAE1-44180D1A76C4}" destId="{240B42D9-E265-45A5-985F-8A5F6246A8CF}" srcOrd="1" destOrd="0" presId="urn:microsoft.com/office/officeart/2005/8/layout/chevron1"/>
    <dgm:cxn modelId="{ABFE3080-3228-4AA2-B219-AD99C818FA03}" type="presParOf" srcId="{5022184F-DCBA-4E5E-AAE1-44180D1A76C4}" destId="{9BC144B6-19C1-4DE2-8309-C94D673C02DE}" srcOrd="2" destOrd="0" presId="urn:microsoft.com/office/officeart/2005/8/layout/chevron1"/>
    <dgm:cxn modelId="{990599B5-AA5F-4D73-AA0C-1CA8FEC68080}" type="presParOf" srcId="{5022184F-DCBA-4E5E-AAE1-44180D1A76C4}" destId="{47112C1B-6755-4986-B74B-21C7ABF0B6C0}" srcOrd="3" destOrd="0" presId="urn:microsoft.com/office/officeart/2005/8/layout/chevron1"/>
    <dgm:cxn modelId="{144AEBCE-A5F6-4D15-ABEF-A9C1AC748E9A}" type="presParOf" srcId="{5022184F-DCBA-4E5E-AAE1-44180D1A76C4}" destId="{004164C5-5E73-4441-869E-BECF367EFD9B}" srcOrd="4" destOrd="0" presId="urn:microsoft.com/office/officeart/2005/8/layout/chevron1"/>
    <dgm:cxn modelId="{19162E6D-1D11-445F-A5C9-F40BF06C92F5}" type="presParOf" srcId="{5022184F-DCBA-4E5E-AAE1-44180D1A76C4}" destId="{125E48A0-C4C6-4536-B01B-C23735163485}" srcOrd="5" destOrd="0" presId="urn:microsoft.com/office/officeart/2005/8/layout/chevron1"/>
    <dgm:cxn modelId="{4CD2250B-7BD8-4A12-8E95-770F9689A705}" type="presParOf" srcId="{5022184F-DCBA-4E5E-AAE1-44180D1A76C4}" destId="{4424EAE1-31C6-4E98-AE38-0A29255BA311}"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F1A56BD7-2C9D-46B1-9912-B7E6BD2E41CF}" type="doc">
      <dgm:prSet loTypeId="urn:microsoft.com/office/officeart/2005/8/layout/vList5" loCatId="list" qsTypeId="urn:microsoft.com/office/officeart/2005/8/quickstyle/simple1" qsCatId="simple" csTypeId="urn:microsoft.com/office/officeart/2005/8/colors/accent3_3" csCatId="accent3" phldr="1"/>
      <dgm:spPr/>
      <dgm:t>
        <a:bodyPr/>
        <a:lstStyle/>
        <a:p>
          <a:endParaRPr lang="fr-CA"/>
        </a:p>
      </dgm:t>
    </dgm:pt>
    <dgm:pt modelId="{C0C662C9-6F94-48A7-8D42-7721237BE980}">
      <dgm:prSet phldrT="[Texte]" custT="1"/>
      <dgm:spPr>
        <a:xfrm>
          <a:off x="975" y="0"/>
          <a:ext cx="2215143" cy="4968552"/>
        </a:xfrm>
        <a:prstGeom prst="roundRect">
          <a:avLst/>
        </a:prstGeom>
        <a:solidFill>
          <a:srgbClr val="44546A"/>
        </a:solidFill>
        <a:ln w="12700" cap="flat" cmpd="sng" algn="ctr">
          <a:solidFill>
            <a:schemeClr val="accent6">
              <a:lumMod val="50000"/>
            </a:schemeClr>
          </a:solidFill>
          <a:prstDash val="solid"/>
        </a:ln>
        <a:effectLst/>
      </dgm:spPr>
      <dgm:t>
        <a:bodyPr/>
        <a:lstStyle/>
        <a:p>
          <a:r>
            <a:rPr lang="fr-CA" sz="2400" b="1" dirty="0" smtClean="0">
              <a:solidFill>
                <a:schemeClr val="bg1"/>
              </a:solidFill>
              <a:latin typeface="Century Gothic" pitchFamily="34" charset="0"/>
              <a:ea typeface="+mn-ea"/>
              <a:cs typeface="+mn-cs"/>
            </a:rPr>
            <a:t>Mise en texte</a:t>
          </a:r>
          <a:endParaRPr lang="fr-CA" sz="2400" b="1" dirty="0">
            <a:solidFill>
              <a:schemeClr val="bg1"/>
            </a:solidFill>
            <a:latin typeface="Century Gothic" pitchFamily="34" charset="0"/>
            <a:ea typeface="+mn-ea"/>
            <a:cs typeface="+mn-cs"/>
          </a:endParaRPr>
        </a:p>
      </dgm:t>
    </dgm:pt>
    <dgm:pt modelId="{DEE47CFD-9C98-42FE-83A8-34EA9F2043AA}" type="parTrans" cxnId="{0F0F1511-01CC-4C41-891E-458CC06806FE}">
      <dgm:prSet/>
      <dgm:spPr/>
      <dgm:t>
        <a:bodyPr/>
        <a:lstStyle/>
        <a:p>
          <a:endParaRPr lang="fr-CA"/>
        </a:p>
      </dgm:t>
    </dgm:pt>
    <dgm:pt modelId="{E8FC0E4E-B292-473E-AAEC-5AA88D58C25E}" type="sibTrans" cxnId="{0F0F1511-01CC-4C41-891E-458CC06806FE}">
      <dgm:prSet/>
      <dgm:spPr/>
      <dgm:t>
        <a:bodyPr/>
        <a:lstStyle/>
        <a:p>
          <a:endParaRPr lang="fr-CA"/>
        </a:p>
      </dgm:t>
    </dgm:pt>
    <dgm:pt modelId="{0BE7540F-4304-4036-9CD8-AF7E75EEBADD}">
      <dgm:prSet phldrT="[Texte]" custT="1"/>
      <dgm:spPr>
        <a:xfrm rot="5400000">
          <a:off x="4229549" y="-1675449"/>
          <a:ext cx="4292590" cy="8319450"/>
        </a:xfrm>
        <a:prstGeom prst="round2SameRect">
          <a:avLst/>
        </a:prstGeom>
        <a:noFill/>
        <a:ln w="12700" cap="flat" cmpd="sng" algn="ctr">
          <a:solidFill>
            <a:schemeClr val="accent5">
              <a:lumMod val="50000"/>
              <a:alpha val="90000"/>
            </a:schemeClr>
          </a:solidFill>
          <a:prstDash val="solid"/>
        </a:ln>
        <a:effectLst/>
      </dgm:spPr>
      <dgm:t>
        <a:bodyPr/>
        <a:lstStyle/>
        <a:p>
          <a:pPr>
            <a:lnSpc>
              <a:spcPct val="150000"/>
            </a:lnSpc>
          </a:pPr>
          <a:r>
            <a:rPr lang="fr-CA" sz="19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Exige différentes habiletés et compétences en même temps:                                                 	</a:t>
          </a:r>
          <a:r>
            <a:rPr lang="fr-CA" sz="20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 contrôle des habiletés motrices                    	 	 	- contrôle des aspects linguistiques 				        	*</a:t>
          </a:r>
          <a:r>
            <a:rPr lang="fr-CA" sz="1600" i="1"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connaissances linguistiques (choix des mots) 			          	*connaissances syntaxiques (choix de la structure des phrases)                                                                           	          	*connaissance des orthographes grammaticale et d’usage</a:t>
          </a:r>
          <a:r>
            <a:rPr lang="fr-CA" sz="20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	                         	- maitrise de la grammaire du texte (</a:t>
          </a:r>
          <a:r>
            <a:rPr lang="fr-CA" sz="16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cohérence des idées</a:t>
          </a:r>
          <a:r>
            <a:rPr lang="fr-CA" sz="20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  </a:t>
          </a:r>
          <a:endParaRPr lang="fr-CA" sz="20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gm:t>
    </dgm:pt>
    <dgm:pt modelId="{0E80A0AD-9569-47F4-9EFD-D92C72E5F6BB}" type="parTrans" cxnId="{029C6493-51E8-4CD9-AC64-0ACC28F4D112}">
      <dgm:prSet/>
      <dgm:spPr/>
      <dgm:t>
        <a:bodyPr/>
        <a:lstStyle/>
        <a:p>
          <a:endParaRPr lang="fr-FR"/>
        </a:p>
      </dgm:t>
    </dgm:pt>
    <dgm:pt modelId="{7CCDF1DC-F59A-41BD-9E44-FB5240B0D29A}" type="sibTrans" cxnId="{029C6493-51E8-4CD9-AC64-0ACC28F4D112}">
      <dgm:prSet/>
      <dgm:spPr/>
      <dgm:t>
        <a:bodyPr/>
        <a:lstStyle/>
        <a:p>
          <a:endParaRPr lang="fr-FR"/>
        </a:p>
      </dgm:t>
    </dgm:pt>
    <dgm:pt modelId="{9B10ACBF-D46D-4B64-B4AE-F4074DE84BD2}" type="pres">
      <dgm:prSet presAssocID="{F1A56BD7-2C9D-46B1-9912-B7E6BD2E41CF}" presName="Name0" presStyleCnt="0">
        <dgm:presLayoutVars>
          <dgm:dir/>
          <dgm:animLvl val="lvl"/>
          <dgm:resizeHandles val="exact"/>
        </dgm:presLayoutVars>
      </dgm:prSet>
      <dgm:spPr/>
      <dgm:t>
        <a:bodyPr/>
        <a:lstStyle/>
        <a:p>
          <a:endParaRPr lang="fr-CA"/>
        </a:p>
      </dgm:t>
    </dgm:pt>
    <dgm:pt modelId="{4B2FC762-D24E-41D4-8132-053AC5E1CAE0}" type="pres">
      <dgm:prSet presAssocID="{C0C662C9-6F94-48A7-8D42-7721237BE980}" presName="linNode" presStyleCnt="0"/>
      <dgm:spPr/>
      <dgm:t>
        <a:bodyPr/>
        <a:lstStyle/>
        <a:p>
          <a:endParaRPr lang="fr-FR"/>
        </a:p>
      </dgm:t>
    </dgm:pt>
    <dgm:pt modelId="{C30D13F6-6EEF-4F70-9079-D33DC43DE4EC}" type="pres">
      <dgm:prSet presAssocID="{C0C662C9-6F94-48A7-8D42-7721237BE980}" presName="parentText" presStyleLbl="node1" presStyleIdx="0" presStyleCnt="1" custLinFactNeighborX="-2191" custLinFactNeighborY="-610">
        <dgm:presLayoutVars>
          <dgm:chMax val="1"/>
          <dgm:bulletEnabled val="1"/>
        </dgm:presLayoutVars>
      </dgm:prSet>
      <dgm:spPr/>
      <dgm:t>
        <a:bodyPr/>
        <a:lstStyle/>
        <a:p>
          <a:endParaRPr lang="fr-CA"/>
        </a:p>
      </dgm:t>
    </dgm:pt>
    <dgm:pt modelId="{C30ADAB7-5BD3-4D01-B61A-86EBEFD3BB8D}" type="pres">
      <dgm:prSet presAssocID="{C0C662C9-6F94-48A7-8D42-7721237BE980}" presName="descendantText" presStyleLbl="alignAccFollowNode1" presStyleIdx="0" presStyleCnt="1" custScaleX="211259" custScaleY="107994" custLinFactNeighborX="-901" custLinFactNeighborY="434">
        <dgm:presLayoutVars>
          <dgm:bulletEnabled val="1"/>
        </dgm:presLayoutVars>
      </dgm:prSet>
      <dgm:spPr/>
      <dgm:t>
        <a:bodyPr/>
        <a:lstStyle/>
        <a:p>
          <a:endParaRPr lang="fr-CA"/>
        </a:p>
      </dgm:t>
    </dgm:pt>
  </dgm:ptLst>
  <dgm:cxnLst>
    <dgm:cxn modelId="{029C6493-51E8-4CD9-AC64-0ACC28F4D112}" srcId="{C0C662C9-6F94-48A7-8D42-7721237BE980}" destId="{0BE7540F-4304-4036-9CD8-AF7E75EEBADD}" srcOrd="0" destOrd="0" parTransId="{0E80A0AD-9569-47F4-9EFD-D92C72E5F6BB}" sibTransId="{7CCDF1DC-F59A-41BD-9E44-FB5240B0D29A}"/>
    <dgm:cxn modelId="{E949C845-6DB9-4798-B69F-0AE6F029C326}" type="presOf" srcId="{F1A56BD7-2C9D-46B1-9912-B7E6BD2E41CF}" destId="{9B10ACBF-D46D-4B64-B4AE-F4074DE84BD2}" srcOrd="0" destOrd="0" presId="urn:microsoft.com/office/officeart/2005/8/layout/vList5"/>
    <dgm:cxn modelId="{F312BF96-E35F-458E-9211-463C55B28045}" type="presOf" srcId="{C0C662C9-6F94-48A7-8D42-7721237BE980}" destId="{C30D13F6-6EEF-4F70-9079-D33DC43DE4EC}" srcOrd="0" destOrd="0" presId="urn:microsoft.com/office/officeart/2005/8/layout/vList5"/>
    <dgm:cxn modelId="{185867C5-6F14-417D-988A-6A912B8B7C3B}" type="presOf" srcId="{0BE7540F-4304-4036-9CD8-AF7E75EEBADD}" destId="{C30ADAB7-5BD3-4D01-B61A-86EBEFD3BB8D}" srcOrd="0" destOrd="0" presId="urn:microsoft.com/office/officeart/2005/8/layout/vList5"/>
    <dgm:cxn modelId="{0F0F1511-01CC-4C41-891E-458CC06806FE}" srcId="{F1A56BD7-2C9D-46B1-9912-B7E6BD2E41CF}" destId="{C0C662C9-6F94-48A7-8D42-7721237BE980}" srcOrd="0" destOrd="0" parTransId="{DEE47CFD-9C98-42FE-83A8-34EA9F2043AA}" sibTransId="{E8FC0E4E-B292-473E-AAEC-5AA88D58C25E}"/>
    <dgm:cxn modelId="{936BF504-4B37-4E90-B6A0-44732DD546F7}" type="presParOf" srcId="{9B10ACBF-D46D-4B64-B4AE-F4074DE84BD2}" destId="{4B2FC762-D24E-41D4-8132-053AC5E1CAE0}" srcOrd="0" destOrd="0" presId="urn:microsoft.com/office/officeart/2005/8/layout/vList5"/>
    <dgm:cxn modelId="{69D824C4-7D2E-4408-B691-42955D10B792}" type="presParOf" srcId="{4B2FC762-D24E-41D4-8132-053AC5E1CAE0}" destId="{C30D13F6-6EEF-4F70-9079-D33DC43DE4EC}" srcOrd="0" destOrd="0" presId="urn:microsoft.com/office/officeart/2005/8/layout/vList5"/>
    <dgm:cxn modelId="{E814353A-7A1D-4E3D-ADF2-43D470119879}" type="presParOf" srcId="{4B2FC762-D24E-41D4-8132-053AC5E1CAE0}" destId="{C30ADAB7-5BD3-4D01-B61A-86EBEFD3BB8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D06044-2B30-4317-82F9-483A23C0552B}" type="doc">
      <dgm:prSet loTypeId="urn:microsoft.com/office/officeart/2005/8/layout/chevron1" loCatId="process" qsTypeId="urn:microsoft.com/office/officeart/2005/8/quickstyle/3d2" qsCatId="3D" csTypeId="urn:microsoft.com/office/officeart/2005/8/colors/accent0_3" csCatId="mainScheme" phldr="1"/>
      <dgm:spPr/>
    </dgm:pt>
    <dgm:pt modelId="{D95E8C3C-03CC-4C6B-975E-3CAA8C1DF91A}">
      <dgm:prSet phldrT="[Texte]"/>
      <dgm:spPr/>
      <dgm:t>
        <a:bodyPr/>
        <a:lstStyle/>
        <a:p>
          <a:r>
            <a:rPr lang="fr-FR" b="1" dirty="0" smtClean="0"/>
            <a:t>Mise en texte</a:t>
          </a:r>
          <a:endParaRPr lang="fr-FR" b="1" dirty="0"/>
        </a:p>
      </dgm:t>
    </dgm:pt>
    <dgm:pt modelId="{98B25421-EF4E-4AC7-9274-D9C66867324F}" type="parTrans" cxnId="{21BD4567-8AA3-47CD-9ABB-5585939F5A13}">
      <dgm:prSet/>
      <dgm:spPr/>
      <dgm:t>
        <a:bodyPr/>
        <a:lstStyle/>
        <a:p>
          <a:endParaRPr lang="fr-FR"/>
        </a:p>
      </dgm:t>
    </dgm:pt>
    <dgm:pt modelId="{B9A0502B-9064-4710-B19B-52F5BEA5EA4A}" type="sibTrans" cxnId="{21BD4567-8AA3-47CD-9ABB-5585939F5A13}">
      <dgm:prSet/>
      <dgm:spPr/>
      <dgm:t>
        <a:bodyPr/>
        <a:lstStyle/>
        <a:p>
          <a:endParaRPr lang="fr-FR"/>
        </a:p>
      </dgm:t>
    </dgm:pt>
    <dgm:pt modelId="{D1ADBD5E-F848-4C68-85D5-48E9455E6416}">
      <dgm:prSet phldrT="[Texte]"/>
      <dgm:spPr/>
      <dgm:t>
        <a:bodyPr/>
        <a:lstStyle/>
        <a:p>
          <a:r>
            <a:rPr lang="fr-FR" b="1" smtClean="0"/>
            <a:t>Révision </a:t>
          </a:r>
          <a:endParaRPr lang="fr-FR" b="1" dirty="0"/>
        </a:p>
      </dgm:t>
    </dgm:pt>
    <dgm:pt modelId="{149CFC28-24CE-40B6-BF41-3DE4747284DA}" type="parTrans" cxnId="{527A0F58-F4E8-4AAD-B01E-7ECCC67C875D}">
      <dgm:prSet/>
      <dgm:spPr/>
      <dgm:t>
        <a:bodyPr/>
        <a:lstStyle/>
        <a:p>
          <a:endParaRPr lang="fr-FR"/>
        </a:p>
      </dgm:t>
    </dgm:pt>
    <dgm:pt modelId="{642189CA-92EA-4CC4-8F58-3FAB0A5F2E62}" type="sibTrans" cxnId="{527A0F58-F4E8-4AAD-B01E-7ECCC67C875D}">
      <dgm:prSet/>
      <dgm:spPr/>
      <dgm:t>
        <a:bodyPr/>
        <a:lstStyle/>
        <a:p>
          <a:endParaRPr lang="fr-FR"/>
        </a:p>
      </dgm:t>
    </dgm:pt>
    <dgm:pt modelId="{CC555048-3AD0-41DD-901D-CC6A76B1B5D7}">
      <dgm:prSet phldrT="[Texte]"/>
      <dgm:spPr/>
      <dgm:t>
        <a:bodyPr/>
        <a:lstStyle/>
        <a:p>
          <a:r>
            <a:rPr lang="fr-FR" b="1" dirty="0" smtClean="0"/>
            <a:t>Mise au propre</a:t>
          </a:r>
          <a:endParaRPr lang="fr-FR" b="1" dirty="0"/>
        </a:p>
      </dgm:t>
    </dgm:pt>
    <dgm:pt modelId="{CE7B0FB7-7006-4A0E-9C0A-AFEAFE279808}" type="parTrans" cxnId="{EF9445AF-7B20-4C82-99C9-0ADEFD619DE6}">
      <dgm:prSet/>
      <dgm:spPr/>
      <dgm:t>
        <a:bodyPr/>
        <a:lstStyle/>
        <a:p>
          <a:endParaRPr lang="fr-FR"/>
        </a:p>
      </dgm:t>
    </dgm:pt>
    <dgm:pt modelId="{B90A1A19-4C8B-450A-8D6A-A69B58F8DDFB}" type="sibTrans" cxnId="{EF9445AF-7B20-4C82-99C9-0ADEFD619DE6}">
      <dgm:prSet/>
      <dgm:spPr/>
      <dgm:t>
        <a:bodyPr/>
        <a:lstStyle/>
        <a:p>
          <a:endParaRPr lang="fr-FR"/>
        </a:p>
      </dgm:t>
    </dgm:pt>
    <dgm:pt modelId="{833F730A-4EC6-458F-8927-3848711EE96E}">
      <dgm:prSet/>
      <dgm:spPr/>
      <dgm:t>
        <a:bodyPr/>
        <a:lstStyle/>
        <a:p>
          <a:r>
            <a:rPr lang="fr-FR" b="1" dirty="0" smtClean="0"/>
            <a:t>Planification</a:t>
          </a:r>
          <a:endParaRPr lang="fr-FR" b="1" dirty="0"/>
        </a:p>
      </dgm:t>
    </dgm:pt>
    <dgm:pt modelId="{7C07B73D-3289-4077-88A8-EABD933EE187}" type="parTrans" cxnId="{28DDBB3D-D483-4E06-B869-3B787B251F57}">
      <dgm:prSet/>
      <dgm:spPr/>
      <dgm:t>
        <a:bodyPr/>
        <a:lstStyle/>
        <a:p>
          <a:endParaRPr lang="fr-FR"/>
        </a:p>
      </dgm:t>
    </dgm:pt>
    <dgm:pt modelId="{B419918B-9D52-43C0-B3A0-ACF9F60910DB}" type="sibTrans" cxnId="{28DDBB3D-D483-4E06-B869-3B787B251F57}">
      <dgm:prSet/>
      <dgm:spPr/>
      <dgm:t>
        <a:bodyPr/>
        <a:lstStyle/>
        <a:p>
          <a:endParaRPr lang="fr-FR"/>
        </a:p>
      </dgm:t>
    </dgm:pt>
    <dgm:pt modelId="{5022184F-DCBA-4E5E-AAE1-44180D1A76C4}" type="pres">
      <dgm:prSet presAssocID="{6FD06044-2B30-4317-82F9-483A23C0552B}" presName="Name0" presStyleCnt="0">
        <dgm:presLayoutVars>
          <dgm:dir/>
          <dgm:animLvl val="lvl"/>
          <dgm:resizeHandles val="exact"/>
        </dgm:presLayoutVars>
      </dgm:prSet>
      <dgm:spPr/>
    </dgm:pt>
    <dgm:pt modelId="{FEBFB7F2-4A99-4390-AD89-D142239D4215}" type="pres">
      <dgm:prSet presAssocID="{833F730A-4EC6-458F-8927-3848711EE96E}" presName="parTxOnly" presStyleLbl="node1" presStyleIdx="0" presStyleCnt="4">
        <dgm:presLayoutVars>
          <dgm:chMax val="0"/>
          <dgm:chPref val="0"/>
          <dgm:bulletEnabled val="1"/>
        </dgm:presLayoutVars>
      </dgm:prSet>
      <dgm:spPr/>
      <dgm:t>
        <a:bodyPr/>
        <a:lstStyle/>
        <a:p>
          <a:endParaRPr lang="fr-FR"/>
        </a:p>
      </dgm:t>
    </dgm:pt>
    <dgm:pt modelId="{240B42D9-E265-45A5-985F-8A5F6246A8CF}" type="pres">
      <dgm:prSet presAssocID="{B419918B-9D52-43C0-B3A0-ACF9F60910DB}" presName="parTxOnlySpace" presStyleCnt="0"/>
      <dgm:spPr/>
    </dgm:pt>
    <dgm:pt modelId="{9BC144B6-19C1-4DE2-8309-C94D673C02DE}" type="pres">
      <dgm:prSet presAssocID="{D95E8C3C-03CC-4C6B-975E-3CAA8C1DF91A}" presName="parTxOnly" presStyleLbl="node1" presStyleIdx="1" presStyleCnt="4">
        <dgm:presLayoutVars>
          <dgm:chMax val="0"/>
          <dgm:chPref val="0"/>
          <dgm:bulletEnabled val="1"/>
        </dgm:presLayoutVars>
      </dgm:prSet>
      <dgm:spPr/>
      <dgm:t>
        <a:bodyPr/>
        <a:lstStyle/>
        <a:p>
          <a:endParaRPr lang="fr-FR"/>
        </a:p>
      </dgm:t>
    </dgm:pt>
    <dgm:pt modelId="{47112C1B-6755-4986-B74B-21C7ABF0B6C0}" type="pres">
      <dgm:prSet presAssocID="{B9A0502B-9064-4710-B19B-52F5BEA5EA4A}" presName="parTxOnlySpace" presStyleCnt="0"/>
      <dgm:spPr/>
    </dgm:pt>
    <dgm:pt modelId="{004164C5-5E73-4441-869E-BECF367EFD9B}" type="pres">
      <dgm:prSet presAssocID="{D1ADBD5E-F848-4C68-85D5-48E9455E6416}" presName="parTxOnly" presStyleLbl="node1" presStyleIdx="2" presStyleCnt="4">
        <dgm:presLayoutVars>
          <dgm:chMax val="0"/>
          <dgm:chPref val="0"/>
          <dgm:bulletEnabled val="1"/>
        </dgm:presLayoutVars>
      </dgm:prSet>
      <dgm:spPr/>
      <dgm:t>
        <a:bodyPr/>
        <a:lstStyle/>
        <a:p>
          <a:endParaRPr lang="fr-FR"/>
        </a:p>
      </dgm:t>
    </dgm:pt>
    <dgm:pt modelId="{125E48A0-C4C6-4536-B01B-C23735163485}" type="pres">
      <dgm:prSet presAssocID="{642189CA-92EA-4CC4-8F58-3FAB0A5F2E62}" presName="parTxOnlySpace" presStyleCnt="0"/>
      <dgm:spPr/>
    </dgm:pt>
    <dgm:pt modelId="{4424EAE1-31C6-4E98-AE38-0A29255BA311}" type="pres">
      <dgm:prSet presAssocID="{CC555048-3AD0-41DD-901D-CC6A76B1B5D7}" presName="parTxOnly" presStyleLbl="node1" presStyleIdx="3" presStyleCnt="4">
        <dgm:presLayoutVars>
          <dgm:chMax val="0"/>
          <dgm:chPref val="0"/>
          <dgm:bulletEnabled val="1"/>
        </dgm:presLayoutVars>
      </dgm:prSet>
      <dgm:spPr/>
      <dgm:t>
        <a:bodyPr/>
        <a:lstStyle/>
        <a:p>
          <a:endParaRPr lang="fr-FR"/>
        </a:p>
      </dgm:t>
    </dgm:pt>
  </dgm:ptLst>
  <dgm:cxnLst>
    <dgm:cxn modelId="{DBBAE254-D3C0-4AA9-80E3-345E9D4C0A95}" type="presOf" srcId="{D95E8C3C-03CC-4C6B-975E-3CAA8C1DF91A}" destId="{9BC144B6-19C1-4DE2-8309-C94D673C02DE}" srcOrd="0" destOrd="0" presId="urn:microsoft.com/office/officeart/2005/8/layout/chevron1"/>
    <dgm:cxn modelId="{EF9445AF-7B20-4C82-99C9-0ADEFD619DE6}" srcId="{6FD06044-2B30-4317-82F9-483A23C0552B}" destId="{CC555048-3AD0-41DD-901D-CC6A76B1B5D7}" srcOrd="3" destOrd="0" parTransId="{CE7B0FB7-7006-4A0E-9C0A-AFEAFE279808}" sibTransId="{B90A1A19-4C8B-450A-8D6A-A69B58F8DDFB}"/>
    <dgm:cxn modelId="{47264CEA-20F7-47F0-9A2D-FC0F918852A0}" type="presOf" srcId="{D1ADBD5E-F848-4C68-85D5-48E9455E6416}" destId="{004164C5-5E73-4441-869E-BECF367EFD9B}" srcOrd="0" destOrd="0" presId="urn:microsoft.com/office/officeart/2005/8/layout/chevron1"/>
    <dgm:cxn modelId="{527A0F58-F4E8-4AAD-B01E-7ECCC67C875D}" srcId="{6FD06044-2B30-4317-82F9-483A23C0552B}" destId="{D1ADBD5E-F848-4C68-85D5-48E9455E6416}" srcOrd="2" destOrd="0" parTransId="{149CFC28-24CE-40B6-BF41-3DE4747284DA}" sibTransId="{642189CA-92EA-4CC4-8F58-3FAB0A5F2E62}"/>
    <dgm:cxn modelId="{6EFC6E49-C39B-4266-8623-2D87A6B3FA56}" type="presOf" srcId="{CC555048-3AD0-41DD-901D-CC6A76B1B5D7}" destId="{4424EAE1-31C6-4E98-AE38-0A29255BA311}" srcOrd="0" destOrd="0" presId="urn:microsoft.com/office/officeart/2005/8/layout/chevron1"/>
    <dgm:cxn modelId="{21BD4567-8AA3-47CD-9ABB-5585939F5A13}" srcId="{6FD06044-2B30-4317-82F9-483A23C0552B}" destId="{D95E8C3C-03CC-4C6B-975E-3CAA8C1DF91A}" srcOrd="1" destOrd="0" parTransId="{98B25421-EF4E-4AC7-9274-D9C66867324F}" sibTransId="{B9A0502B-9064-4710-B19B-52F5BEA5EA4A}"/>
    <dgm:cxn modelId="{21D6DEE5-D563-4138-B035-CA7DF8D44715}" type="presOf" srcId="{6FD06044-2B30-4317-82F9-483A23C0552B}" destId="{5022184F-DCBA-4E5E-AAE1-44180D1A76C4}" srcOrd="0" destOrd="0" presId="urn:microsoft.com/office/officeart/2005/8/layout/chevron1"/>
    <dgm:cxn modelId="{28DDBB3D-D483-4E06-B869-3B787B251F57}" srcId="{6FD06044-2B30-4317-82F9-483A23C0552B}" destId="{833F730A-4EC6-458F-8927-3848711EE96E}" srcOrd="0" destOrd="0" parTransId="{7C07B73D-3289-4077-88A8-EABD933EE187}" sibTransId="{B419918B-9D52-43C0-B3A0-ACF9F60910DB}"/>
    <dgm:cxn modelId="{5EA1F1F5-7A07-4D73-9270-9ABFC62E14AC}" type="presOf" srcId="{833F730A-4EC6-458F-8927-3848711EE96E}" destId="{FEBFB7F2-4A99-4390-AD89-D142239D4215}" srcOrd="0" destOrd="0" presId="urn:microsoft.com/office/officeart/2005/8/layout/chevron1"/>
    <dgm:cxn modelId="{70C7042E-35B3-4BA0-AFE5-DD8C39CEB284}" type="presParOf" srcId="{5022184F-DCBA-4E5E-AAE1-44180D1A76C4}" destId="{FEBFB7F2-4A99-4390-AD89-D142239D4215}" srcOrd="0" destOrd="0" presId="urn:microsoft.com/office/officeart/2005/8/layout/chevron1"/>
    <dgm:cxn modelId="{E98E944F-6295-4182-89C6-1F089F308AB8}" type="presParOf" srcId="{5022184F-DCBA-4E5E-AAE1-44180D1A76C4}" destId="{240B42D9-E265-45A5-985F-8A5F6246A8CF}" srcOrd="1" destOrd="0" presId="urn:microsoft.com/office/officeart/2005/8/layout/chevron1"/>
    <dgm:cxn modelId="{ABFE3080-3228-4AA2-B219-AD99C818FA03}" type="presParOf" srcId="{5022184F-DCBA-4E5E-AAE1-44180D1A76C4}" destId="{9BC144B6-19C1-4DE2-8309-C94D673C02DE}" srcOrd="2" destOrd="0" presId="urn:microsoft.com/office/officeart/2005/8/layout/chevron1"/>
    <dgm:cxn modelId="{990599B5-AA5F-4D73-AA0C-1CA8FEC68080}" type="presParOf" srcId="{5022184F-DCBA-4E5E-AAE1-44180D1A76C4}" destId="{47112C1B-6755-4986-B74B-21C7ABF0B6C0}" srcOrd="3" destOrd="0" presId="urn:microsoft.com/office/officeart/2005/8/layout/chevron1"/>
    <dgm:cxn modelId="{144AEBCE-A5F6-4D15-ABEF-A9C1AC748E9A}" type="presParOf" srcId="{5022184F-DCBA-4E5E-AAE1-44180D1A76C4}" destId="{004164C5-5E73-4441-869E-BECF367EFD9B}" srcOrd="4" destOrd="0" presId="urn:microsoft.com/office/officeart/2005/8/layout/chevron1"/>
    <dgm:cxn modelId="{19162E6D-1D11-445F-A5C9-F40BF06C92F5}" type="presParOf" srcId="{5022184F-DCBA-4E5E-AAE1-44180D1A76C4}" destId="{125E48A0-C4C6-4536-B01B-C23735163485}" srcOrd="5" destOrd="0" presId="urn:microsoft.com/office/officeart/2005/8/layout/chevron1"/>
    <dgm:cxn modelId="{4CD2250B-7BD8-4A12-8E95-770F9689A705}" type="presParOf" srcId="{5022184F-DCBA-4E5E-AAE1-44180D1A76C4}" destId="{4424EAE1-31C6-4E98-AE38-0A29255BA311}"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F1A56BD7-2C9D-46B1-9912-B7E6BD2E41CF}"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fr-CA"/>
        </a:p>
      </dgm:t>
    </dgm:pt>
    <dgm:pt modelId="{C0C662C9-6F94-48A7-8D42-7721237BE980}">
      <dgm:prSet phldrT="[Texte]" custT="1"/>
      <dgm:spPr>
        <a:xfrm>
          <a:off x="39603" y="0"/>
          <a:ext cx="2948586" cy="4968552"/>
        </a:xfrm>
        <a:prstGeom prst="roundRect">
          <a:avLst/>
        </a:prstGeom>
        <a:solidFill>
          <a:srgbClr val="44546A"/>
        </a:solidFill>
        <a:ln w="12700" cap="flat" cmpd="sng" algn="ctr">
          <a:solidFill>
            <a:sysClr val="window" lastClr="FFFFFF">
              <a:hueOff val="0"/>
              <a:satOff val="0"/>
              <a:lumOff val="0"/>
              <a:alphaOff val="0"/>
            </a:sysClr>
          </a:solidFill>
          <a:prstDash val="solid"/>
        </a:ln>
        <a:effectLst/>
      </dgm:spPr>
      <dgm:t>
        <a:bodyPr/>
        <a:lstStyle/>
        <a:p>
          <a:r>
            <a:rPr lang="fr-CA" sz="2400" b="1" dirty="0" smtClean="0">
              <a:solidFill>
                <a:schemeClr val="bg1"/>
              </a:solidFill>
              <a:latin typeface="Century Gothic" pitchFamily="34" charset="0"/>
              <a:ea typeface="+mn-ea"/>
              <a:cs typeface="+mn-cs"/>
            </a:rPr>
            <a:t>Révision</a:t>
          </a:r>
          <a:endParaRPr lang="fr-CA" sz="2400" b="1" dirty="0">
            <a:solidFill>
              <a:schemeClr val="bg1"/>
            </a:solidFill>
            <a:latin typeface="Century Gothic" pitchFamily="34" charset="0"/>
            <a:ea typeface="+mn-ea"/>
            <a:cs typeface="+mn-cs"/>
          </a:endParaRPr>
        </a:p>
      </dgm:t>
    </dgm:pt>
    <dgm:pt modelId="{DEE47CFD-9C98-42FE-83A8-34EA9F2043AA}" type="parTrans" cxnId="{0F0F1511-01CC-4C41-891E-458CC06806FE}">
      <dgm:prSet/>
      <dgm:spPr/>
      <dgm:t>
        <a:bodyPr/>
        <a:lstStyle/>
        <a:p>
          <a:endParaRPr lang="fr-CA"/>
        </a:p>
      </dgm:t>
    </dgm:pt>
    <dgm:pt modelId="{E8FC0E4E-B292-473E-AAEC-5AA88D58C25E}" type="sibTrans" cxnId="{0F0F1511-01CC-4C41-891E-458CC06806FE}">
      <dgm:prSet/>
      <dgm:spPr/>
      <dgm:t>
        <a:bodyPr/>
        <a:lstStyle/>
        <a:p>
          <a:endParaRPr lang="fr-CA"/>
        </a:p>
      </dgm:t>
    </dgm:pt>
    <dgm:pt modelId="{0BE7540F-4304-4036-9CD8-AF7E75EEBADD}">
      <dgm:prSet phldrT="[Texte]" custT="1"/>
      <dgm:spPr>
        <a:xfrm rot="5400000">
          <a:off x="4596270" y="-1308995"/>
          <a:ext cx="4292590" cy="7586542"/>
        </a:xfrm>
        <a:prstGeom prst="round2SameRect">
          <a:avLst/>
        </a:prstGeom>
        <a:noFill/>
        <a:ln w="12700" cap="flat" cmpd="sng" algn="ctr">
          <a:solidFill>
            <a:schemeClr val="accent5">
              <a:lumMod val="50000"/>
              <a:alpha val="90000"/>
            </a:schemeClr>
          </a:solidFill>
          <a:prstDash val="solid"/>
        </a:ln>
        <a:effectLst/>
      </dgm:spPr>
      <dgm:t>
        <a:bodyPr/>
        <a:lstStyle/>
        <a:p>
          <a:pPr>
            <a:lnSpc>
              <a:spcPct val="150000"/>
            </a:lnSpc>
          </a:pPr>
          <a:r>
            <a:rPr lang="fr-CA" sz="24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Permet une mise en texte plus fluide</a:t>
          </a:r>
          <a:endParaRPr lang="fr-CA" sz="24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gm:t>
    </dgm:pt>
    <dgm:pt modelId="{0E80A0AD-9569-47F4-9EFD-D92C72E5F6BB}" type="parTrans" cxnId="{029C6493-51E8-4CD9-AC64-0ACC28F4D112}">
      <dgm:prSet/>
      <dgm:spPr/>
      <dgm:t>
        <a:bodyPr/>
        <a:lstStyle/>
        <a:p>
          <a:endParaRPr lang="fr-FR"/>
        </a:p>
      </dgm:t>
    </dgm:pt>
    <dgm:pt modelId="{7CCDF1DC-F59A-41BD-9E44-FB5240B0D29A}" type="sibTrans" cxnId="{029C6493-51E8-4CD9-AC64-0ACC28F4D112}">
      <dgm:prSet/>
      <dgm:spPr/>
      <dgm:t>
        <a:bodyPr/>
        <a:lstStyle/>
        <a:p>
          <a:endParaRPr lang="fr-FR"/>
        </a:p>
      </dgm:t>
    </dgm:pt>
    <dgm:pt modelId="{19454812-3A9C-45A1-A88E-454F98232D8E}">
      <dgm:prSet custT="1"/>
      <dgm:spPr>
        <a:xfrm rot="5400000">
          <a:off x="4596270" y="-1308995"/>
          <a:ext cx="4292590" cy="7586542"/>
        </a:xfrm>
        <a:prstGeom prst="round2SameRect">
          <a:avLst/>
        </a:prstGeom>
        <a:noFill/>
        <a:ln w="12700" cap="flat" cmpd="sng" algn="ctr">
          <a:solidFill>
            <a:schemeClr val="accent5">
              <a:lumMod val="50000"/>
              <a:alpha val="90000"/>
            </a:schemeClr>
          </a:solidFill>
          <a:prstDash val="solid"/>
        </a:ln>
        <a:effectLst/>
      </dgm:spPr>
      <dgm:t>
        <a:bodyPr/>
        <a:lstStyle/>
        <a:p>
          <a:r>
            <a:rPr lang="fr-CA" sz="24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Soulage la mémoire à court terme</a:t>
          </a:r>
          <a:endParaRPr lang="fr-CA" sz="24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gm:t>
    </dgm:pt>
    <dgm:pt modelId="{4E34A96C-CEBE-43DF-BF95-95DF72F20749}" type="parTrans" cxnId="{896CC94C-E1F5-48FB-9138-E60A568DF828}">
      <dgm:prSet/>
      <dgm:spPr/>
      <dgm:t>
        <a:bodyPr/>
        <a:lstStyle/>
        <a:p>
          <a:endParaRPr lang="fr-FR"/>
        </a:p>
      </dgm:t>
    </dgm:pt>
    <dgm:pt modelId="{F3AB2AC3-2291-40B3-9200-0EAE1225A32D}" type="sibTrans" cxnId="{896CC94C-E1F5-48FB-9138-E60A568DF828}">
      <dgm:prSet/>
      <dgm:spPr/>
      <dgm:t>
        <a:bodyPr/>
        <a:lstStyle/>
        <a:p>
          <a:endParaRPr lang="fr-FR"/>
        </a:p>
      </dgm:t>
    </dgm:pt>
    <dgm:pt modelId="{ACC570AD-D777-42AB-9BBD-3217E2F9DA1F}">
      <dgm:prSet custT="1"/>
      <dgm:spPr>
        <a:xfrm rot="5400000">
          <a:off x="4596270" y="-1308995"/>
          <a:ext cx="4292590" cy="7586542"/>
        </a:xfrm>
        <a:prstGeom prst="round2SameRect">
          <a:avLst/>
        </a:prstGeom>
        <a:noFill/>
        <a:ln w="12700" cap="flat" cmpd="sng" algn="ctr">
          <a:solidFill>
            <a:schemeClr val="accent5">
              <a:lumMod val="50000"/>
              <a:alpha val="90000"/>
            </a:schemeClr>
          </a:solidFill>
          <a:prstDash val="solid"/>
        </a:ln>
        <a:effectLst/>
      </dgm:spPr>
      <dgm:t>
        <a:bodyPr/>
        <a:lstStyle/>
        <a:p>
          <a:r>
            <a:rPr lang="fr-CA" sz="24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Améliore la qualité de la production écrite (linguistique et textuelle)</a:t>
          </a:r>
          <a:endParaRPr lang="fr-CA" sz="24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gm:t>
    </dgm:pt>
    <dgm:pt modelId="{F7F78575-1367-40F8-B731-22322B9EB66B}" type="parTrans" cxnId="{E3BDF688-ABE6-4DB9-AFA7-2937FE33DE49}">
      <dgm:prSet/>
      <dgm:spPr/>
      <dgm:t>
        <a:bodyPr/>
        <a:lstStyle/>
        <a:p>
          <a:endParaRPr lang="fr-FR"/>
        </a:p>
      </dgm:t>
    </dgm:pt>
    <dgm:pt modelId="{9BF99F46-7ADC-4CD6-B293-402C773A8B4A}" type="sibTrans" cxnId="{E3BDF688-ABE6-4DB9-AFA7-2937FE33DE49}">
      <dgm:prSet/>
      <dgm:spPr/>
      <dgm:t>
        <a:bodyPr/>
        <a:lstStyle/>
        <a:p>
          <a:endParaRPr lang="fr-FR"/>
        </a:p>
      </dgm:t>
    </dgm:pt>
    <dgm:pt modelId="{3B3759B0-4653-4661-88DB-BDF60D4E6AE8}">
      <dgm:prSet custT="1"/>
      <dgm:spPr>
        <a:xfrm rot="5400000">
          <a:off x="4596270" y="-1308995"/>
          <a:ext cx="4292590" cy="7586542"/>
        </a:xfrm>
        <a:prstGeom prst="round2SameRect">
          <a:avLst/>
        </a:prstGeom>
        <a:noFill/>
        <a:ln w="12700" cap="flat" cmpd="sng" algn="ctr">
          <a:solidFill>
            <a:schemeClr val="accent5">
              <a:lumMod val="50000"/>
              <a:alpha val="90000"/>
            </a:schemeClr>
          </a:solidFill>
          <a:prstDash val="solid"/>
        </a:ln>
        <a:effectLst/>
      </dgm:spPr>
      <dgm:t>
        <a:bodyPr/>
        <a:lstStyle/>
        <a:p>
          <a:r>
            <a:rPr lang="fr-CA" sz="24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Réduit l’écart entre le texte produit et le texte planifié</a:t>
          </a:r>
          <a:endParaRPr lang="fr-CA" sz="24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gm:t>
    </dgm:pt>
    <dgm:pt modelId="{2A967A5E-F505-46B1-8C43-E6C3C038B6DE}" type="parTrans" cxnId="{9ACD62F4-1975-4A3B-806A-7E6F3F6757BB}">
      <dgm:prSet/>
      <dgm:spPr/>
      <dgm:t>
        <a:bodyPr/>
        <a:lstStyle/>
        <a:p>
          <a:endParaRPr lang="fr-FR"/>
        </a:p>
      </dgm:t>
    </dgm:pt>
    <dgm:pt modelId="{F424E36D-8D89-4451-8892-D19105114752}" type="sibTrans" cxnId="{9ACD62F4-1975-4A3B-806A-7E6F3F6757BB}">
      <dgm:prSet/>
      <dgm:spPr/>
      <dgm:t>
        <a:bodyPr/>
        <a:lstStyle/>
        <a:p>
          <a:endParaRPr lang="fr-FR"/>
        </a:p>
      </dgm:t>
    </dgm:pt>
    <dgm:pt modelId="{9B10ACBF-D46D-4B64-B4AE-F4074DE84BD2}" type="pres">
      <dgm:prSet presAssocID="{F1A56BD7-2C9D-46B1-9912-B7E6BD2E41CF}" presName="Name0" presStyleCnt="0">
        <dgm:presLayoutVars>
          <dgm:dir/>
          <dgm:animLvl val="lvl"/>
          <dgm:resizeHandles val="exact"/>
        </dgm:presLayoutVars>
      </dgm:prSet>
      <dgm:spPr/>
      <dgm:t>
        <a:bodyPr/>
        <a:lstStyle/>
        <a:p>
          <a:endParaRPr lang="fr-CA"/>
        </a:p>
      </dgm:t>
    </dgm:pt>
    <dgm:pt modelId="{4B2FC762-D24E-41D4-8132-053AC5E1CAE0}" type="pres">
      <dgm:prSet presAssocID="{C0C662C9-6F94-48A7-8D42-7721237BE980}" presName="linNode" presStyleCnt="0"/>
      <dgm:spPr/>
      <dgm:t>
        <a:bodyPr/>
        <a:lstStyle/>
        <a:p>
          <a:endParaRPr lang="fr-FR"/>
        </a:p>
      </dgm:t>
    </dgm:pt>
    <dgm:pt modelId="{C30D13F6-6EEF-4F70-9079-D33DC43DE4EC}" type="pres">
      <dgm:prSet presAssocID="{C0C662C9-6F94-48A7-8D42-7721237BE980}" presName="parentText" presStyleLbl="node1" presStyleIdx="0" presStyleCnt="1" custScaleX="73070" custLinFactNeighborX="742" custLinFactNeighborY="1566">
        <dgm:presLayoutVars>
          <dgm:chMax val="1"/>
          <dgm:bulletEnabled val="1"/>
        </dgm:presLayoutVars>
      </dgm:prSet>
      <dgm:spPr/>
      <dgm:t>
        <a:bodyPr/>
        <a:lstStyle/>
        <a:p>
          <a:endParaRPr lang="fr-CA"/>
        </a:p>
      </dgm:t>
    </dgm:pt>
    <dgm:pt modelId="{C30ADAB7-5BD3-4D01-B61A-86EBEFD3BB8D}" type="pres">
      <dgm:prSet presAssocID="{C0C662C9-6F94-48A7-8D42-7721237BE980}" presName="descendantText" presStyleLbl="alignAccFollowNode1" presStyleIdx="0" presStyleCnt="1" custScaleX="144728" custScaleY="107994">
        <dgm:presLayoutVars>
          <dgm:bulletEnabled val="1"/>
        </dgm:presLayoutVars>
      </dgm:prSet>
      <dgm:spPr/>
      <dgm:t>
        <a:bodyPr/>
        <a:lstStyle/>
        <a:p>
          <a:endParaRPr lang="fr-CA"/>
        </a:p>
      </dgm:t>
    </dgm:pt>
  </dgm:ptLst>
  <dgm:cxnLst>
    <dgm:cxn modelId="{5476F671-3B52-4CCF-8165-EE6D3F2095D4}" type="presOf" srcId="{3B3759B0-4653-4661-88DB-BDF60D4E6AE8}" destId="{C30ADAB7-5BD3-4D01-B61A-86EBEFD3BB8D}" srcOrd="0" destOrd="3" presId="urn:microsoft.com/office/officeart/2005/8/layout/vList5"/>
    <dgm:cxn modelId="{0F0F1511-01CC-4C41-891E-458CC06806FE}" srcId="{F1A56BD7-2C9D-46B1-9912-B7E6BD2E41CF}" destId="{C0C662C9-6F94-48A7-8D42-7721237BE980}" srcOrd="0" destOrd="0" parTransId="{DEE47CFD-9C98-42FE-83A8-34EA9F2043AA}" sibTransId="{E8FC0E4E-B292-473E-AAEC-5AA88D58C25E}"/>
    <dgm:cxn modelId="{F312BF96-E35F-458E-9211-463C55B28045}" type="presOf" srcId="{C0C662C9-6F94-48A7-8D42-7721237BE980}" destId="{C30D13F6-6EEF-4F70-9079-D33DC43DE4EC}" srcOrd="0" destOrd="0" presId="urn:microsoft.com/office/officeart/2005/8/layout/vList5"/>
    <dgm:cxn modelId="{9ACD62F4-1975-4A3B-806A-7E6F3F6757BB}" srcId="{C0C662C9-6F94-48A7-8D42-7721237BE980}" destId="{3B3759B0-4653-4661-88DB-BDF60D4E6AE8}" srcOrd="3" destOrd="0" parTransId="{2A967A5E-F505-46B1-8C43-E6C3C038B6DE}" sibTransId="{F424E36D-8D89-4451-8892-D19105114752}"/>
    <dgm:cxn modelId="{185867C5-6F14-417D-988A-6A912B8B7C3B}" type="presOf" srcId="{0BE7540F-4304-4036-9CD8-AF7E75EEBADD}" destId="{C30ADAB7-5BD3-4D01-B61A-86EBEFD3BB8D}" srcOrd="0" destOrd="0" presId="urn:microsoft.com/office/officeart/2005/8/layout/vList5"/>
    <dgm:cxn modelId="{E949C845-6DB9-4798-B69F-0AE6F029C326}" type="presOf" srcId="{F1A56BD7-2C9D-46B1-9912-B7E6BD2E41CF}" destId="{9B10ACBF-D46D-4B64-B4AE-F4074DE84BD2}" srcOrd="0" destOrd="0" presId="urn:microsoft.com/office/officeart/2005/8/layout/vList5"/>
    <dgm:cxn modelId="{896CC94C-E1F5-48FB-9138-E60A568DF828}" srcId="{C0C662C9-6F94-48A7-8D42-7721237BE980}" destId="{19454812-3A9C-45A1-A88E-454F98232D8E}" srcOrd="1" destOrd="0" parTransId="{4E34A96C-CEBE-43DF-BF95-95DF72F20749}" sibTransId="{F3AB2AC3-2291-40B3-9200-0EAE1225A32D}"/>
    <dgm:cxn modelId="{419D538A-7360-4FFE-BCA1-5028C9E78848}" type="presOf" srcId="{ACC570AD-D777-42AB-9BBD-3217E2F9DA1F}" destId="{C30ADAB7-5BD3-4D01-B61A-86EBEFD3BB8D}" srcOrd="0" destOrd="2" presId="urn:microsoft.com/office/officeart/2005/8/layout/vList5"/>
    <dgm:cxn modelId="{029C6493-51E8-4CD9-AC64-0ACC28F4D112}" srcId="{C0C662C9-6F94-48A7-8D42-7721237BE980}" destId="{0BE7540F-4304-4036-9CD8-AF7E75EEBADD}" srcOrd="0" destOrd="0" parTransId="{0E80A0AD-9569-47F4-9EFD-D92C72E5F6BB}" sibTransId="{7CCDF1DC-F59A-41BD-9E44-FB5240B0D29A}"/>
    <dgm:cxn modelId="{E3BDF688-ABE6-4DB9-AFA7-2937FE33DE49}" srcId="{C0C662C9-6F94-48A7-8D42-7721237BE980}" destId="{ACC570AD-D777-42AB-9BBD-3217E2F9DA1F}" srcOrd="2" destOrd="0" parTransId="{F7F78575-1367-40F8-B731-22322B9EB66B}" sibTransId="{9BF99F46-7ADC-4CD6-B293-402C773A8B4A}"/>
    <dgm:cxn modelId="{0D253C81-D53A-4E60-BDDA-B01E5916A04D}" type="presOf" srcId="{19454812-3A9C-45A1-A88E-454F98232D8E}" destId="{C30ADAB7-5BD3-4D01-B61A-86EBEFD3BB8D}" srcOrd="0" destOrd="1" presId="urn:microsoft.com/office/officeart/2005/8/layout/vList5"/>
    <dgm:cxn modelId="{936BF504-4B37-4E90-B6A0-44732DD546F7}" type="presParOf" srcId="{9B10ACBF-D46D-4B64-B4AE-F4074DE84BD2}" destId="{4B2FC762-D24E-41D4-8132-053AC5E1CAE0}" srcOrd="0" destOrd="0" presId="urn:microsoft.com/office/officeart/2005/8/layout/vList5"/>
    <dgm:cxn modelId="{69D824C4-7D2E-4408-B691-42955D10B792}" type="presParOf" srcId="{4B2FC762-D24E-41D4-8132-053AC5E1CAE0}" destId="{C30D13F6-6EEF-4F70-9079-D33DC43DE4EC}" srcOrd="0" destOrd="0" presId="urn:microsoft.com/office/officeart/2005/8/layout/vList5"/>
    <dgm:cxn modelId="{E814353A-7A1D-4E3D-ADF2-43D470119879}" type="presParOf" srcId="{4B2FC762-D24E-41D4-8132-053AC5E1CAE0}" destId="{C30ADAB7-5BD3-4D01-B61A-86EBEFD3BB8D}"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FB7F2-4A99-4390-AD89-D142239D4215}">
      <dsp:nvSpPr>
        <dsp:cNvPr id="0" name=""/>
        <dsp:cNvSpPr/>
      </dsp:nvSpPr>
      <dsp:spPr>
        <a:xfrm>
          <a:off x="5039" y="2465332"/>
          <a:ext cx="2933241" cy="1173296"/>
        </a:xfrm>
        <a:prstGeom prst="chevron">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Planification</a:t>
          </a:r>
          <a:endParaRPr lang="fr-FR" sz="2400" b="1" kern="1200" dirty="0"/>
        </a:p>
      </dsp:txBody>
      <dsp:txXfrm>
        <a:off x="591687" y="2465332"/>
        <a:ext cx="1759945" cy="1173296"/>
      </dsp:txXfrm>
    </dsp:sp>
    <dsp:sp modelId="{9BC144B6-19C1-4DE2-8309-C94D673C02DE}">
      <dsp:nvSpPr>
        <dsp:cNvPr id="0" name=""/>
        <dsp:cNvSpPr/>
      </dsp:nvSpPr>
      <dsp:spPr>
        <a:xfrm>
          <a:off x="2644956" y="2465332"/>
          <a:ext cx="2933241" cy="1173296"/>
        </a:xfrm>
        <a:prstGeom prst="chevron">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Mise en texte</a:t>
          </a:r>
          <a:endParaRPr lang="fr-FR" sz="2400" b="1" kern="1200" dirty="0"/>
        </a:p>
      </dsp:txBody>
      <dsp:txXfrm>
        <a:off x="3231604" y="2465332"/>
        <a:ext cx="1759945" cy="1173296"/>
      </dsp:txXfrm>
    </dsp:sp>
    <dsp:sp modelId="{004164C5-5E73-4441-869E-BECF367EFD9B}">
      <dsp:nvSpPr>
        <dsp:cNvPr id="0" name=""/>
        <dsp:cNvSpPr/>
      </dsp:nvSpPr>
      <dsp:spPr>
        <a:xfrm>
          <a:off x="5284873" y="2465332"/>
          <a:ext cx="2933241" cy="1173296"/>
        </a:xfrm>
        <a:prstGeom prst="chevron">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smtClean="0"/>
            <a:t>Révision </a:t>
          </a:r>
          <a:endParaRPr lang="fr-FR" sz="2400" b="1" kern="1200" dirty="0"/>
        </a:p>
      </dsp:txBody>
      <dsp:txXfrm>
        <a:off x="5871521" y="2465332"/>
        <a:ext cx="1759945" cy="1173296"/>
      </dsp:txXfrm>
    </dsp:sp>
    <dsp:sp modelId="{4424EAE1-31C6-4E98-AE38-0A29255BA311}">
      <dsp:nvSpPr>
        <dsp:cNvPr id="0" name=""/>
        <dsp:cNvSpPr/>
      </dsp:nvSpPr>
      <dsp:spPr>
        <a:xfrm>
          <a:off x="7924791" y="2465332"/>
          <a:ext cx="2933241" cy="1173296"/>
        </a:xfrm>
        <a:prstGeom prst="chevron">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Mise au propre</a:t>
          </a:r>
          <a:endParaRPr lang="fr-FR" sz="2400" b="1" kern="1200" dirty="0"/>
        </a:p>
      </dsp:txBody>
      <dsp:txXfrm>
        <a:off x="8511439" y="2465332"/>
        <a:ext cx="1759945" cy="1173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ADAB7-5BD3-4D01-B61A-86EBEFD3BB8D}">
      <dsp:nvSpPr>
        <dsp:cNvPr id="0" name=""/>
        <dsp:cNvSpPr/>
      </dsp:nvSpPr>
      <dsp:spPr>
        <a:xfrm rot="5400000">
          <a:off x="3422056" y="-241036"/>
          <a:ext cx="3970959" cy="5450625"/>
        </a:xfrm>
        <a:prstGeom prst="round2SameRect">
          <a:avLst/>
        </a:prstGeom>
        <a:solidFill>
          <a:schemeClr val="bg1">
            <a:alpha val="90000"/>
          </a:schemeClr>
        </a:solidFill>
        <a:ln w="12700" cap="flat" cmpd="sng" algn="ctr">
          <a:solidFill>
            <a:srgbClr val="002060">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150000"/>
            </a:lnSpc>
            <a:spcBef>
              <a:spcPct val="0"/>
            </a:spcBef>
            <a:spcAft>
              <a:spcPct val="15000"/>
            </a:spcAft>
            <a:buChar char="••"/>
          </a:pPr>
          <a:r>
            <a:rPr lang="fr-CA" sz="2000" kern="1200" dirty="0" smtClean="0">
              <a:latin typeface="Calibri" panose="020F0502020204030204" pitchFamily="34" charset="0"/>
              <a:cs typeface="Calibri" panose="020F0502020204030204" pitchFamily="34" charset="0"/>
            </a:rPr>
            <a:t>Soulagement des surcharges cognitives</a:t>
          </a:r>
          <a:endParaRPr lang="fr-CA" sz="2000" kern="1200" dirty="0">
            <a:latin typeface="Calibri" panose="020F0502020204030204" pitchFamily="34" charset="0"/>
            <a:cs typeface="Calibri" panose="020F0502020204030204" pitchFamily="34" charset="0"/>
          </a:endParaRPr>
        </a:p>
        <a:p>
          <a:pPr marL="228600" lvl="1" indent="-228600" algn="l" defTabSz="889000">
            <a:lnSpc>
              <a:spcPct val="150000"/>
            </a:lnSpc>
            <a:spcBef>
              <a:spcPct val="0"/>
            </a:spcBef>
            <a:spcAft>
              <a:spcPct val="15000"/>
            </a:spcAft>
            <a:buChar char="••"/>
          </a:pPr>
          <a:r>
            <a:rPr lang="fr-CA" sz="2000" kern="1200" dirty="0" smtClean="0">
              <a:latin typeface="Calibri" panose="020F0502020204030204" pitchFamily="34" charset="0"/>
              <a:cs typeface="Calibri" panose="020F0502020204030204" pitchFamily="34" charset="0"/>
            </a:rPr>
            <a:t>Organisation des idées en une séquence linéaire</a:t>
          </a:r>
          <a:endParaRPr lang="fr-CA" sz="2000" kern="1200" dirty="0">
            <a:latin typeface="Calibri" panose="020F0502020204030204" pitchFamily="34" charset="0"/>
            <a:cs typeface="Calibri" panose="020F0502020204030204" pitchFamily="34" charset="0"/>
          </a:endParaRPr>
        </a:p>
        <a:p>
          <a:pPr marL="228600" lvl="1" indent="-228600" algn="l" defTabSz="889000">
            <a:lnSpc>
              <a:spcPct val="150000"/>
            </a:lnSpc>
            <a:spcBef>
              <a:spcPct val="0"/>
            </a:spcBef>
            <a:spcAft>
              <a:spcPct val="15000"/>
            </a:spcAft>
            <a:buChar char="••"/>
          </a:pPr>
          <a:r>
            <a:rPr lang="fr-CA" sz="2000" kern="1200" dirty="0" smtClean="0">
              <a:latin typeface="Calibri" panose="020F0502020204030204" pitchFamily="34" charset="0"/>
              <a:cs typeface="Calibri" panose="020F0502020204030204" pitchFamily="34" charset="0"/>
            </a:rPr>
            <a:t>Corrélation significative entre la planification et la qualité de la production écrite (contenu plus dense et mieux organisé)</a:t>
          </a:r>
          <a:endParaRPr lang="fr-CA" sz="2000" kern="1200" dirty="0">
            <a:latin typeface="Calibri" panose="020F0502020204030204" pitchFamily="34" charset="0"/>
            <a:cs typeface="Calibri" panose="020F0502020204030204" pitchFamily="34" charset="0"/>
          </a:endParaRPr>
        </a:p>
      </dsp:txBody>
      <dsp:txXfrm rot="-5400000">
        <a:off x="2682223" y="692643"/>
        <a:ext cx="5256779" cy="3583267"/>
      </dsp:txXfrm>
    </dsp:sp>
    <dsp:sp modelId="{C30D13F6-6EEF-4F70-9079-D33DC43DE4EC}">
      <dsp:nvSpPr>
        <dsp:cNvPr id="0" name=""/>
        <dsp:cNvSpPr/>
      </dsp:nvSpPr>
      <dsp:spPr>
        <a:xfrm>
          <a:off x="383752" y="2426"/>
          <a:ext cx="2298470" cy="4963699"/>
        </a:xfrm>
        <a:prstGeom prst="roundRect">
          <a:avLst/>
        </a:prstGeom>
        <a:solidFill>
          <a:srgbClr val="44546A"/>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CA" sz="2400" b="1" kern="1200" dirty="0" smtClean="0">
              <a:solidFill>
                <a:schemeClr val="bg1"/>
              </a:solidFill>
              <a:latin typeface="Century Gothic" pitchFamily="34" charset="0"/>
            </a:rPr>
            <a:t>Planification</a:t>
          </a:r>
          <a:endParaRPr lang="fr-CA" sz="2400" b="1" kern="1200" dirty="0">
            <a:solidFill>
              <a:schemeClr val="bg1"/>
            </a:solidFill>
            <a:latin typeface="Century Gothic" pitchFamily="34" charset="0"/>
          </a:endParaRPr>
        </a:p>
      </dsp:txBody>
      <dsp:txXfrm>
        <a:off x="495954" y="114628"/>
        <a:ext cx="2074066" cy="47392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FB7F2-4A99-4390-AD89-D142239D4215}">
      <dsp:nvSpPr>
        <dsp:cNvPr id="0" name=""/>
        <dsp:cNvSpPr/>
      </dsp:nvSpPr>
      <dsp:spPr>
        <a:xfrm>
          <a:off x="5039"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Planification</a:t>
          </a:r>
          <a:endParaRPr lang="fr-FR" sz="2400" b="1" kern="1200" dirty="0"/>
        </a:p>
      </dsp:txBody>
      <dsp:txXfrm>
        <a:off x="591687" y="2465332"/>
        <a:ext cx="1759945" cy="1173296"/>
      </dsp:txXfrm>
    </dsp:sp>
    <dsp:sp modelId="{9BC144B6-19C1-4DE2-8309-C94D673C02DE}">
      <dsp:nvSpPr>
        <dsp:cNvPr id="0" name=""/>
        <dsp:cNvSpPr/>
      </dsp:nvSpPr>
      <dsp:spPr>
        <a:xfrm>
          <a:off x="2644956"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Mise en texte</a:t>
          </a:r>
          <a:endParaRPr lang="fr-FR" sz="2400" b="1" kern="1200" dirty="0"/>
        </a:p>
      </dsp:txBody>
      <dsp:txXfrm>
        <a:off x="3231604" y="2465332"/>
        <a:ext cx="1759945" cy="1173296"/>
      </dsp:txXfrm>
    </dsp:sp>
    <dsp:sp modelId="{004164C5-5E73-4441-869E-BECF367EFD9B}">
      <dsp:nvSpPr>
        <dsp:cNvPr id="0" name=""/>
        <dsp:cNvSpPr/>
      </dsp:nvSpPr>
      <dsp:spPr>
        <a:xfrm>
          <a:off x="5284873"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smtClean="0"/>
            <a:t>Révision </a:t>
          </a:r>
          <a:endParaRPr lang="fr-FR" sz="2400" b="1" kern="1200" dirty="0"/>
        </a:p>
      </dsp:txBody>
      <dsp:txXfrm>
        <a:off x="5871521" y="2465332"/>
        <a:ext cx="1759945" cy="1173296"/>
      </dsp:txXfrm>
    </dsp:sp>
    <dsp:sp modelId="{4424EAE1-31C6-4E98-AE38-0A29255BA311}">
      <dsp:nvSpPr>
        <dsp:cNvPr id="0" name=""/>
        <dsp:cNvSpPr/>
      </dsp:nvSpPr>
      <dsp:spPr>
        <a:xfrm>
          <a:off x="7924791"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Mise au propre</a:t>
          </a:r>
          <a:endParaRPr lang="fr-FR" sz="2400" b="1" kern="1200" dirty="0"/>
        </a:p>
      </dsp:txBody>
      <dsp:txXfrm>
        <a:off x="8511439" y="2465332"/>
        <a:ext cx="1759945" cy="11732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ADAB7-5BD3-4D01-B61A-86EBEFD3BB8D}">
      <dsp:nvSpPr>
        <dsp:cNvPr id="0" name=""/>
        <dsp:cNvSpPr/>
      </dsp:nvSpPr>
      <dsp:spPr>
        <a:xfrm rot="5400000">
          <a:off x="3779796" y="-1376912"/>
          <a:ext cx="4292590" cy="7756877"/>
        </a:xfrm>
        <a:prstGeom prst="round2SameRect">
          <a:avLst/>
        </a:prstGeom>
        <a:noFill/>
        <a:ln w="12700" cap="flat" cmpd="sng" algn="ctr">
          <a:solidFill>
            <a:schemeClr val="accent5">
              <a:lumMod val="5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a:lnSpc>
              <a:spcPct val="150000"/>
            </a:lnSpc>
            <a:spcBef>
              <a:spcPct val="0"/>
            </a:spcBef>
            <a:spcAft>
              <a:spcPct val="15000"/>
            </a:spcAft>
            <a:buChar char="••"/>
          </a:pPr>
          <a:r>
            <a:rPr lang="fr-CA" sz="19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Exige différentes habiletés et compétences en même temps:                                                 	</a:t>
          </a:r>
          <a:r>
            <a:rPr lang="fr-CA" sz="20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 contrôle des habiletés motrices                    	 	 	- contrôle des aspects linguistiques 				        	*</a:t>
          </a:r>
          <a:r>
            <a:rPr lang="fr-CA" sz="1600" i="1"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connaissances linguistiques (choix des mots) 			          	*connaissances syntaxiques (choix de la structure des phrases)                                                                           	          	*connaissance des orthographes grammaticale et d’usage</a:t>
          </a:r>
          <a:r>
            <a:rPr lang="fr-CA" sz="20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	                         	- maitrise de la grammaire du texte (</a:t>
          </a:r>
          <a:r>
            <a:rPr lang="fr-CA" sz="16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cohérence des idées</a:t>
          </a:r>
          <a:r>
            <a:rPr lang="fr-CA" sz="20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  </a:t>
          </a:r>
          <a:endParaRPr lang="fr-CA" sz="2000" kern="12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sp:txBody>
      <dsp:txXfrm rot="-5400000">
        <a:off x="2047653" y="564778"/>
        <a:ext cx="7547330" cy="3873496"/>
      </dsp:txXfrm>
    </dsp:sp>
    <dsp:sp modelId="{C30D13F6-6EEF-4F70-9079-D33DC43DE4EC}">
      <dsp:nvSpPr>
        <dsp:cNvPr id="0" name=""/>
        <dsp:cNvSpPr/>
      </dsp:nvSpPr>
      <dsp:spPr>
        <a:xfrm>
          <a:off x="0" y="0"/>
          <a:ext cx="2065352" cy="4968552"/>
        </a:xfrm>
        <a:prstGeom prst="roundRect">
          <a:avLst/>
        </a:prstGeom>
        <a:solidFill>
          <a:srgbClr val="44546A"/>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CA" sz="2400" b="1" kern="1200" dirty="0" smtClean="0">
              <a:solidFill>
                <a:schemeClr val="bg1"/>
              </a:solidFill>
              <a:latin typeface="Century Gothic" pitchFamily="34" charset="0"/>
              <a:ea typeface="+mn-ea"/>
              <a:cs typeface="+mn-cs"/>
            </a:rPr>
            <a:t>Mise en texte</a:t>
          </a:r>
          <a:endParaRPr lang="fr-CA" sz="2400" b="1" kern="1200" dirty="0">
            <a:solidFill>
              <a:schemeClr val="bg1"/>
            </a:solidFill>
            <a:latin typeface="Century Gothic" pitchFamily="34" charset="0"/>
            <a:ea typeface="+mn-ea"/>
            <a:cs typeface="+mn-cs"/>
          </a:endParaRPr>
        </a:p>
      </dsp:txBody>
      <dsp:txXfrm>
        <a:off x="100822" y="100822"/>
        <a:ext cx="1863708" cy="47669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FB7F2-4A99-4390-AD89-D142239D4215}">
      <dsp:nvSpPr>
        <dsp:cNvPr id="0" name=""/>
        <dsp:cNvSpPr/>
      </dsp:nvSpPr>
      <dsp:spPr>
        <a:xfrm>
          <a:off x="5039"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Planification</a:t>
          </a:r>
          <a:endParaRPr lang="fr-FR" sz="2400" b="1" kern="1200" dirty="0"/>
        </a:p>
      </dsp:txBody>
      <dsp:txXfrm>
        <a:off x="591687" y="2465332"/>
        <a:ext cx="1759945" cy="1173296"/>
      </dsp:txXfrm>
    </dsp:sp>
    <dsp:sp modelId="{9BC144B6-19C1-4DE2-8309-C94D673C02DE}">
      <dsp:nvSpPr>
        <dsp:cNvPr id="0" name=""/>
        <dsp:cNvSpPr/>
      </dsp:nvSpPr>
      <dsp:spPr>
        <a:xfrm>
          <a:off x="2644956"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Mise en texte</a:t>
          </a:r>
          <a:endParaRPr lang="fr-FR" sz="2400" b="1" kern="1200" dirty="0"/>
        </a:p>
      </dsp:txBody>
      <dsp:txXfrm>
        <a:off x="3231604" y="2465332"/>
        <a:ext cx="1759945" cy="1173296"/>
      </dsp:txXfrm>
    </dsp:sp>
    <dsp:sp modelId="{004164C5-5E73-4441-869E-BECF367EFD9B}">
      <dsp:nvSpPr>
        <dsp:cNvPr id="0" name=""/>
        <dsp:cNvSpPr/>
      </dsp:nvSpPr>
      <dsp:spPr>
        <a:xfrm>
          <a:off x="5284873"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smtClean="0"/>
            <a:t>Révision </a:t>
          </a:r>
          <a:endParaRPr lang="fr-FR" sz="2400" b="1" kern="1200" dirty="0"/>
        </a:p>
      </dsp:txBody>
      <dsp:txXfrm>
        <a:off x="5871521" y="2465332"/>
        <a:ext cx="1759945" cy="1173296"/>
      </dsp:txXfrm>
    </dsp:sp>
    <dsp:sp modelId="{4424EAE1-31C6-4E98-AE38-0A29255BA311}">
      <dsp:nvSpPr>
        <dsp:cNvPr id="0" name=""/>
        <dsp:cNvSpPr/>
      </dsp:nvSpPr>
      <dsp:spPr>
        <a:xfrm>
          <a:off x="7924791" y="2465332"/>
          <a:ext cx="2933241" cy="1173296"/>
        </a:xfrm>
        <a:prstGeom prst="chevron">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b="1" kern="1200" dirty="0" smtClean="0"/>
            <a:t>Mise au propre</a:t>
          </a:r>
          <a:endParaRPr lang="fr-FR" sz="2400" b="1" kern="1200" dirty="0"/>
        </a:p>
      </dsp:txBody>
      <dsp:txXfrm>
        <a:off x="8511439" y="2465332"/>
        <a:ext cx="1759945" cy="11732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ADAB7-5BD3-4D01-B61A-86EBEFD3BB8D}">
      <dsp:nvSpPr>
        <dsp:cNvPr id="0" name=""/>
        <dsp:cNvSpPr/>
      </dsp:nvSpPr>
      <dsp:spPr>
        <a:xfrm rot="5400000">
          <a:off x="3102531" y="-863207"/>
          <a:ext cx="4292590" cy="6694967"/>
        </a:xfrm>
        <a:prstGeom prst="round2SameRect">
          <a:avLst/>
        </a:prstGeom>
        <a:noFill/>
        <a:ln w="12700" cap="flat" cmpd="sng" algn="ctr">
          <a:solidFill>
            <a:schemeClr val="accent5">
              <a:lumMod val="5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150000"/>
            </a:lnSpc>
            <a:spcBef>
              <a:spcPct val="0"/>
            </a:spcBef>
            <a:spcAft>
              <a:spcPct val="15000"/>
            </a:spcAft>
            <a:buChar char="••"/>
          </a:pPr>
          <a:r>
            <a:rPr lang="fr-CA" sz="24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Permet une mise en texte plus fluide</a:t>
          </a:r>
          <a:endParaRPr lang="fr-CA" sz="2400" kern="12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a:p>
          <a:pPr marL="228600" lvl="1" indent="-228600" algn="l" defTabSz="1066800">
            <a:lnSpc>
              <a:spcPct val="90000"/>
            </a:lnSpc>
            <a:spcBef>
              <a:spcPct val="0"/>
            </a:spcBef>
            <a:spcAft>
              <a:spcPct val="15000"/>
            </a:spcAft>
            <a:buChar char="••"/>
          </a:pPr>
          <a:r>
            <a:rPr lang="fr-CA" sz="24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Soulage la mémoire à court terme</a:t>
          </a:r>
          <a:endParaRPr lang="fr-CA" sz="2400" kern="12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a:p>
          <a:pPr marL="228600" lvl="1" indent="-228600" algn="l" defTabSz="1066800">
            <a:lnSpc>
              <a:spcPct val="90000"/>
            </a:lnSpc>
            <a:spcBef>
              <a:spcPct val="0"/>
            </a:spcBef>
            <a:spcAft>
              <a:spcPct val="15000"/>
            </a:spcAft>
            <a:buChar char="••"/>
          </a:pPr>
          <a:r>
            <a:rPr lang="fr-CA" sz="24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Améliore la qualité de la production écrite (linguistique et textuelle)</a:t>
          </a:r>
          <a:endParaRPr lang="fr-CA" sz="2400" kern="12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a:p>
          <a:pPr marL="228600" lvl="1" indent="-228600" algn="l" defTabSz="1066800">
            <a:lnSpc>
              <a:spcPct val="90000"/>
            </a:lnSpc>
            <a:spcBef>
              <a:spcPct val="0"/>
            </a:spcBef>
            <a:spcAft>
              <a:spcPct val="15000"/>
            </a:spcAft>
            <a:buChar char="••"/>
          </a:pPr>
          <a:r>
            <a:rPr lang="fr-CA" sz="2400" kern="1200" dirty="0" smtClean="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rPr>
            <a:t>Réduit l’écart entre le texte produit et le texte planifié</a:t>
          </a:r>
          <a:endParaRPr lang="fr-CA" sz="2400" kern="1200" dirty="0">
            <a:solidFill>
              <a:sysClr val="windowText" lastClr="000000">
                <a:hueOff val="0"/>
                <a:satOff val="0"/>
                <a:lumOff val="0"/>
                <a:alphaOff val="0"/>
              </a:sysClr>
            </a:solidFill>
            <a:latin typeface="Calibri" panose="020F0502020204030204" pitchFamily="34" charset="0"/>
            <a:ea typeface="+mn-ea"/>
            <a:cs typeface="Calibri" panose="020F0502020204030204" pitchFamily="34" charset="0"/>
          </a:endParaRPr>
        </a:p>
      </dsp:txBody>
      <dsp:txXfrm rot="-5400000">
        <a:off x="1901343" y="547528"/>
        <a:ext cx="6485420" cy="3873496"/>
      </dsp:txXfrm>
    </dsp:sp>
    <dsp:sp modelId="{C30D13F6-6EEF-4F70-9079-D33DC43DE4EC}">
      <dsp:nvSpPr>
        <dsp:cNvPr id="0" name=""/>
        <dsp:cNvSpPr/>
      </dsp:nvSpPr>
      <dsp:spPr>
        <a:xfrm>
          <a:off x="34336" y="0"/>
          <a:ext cx="1901330" cy="4968552"/>
        </a:xfrm>
        <a:prstGeom prst="roundRect">
          <a:avLst/>
        </a:prstGeom>
        <a:solidFill>
          <a:srgbClr val="44546A"/>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CA" sz="2400" b="1" kern="1200" dirty="0" smtClean="0">
              <a:solidFill>
                <a:schemeClr val="bg1"/>
              </a:solidFill>
              <a:latin typeface="Century Gothic" pitchFamily="34" charset="0"/>
              <a:ea typeface="+mn-ea"/>
              <a:cs typeface="+mn-cs"/>
            </a:rPr>
            <a:t>Révision</a:t>
          </a:r>
          <a:endParaRPr lang="fr-CA" sz="2400" b="1" kern="1200" dirty="0">
            <a:solidFill>
              <a:schemeClr val="bg1"/>
            </a:solidFill>
            <a:latin typeface="Century Gothic" pitchFamily="34" charset="0"/>
            <a:ea typeface="+mn-ea"/>
            <a:cs typeface="+mn-cs"/>
          </a:endParaRPr>
        </a:p>
      </dsp:txBody>
      <dsp:txXfrm>
        <a:off x="127151" y="92815"/>
        <a:ext cx="1715700" cy="478292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75EA83-5F84-439F-B5AC-3545D4F535A0}" type="datetimeFigureOut">
              <a:rPr lang="fr-CA" smtClean="0"/>
              <a:t>2019-05-02</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4C0905-AC8B-46DE-A105-D04DF4153898}" type="slidenum">
              <a:rPr lang="fr-CA" smtClean="0"/>
              <a:t>‹N°›</a:t>
            </a:fld>
            <a:endParaRPr lang="fr-CA"/>
          </a:p>
        </p:txBody>
      </p:sp>
    </p:spTree>
    <p:extLst>
      <p:ext uri="{BB962C8B-B14F-4D97-AF65-F5344CB8AC3E}">
        <p14:creationId xmlns:p14="http://schemas.microsoft.com/office/powerpoint/2010/main" val="275049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a:t>
            </a:fld>
            <a:endParaRPr lang="fr-CA"/>
          </a:p>
        </p:txBody>
      </p:sp>
    </p:spTree>
    <p:extLst>
      <p:ext uri="{BB962C8B-B14F-4D97-AF65-F5344CB8AC3E}">
        <p14:creationId xmlns:p14="http://schemas.microsoft.com/office/powerpoint/2010/main" val="3936091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13</a:t>
            </a:fld>
            <a:endParaRPr lang="fr-CA"/>
          </a:p>
        </p:txBody>
      </p:sp>
    </p:spTree>
    <p:extLst>
      <p:ext uri="{BB962C8B-B14F-4D97-AF65-F5344CB8AC3E}">
        <p14:creationId xmlns:p14="http://schemas.microsoft.com/office/powerpoint/2010/main" val="1939315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dirty="0" smtClean="0"/>
              <a:t>Comme l’écriture est très demandant du point de vue cognitif, la planification est très importante car elle diminue le cout cognitif de la rédaction. Ainsi, gérer les connaissances et leur enchainement lors de la planification libère de l’espace cognitif</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CA" dirty="0" smtClean="0"/>
              <a:t>On a beaucoup d’idées et il faut</a:t>
            </a:r>
            <a:r>
              <a:rPr lang="fr-CA" baseline="0" dirty="0" smtClean="0"/>
              <a:t> les noter, ça nous permet de les mettre en bon ordre. La mise à l’écrit des idées premières en crée parfois des nouvelles: de fait, des idées se retrouvent placées côte à côte, amenant le scripteur à voir de nouvelles possibilités, à comparer leur valeur et à produire des connaissances. Elle permet une mise à distance des idées: le scripteur peut les formuler, les critiquer, les comparer et les ordonner sans être empêtré dans le matériau que sont les paragraphes, les phrases et les mots.</a:t>
            </a:r>
            <a:endParaRPr lang="fr-CA" dirty="0" smtClean="0"/>
          </a:p>
          <a:p>
            <a:pPr marL="171450" indent="-171450">
              <a:buFontTx/>
              <a:buChar char="-"/>
            </a:pPr>
            <a:r>
              <a:rPr lang="fr-CA" baseline="0" dirty="0" smtClean="0"/>
              <a:t>Une des études a démontré que ceux qui planifiaient au début passaient généralement plus de temps au total à travailler leur texte et en produisaient de meilleurs.</a:t>
            </a:r>
          </a:p>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14</a:t>
            </a:fld>
            <a:endParaRPr lang="fr-CA"/>
          </a:p>
        </p:txBody>
      </p:sp>
    </p:spTree>
    <p:extLst>
      <p:ext uri="{BB962C8B-B14F-4D97-AF65-F5344CB8AC3E}">
        <p14:creationId xmlns:p14="http://schemas.microsoft.com/office/powerpoint/2010/main" val="2527771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15</a:t>
            </a:fld>
            <a:endParaRPr lang="fr-CA"/>
          </a:p>
        </p:txBody>
      </p:sp>
    </p:spTree>
    <p:extLst>
      <p:ext uri="{BB962C8B-B14F-4D97-AF65-F5344CB8AC3E}">
        <p14:creationId xmlns:p14="http://schemas.microsoft.com/office/powerpoint/2010/main" val="138807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baseline="0" dirty="0" smtClean="0"/>
              <a:t>Construire un texte cohérent ressemble à bâtir une maison: les architectes savent qu’il vaut mieux concevoir un projet dans un matériau léger, peu couteux – un plan sur papier – puisque, une fois la construction commencée, il est difficile de reculer. Construire un texte c’est établir des liens entre les idées, employer des procédés de reprise de l’information, des organisateurs textuels. Ces liens sont difficiles à défaire sans reprendre l’ensemble du texte, ce qui peut décourager les scripteurs, surtout les novices.</a:t>
            </a:r>
          </a:p>
          <a:p>
            <a:pPr marL="171450" indent="-171450">
              <a:buFontTx/>
              <a:buChar char="-"/>
            </a:pPr>
            <a:endParaRPr lang="fr-CA" baseline="0" dirty="0" smtClean="0"/>
          </a:p>
          <a:p>
            <a:pPr marL="171450" indent="-171450">
              <a:buFontTx/>
              <a:buChar char="-"/>
            </a:pPr>
            <a:r>
              <a:rPr lang="fr-CA" baseline="0" dirty="0" smtClean="0"/>
              <a:t>C’est plus facile de modifier le plan que tout le texte</a:t>
            </a:r>
          </a:p>
          <a:p>
            <a:pPr marL="171450" indent="-171450">
              <a:buFontTx/>
              <a:buChar char="-"/>
            </a:pPr>
            <a:r>
              <a:rPr lang="fr-CA" baseline="0" dirty="0" smtClean="0"/>
              <a:t>Ex: modifier l’ordre des idées</a:t>
            </a:r>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16</a:t>
            </a:fld>
            <a:endParaRPr lang="fr-CA"/>
          </a:p>
        </p:txBody>
      </p:sp>
    </p:spTree>
    <p:extLst>
      <p:ext uri="{BB962C8B-B14F-4D97-AF65-F5344CB8AC3E}">
        <p14:creationId xmlns:p14="http://schemas.microsoft.com/office/powerpoint/2010/main" val="925418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17</a:t>
            </a:fld>
            <a:endParaRPr lang="fr-CA"/>
          </a:p>
        </p:txBody>
      </p:sp>
    </p:spTree>
    <p:extLst>
      <p:ext uri="{BB962C8B-B14F-4D97-AF65-F5344CB8AC3E}">
        <p14:creationId xmlns:p14="http://schemas.microsoft.com/office/powerpoint/2010/main" val="305953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dirty="0" smtClean="0"/>
              <a:t>Quel est le but de la planification</a:t>
            </a:r>
          </a:p>
          <a:p>
            <a:pPr marL="171450" indent="-171450">
              <a:buFontTx/>
              <a:buChar char="-"/>
            </a:pPr>
            <a:r>
              <a:rPr lang="fr-CA" dirty="0" smtClean="0"/>
              <a:t>Montrer comment le</a:t>
            </a:r>
            <a:r>
              <a:rPr lang="fr-CA" baseline="0" dirty="0" smtClean="0"/>
              <a:t> scripteur expérimenté travaille et retravaille son plan avant même de commencer à rédiger un texte (expliquer verbalement ce qui se passe dans la tête d'un scripteur expérimenté)</a:t>
            </a:r>
          </a:p>
          <a:p>
            <a:pPr marL="171450" indent="-171450">
              <a:buFontTx/>
              <a:buChar char="-"/>
            </a:pPr>
            <a:r>
              <a:rPr lang="fr-CA" baseline="0" dirty="0" smtClean="0"/>
              <a:t>En travaillant sur un sujet, on pourrait demander aux élèves de faire une tempête d’idées, d’organiser leurs idées et de montrer comment un plan les aide à renforcer la structure textuelle</a:t>
            </a:r>
          </a:p>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18</a:t>
            </a:fld>
            <a:endParaRPr lang="fr-CA"/>
          </a:p>
        </p:txBody>
      </p:sp>
    </p:spTree>
    <p:extLst>
      <p:ext uri="{BB962C8B-B14F-4D97-AF65-F5344CB8AC3E}">
        <p14:creationId xmlns:p14="http://schemas.microsoft.com/office/powerpoint/2010/main" val="2546613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19</a:t>
            </a:fld>
            <a:endParaRPr lang="fr-CA"/>
          </a:p>
        </p:txBody>
      </p:sp>
    </p:spTree>
    <p:extLst>
      <p:ext uri="{BB962C8B-B14F-4D97-AF65-F5344CB8AC3E}">
        <p14:creationId xmlns:p14="http://schemas.microsoft.com/office/powerpoint/2010/main" val="2428119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20</a:t>
            </a:fld>
            <a:endParaRPr lang="fr-CA"/>
          </a:p>
        </p:txBody>
      </p:sp>
    </p:spTree>
    <p:extLst>
      <p:ext uri="{BB962C8B-B14F-4D97-AF65-F5344CB8AC3E}">
        <p14:creationId xmlns:p14="http://schemas.microsoft.com/office/powerpoint/2010/main" val="3505999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r>
              <a:rPr lang="fr-CA" dirty="0" smtClean="0"/>
              <a:t>L’étape de la mise en texte correspond au moment où le scripteur commence à écrire son brouillon. C’est l’instant où les phrases naissent des idées traitées au préalable, lors de la planification. Le scripteur est alors préoccupé par un très grand nombre de composantes qu’il faut traiter</a:t>
            </a:r>
            <a:r>
              <a:rPr lang="fr-CA" baseline="0" dirty="0" smtClean="0"/>
              <a:t> de façon simultanée.</a:t>
            </a:r>
          </a:p>
          <a:p>
            <a:pPr marL="171450" indent="-171450">
              <a:buFontTx/>
              <a:buChar char="-"/>
            </a:pPr>
            <a:r>
              <a:rPr lang="fr-CA" b="1" baseline="0" dirty="0" smtClean="0"/>
              <a:t>Habiletés motrices</a:t>
            </a:r>
            <a:r>
              <a:rPr lang="fr-CA" baseline="0" dirty="0" smtClean="0"/>
              <a:t>: le contrôle des habiletés motrice est habituellement acquis pendant les études primaires, mais il faut reconnaitre que  certains scripteurs plus âgés peuvent encore parfois éprouver des difficultés à cet égard. Pensons aux journées où la calligraphie est torturée parce que le scripteur est trop fatigué ou bien parce qu’il écrit dans de mauvaises conditions (sur ses genoux). Pensons également aux pertes de mobilité à la suite d’un accident. Dans ces moments, l’aspect moteur de l’acte d’écrire prend une importance qui détourne le scripteur de ses idées.</a:t>
            </a:r>
          </a:p>
          <a:p>
            <a:pPr marL="171450" indent="-171450">
              <a:buFontTx/>
              <a:buChar char="-"/>
            </a:pPr>
            <a:r>
              <a:rPr lang="fr-CA" b="1" baseline="0" dirty="0" smtClean="0"/>
              <a:t>Aspects linguistiques</a:t>
            </a:r>
            <a:r>
              <a:rPr lang="fr-CA" baseline="0" dirty="0" smtClean="0"/>
              <a:t>: le choix des mots et le choix de la structure des phrases  est fait en fonction des connaissances du scripteur. Les accord grammaticaux devraient être faits de façon automatique le plus tôt possible dans l’apprentissage de la production écrite afin de gagner un temps précieux en plus d’assurer une bonne qualité d’expression. </a:t>
            </a:r>
          </a:p>
          <a:p>
            <a:pPr marL="171450" indent="-171450">
              <a:buFontTx/>
              <a:buChar char="-"/>
            </a:pPr>
            <a:r>
              <a:rPr lang="fr-CA" b="1" dirty="0" smtClean="0"/>
              <a:t>La maitrise de la cohérence textuelle </a:t>
            </a:r>
            <a:r>
              <a:rPr lang="fr-CA" dirty="0" smtClean="0"/>
              <a:t>est très</a:t>
            </a:r>
            <a:r>
              <a:rPr lang="fr-CA" baseline="0" dirty="0" smtClean="0"/>
              <a:t> importante. C'est à l’étape de la mise en texte que la cohérence fait sa place dans un texte ou ne la fait pas. Le scripteur qui connait les règles de la cohérence est en bonne position pour rendre son texte cohérent parce qu’il peut l’analyser correctement. L’habileté à faire des liens grammaticaux explicites entre les idées se développe, c'est pourquoi il faut y travailler le plus rapidement possible. (reprise de l’information, substitution lexicale, progression de l’information, marqueurs de relation).</a:t>
            </a:r>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21</a:t>
            </a:fld>
            <a:endParaRPr lang="fr-CA"/>
          </a:p>
        </p:txBody>
      </p:sp>
    </p:spTree>
    <p:extLst>
      <p:ext uri="{BB962C8B-B14F-4D97-AF65-F5344CB8AC3E}">
        <p14:creationId xmlns:p14="http://schemas.microsoft.com/office/powerpoint/2010/main" val="3130482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22</a:t>
            </a:fld>
            <a:endParaRPr lang="fr-CA"/>
          </a:p>
        </p:txBody>
      </p:sp>
    </p:spTree>
    <p:extLst>
      <p:ext uri="{BB962C8B-B14F-4D97-AF65-F5344CB8AC3E}">
        <p14:creationId xmlns:p14="http://schemas.microsoft.com/office/powerpoint/2010/main" val="239731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a:t>
            </a:fld>
            <a:endParaRPr lang="fr-CA"/>
          </a:p>
        </p:txBody>
      </p:sp>
    </p:spTree>
    <p:extLst>
      <p:ext uri="{BB962C8B-B14F-4D97-AF65-F5344CB8AC3E}">
        <p14:creationId xmlns:p14="http://schemas.microsoft.com/office/powerpoint/2010/main" val="3822995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23</a:t>
            </a:fld>
            <a:endParaRPr lang="fr-CA"/>
          </a:p>
        </p:txBody>
      </p:sp>
    </p:spTree>
    <p:extLst>
      <p:ext uri="{BB962C8B-B14F-4D97-AF65-F5344CB8AC3E}">
        <p14:creationId xmlns:p14="http://schemas.microsoft.com/office/powerpoint/2010/main" val="164243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24</a:t>
            </a:fld>
            <a:endParaRPr lang="fr-CA"/>
          </a:p>
        </p:txBody>
      </p:sp>
    </p:spTree>
    <p:extLst>
      <p:ext uri="{BB962C8B-B14F-4D97-AF65-F5344CB8AC3E}">
        <p14:creationId xmlns:p14="http://schemas.microsoft.com/office/powerpoint/2010/main" val="1356913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r>
              <a:rPr lang="fr-CA" dirty="0" smtClean="0"/>
              <a:t>Bien que les chercheurs reconnaissent l’importance de la révision dans le processus rédactionnel et que les élèves éprouvent de la difficulté à reconnaitre les erreurs contenues dans leurs textes, il est à noter que c’est une habileté rarement</a:t>
            </a:r>
            <a:r>
              <a:rPr lang="fr-CA" baseline="0" dirty="0" smtClean="0"/>
              <a:t> enseignée de façon systématique. Et cela est aussi vrai en langue seconde qu’en langue maternelle (Jocelyne </a:t>
            </a:r>
            <a:r>
              <a:rPr lang="fr-CA" baseline="0" dirty="0" err="1" smtClean="0"/>
              <a:t>Bisaillon</a:t>
            </a:r>
            <a:r>
              <a:rPr lang="fr-CA" baseline="0" dirty="0" smtClean="0"/>
              <a:t>, 1992)</a:t>
            </a:r>
          </a:p>
          <a:p>
            <a:pPr marL="0" indent="0">
              <a:buFontTx/>
              <a:buNone/>
            </a:pPr>
            <a:r>
              <a:rPr lang="fr-CA" baseline="0" dirty="0" smtClean="0"/>
              <a:t>Il est évident qu’inciter les élèves à réviser n’est pas suffisant pour conduire à l’amélioration des productions écrites. Livrés à eux-mêmes, sans stratégies de révision, </a:t>
            </a:r>
            <a:r>
              <a:rPr lang="fr-CA" baseline="0" dirty="0" err="1" smtClean="0"/>
              <a:t>c-à-d</a:t>
            </a:r>
            <a:r>
              <a:rPr lang="fr-CA" baseline="0" dirty="0" smtClean="0"/>
              <a:t> sans savoir comment réviser, nombreux sont les élèves pour qui passer du brouillon au propre, ce n’est que recopier le texte avec une belle écriture et sans ratures. Une des études révèle que bien souvent les élèves ne lisent pas le texte qu’ils ont sous les yeux, mais le texte qu’ils croient avoir écrit.</a:t>
            </a:r>
          </a:p>
          <a:p>
            <a:pPr marL="0" indent="0">
              <a:buFontTx/>
              <a:buNone/>
            </a:pPr>
            <a:endParaRPr lang="fr-CA" baseline="0" dirty="0" smtClean="0"/>
          </a:p>
          <a:p>
            <a:pPr marL="0" indent="0">
              <a:buFontTx/>
              <a:buNone/>
            </a:pPr>
            <a:r>
              <a:rPr lang="en-US" sz="1200" cap="none" dirty="0" err="1" smtClean="0">
                <a:solidFill>
                  <a:schemeClr val="accent2">
                    <a:lumMod val="50000"/>
                  </a:schemeClr>
                </a:solidFill>
                <a:latin typeface="Viner Hand ITC" panose="03070502030502020203" pitchFamily="66" charset="0"/>
                <a:ea typeface="+mn-ea"/>
                <a:cs typeface="+mn-cs"/>
              </a:rPr>
              <a:t>Plusieurs</a:t>
            </a:r>
            <a:r>
              <a:rPr lang="en-US" sz="1200" cap="none" dirty="0" smtClean="0">
                <a:solidFill>
                  <a:schemeClr val="accent2">
                    <a:lumMod val="50000"/>
                  </a:schemeClr>
                </a:solidFill>
                <a:latin typeface="Viner Hand ITC" panose="03070502030502020203" pitchFamily="66" charset="0"/>
                <a:ea typeface="+mn-ea"/>
                <a:cs typeface="+mn-cs"/>
              </a:rPr>
              <a:t> raisons </a:t>
            </a:r>
            <a:r>
              <a:rPr lang="en-US" sz="1200" cap="none" dirty="0" err="1" smtClean="0">
                <a:solidFill>
                  <a:schemeClr val="accent2">
                    <a:lumMod val="50000"/>
                  </a:schemeClr>
                </a:solidFill>
                <a:latin typeface="Viner Hand ITC" panose="03070502030502020203" pitchFamily="66" charset="0"/>
                <a:ea typeface="+mn-ea"/>
                <a:cs typeface="+mn-cs"/>
              </a:rPr>
              <a:t>peuvent</a:t>
            </a:r>
            <a:r>
              <a:rPr lang="en-US" sz="1200" cap="none" dirty="0" smtClean="0">
                <a:solidFill>
                  <a:schemeClr val="accent2">
                    <a:lumMod val="50000"/>
                  </a:schemeClr>
                </a:solidFill>
                <a:latin typeface="Viner Hand ITC" panose="03070502030502020203" pitchFamily="66" charset="0"/>
                <a:ea typeface="+mn-ea"/>
                <a:cs typeface="+mn-cs"/>
              </a:rPr>
              <a:t> </a:t>
            </a:r>
            <a:r>
              <a:rPr lang="en-US" sz="1200" cap="none" dirty="0" err="1" smtClean="0">
                <a:solidFill>
                  <a:schemeClr val="accent2">
                    <a:lumMod val="50000"/>
                  </a:schemeClr>
                </a:solidFill>
                <a:latin typeface="Viner Hand ITC" panose="03070502030502020203" pitchFamily="66" charset="0"/>
                <a:ea typeface="+mn-ea"/>
                <a:cs typeface="+mn-cs"/>
              </a:rPr>
              <a:t>expliquer</a:t>
            </a:r>
            <a:r>
              <a:rPr lang="en-US" sz="1200" cap="none" dirty="0" smtClean="0">
                <a:solidFill>
                  <a:schemeClr val="accent2">
                    <a:lumMod val="50000"/>
                  </a:schemeClr>
                </a:solidFill>
                <a:latin typeface="Viner Hand ITC" panose="03070502030502020203" pitchFamily="66" charset="0"/>
                <a:ea typeface="+mn-ea"/>
                <a:cs typeface="+mn-cs"/>
              </a:rPr>
              <a:t> le fait que la revision </a:t>
            </a:r>
            <a:r>
              <a:rPr lang="en-US" sz="1200" cap="none" dirty="0" err="1" smtClean="0">
                <a:solidFill>
                  <a:schemeClr val="accent2">
                    <a:lumMod val="50000"/>
                  </a:schemeClr>
                </a:solidFill>
                <a:latin typeface="Viner Hand ITC" panose="03070502030502020203" pitchFamily="66" charset="0"/>
                <a:ea typeface="+mn-ea"/>
                <a:cs typeface="+mn-cs"/>
              </a:rPr>
              <a:t>n’est</a:t>
            </a:r>
            <a:r>
              <a:rPr lang="en-US" sz="1200" cap="none" dirty="0" smtClean="0">
                <a:solidFill>
                  <a:schemeClr val="accent2">
                    <a:lumMod val="50000"/>
                  </a:schemeClr>
                </a:solidFill>
                <a:latin typeface="Viner Hand ITC" panose="03070502030502020203" pitchFamily="66" charset="0"/>
                <a:ea typeface="+mn-ea"/>
                <a:cs typeface="+mn-cs"/>
              </a:rPr>
              <a:t> pas </a:t>
            </a:r>
            <a:r>
              <a:rPr lang="en-US" sz="1200" cap="none" dirty="0" err="1" smtClean="0">
                <a:solidFill>
                  <a:schemeClr val="accent2">
                    <a:lumMod val="50000"/>
                  </a:schemeClr>
                </a:solidFill>
                <a:latin typeface="Viner Hand ITC" panose="03070502030502020203" pitchFamily="66" charset="0"/>
                <a:ea typeface="+mn-ea"/>
                <a:cs typeface="+mn-cs"/>
              </a:rPr>
              <a:t>enseignée</a:t>
            </a:r>
            <a:r>
              <a:rPr lang="en-US" sz="1200" cap="none" dirty="0" smtClean="0">
                <a:solidFill>
                  <a:schemeClr val="accent2">
                    <a:lumMod val="50000"/>
                  </a:schemeClr>
                </a:solidFill>
                <a:latin typeface="Viner Hand ITC" panose="03070502030502020203" pitchFamily="66" charset="0"/>
                <a:ea typeface="+mn-ea"/>
                <a:cs typeface="+mn-cs"/>
              </a:rPr>
              <a:t> </a:t>
            </a:r>
            <a:r>
              <a:rPr lang="en-US" sz="1200" cap="none" dirty="0" err="1" smtClean="0">
                <a:solidFill>
                  <a:schemeClr val="accent2">
                    <a:lumMod val="50000"/>
                  </a:schemeClr>
                </a:solidFill>
                <a:latin typeface="Viner Hand ITC" panose="03070502030502020203" pitchFamily="66" charset="0"/>
                <a:ea typeface="+mn-ea"/>
                <a:cs typeface="+mn-cs"/>
              </a:rPr>
              <a:t>systématiquement</a:t>
            </a:r>
            <a:r>
              <a:rPr lang="en-US" sz="1200" cap="none" dirty="0" smtClean="0">
                <a:solidFill>
                  <a:schemeClr val="accent2">
                    <a:lumMod val="50000"/>
                  </a:schemeClr>
                </a:solidFill>
                <a:latin typeface="Viner Hand ITC" panose="03070502030502020203" pitchFamily="66" charset="0"/>
                <a:ea typeface="+mn-ea"/>
                <a:cs typeface="+mn-cs"/>
              </a:rPr>
              <a:t>:</a:t>
            </a:r>
          </a:p>
          <a:p>
            <a:pPr marL="228600" indent="-228600">
              <a:buFontTx/>
              <a:buAutoNum type="arabicPeriod"/>
            </a:pPr>
            <a:r>
              <a:rPr lang="fr-CA" b="1" dirty="0" smtClean="0"/>
              <a:t>La méconnaissance du processus de révision</a:t>
            </a:r>
            <a:r>
              <a:rPr lang="fr-CA" b="1" baseline="0" dirty="0" smtClean="0"/>
              <a:t> </a:t>
            </a:r>
            <a:r>
              <a:rPr lang="fr-CA" baseline="0" dirty="0" smtClean="0"/>
              <a:t>par les enseignants: sans la compréhension préalable du processus, il ne pourra y avoir d’enseignement. </a:t>
            </a:r>
          </a:p>
          <a:p>
            <a:pPr marL="228600" indent="-228600">
              <a:buFontTx/>
              <a:buAutoNum type="arabicPeriod"/>
            </a:pPr>
            <a:r>
              <a:rPr lang="fr-CA" b="1" baseline="0" dirty="0" smtClean="0"/>
              <a:t>Enseigner la révision veut dire enseigner les stratégies de révision</a:t>
            </a:r>
            <a:r>
              <a:rPr lang="fr-CA" baseline="0" dirty="0" smtClean="0"/>
              <a:t>. Or, tous s’accorderont pour dire qu’il est plus facile d’enseigner des règles que des stratégies d’apprentissage. Pour l’enseignant, il ne s’agit plus de dire aux élèves de relire leur texte, mais comment le relire pour l’améliorer. Cet enseignement est des plus importants pour les élèves faibles puisque plusieurs études démontrent que ces étudiants ne développent pas de stratégies efficaces si elles ne leur sont pas enseignées.</a:t>
            </a:r>
          </a:p>
          <a:p>
            <a:pPr marL="228600" indent="-228600">
              <a:buFontTx/>
              <a:buAutoNum type="arabicPeriod"/>
            </a:pPr>
            <a:r>
              <a:rPr lang="fr-CA" b="1" baseline="0" dirty="0" smtClean="0"/>
              <a:t>L’enseignant qui voudrait le faire est démuni</a:t>
            </a:r>
            <a:r>
              <a:rPr lang="fr-CA" baseline="0" dirty="0" smtClean="0"/>
              <a:t>. D’une part, rares sont les collègues qui l’enseignent et, d’autre part, il y a peu de guides dans les revues pédagogiques.</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25</a:t>
            </a:fld>
            <a:endParaRPr lang="fr-CA"/>
          </a:p>
        </p:txBody>
      </p:sp>
    </p:spTree>
    <p:extLst>
      <p:ext uri="{BB962C8B-B14F-4D97-AF65-F5344CB8AC3E}">
        <p14:creationId xmlns:p14="http://schemas.microsoft.com/office/powerpoint/2010/main" val="22290358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dirty="0" smtClean="0"/>
              <a:t>Le scripteur révise constamment pendant qu’il écrit:</a:t>
            </a:r>
          </a:p>
          <a:p>
            <a:pPr marL="628650" lvl="1" indent="-171450">
              <a:buFontTx/>
              <a:buChar char="-"/>
            </a:pPr>
            <a:r>
              <a:rPr lang="fr-CA" baseline="0" dirty="0" smtClean="0"/>
              <a:t>Observable par les pauses que fait le scripteur</a:t>
            </a:r>
          </a:p>
          <a:p>
            <a:pPr marL="628650" lvl="1" indent="-171450">
              <a:buFontTx/>
              <a:buChar char="-"/>
            </a:pPr>
            <a:r>
              <a:rPr lang="fr-CA" baseline="0" dirty="0" smtClean="0"/>
              <a:t>Pause = Temps écoulé entre les périodes où le scripteur utilise son crayon pour écrire et les périodes où il le soulève</a:t>
            </a:r>
            <a:endParaRPr lang="fr-CA" dirty="0" smtClean="0"/>
          </a:p>
          <a:p>
            <a:pPr marL="0" indent="0">
              <a:buFontTx/>
              <a:buNone/>
            </a:pPr>
            <a:endParaRPr lang="fr-CA" dirty="0" smtClean="0"/>
          </a:p>
          <a:p>
            <a:pPr marL="0" indent="0">
              <a:buFontTx/>
              <a:buNone/>
            </a:pPr>
            <a:r>
              <a:rPr lang="fr-FR" dirty="0" smtClean="0"/>
              <a:t>L’attention portée à un problème à la fois – ou au moins, à un nombre limité de problème à la fois – s’avère essentielle pour une révision efficace.</a:t>
            </a:r>
          </a:p>
          <a:p>
            <a:pPr marL="171450" indent="-171450">
              <a:buFontTx/>
              <a:buChar char="-"/>
            </a:pPr>
            <a:r>
              <a:rPr lang="fr-CA" dirty="0" smtClean="0"/>
              <a:t>Cohérence = pas de contradiction</a:t>
            </a:r>
          </a:p>
          <a:p>
            <a:pPr marL="171450" indent="-171450">
              <a:buFontTx/>
              <a:buChar char="-"/>
            </a:pPr>
            <a:r>
              <a:rPr lang="fr-CA" dirty="0" smtClean="0"/>
              <a:t>Enchainement = ordre des idées</a:t>
            </a:r>
          </a:p>
          <a:p>
            <a:pPr marL="0" indent="0">
              <a:buFontTx/>
              <a:buNone/>
            </a:pPr>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26</a:t>
            </a:fld>
            <a:endParaRPr lang="fr-CA"/>
          </a:p>
        </p:txBody>
      </p:sp>
    </p:spTree>
    <p:extLst>
      <p:ext uri="{BB962C8B-B14F-4D97-AF65-F5344CB8AC3E}">
        <p14:creationId xmlns:p14="http://schemas.microsoft.com/office/powerpoint/2010/main" val="626670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baseline="0" dirty="0" smtClean="0"/>
              <a:t>La justification des corrections constitue une étape importante pour éviter les changements inadéquats qui ne corrigent pas ou ne corrigent que partiellement le problème identifié.</a:t>
            </a:r>
          </a:p>
          <a:p>
            <a:pPr marL="171450" indent="-171450">
              <a:buFontTx/>
              <a:buChar char="-"/>
            </a:pPr>
            <a:endParaRPr lang="fr-CA" baseline="0" dirty="0" smtClean="0"/>
          </a:p>
          <a:p>
            <a:pPr marL="171450" indent="-171450">
              <a:buFontTx/>
              <a:buChar char="-"/>
            </a:pPr>
            <a:r>
              <a:rPr lang="fr-CA" baseline="0" dirty="0" smtClean="0"/>
              <a:t>Travailler d’abord sur un paragraphe, puis sur plusieurs paragraphes et finalement sur un texte plus long.</a:t>
            </a:r>
          </a:p>
          <a:p>
            <a:pPr marL="171450" indent="-171450">
              <a:buFontTx/>
              <a:buChar char="-"/>
            </a:pPr>
            <a:r>
              <a:rPr lang="fr-CA" baseline="0" dirty="0" smtClean="0"/>
              <a:t>Identifier </a:t>
            </a:r>
            <a:r>
              <a:rPr lang="fr-CA" u="sng" baseline="0" dirty="0" smtClean="0"/>
              <a:t>la ligne qui contient l’er</a:t>
            </a:r>
            <a:r>
              <a:rPr lang="fr-CA" u="sng" dirty="0" smtClean="0"/>
              <a:t>reur </a:t>
            </a:r>
            <a:r>
              <a:rPr lang="fr-CA" dirty="0" smtClean="0"/>
              <a:t>au lieu de souligner l’erreur même, ce qui se fait habituellement. Quand l’étudiant sait qu’une ligne contient une erreur, il doit faire un effort pour détecter l’erreur, mais dans le cas où l’erreur est soulignée, il n’a aucun travail de détection à faire, l’enseignant l’a fait pour</a:t>
            </a:r>
            <a:r>
              <a:rPr lang="fr-CA" baseline="0" dirty="0" smtClean="0"/>
              <a:t> lui.</a:t>
            </a:r>
            <a:r>
              <a:rPr lang="fr-CA" dirty="0" smtClean="0"/>
              <a:t> Un peut plus tard, indiquer </a:t>
            </a:r>
            <a:r>
              <a:rPr lang="fr-CA" u="sng" dirty="0" smtClean="0"/>
              <a:t>le paragraphe qui contient l'erreur </a:t>
            </a:r>
            <a:r>
              <a:rPr lang="fr-CA" dirty="0" smtClean="0"/>
              <a:t>et finalement dire </a:t>
            </a:r>
            <a:r>
              <a:rPr lang="fr-CA" u="sng" dirty="0" smtClean="0"/>
              <a:t>le nombre d’erreurs contenues dans la production </a:t>
            </a:r>
            <a:r>
              <a:rPr lang="fr-CA" dirty="0" smtClean="0"/>
              <a:t>sans aider</a:t>
            </a:r>
            <a:r>
              <a:rPr lang="fr-CA" baseline="0" dirty="0" smtClean="0"/>
              <a:t> l’étudiant à localiser ses erreurs.</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27</a:t>
            </a:fld>
            <a:endParaRPr lang="fr-CA"/>
          </a:p>
        </p:txBody>
      </p:sp>
    </p:spTree>
    <p:extLst>
      <p:ext uri="{BB962C8B-B14F-4D97-AF65-F5344CB8AC3E}">
        <p14:creationId xmlns:p14="http://schemas.microsoft.com/office/powerpoint/2010/main" val="13454633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baseline="0" dirty="0" smtClean="0"/>
              <a:t>La justification des corrections constitue une étape importante pour éviter les changements inadéquats qui ne corrigent pas ou ne corrigent que partiellement le problème identifié.</a:t>
            </a:r>
          </a:p>
          <a:p>
            <a:pPr marL="171450" indent="-171450">
              <a:buFontTx/>
              <a:buChar char="-"/>
            </a:pPr>
            <a:endParaRPr lang="fr-CA" baseline="0" dirty="0" smtClean="0"/>
          </a:p>
          <a:p>
            <a:pPr marL="171450" indent="-171450">
              <a:buFontTx/>
              <a:buChar char="-"/>
            </a:pPr>
            <a:r>
              <a:rPr lang="fr-CA" baseline="0" dirty="0" smtClean="0"/>
              <a:t>Travailler d’abord sur un paragraphe, puis sur plusieurs paragraphes et finalement sur un texte plus long.</a:t>
            </a:r>
          </a:p>
          <a:p>
            <a:pPr marL="171450" indent="-171450">
              <a:buFontTx/>
              <a:buChar char="-"/>
            </a:pPr>
            <a:r>
              <a:rPr lang="fr-CA" baseline="0" dirty="0" smtClean="0"/>
              <a:t>Identifier </a:t>
            </a:r>
            <a:r>
              <a:rPr lang="fr-CA" u="sng" baseline="0" dirty="0" smtClean="0"/>
              <a:t>la ligne qui contient l’er</a:t>
            </a:r>
            <a:r>
              <a:rPr lang="fr-CA" u="sng" dirty="0" smtClean="0"/>
              <a:t>reur </a:t>
            </a:r>
            <a:r>
              <a:rPr lang="fr-CA" dirty="0" smtClean="0"/>
              <a:t>au lieu de souligner l’erreur même, ce qui se fait habituellement. Quand l’étudiant sait qu’une ligne contient une erreur, il doit faire un effort pour détecter l’erreur, mais dans le cas où l’erreur est soulignée, il n’a aucun travail de détection à faire, l’enseignant l’a fait pour</a:t>
            </a:r>
            <a:r>
              <a:rPr lang="fr-CA" baseline="0" dirty="0" smtClean="0"/>
              <a:t> lui.</a:t>
            </a:r>
            <a:r>
              <a:rPr lang="fr-CA" dirty="0" smtClean="0"/>
              <a:t> Un peut plus tard, indiquer </a:t>
            </a:r>
            <a:r>
              <a:rPr lang="fr-CA" u="sng" dirty="0" smtClean="0"/>
              <a:t>le paragraphe qui contient l'erreur </a:t>
            </a:r>
            <a:r>
              <a:rPr lang="fr-CA" dirty="0" smtClean="0"/>
              <a:t>et finalement dire </a:t>
            </a:r>
            <a:r>
              <a:rPr lang="fr-CA" u="sng" dirty="0" smtClean="0"/>
              <a:t>le nombre d’erreurs contenues dans la production </a:t>
            </a:r>
            <a:r>
              <a:rPr lang="fr-CA" dirty="0" smtClean="0"/>
              <a:t>sans aider</a:t>
            </a:r>
            <a:r>
              <a:rPr lang="fr-CA" baseline="0" dirty="0" smtClean="0"/>
              <a:t> l’étudiant à localiser ses erreurs.</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28</a:t>
            </a:fld>
            <a:endParaRPr lang="fr-CA"/>
          </a:p>
        </p:txBody>
      </p:sp>
    </p:spTree>
    <p:extLst>
      <p:ext uri="{BB962C8B-B14F-4D97-AF65-F5344CB8AC3E}">
        <p14:creationId xmlns:p14="http://schemas.microsoft.com/office/powerpoint/2010/main" val="2820927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CA" baseline="0" dirty="0" smtClean="0"/>
              <a:t>La justification des corrections constitue une étape importante pour éviter les changements inadéquats qui ne corrigent pas ou ne corrigent que partiellement le problème identifié.</a:t>
            </a:r>
          </a:p>
          <a:p>
            <a:pPr marL="171450" indent="-171450">
              <a:buFontTx/>
              <a:buChar char="-"/>
            </a:pPr>
            <a:endParaRPr lang="fr-CA" baseline="0" dirty="0" smtClean="0"/>
          </a:p>
          <a:p>
            <a:pPr marL="171450" indent="-171450">
              <a:buFontTx/>
              <a:buChar char="-"/>
            </a:pPr>
            <a:r>
              <a:rPr lang="fr-CA" baseline="0" dirty="0" smtClean="0"/>
              <a:t>Travailler d’abord sur un paragraphe, puis sur plusieurs paragraphes et finalement sur un texte plus long.</a:t>
            </a:r>
          </a:p>
          <a:p>
            <a:pPr marL="171450" indent="-171450">
              <a:buFontTx/>
              <a:buChar char="-"/>
            </a:pPr>
            <a:r>
              <a:rPr lang="fr-CA" baseline="0" dirty="0" smtClean="0"/>
              <a:t>Identifier </a:t>
            </a:r>
            <a:r>
              <a:rPr lang="fr-CA" u="sng" baseline="0" dirty="0" smtClean="0"/>
              <a:t>la ligne qui contient l’er</a:t>
            </a:r>
            <a:r>
              <a:rPr lang="fr-CA" u="sng" dirty="0" smtClean="0"/>
              <a:t>reur </a:t>
            </a:r>
            <a:r>
              <a:rPr lang="fr-CA" dirty="0" smtClean="0"/>
              <a:t>au lieu de souligner l’erreur même, ce qui se fait habituellement. Quand l’étudiant sait qu’une ligne contient une erreur, il doit faire un effort pour détecter l’erreur, mais dans le cas où l’erreur est soulignée, il n’a aucun travail de détection à faire, l’enseignant l’a fait pour</a:t>
            </a:r>
            <a:r>
              <a:rPr lang="fr-CA" baseline="0" dirty="0" smtClean="0"/>
              <a:t> lui.</a:t>
            </a:r>
            <a:r>
              <a:rPr lang="fr-CA" dirty="0" smtClean="0"/>
              <a:t> Un peut plus tard, indiquer </a:t>
            </a:r>
            <a:r>
              <a:rPr lang="fr-CA" u="sng" dirty="0" smtClean="0"/>
              <a:t>le paragraphe qui contient l'erreur </a:t>
            </a:r>
            <a:r>
              <a:rPr lang="fr-CA" dirty="0" smtClean="0"/>
              <a:t>et finalement dire </a:t>
            </a:r>
            <a:r>
              <a:rPr lang="fr-CA" u="sng" dirty="0" smtClean="0"/>
              <a:t>le nombre d’erreurs contenues dans la production </a:t>
            </a:r>
            <a:r>
              <a:rPr lang="fr-CA" dirty="0" smtClean="0"/>
              <a:t>sans aider</a:t>
            </a:r>
            <a:r>
              <a:rPr lang="fr-CA" baseline="0" dirty="0" smtClean="0"/>
              <a:t> l’étudiant à localiser ses erreurs.</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29</a:t>
            </a:fld>
            <a:endParaRPr lang="fr-CA"/>
          </a:p>
        </p:txBody>
      </p:sp>
    </p:spTree>
    <p:extLst>
      <p:ext uri="{BB962C8B-B14F-4D97-AF65-F5344CB8AC3E}">
        <p14:creationId xmlns:p14="http://schemas.microsoft.com/office/powerpoint/2010/main" val="1277648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30</a:t>
            </a:fld>
            <a:endParaRPr lang="fr-CA"/>
          </a:p>
        </p:txBody>
      </p:sp>
    </p:spTree>
    <p:extLst>
      <p:ext uri="{BB962C8B-B14F-4D97-AF65-F5344CB8AC3E}">
        <p14:creationId xmlns:p14="http://schemas.microsoft.com/office/powerpoint/2010/main" val="3329577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31</a:t>
            </a:fld>
            <a:endParaRPr lang="fr-CA"/>
          </a:p>
        </p:txBody>
      </p:sp>
    </p:spTree>
    <p:extLst>
      <p:ext uri="{BB962C8B-B14F-4D97-AF65-F5344CB8AC3E}">
        <p14:creationId xmlns:p14="http://schemas.microsoft.com/office/powerpoint/2010/main" val="717441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3</a:t>
            </a:fld>
            <a:endParaRPr lang="fr-CA"/>
          </a:p>
        </p:txBody>
      </p:sp>
    </p:spTree>
    <p:extLst>
      <p:ext uri="{BB962C8B-B14F-4D97-AF65-F5344CB8AC3E}">
        <p14:creationId xmlns:p14="http://schemas.microsoft.com/office/powerpoint/2010/main" val="2920912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5</a:t>
            </a:fld>
            <a:endParaRPr lang="fr-CA"/>
          </a:p>
        </p:txBody>
      </p:sp>
    </p:spTree>
    <p:extLst>
      <p:ext uri="{BB962C8B-B14F-4D97-AF65-F5344CB8AC3E}">
        <p14:creationId xmlns:p14="http://schemas.microsoft.com/office/powerpoint/2010/main" val="3967683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6</a:t>
            </a:fld>
            <a:endParaRPr lang="fr-CA"/>
          </a:p>
        </p:txBody>
      </p:sp>
    </p:spTree>
    <p:extLst>
      <p:ext uri="{BB962C8B-B14F-4D97-AF65-F5344CB8AC3E}">
        <p14:creationId xmlns:p14="http://schemas.microsoft.com/office/powerpoint/2010/main" val="3116826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94C0905-AC8B-46DE-A105-D04DF4153898}" type="slidenum">
              <a:rPr lang="fr-CA" smtClean="0"/>
              <a:t>7</a:t>
            </a:fld>
            <a:endParaRPr lang="fr-CA"/>
          </a:p>
        </p:txBody>
      </p:sp>
    </p:spTree>
    <p:extLst>
      <p:ext uri="{BB962C8B-B14F-4D97-AF65-F5344CB8AC3E}">
        <p14:creationId xmlns:p14="http://schemas.microsoft.com/office/powerpoint/2010/main" val="147809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dirty="0" smtClean="0"/>
              <a:t>Quelques recherches (</a:t>
            </a:r>
            <a:r>
              <a:rPr lang="fr-CA" dirty="0" err="1" smtClean="0"/>
              <a:t>Cumming</a:t>
            </a:r>
            <a:r>
              <a:rPr lang="fr-CA" dirty="0" smtClean="0"/>
              <a:t> 1989, Raimes 1991, </a:t>
            </a:r>
            <a:r>
              <a:rPr lang="fr-CA" dirty="0" err="1" smtClean="0"/>
              <a:t>Zamel</a:t>
            </a:r>
            <a:r>
              <a:rPr lang="fr-CA" dirty="0" smtClean="0"/>
              <a:t> 1983) en anglais langue seconde ont démontré que les scripteurs expérimentés en L2 ressemblent beaucoup aux scripteurs expérimentés en L1, </a:t>
            </a:r>
            <a:r>
              <a:rPr lang="fr-CA" dirty="0" err="1" smtClean="0"/>
              <a:t>c-à-d</a:t>
            </a:r>
            <a:r>
              <a:rPr lang="fr-CA" dirty="0" smtClean="0"/>
              <a:t> qu’ils se servent des mêmes</a:t>
            </a:r>
            <a:r>
              <a:rPr lang="fr-CA" baseline="0" dirty="0" smtClean="0"/>
              <a:t> stratégies pendant l’écriture: l’adaptation du texte en fonction de lecteurs éventuels, la planification à tous les niveaux et la révision constante. Ainsi, ils consacrent beaucoup de temps à la planification, en rédigeant des plans très flexibles qu’ils peuvent modifier au besoin. De plus, ils révisent constamment.</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2CB2FAC7-12B6-4814-84F5-12E71443809F}" type="slidenum">
              <a:rPr lang="fr-CA" smtClean="0"/>
              <a:t>10</a:t>
            </a:fld>
            <a:endParaRPr lang="fr-CA"/>
          </a:p>
        </p:txBody>
      </p:sp>
    </p:spTree>
    <p:extLst>
      <p:ext uri="{BB962C8B-B14F-4D97-AF65-F5344CB8AC3E}">
        <p14:creationId xmlns:p14="http://schemas.microsoft.com/office/powerpoint/2010/main" val="3847169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dirty="0" smtClean="0"/>
              <a:t>En écrivant en langue seconde, il faut accorder beaucoup plus de temps et faire produire des textes courts</a:t>
            </a:r>
          </a:p>
          <a:p>
            <a:pPr marL="0" marR="0" lvl="0" indent="0" algn="l" defTabSz="914400" rtl="0" eaLnBrk="1" fontAlgn="auto" latinLnBrk="0" hangingPunct="1">
              <a:lnSpc>
                <a:spcPct val="100000"/>
              </a:lnSpc>
              <a:spcBef>
                <a:spcPts val="0"/>
              </a:spcBef>
              <a:spcAft>
                <a:spcPts val="0"/>
              </a:spcAft>
              <a:buClrTx/>
              <a:buSzTx/>
              <a:buFontTx/>
              <a:buNone/>
              <a:tabLst/>
              <a:defRPr/>
            </a:pPr>
            <a:r>
              <a:rPr lang="fr-CA" dirty="0" smtClean="0"/>
              <a:t>Donc,</a:t>
            </a:r>
            <a:r>
              <a:rPr lang="fr-CA" baseline="0" dirty="0" smtClean="0"/>
              <a:t> notre but est d’enseigner les stratégies d’écriture afin d’amener le scripteur novice plus près du scripteur expérimenté.</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2CB2FAC7-12B6-4814-84F5-12E71443809F}" type="slidenum">
              <a:rPr lang="fr-CA" smtClean="0"/>
              <a:t>11</a:t>
            </a:fld>
            <a:endParaRPr lang="fr-CA"/>
          </a:p>
        </p:txBody>
      </p:sp>
    </p:spTree>
    <p:extLst>
      <p:ext uri="{BB962C8B-B14F-4D97-AF65-F5344CB8AC3E}">
        <p14:creationId xmlns:p14="http://schemas.microsoft.com/office/powerpoint/2010/main" val="1639441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smtClean="0"/>
              <a:t>Le type de scripteur conditionne nos interventions comme enseignants. Les interventions auprès</a:t>
            </a:r>
            <a:r>
              <a:rPr lang="fr-CA" baseline="0" dirty="0" smtClean="0"/>
              <a:t> d’un élève performant ne sont pas les mêmes que les intervention auprès de qqn qui est expéditif ou intéressé.</a:t>
            </a:r>
          </a:p>
          <a:p>
            <a:endParaRPr lang="fr-CA" b="1" baseline="0" dirty="0" smtClean="0"/>
          </a:p>
          <a:p>
            <a:r>
              <a:rPr lang="fr-CA" b="1" baseline="0" dirty="0" smtClean="0"/>
              <a:t>Expéditif:</a:t>
            </a:r>
            <a:r>
              <a:rPr lang="fr-CA" baseline="0" dirty="0" smtClean="0"/>
              <a:t> les enseignants ont une perception négative de ce type de scripteur: «je n’ai pas le goût d’intervenir pour lui donner des explications approfondies. C’est un élève que je n’irais pas voir spontanément» Ce scripteur se met immédiatement à la tâche, écrit d’un seul jet et termine rapidement son texte, sans avoir réfléchi préalablement au travail à faire. Ces comportements font </a:t>
            </a:r>
            <a:r>
              <a:rPr lang="fr-CA" i="1" baseline="0" dirty="0" smtClean="0"/>
              <a:t>paniquer</a:t>
            </a:r>
            <a:r>
              <a:rPr lang="fr-CA" baseline="0" dirty="0" smtClean="0"/>
              <a:t> les autres élèves, plus particulièrement les scripteurs </a:t>
            </a:r>
            <a:r>
              <a:rPr lang="fr-CA" i="1" baseline="0" dirty="0" smtClean="0"/>
              <a:t>angoissés</a:t>
            </a:r>
            <a:r>
              <a:rPr lang="fr-CA" baseline="0" dirty="0" smtClean="0"/>
              <a:t>.</a:t>
            </a:r>
            <a:endParaRPr lang="fr-CA" dirty="0" smtClean="0"/>
          </a:p>
          <a:p>
            <a:r>
              <a:rPr lang="fr-CA" b="1" dirty="0" smtClean="0"/>
              <a:t>Intéressé: </a:t>
            </a:r>
            <a:r>
              <a:rPr lang="fr-CA" dirty="0" smtClean="0"/>
              <a:t>pose beaucoup de questions, au point d’accaparer l’enseignant. Il est curieux et veut toujours en savoir plus sur les sujets abordés en classe. Les </a:t>
            </a:r>
            <a:r>
              <a:rPr lang="fr-CA" dirty="0" smtClean="0"/>
              <a:t>enseignants</a:t>
            </a:r>
            <a:r>
              <a:rPr lang="fr-CA" baseline="0" dirty="0" smtClean="0"/>
              <a:t> </a:t>
            </a:r>
            <a:r>
              <a:rPr lang="fr-CA" dirty="0" smtClean="0"/>
              <a:t>acceptaient </a:t>
            </a:r>
            <a:r>
              <a:rPr lang="fr-CA" dirty="0" smtClean="0"/>
              <a:t>de lui accorder de l’attention, mais en interrompant parfois le flot de ses questions, parce qu’un échange avec</a:t>
            </a:r>
            <a:r>
              <a:rPr lang="fr-CA" baseline="0" dirty="0" smtClean="0"/>
              <a:t> un scripteur de ce type les détourne souvent des besoins des autres élèves.</a:t>
            </a:r>
            <a:endParaRPr lang="fr-CA" dirty="0" smtClean="0"/>
          </a:p>
          <a:p>
            <a:endParaRPr lang="fr-CA" dirty="0" smtClean="0"/>
          </a:p>
          <a:p>
            <a:r>
              <a:rPr lang="fr-CA" dirty="0" smtClean="0"/>
              <a:t>Faire référence à l’article dans la pochette</a:t>
            </a:r>
          </a:p>
          <a:p>
            <a:endParaRPr lang="fr-CA" dirty="0"/>
          </a:p>
        </p:txBody>
      </p:sp>
      <p:sp>
        <p:nvSpPr>
          <p:cNvPr id="4" name="Espace réservé du numéro de diapositive 3"/>
          <p:cNvSpPr>
            <a:spLocks noGrp="1"/>
          </p:cNvSpPr>
          <p:nvPr>
            <p:ph type="sldNum" sz="quarter" idx="10"/>
          </p:nvPr>
        </p:nvSpPr>
        <p:spPr/>
        <p:txBody>
          <a:bodyPr/>
          <a:lstStyle/>
          <a:p>
            <a:fld id="{2CB2FAC7-12B6-4814-84F5-12E71443809F}" type="slidenum">
              <a:rPr lang="fr-CA" smtClean="0"/>
              <a:t>12</a:t>
            </a:fld>
            <a:endParaRPr lang="fr-CA"/>
          </a:p>
        </p:txBody>
      </p:sp>
    </p:spTree>
    <p:extLst>
      <p:ext uri="{BB962C8B-B14F-4D97-AF65-F5344CB8AC3E}">
        <p14:creationId xmlns:p14="http://schemas.microsoft.com/office/powerpoint/2010/main" val="177193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CA"/>
          </a:p>
        </p:txBody>
      </p:sp>
      <p:sp>
        <p:nvSpPr>
          <p:cNvPr id="4" name="Espace réservé de la date 3"/>
          <p:cNvSpPr>
            <a:spLocks noGrp="1"/>
          </p:cNvSpPr>
          <p:nvPr>
            <p:ph type="dt" sz="half" idx="10"/>
          </p:nvPr>
        </p:nvSpPr>
        <p:spPr/>
        <p:txBody>
          <a:bodyPr/>
          <a:lstStyle/>
          <a:p>
            <a:fld id="{7C8BE4AD-012E-4988-AEEF-74E77DE628DE}" type="datetimeFigureOut">
              <a:rPr lang="fr-CA" smtClean="0"/>
              <a:t>2019-05-02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422638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C8BE4AD-012E-4988-AEEF-74E77DE628DE}" type="datetimeFigureOut">
              <a:rPr lang="fr-CA" smtClean="0"/>
              <a:t>2019-05-02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155179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C8BE4AD-012E-4988-AEEF-74E77DE628DE}" type="datetimeFigureOut">
              <a:rPr lang="fr-CA" smtClean="0"/>
              <a:t>2019-05-02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298972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205095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3209017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3264760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1948718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1495850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973781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38056800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2062278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C8BE4AD-012E-4988-AEEF-74E77DE628DE}" type="datetimeFigureOut">
              <a:rPr lang="fr-CA" smtClean="0"/>
              <a:t>2019-05-02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3880588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30500822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3416436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02/05/2019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extLst>
      <p:ext uri="{BB962C8B-B14F-4D97-AF65-F5344CB8AC3E}">
        <p14:creationId xmlns:p14="http://schemas.microsoft.com/office/powerpoint/2010/main" val="358640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C8BE4AD-012E-4988-AEEF-74E77DE628DE}" type="datetimeFigureOut">
              <a:rPr lang="fr-CA" smtClean="0"/>
              <a:t>2019-05-02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418980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7C8BE4AD-012E-4988-AEEF-74E77DE628DE}" type="datetimeFigureOut">
              <a:rPr lang="fr-CA" smtClean="0"/>
              <a:t>2019-05-02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330301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7C8BE4AD-012E-4988-AEEF-74E77DE628DE}" type="datetimeFigureOut">
              <a:rPr lang="fr-CA" smtClean="0"/>
              <a:t>2019-05-02</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171621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7C8BE4AD-012E-4988-AEEF-74E77DE628DE}" type="datetimeFigureOut">
              <a:rPr lang="fr-CA" smtClean="0"/>
              <a:t>2019-05-02</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223213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8BE4AD-012E-4988-AEEF-74E77DE628DE}" type="datetimeFigureOut">
              <a:rPr lang="fr-CA" smtClean="0"/>
              <a:t>2019-05-02</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2879291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C8BE4AD-012E-4988-AEEF-74E77DE628DE}" type="datetimeFigureOut">
              <a:rPr lang="fr-CA" smtClean="0"/>
              <a:t>2019-05-02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366922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C8BE4AD-012E-4988-AEEF-74E77DE628DE}" type="datetimeFigureOut">
              <a:rPr lang="fr-CA" smtClean="0"/>
              <a:t>2019-05-02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7C2D4737-671A-46F3-A152-49595791CD41}" type="slidenum">
              <a:rPr lang="fr-CA" smtClean="0"/>
              <a:t>‹N°›</a:t>
            </a:fld>
            <a:endParaRPr lang="fr-CA"/>
          </a:p>
        </p:txBody>
      </p:sp>
    </p:spTree>
    <p:extLst>
      <p:ext uri="{BB962C8B-B14F-4D97-AF65-F5344CB8AC3E}">
        <p14:creationId xmlns:p14="http://schemas.microsoft.com/office/powerpoint/2010/main" val="4275284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8BE4AD-012E-4988-AEEF-74E77DE628DE}" type="datetimeFigureOut">
              <a:rPr lang="fr-CA" smtClean="0"/>
              <a:t>2019-05-02</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D4737-671A-46F3-A152-49595791CD41}" type="slidenum">
              <a:rPr lang="fr-CA" smtClean="0"/>
              <a:t>‹N°›</a:t>
            </a:fld>
            <a:endParaRPr lang="fr-CA"/>
          </a:p>
        </p:txBody>
      </p:sp>
    </p:spTree>
    <p:extLst>
      <p:ext uri="{BB962C8B-B14F-4D97-AF65-F5344CB8AC3E}">
        <p14:creationId xmlns:p14="http://schemas.microsoft.com/office/powerpoint/2010/main" val="73690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02334-7E8B-4320-A1E2-4B05AC15A670}" type="datetimeFigureOut">
              <a:rPr lang="fr-FR" smtClean="0"/>
              <a:pPr/>
              <a:t>02/05/2019</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582E2-60D7-40E7-AECB-CED9E7320F8D}" type="slidenum">
              <a:rPr lang="fr-FR" smtClean="0"/>
              <a:pPr/>
              <a:t>‹N°›</a:t>
            </a:fld>
            <a:endParaRPr lang="fr-FR"/>
          </a:p>
        </p:txBody>
      </p:sp>
    </p:spTree>
    <p:extLst>
      <p:ext uri="{BB962C8B-B14F-4D97-AF65-F5344CB8AC3E}">
        <p14:creationId xmlns:p14="http://schemas.microsoft.com/office/powerpoint/2010/main" val="3876921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www.mindomo.com/fr/login" TargetMode="External"/><Relationship Id="rId4" Type="http://schemas.openxmlformats.org/officeDocument/2006/relationships/hyperlink" Target="http://www.cmec.ca/docs/phaseii/guide-pedag.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eg"/><Relationship Id="rId7" Type="http://schemas.openxmlformats.org/officeDocument/2006/relationships/diagramColors" Target="../diagrams/colors6.xml"/><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3" cstate="print"/>
          <a:srcRect/>
          <a:stretch>
            <a:fillRect/>
          </a:stretch>
        </p:blipFill>
        <p:spPr bwMode="auto">
          <a:xfrm>
            <a:off x="0" y="0"/>
            <a:ext cx="5214942" cy="6858000"/>
          </a:xfrm>
          <a:prstGeom prst="rect">
            <a:avLst/>
          </a:prstGeom>
          <a:noFill/>
        </p:spPr>
      </p:pic>
      <p:sp>
        <p:nvSpPr>
          <p:cNvPr id="3" name="Sous-titre 2"/>
          <p:cNvSpPr>
            <a:spLocks noGrp="1"/>
          </p:cNvSpPr>
          <p:nvPr>
            <p:ph type="subTitle" idx="1"/>
          </p:nvPr>
        </p:nvSpPr>
        <p:spPr>
          <a:xfrm>
            <a:off x="4010060" y="4176730"/>
            <a:ext cx="6400800" cy="1752600"/>
          </a:xfrm>
        </p:spPr>
        <p:txBody>
          <a:bodyPr/>
          <a:lstStyle/>
          <a:p>
            <a:pPr algn="r"/>
            <a:r>
              <a:rPr lang="fr-FR" dirty="0" smtClean="0"/>
              <a:t>Rimma Osadceaia,</a:t>
            </a:r>
          </a:p>
          <a:p>
            <a:pPr algn="r"/>
            <a:r>
              <a:rPr lang="fr-FR" dirty="0" smtClean="0"/>
              <a:t>Conseillère pédagogique, CSMV</a:t>
            </a:r>
            <a:endParaRPr lang="fr-FR" dirty="0"/>
          </a:p>
        </p:txBody>
      </p:sp>
      <p:sp>
        <p:nvSpPr>
          <p:cNvPr id="2" name="Titre 1"/>
          <p:cNvSpPr>
            <a:spLocks noGrp="1"/>
          </p:cNvSpPr>
          <p:nvPr>
            <p:ph type="ctrTitle"/>
          </p:nvPr>
        </p:nvSpPr>
        <p:spPr>
          <a:xfrm>
            <a:off x="3324260" y="2093153"/>
            <a:ext cx="8269642" cy="2083577"/>
          </a:xfrm>
        </p:spPr>
        <p:txBody>
          <a:bodyPr>
            <a:normAutofit fontScale="90000"/>
          </a:bodyPr>
          <a:lstStyle/>
          <a:p>
            <a:pPr algn="l"/>
            <a:r>
              <a:rPr lang="fr-FR" dirty="0" smtClean="0"/>
              <a:t>Développement de la compétence en écriture des élèves en francisation</a:t>
            </a:r>
            <a:endParaRPr lang="fr-FR" dirty="0"/>
          </a:p>
        </p:txBody>
      </p:sp>
    </p:spTree>
    <p:extLst>
      <p:ext uri="{BB962C8B-B14F-4D97-AF65-F5344CB8AC3E}">
        <p14:creationId xmlns:p14="http://schemas.microsoft.com/office/powerpoint/2010/main" val="303499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solidFill>
                  <a:schemeClr val="tx1">
                    <a:lumMod val="95000"/>
                    <a:lumOff val="5000"/>
                  </a:schemeClr>
                </a:solidFill>
              </a:rPr>
              <a:t>Scripteurs</a:t>
            </a:r>
          </a:p>
        </p:txBody>
      </p:sp>
      <p:sp>
        <p:nvSpPr>
          <p:cNvPr id="3" name="Espace réservé du contenu 2"/>
          <p:cNvSpPr>
            <a:spLocks noGrp="1"/>
          </p:cNvSpPr>
          <p:nvPr>
            <p:ph sz="half" idx="1"/>
          </p:nvPr>
        </p:nvSpPr>
        <p:spPr>
          <a:xfrm>
            <a:off x="2237387" y="1600200"/>
            <a:ext cx="4038600" cy="4525963"/>
          </a:xfrm>
        </p:spPr>
        <p:txBody>
          <a:bodyPr>
            <a:normAutofit fontScale="25000" lnSpcReduction="20000"/>
          </a:bodyPr>
          <a:lstStyle/>
          <a:p>
            <a:pPr lvl="0" fontAlgn="base">
              <a:spcAft>
                <a:spcPct val="0"/>
              </a:spcAft>
              <a:buNone/>
              <a:defRPr/>
            </a:pPr>
            <a:r>
              <a:rPr lang="fr-CA" sz="8000" b="1" kern="0" dirty="0">
                <a:solidFill>
                  <a:schemeClr val="tx1">
                    <a:lumMod val="95000"/>
                    <a:lumOff val="5000"/>
                  </a:schemeClr>
                </a:solidFill>
                <a:latin typeface="Calibri" panose="020F0502020204030204" pitchFamily="34" charset="0"/>
                <a:cs typeface="Calibri" panose="020F0502020204030204" pitchFamily="34" charset="0"/>
              </a:rPr>
              <a:t>Scripteur expérimenté</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Plus de connaissances</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Meilleur accès à ses connaissances en rédigeant</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Organisation des informations en thèmes</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Beaucoup d’automatismes</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Identification des lecteurs éventuels et adaptation du message</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Ajustement de son fonctionnement cognitif à la tâche à accomplir </a:t>
            </a:r>
            <a:r>
              <a:rPr lang="fr-CA" sz="7200" kern="0" dirty="0">
                <a:solidFill>
                  <a:schemeClr val="tx1">
                    <a:lumMod val="95000"/>
                    <a:lumOff val="5000"/>
                  </a:schemeClr>
                </a:solidFill>
                <a:latin typeface="Calibri" panose="020F0502020204030204" pitchFamily="34" charset="0"/>
                <a:cs typeface="Calibri" panose="020F0502020204030204" pitchFamily="34" charset="0"/>
                <a:sym typeface="Wingdings"/>
              </a:rPr>
              <a:t> métacognition</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sym typeface="Wingdings"/>
              </a:rPr>
              <a:t>Planification détaillée et flexible à toutes les étapes</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sym typeface="Wingdings"/>
              </a:rPr>
              <a:t>Rédaction = processus de découverte  recherche documentaire, si nécessaire</a:t>
            </a:r>
          </a:p>
          <a:p>
            <a:pPr marL="179388" indent="-179388"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sym typeface="Wingdings"/>
              </a:rPr>
              <a:t>Révision constante</a:t>
            </a:r>
            <a:endParaRPr lang="fr-CA" sz="7200" kern="0" dirty="0">
              <a:solidFill>
                <a:schemeClr val="tx1">
                  <a:lumMod val="95000"/>
                  <a:lumOff val="5000"/>
                </a:schemeClr>
              </a:solidFill>
              <a:latin typeface="Calibri" panose="020F0502020204030204" pitchFamily="34" charset="0"/>
              <a:cs typeface="Calibri" panose="020F0502020204030204" pitchFamily="34" charset="0"/>
            </a:endParaRPr>
          </a:p>
          <a:p>
            <a:endParaRPr lang="fr-CA" dirty="0"/>
          </a:p>
        </p:txBody>
      </p:sp>
      <p:sp>
        <p:nvSpPr>
          <p:cNvPr id="4" name="Espace réservé du contenu 3"/>
          <p:cNvSpPr>
            <a:spLocks noGrp="1"/>
          </p:cNvSpPr>
          <p:nvPr>
            <p:ph sz="half" idx="2"/>
          </p:nvPr>
        </p:nvSpPr>
        <p:spPr>
          <a:xfrm>
            <a:off x="6795593" y="1600200"/>
            <a:ext cx="4038600" cy="4525963"/>
          </a:xfrm>
        </p:spPr>
        <p:txBody>
          <a:bodyPr>
            <a:normAutofit fontScale="25000" lnSpcReduction="20000"/>
          </a:bodyPr>
          <a:lstStyle/>
          <a:p>
            <a:pPr lvl="0" fontAlgn="base">
              <a:spcAft>
                <a:spcPct val="0"/>
              </a:spcAft>
              <a:buNone/>
              <a:defRPr/>
            </a:pPr>
            <a:r>
              <a:rPr lang="fr-CA" sz="8000" b="1" kern="0" dirty="0">
                <a:solidFill>
                  <a:schemeClr val="tx1">
                    <a:lumMod val="95000"/>
                    <a:lumOff val="5000"/>
                  </a:schemeClr>
                </a:solidFill>
                <a:latin typeface="Calibri" panose="020F0502020204030204" pitchFamily="34" charset="0"/>
                <a:cs typeface="Calibri" panose="020F0502020204030204" pitchFamily="34" charset="0"/>
              </a:rPr>
              <a:t>Scripteur novice</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Manque de connaissances</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Difficultés à retrouver un contenu en mémoire</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Peu d’automatismes</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Se soucie peu des lecteurs éventuels</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Peu ou pas de planification</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Manque d’idées pour poursuivre la rédaction</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Production de textes très courts</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Grande lenteur d’exécution</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Peu ou pas de révision</a:t>
            </a:r>
          </a:p>
          <a:p>
            <a:pPr lvl="0" fontAlgn="base">
              <a:spcAft>
                <a:spcPct val="0"/>
              </a:spcAft>
              <a:defRPr/>
            </a:pPr>
            <a:r>
              <a:rPr lang="fr-CA" sz="7200" kern="0" dirty="0">
                <a:solidFill>
                  <a:schemeClr val="tx1">
                    <a:lumMod val="95000"/>
                    <a:lumOff val="5000"/>
                  </a:schemeClr>
                </a:solidFill>
                <a:latin typeface="Calibri" panose="020F0502020204030204" pitchFamily="34" charset="0"/>
                <a:cs typeface="Calibri" panose="020F0502020204030204" pitchFamily="34" charset="0"/>
              </a:rPr>
              <a:t>Version finale = 1</a:t>
            </a:r>
            <a:r>
              <a:rPr lang="fr-CA" sz="7200" kern="0" baseline="30000" dirty="0">
                <a:solidFill>
                  <a:schemeClr val="tx1">
                    <a:lumMod val="95000"/>
                    <a:lumOff val="5000"/>
                  </a:schemeClr>
                </a:solidFill>
                <a:latin typeface="Calibri" panose="020F0502020204030204" pitchFamily="34" charset="0"/>
                <a:cs typeface="Calibri" panose="020F0502020204030204" pitchFamily="34" charset="0"/>
              </a:rPr>
              <a:t>er</a:t>
            </a:r>
            <a:r>
              <a:rPr lang="fr-CA" sz="7200" kern="0" dirty="0">
                <a:solidFill>
                  <a:schemeClr val="tx1">
                    <a:lumMod val="95000"/>
                    <a:lumOff val="5000"/>
                  </a:schemeClr>
                </a:solidFill>
                <a:latin typeface="Calibri" panose="020F0502020204030204" pitchFamily="34" charset="0"/>
                <a:cs typeface="Calibri" panose="020F0502020204030204" pitchFamily="34" charset="0"/>
              </a:rPr>
              <a:t> jet</a:t>
            </a:r>
          </a:p>
          <a:p>
            <a:pPr marL="0" indent="0">
              <a:buNone/>
            </a:pPr>
            <a:endParaRPr lang="fr-CA" dirty="0">
              <a:solidFill>
                <a:schemeClr val="tx1">
                  <a:lumMod val="95000"/>
                  <a:lumOff val="5000"/>
                </a:schemeClr>
              </a:solidFill>
            </a:endParaRPr>
          </a:p>
        </p:txBody>
      </p:sp>
      <p:pic>
        <p:nvPicPr>
          <p:cNvPr id="6"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82228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 calcmode="lin" valueType="num">
                                      <p:cBhvr additive="base">
                                        <p:cTn id="6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 end="1"/>
                                            </p:txEl>
                                          </p:spTgt>
                                        </p:tgtEl>
                                        <p:attrNameLst>
                                          <p:attrName>style.visibility</p:attrName>
                                        </p:attrNameLst>
                                      </p:cBhvr>
                                      <p:to>
                                        <p:strVal val="visible"/>
                                      </p:to>
                                    </p:set>
                                    <p:anim calcmode="lin" valueType="num">
                                      <p:cBhvr additive="base">
                                        <p:cTn id="7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2" end="2"/>
                                            </p:txEl>
                                          </p:spTgt>
                                        </p:tgtEl>
                                        <p:attrNameLst>
                                          <p:attrName>style.visibility</p:attrName>
                                        </p:attrNameLst>
                                      </p:cBhvr>
                                      <p:to>
                                        <p:strVal val="visible"/>
                                      </p:to>
                                    </p:set>
                                    <p:anim calcmode="lin" valueType="num">
                                      <p:cBhvr additive="base">
                                        <p:cTn id="7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3" end="3"/>
                                            </p:txEl>
                                          </p:spTgt>
                                        </p:tgtEl>
                                        <p:attrNameLst>
                                          <p:attrName>style.visibility</p:attrName>
                                        </p:attrNameLst>
                                      </p:cBhvr>
                                      <p:to>
                                        <p:strVal val="visible"/>
                                      </p:to>
                                    </p:set>
                                    <p:anim calcmode="lin" valueType="num">
                                      <p:cBhvr additive="base">
                                        <p:cTn id="8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
                                            <p:txEl>
                                              <p:pRg st="4" end="4"/>
                                            </p:txEl>
                                          </p:spTgt>
                                        </p:tgtEl>
                                        <p:attrNameLst>
                                          <p:attrName>style.visibility</p:attrName>
                                        </p:attrNameLst>
                                      </p:cBhvr>
                                      <p:to>
                                        <p:strVal val="visible"/>
                                      </p:to>
                                    </p:set>
                                    <p:anim calcmode="lin" valueType="num">
                                      <p:cBhvr additive="base">
                                        <p:cTn id="9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 calcmode="lin" valueType="num">
                                      <p:cBhvr additive="base">
                                        <p:cTn id="9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4">
                                            <p:txEl>
                                              <p:pRg st="6" end="6"/>
                                            </p:txEl>
                                          </p:spTgt>
                                        </p:tgtEl>
                                        <p:attrNameLst>
                                          <p:attrName>style.visibility</p:attrName>
                                        </p:attrNameLst>
                                      </p:cBhvr>
                                      <p:to>
                                        <p:strVal val="visible"/>
                                      </p:to>
                                    </p:set>
                                    <p:anim calcmode="lin" valueType="num">
                                      <p:cBhvr additive="base">
                                        <p:cTn id="10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4">
                                            <p:txEl>
                                              <p:pRg st="7" end="7"/>
                                            </p:txEl>
                                          </p:spTgt>
                                        </p:tgtEl>
                                        <p:attrNameLst>
                                          <p:attrName>style.visibility</p:attrName>
                                        </p:attrNameLst>
                                      </p:cBhvr>
                                      <p:to>
                                        <p:strVal val="visible"/>
                                      </p:to>
                                    </p:set>
                                    <p:anim calcmode="lin" valueType="num">
                                      <p:cBhvr additive="base">
                                        <p:cTn id="10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4">
                                            <p:txEl>
                                              <p:pRg st="8" end="8"/>
                                            </p:txEl>
                                          </p:spTgt>
                                        </p:tgtEl>
                                        <p:attrNameLst>
                                          <p:attrName>style.visibility</p:attrName>
                                        </p:attrNameLst>
                                      </p:cBhvr>
                                      <p:to>
                                        <p:strVal val="visible"/>
                                      </p:to>
                                    </p:set>
                                    <p:anim calcmode="lin" valueType="num">
                                      <p:cBhvr additive="base">
                                        <p:cTn id="1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4">
                                            <p:txEl>
                                              <p:pRg st="9" end="9"/>
                                            </p:txEl>
                                          </p:spTgt>
                                        </p:tgtEl>
                                        <p:attrNameLst>
                                          <p:attrName>style.visibility</p:attrName>
                                        </p:attrNameLst>
                                      </p:cBhvr>
                                      <p:to>
                                        <p:strVal val="visible"/>
                                      </p:to>
                                    </p:set>
                                    <p:anim calcmode="lin" valueType="num">
                                      <p:cBhvr additive="base">
                                        <p:cTn id="12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4">
                                            <p:txEl>
                                              <p:pRg st="10" end="10"/>
                                            </p:txEl>
                                          </p:spTgt>
                                        </p:tgtEl>
                                        <p:attrNameLst>
                                          <p:attrName>style.visibility</p:attrName>
                                        </p:attrNameLst>
                                      </p:cBhvr>
                                      <p:to>
                                        <p:strVal val="visible"/>
                                      </p:to>
                                    </p:set>
                                    <p:anim calcmode="lin" valueType="num">
                                      <p:cBhvr additive="base">
                                        <p:cTn id="1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b="1" dirty="0"/>
              <a:t>Scripteurs en L2 sont comparables aux scripteurs novices en L1:</a:t>
            </a:r>
            <a:endParaRPr lang="fr-CA" dirty="0"/>
          </a:p>
        </p:txBody>
      </p:sp>
      <p:sp>
        <p:nvSpPr>
          <p:cNvPr id="3" name="Espace réservé du contenu 2"/>
          <p:cNvSpPr>
            <a:spLocks noGrp="1"/>
          </p:cNvSpPr>
          <p:nvPr>
            <p:ph sz="half" idx="1"/>
          </p:nvPr>
        </p:nvSpPr>
        <p:spPr>
          <a:xfrm>
            <a:off x="2570321" y="1637608"/>
            <a:ext cx="2733591" cy="4959745"/>
          </a:xfrm>
        </p:spPr>
        <p:txBody>
          <a:bodyPr>
            <a:normAutofit lnSpcReduction="10000"/>
          </a:bodyPr>
          <a:lstStyle/>
          <a:p>
            <a:pPr marL="285750" indent="-285750"/>
            <a:r>
              <a:rPr lang="fr-CA" sz="1900" b="1" dirty="0">
                <a:solidFill>
                  <a:schemeClr val="tx1">
                    <a:lumMod val="95000"/>
                    <a:lumOff val="5000"/>
                  </a:schemeClr>
                </a:solidFill>
                <a:latin typeface="Calibri" panose="020F0502020204030204" pitchFamily="34" charset="0"/>
                <a:cs typeface="Calibri" panose="020F0502020204030204" pitchFamily="34" charset="0"/>
              </a:rPr>
              <a:t>Compétence linguistique limitée</a:t>
            </a:r>
          </a:p>
          <a:p>
            <a:pPr marL="0" indent="0">
              <a:buNone/>
            </a:pPr>
            <a:endParaRPr lang="fr-CA" sz="1900" dirty="0">
              <a:solidFill>
                <a:schemeClr val="tx1">
                  <a:lumMod val="95000"/>
                  <a:lumOff val="5000"/>
                </a:schemeClr>
              </a:solidFill>
              <a:latin typeface="Calibri" panose="020F0502020204030204" pitchFamily="34" charset="0"/>
              <a:cs typeface="Calibri" panose="020F0502020204030204" pitchFamily="34" charset="0"/>
            </a:endParaRPr>
          </a:p>
          <a:p>
            <a:pPr marL="0" indent="0">
              <a:buNone/>
            </a:pPr>
            <a:r>
              <a:rPr lang="fr-CA" sz="1800" dirty="0">
                <a:solidFill>
                  <a:schemeClr val="tx1">
                    <a:lumMod val="95000"/>
                    <a:lumOff val="5000"/>
                  </a:schemeClr>
                </a:solidFill>
                <a:latin typeface="Calibri" panose="020F0502020204030204" pitchFamily="34" charset="0"/>
                <a:cs typeface="Calibri" panose="020F0502020204030204" pitchFamily="34" charset="0"/>
              </a:rPr>
              <a:t>Qualité de la PÉ affectée:</a:t>
            </a:r>
          </a:p>
          <a:p>
            <a:r>
              <a:rPr lang="fr-CA" sz="1800" dirty="0">
                <a:solidFill>
                  <a:schemeClr val="tx1">
                    <a:lumMod val="95000"/>
                    <a:lumOff val="5000"/>
                  </a:schemeClr>
                </a:solidFill>
                <a:latin typeface="Calibri" panose="020F0502020204030204" pitchFamily="34" charset="0"/>
                <a:cs typeface="Calibri" panose="020F0502020204030204" pitchFamily="34" charset="0"/>
              </a:rPr>
              <a:t>Construction de phrases proches à la L1 ou de phrases très simples</a:t>
            </a:r>
          </a:p>
          <a:p>
            <a:r>
              <a:rPr lang="fr-CA" sz="1800" dirty="0">
                <a:solidFill>
                  <a:schemeClr val="tx1">
                    <a:lumMod val="95000"/>
                    <a:lumOff val="5000"/>
                  </a:schemeClr>
                </a:solidFill>
                <a:latin typeface="Calibri" panose="020F0502020204030204" pitchFamily="34" charset="0"/>
                <a:cs typeface="Calibri" panose="020F0502020204030204" pitchFamily="34" charset="0"/>
              </a:rPr>
              <a:t>Utilisation des mots courants, parfois des mots de </a:t>
            </a:r>
            <a:r>
              <a:rPr lang="fr-CA" sz="1800" dirty="0" smtClean="0">
                <a:solidFill>
                  <a:schemeClr val="tx1">
                    <a:lumMod val="95000"/>
                    <a:lumOff val="5000"/>
                  </a:schemeClr>
                </a:solidFill>
                <a:latin typeface="Calibri" panose="020F0502020204030204" pitchFamily="34" charset="0"/>
                <a:cs typeface="Calibri" panose="020F0502020204030204" pitchFamily="34" charset="0"/>
              </a:rPr>
              <a:t>la L1</a:t>
            </a:r>
            <a:endParaRPr lang="fr-CA" sz="1800" dirty="0">
              <a:solidFill>
                <a:schemeClr val="tx1">
                  <a:lumMod val="95000"/>
                  <a:lumOff val="5000"/>
                </a:schemeClr>
              </a:solidFill>
              <a:latin typeface="Calibri" panose="020F0502020204030204" pitchFamily="34" charset="0"/>
              <a:cs typeface="Calibri" panose="020F0502020204030204" pitchFamily="34" charset="0"/>
            </a:endParaRPr>
          </a:p>
          <a:p>
            <a:r>
              <a:rPr lang="fr-CA" sz="1800" dirty="0">
                <a:solidFill>
                  <a:schemeClr val="tx1">
                    <a:lumMod val="95000"/>
                    <a:lumOff val="5000"/>
                  </a:schemeClr>
                </a:solidFill>
                <a:latin typeface="Calibri" panose="020F0502020204030204" pitchFamily="34" charset="0"/>
                <a:cs typeface="Calibri" panose="020F0502020204030204" pitchFamily="34" charset="0"/>
              </a:rPr>
              <a:t>Textes produits assez simples et courts</a:t>
            </a:r>
          </a:p>
          <a:p>
            <a:r>
              <a:rPr lang="fr-CA" sz="1800" dirty="0">
                <a:solidFill>
                  <a:schemeClr val="tx1">
                    <a:lumMod val="95000"/>
                    <a:lumOff val="5000"/>
                  </a:schemeClr>
                </a:solidFill>
                <a:latin typeface="Calibri" panose="020F0502020204030204" pitchFamily="34" charset="0"/>
                <a:cs typeface="Calibri" panose="020F0502020204030204" pitchFamily="34" charset="0"/>
              </a:rPr>
              <a:t>Nombreuses fautes d’orthographe</a:t>
            </a:r>
          </a:p>
          <a:p>
            <a:r>
              <a:rPr lang="fr-CA" sz="1800" dirty="0">
                <a:solidFill>
                  <a:schemeClr val="tx1">
                    <a:lumMod val="95000"/>
                    <a:lumOff val="5000"/>
                  </a:schemeClr>
                </a:solidFill>
                <a:latin typeface="Calibri" panose="020F0502020204030204" pitchFamily="34" charset="0"/>
                <a:cs typeface="Calibri" panose="020F0502020204030204" pitchFamily="34" charset="0"/>
              </a:rPr>
              <a:t>Mélange de mots en L1 et L2</a:t>
            </a:r>
          </a:p>
          <a:p>
            <a:endParaRPr lang="fr-CA" sz="1800" dirty="0">
              <a:solidFill>
                <a:schemeClr val="tx1">
                  <a:lumMod val="95000"/>
                  <a:lumOff val="5000"/>
                </a:schemeClr>
              </a:solidFill>
              <a:latin typeface="Calibri" panose="020F0502020204030204" pitchFamily="34" charset="0"/>
              <a:cs typeface="Calibri" panose="020F0502020204030204" pitchFamily="34" charset="0"/>
            </a:endParaRPr>
          </a:p>
          <a:p>
            <a:endParaRPr lang="fr-CA" sz="1800" dirty="0">
              <a:solidFill>
                <a:schemeClr val="tx1">
                  <a:lumMod val="95000"/>
                  <a:lumOff val="5000"/>
                </a:schemeClr>
              </a:solidFill>
              <a:latin typeface="Calibri" panose="020F0502020204030204" pitchFamily="34" charset="0"/>
              <a:cs typeface="Calibri" panose="020F0502020204030204" pitchFamily="34" charset="0"/>
            </a:endParaRPr>
          </a:p>
        </p:txBody>
      </p:sp>
      <p:sp>
        <p:nvSpPr>
          <p:cNvPr id="4" name="Espace réservé du contenu 3"/>
          <p:cNvSpPr>
            <a:spLocks noGrp="1"/>
          </p:cNvSpPr>
          <p:nvPr>
            <p:ph sz="half" idx="2"/>
          </p:nvPr>
        </p:nvSpPr>
        <p:spPr>
          <a:xfrm>
            <a:off x="8040216" y="1648156"/>
            <a:ext cx="2458616" cy="4525963"/>
          </a:xfrm>
        </p:spPr>
        <p:txBody>
          <a:bodyPr>
            <a:normAutofit lnSpcReduction="10000"/>
          </a:bodyPr>
          <a:lstStyle/>
          <a:p>
            <a:pPr marL="285750" indent="-285750"/>
            <a:r>
              <a:rPr lang="fr-CA" sz="1900" b="1" dirty="0">
                <a:solidFill>
                  <a:schemeClr val="tx1">
                    <a:lumMod val="95000"/>
                    <a:lumOff val="5000"/>
                  </a:schemeClr>
                </a:solidFill>
                <a:latin typeface="Calibri" panose="020F0502020204030204" pitchFamily="34" charset="0"/>
                <a:cs typeface="Calibri" panose="020F0502020204030204" pitchFamily="34" charset="0"/>
              </a:rPr>
              <a:t>Répertoire de stratégies limité </a:t>
            </a:r>
          </a:p>
          <a:p>
            <a:pPr marL="0" indent="0">
              <a:buNone/>
            </a:pPr>
            <a:endParaRPr lang="fr-CA" sz="1800" dirty="0">
              <a:solidFill>
                <a:schemeClr val="tx1">
                  <a:lumMod val="95000"/>
                  <a:lumOff val="5000"/>
                </a:schemeClr>
              </a:solidFill>
              <a:latin typeface="Calibri" panose="020F0502020204030204" pitchFamily="34" charset="0"/>
              <a:cs typeface="Calibri" panose="020F0502020204030204" pitchFamily="34" charset="0"/>
            </a:endParaRPr>
          </a:p>
          <a:p>
            <a:r>
              <a:rPr lang="fr-CA" sz="1800" dirty="0">
                <a:solidFill>
                  <a:schemeClr val="tx1">
                    <a:lumMod val="95000"/>
                    <a:lumOff val="5000"/>
                  </a:schemeClr>
                </a:solidFill>
                <a:latin typeface="Calibri" panose="020F0502020204030204" pitchFamily="34" charset="0"/>
                <a:cs typeface="Calibri" panose="020F0502020204030204" pitchFamily="34" charset="0"/>
              </a:rPr>
              <a:t>Utilisation de stratégies inadéquates</a:t>
            </a:r>
          </a:p>
          <a:p>
            <a:r>
              <a:rPr lang="fr-CA" sz="1800" dirty="0">
                <a:solidFill>
                  <a:schemeClr val="tx1">
                    <a:lumMod val="95000"/>
                    <a:lumOff val="5000"/>
                  </a:schemeClr>
                </a:solidFill>
                <a:latin typeface="Calibri" panose="020F0502020204030204" pitchFamily="34" charset="0"/>
                <a:cs typeface="Calibri" panose="020F0502020204030204" pitchFamily="34" charset="0"/>
              </a:rPr>
              <a:t>Révisions plus nombreuses et de nature grammaticale</a:t>
            </a:r>
          </a:p>
        </p:txBody>
      </p:sp>
      <p:sp>
        <p:nvSpPr>
          <p:cNvPr id="5" name="ZoneTexte 4"/>
          <p:cNvSpPr txBox="1"/>
          <p:nvPr/>
        </p:nvSpPr>
        <p:spPr>
          <a:xfrm>
            <a:off x="5447928" y="1637607"/>
            <a:ext cx="2592288" cy="3970318"/>
          </a:xfrm>
          <a:prstGeom prst="rect">
            <a:avLst/>
          </a:prstGeom>
          <a:noFill/>
        </p:spPr>
        <p:txBody>
          <a:bodyPr wrap="square" rtlCol="0">
            <a:spAutoFit/>
          </a:bodyPr>
          <a:lstStyle/>
          <a:p>
            <a:pPr marL="285750" indent="-285750">
              <a:buFont typeface="Arial" panose="020B0604020202020204" pitchFamily="34" charset="0"/>
              <a:buChar char="•"/>
            </a:pPr>
            <a:r>
              <a:rPr lang="fr-CA" sz="1900" b="1" dirty="0">
                <a:solidFill>
                  <a:schemeClr val="tx1">
                    <a:lumMod val="95000"/>
                    <a:lumOff val="5000"/>
                  </a:schemeClr>
                </a:solidFill>
                <a:latin typeface="Calibri" panose="020F0502020204030204" pitchFamily="34" charset="0"/>
                <a:cs typeface="Calibri" panose="020F0502020204030204" pitchFamily="34" charset="0"/>
              </a:rPr>
              <a:t>Temps de rédaction </a:t>
            </a:r>
          </a:p>
          <a:p>
            <a:pPr marL="285750" indent="-285750"/>
            <a:r>
              <a:rPr lang="fr-CA" sz="1900" b="1" dirty="0">
                <a:solidFill>
                  <a:schemeClr val="tx1">
                    <a:lumMod val="95000"/>
                    <a:lumOff val="5000"/>
                  </a:schemeClr>
                </a:solidFill>
                <a:latin typeface="Calibri" panose="020F0502020204030204" pitchFamily="34" charset="0"/>
                <a:cs typeface="Calibri" panose="020F0502020204030204" pitchFamily="34" charset="0"/>
              </a:rPr>
              <a:t>      plus long</a:t>
            </a:r>
          </a:p>
          <a:p>
            <a:pPr marL="285750" indent="-285750"/>
            <a:endParaRPr lang="fr-CA"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CA" dirty="0">
                <a:solidFill>
                  <a:schemeClr val="tx1">
                    <a:lumMod val="95000"/>
                    <a:lumOff val="5000"/>
                  </a:schemeClr>
                </a:solidFill>
                <a:latin typeface="Calibri" panose="020F0502020204030204" pitchFamily="34" charset="0"/>
                <a:cs typeface="Calibri" panose="020F0502020204030204" pitchFamily="34" charset="0"/>
              </a:rPr>
              <a:t>Plus de temps à la mise en texte</a:t>
            </a:r>
          </a:p>
          <a:p>
            <a:pPr marL="285750" indent="-285750">
              <a:buFont typeface="Arial" panose="020B0604020202020204" pitchFamily="34" charset="0"/>
              <a:buChar char="•"/>
            </a:pPr>
            <a:r>
              <a:rPr lang="fr-CA" dirty="0">
                <a:solidFill>
                  <a:schemeClr val="tx1">
                    <a:lumMod val="95000"/>
                    <a:lumOff val="5000"/>
                  </a:schemeClr>
                </a:solidFill>
                <a:latin typeface="Calibri" panose="020F0502020204030204" pitchFamily="34" charset="0"/>
                <a:cs typeface="Calibri" panose="020F0502020204030204" pitchFamily="34" charset="0"/>
              </a:rPr>
              <a:t>Arrêts répétitifs pour vérification (orthographe, grammaire)</a:t>
            </a:r>
          </a:p>
          <a:p>
            <a:pPr marL="285750" indent="-285750">
              <a:buFont typeface="Arial" panose="020B0604020202020204" pitchFamily="34" charset="0"/>
              <a:buChar char="•"/>
            </a:pPr>
            <a:r>
              <a:rPr lang="fr-CA" dirty="0">
                <a:solidFill>
                  <a:schemeClr val="tx1">
                    <a:lumMod val="95000"/>
                    <a:lumOff val="5000"/>
                  </a:schemeClr>
                </a:solidFill>
                <a:latin typeface="Calibri" panose="020F0502020204030204" pitchFamily="34" charset="0"/>
                <a:cs typeface="Calibri" panose="020F0502020204030204" pitchFamily="34" charset="0"/>
              </a:rPr>
              <a:t>Pensées plus difficiles à mettre en mots en L2 qu’en L1</a:t>
            </a:r>
          </a:p>
          <a:p>
            <a:pPr marL="285750" indent="-285750">
              <a:buFont typeface="Arial" panose="020B0604020202020204" pitchFamily="34" charset="0"/>
              <a:buChar char="•"/>
            </a:pPr>
            <a:r>
              <a:rPr lang="fr-CA" dirty="0">
                <a:solidFill>
                  <a:schemeClr val="tx1">
                    <a:lumMod val="95000"/>
                    <a:lumOff val="5000"/>
                  </a:schemeClr>
                </a:solidFill>
                <a:latin typeface="Calibri" panose="020F0502020204030204" pitchFamily="34" charset="0"/>
                <a:cs typeface="Calibri" panose="020F0502020204030204" pitchFamily="34" charset="0"/>
              </a:rPr>
              <a:t>Révision plus laborieuse</a:t>
            </a:r>
          </a:p>
        </p:txBody>
      </p:sp>
      <p:sp>
        <p:nvSpPr>
          <p:cNvPr id="9" name="Flèche vers le bas 8"/>
          <p:cNvSpPr/>
          <p:nvPr/>
        </p:nvSpPr>
        <p:spPr>
          <a:xfrm>
            <a:off x="3719737" y="2283938"/>
            <a:ext cx="45719" cy="208958"/>
          </a:xfrm>
          <a:prstGeom prst="down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CA"/>
          </a:p>
        </p:txBody>
      </p:sp>
      <p:sp>
        <p:nvSpPr>
          <p:cNvPr id="10" name="Flèche vers le bas 9"/>
          <p:cNvSpPr/>
          <p:nvPr/>
        </p:nvSpPr>
        <p:spPr>
          <a:xfrm>
            <a:off x="6603276" y="2283938"/>
            <a:ext cx="45719" cy="208958"/>
          </a:xfrm>
          <a:prstGeom prst="down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CA"/>
          </a:p>
        </p:txBody>
      </p:sp>
      <p:sp>
        <p:nvSpPr>
          <p:cNvPr id="11" name="Flèche vers le bas 10"/>
          <p:cNvSpPr/>
          <p:nvPr/>
        </p:nvSpPr>
        <p:spPr>
          <a:xfrm>
            <a:off x="9151730" y="2283938"/>
            <a:ext cx="45719" cy="208958"/>
          </a:xfrm>
          <a:prstGeom prst="down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CA"/>
          </a:p>
        </p:txBody>
      </p:sp>
      <p:pic>
        <p:nvPicPr>
          <p:cNvPr id="12"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13343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0" end="0"/>
                                            </p:txEl>
                                          </p:spTgt>
                                        </p:tgtEl>
                                        <p:attrNameLst>
                                          <p:attrName>style.visibility</p:attrName>
                                        </p:attrNameLst>
                                      </p:cBhvr>
                                      <p:to>
                                        <p:strVal val="visible"/>
                                      </p:to>
                                    </p:set>
                                    <p:anim calcmode="lin" valueType="num">
                                      <p:cBhvr additive="base">
                                        <p:cTn id="4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0" end="0"/>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anim calcmode="lin" valueType="num">
                                      <p:cBhvr additive="base">
                                        <p:cTn id="4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 calcmode="lin" valueType="num">
                                      <p:cBhvr additive="base">
                                        <p:cTn id="6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5">
                                            <p:txEl>
                                              <p:pRg st="4" end="4"/>
                                            </p:txEl>
                                          </p:spTgt>
                                        </p:tgtEl>
                                        <p:attrNameLst>
                                          <p:attrName>style.visibility</p:attrName>
                                        </p:attrNameLst>
                                      </p:cBhvr>
                                      <p:to>
                                        <p:strVal val="visible"/>
                                      </p:to>
                                    </p:set>
                                    <p:anim calcmode="lin" valueType="num">
                                      <p:cBhvr additive="base">
                                        <p:cTn id="6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5">
                                            <p:txEl>
                                              <p:pRg st="5" end="5"/>
                                            </p:txEl>
                                          </p:spTgt>
                                        </p:tgtEl>
                                        <p:attrNameLst>
                                          <p:attrName>style.visibility</p:attrName>
                                        </p:attrNameLst>
                                      </p:cBhvr>
                                      <p:to>
                                        <p:strVal val="visible"/>
                                      </p:to>
                                    </p:set>
                                    <p:anim calcmode="lin" valueType="num">
                                      <p:cBhvr additive="base">
                                        <p:cTn id="6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5">
                                            <p:txEl>
                                              <p:pRg st="6" end="6"/>
                                            </p:txEl>
                                          </p:spTgt>
                                        </p:tgtEl>
                                        <p:attrNameLst>
                                          <p:attrName>style.visibility</p:attrName>
                                        </p:attrNameLst>
                                      </p:cBhvr>
                                      <p:to>
                                        <p:strVal val="visible"/>
                                      </p:to>
                                    </p:set>
                                    <p:anim calcmode="lin" valueType="num">
                                      <p:cBhvr additive="base">
                                        <p:cTn id="7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0" end="0"/>
                                            </p:txEl>
                                          </p:spTgt>
                                        </p:tgtEl>
                                        <p:attrNameLst>
                                          <p:attrName>style.visibility</p:attrName>
                                        </p:attrNameLst>
                                      </p:cBhvr>
                                      <p:to>
                                        <p:strVal val="visible"/>
                                      </p:to>
                                    </p:set>
                                    <p:anim calcmode="lin" valueType="num">
                                      <p:cBhvr additive="base">
                                        <p:cTn id="7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1"/>
                                        </p:tgtEl>
                                        <p:attrNameLst>
                                          <p:attrName>style.visibility</p:attrName>
                                        </p:attrNameLst>
                                      </p:cBhvr>
                                      <p:to>
                                        <p:strVal val="visible"/>
                                      </p:to>
                                    </p:set>
                                    <p:anim calcmode="lin" valueType="num">
                                      <p:cBhvr additive="base">
                                        <p:cTn id="85" dur="500" fill="hold"/>
                                        <p:tgtEl>
                                          <p:spTgt spid="11"/>
                                        </p:tgtEl>
                                        <p:attrNameLst>
                                          <p:attrName>ppt_x</p:attrName>
                                        </p:attrNameLst>
                                      </p:cBhvr>
                                      <p:tavLst>
                                        <p:tav tm="0">
                                          <p:val>
                                            <p:strVal val="#ppt_x"/>
                                          </p:val>
                                        </p:tav>
                                        <p:tav tm="100000">
                                          <p:val>
                                            <p:strVal val="#ppt_x"/>
                                          </p:val>
                                        </p:tav>
                                      </p:tavLst>
                                    </p:anim>
                                    <p:anim calcmode="lin" valueType="num">
                                      <p:cBhvr additive="base">
                                        <p:cTn id="8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
                                            <p:txEl>
                                              <p:pRg st="2" end="2"/>
                                            </p:txEl>
                                          </p:spTgt>
                                        </p:tgtEl>
                                        <p:attrNameLst>
                                          <p:attrName>style.visibility</p:attrName>
                                        </p:attrNameLst>
                                      </p:cBhvr>
                                      <p:to>
                                        <p:strVal val="visible"/>
                                      </p:to>
                                    </p:set>
                                    <p:anim calcmode="lin" valueType="num">
                                      <p:cBhvr additive="base">
                                        <p:cTn id="9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
                                            <p:txEl>
                                              <p:pRg st="3" end="3"/>
                                            </p:txEl>
                                          </p:spTgt>
                                        </p:tgtEl>
                                        <p:attrNameLst>
                                          <p:attrName>style.visibility</p:attrName>
                                        </p:attrNameLst>
                                      </p:cBhvr>
                                      <p:to>
                                        <p:strVal val="visible"/>
                                      </p:to>
                                    </p:set>
                                    <p:anim calcmode="lin" valueType="num">
                                      <p:cBhvr additive="base">
                                        <p:cTn id="9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t>Types de scripteurs</a:t>
            </a:r>
          </a:p>
        </p:txBody>
      </p:sp>
      <p:sp>
        <p:nvSpPr>
          <p:cNvPr id="3" name="Espace réservé du contenu 2"/>
          <p:cNvSpPr>
            <a:spLocks noGrp="1"/>
          </p:cNvSpPr>
          <p:nvPr>
            <p:ph sz="half" idx="1"/>
          </p:nvPr>
        </p:nvSpPr>
        <p:spPr>
          <a:xfrm>
            <a:off x="2345432" y="1600200"/>
            <a:ext cx="4038600" cy="4525963"/>
          </a:xfrm>
        </p:spPr>
        <p:txBody>
          <a:bodyPr/>
          <a:lstStyle/>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performant</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expéditif</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perfectionniste</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intéressé</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distrait</a:t>
            </a:r>
          </a:p>
          <a:p>
            <a:endParaRPr lang="fr-CA" dirty="0"/>
          </a:p>
        </p:txBody>
      </p:sp>
      <p:sp>
        <p:nvSpPr>
          <p:cNvPr id="4" name="Espace réservé du contenu 3"/>
          <p:cNvSpPr>
            <a:spLocks noGrp="1"/>
          </p:cNvSpPr>
          <p:nvPr>
            <p:ph sz="half" idx="2"/>
          </p:nvPr>
        </p:nvSpPr>
        <p:spPr>
          <a:xfrm>
            <a:off x="6384032" y="1600201"/>
            <a:ext cx="4038600" cy="4525963"/>
          </a:xfrm>
        </p:spPr>
        <p:txBody>
          <a:bodyPr>
            <a:normAutofit/>
          </a:bodyPr>
          <a:lstStyle/>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peu performant</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satisfait de lui-même</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angoissé</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dépendant</a:t>
            </a:r>
          </a:p>
          <a:p>
            <a:pPr lvl="0" fontAlgn="base">
              <a:spcAft>
                <a:spcPct val="0"/>
              </a:spcAft>
              <a:buFontTx/>
              <a:buChar char="•"/>
              <a:defRPr/>
            </a:pPr>
            <a:r>
              <a:rPr lang="fr-CA" sz="2400" kern="0" dirty="0">
                <a:latin typeface="Calibri" panose="020F0502020204030204" pitchFamily="34" charset="0"/>
                <a:cs typeface="Calibri" panose="020F0502020204030204" pitchFamily="34" charset="0"/>
              </a:rPr>
              <a:t>Type </a:t>
            </a:r>
            <a:r>
              <a:rPr lang="fr-CA" sz="2400" i="1" kern="0" dirty="0">
                <a:latin typeface="Calibri" panose="020F0502020204030204" pitchFamily="34" charset="0"/>
                <a:cs typeface="Calibri" panose="020F0502020204030204" pitchFamily="34" charset="0"/>
              </a:rPr>
              <a:t>non motivé</a:t>
            </a:r>
            <a:r>
              <a:rPr lang="fr-CA" sz="2400" kern="0" dirty="0">
                <a:latin typeface="Calibri" panose="020F0502020204030204" pitchFamily="34" charset="0"/>
                <a:cs typeface="Calibri" panose="020F0502020204030204" pitchFamily="34" charset="0"/>
              </a:rPr>
              <a:t>, </a:t>
            </a:r>
            <a:r>
              <a:rPr lang="fr-CA" sz="2400" i="1" kern="0" dirty="0">
                <a:latin typeface="Calibri" panose="020F0502020204030204" pitchFamily="34" charset="0"/>
                <a:cs typeface="Calibri" panose="020F0502020204030204" pitchFamily="34" charset="0"/>
              </a:rPr>
              <a:t>nerveux</a:t>
            </a:r>
            <a:r>
              <a:rPr lang="fr-CA" sz="2400" kern="0" dirty="0">
                <a:latin typeface="Calibri" panose="020F0502020204030204" pitchFamily="34" charset="0"/>
                <a:cs typeface="Calibri" panose="020F0502020204030204" pitchFamily="34" charset="0"/>
              </a:rPr>
              <a:t> et </a:t>
            </a:r>
            <a:r>
              <a:rPr lang="fr-CA" sz="2400" i="1" kern="0" dirty="0">
                <a:latin typeface="Calibri" panose="020F0502020204030204" pitchFamily="34" charset="0"/>
                <a:cs typeface="Calibri" panose="020F0502020204030204" pitchFamily="34" charset="0"/>
              </a:rPr>
              <a:t>hyperactif</a:t>
            </a:r>
          </a:p>
        </p:txBody>
      </p:sp>
      <p:pic>
        <p:nvPicPr>
          <p:cNvPr id="6"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227880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 calcmode="lin" valueType="num">
                                      <p:cBhvr additive="base">
                                        <p:cTn id="3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 calcmode="lin" valueType="num">
                                      <p:cBhvr additive="base">
                                        <p:cTn id="4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t>Processus d’écriture</a:t>
            </a:r>
          </a:p>
        </p:txBody>
      </p:sp>
      <p:graphicFrame>
        <p:nvGraphicFramePr>
          <p:cNvPr id="3" name="Diagramme 2"/>
          <p:cNvGraphicFramePr/>
          <p:nvPr>
            <p:extLst>
              <p:ext uri="{D42A27DB-BD31-4B8C-83A1-F6EECF244321}">
                <p14:modId xmlns:p14="http://schemas.microsoft.com/office/powerpoint/2010/main" val="1378356122"/>
              </p:ext>
            </p:extLst>
          </p:nvPr>
        </p:nvGraphicFramePr>
        <p:xfrm>
          <a:off x="1328928" y="523215"/>
          <a:ext cx="10863072" cy="6103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91" descr="C:\Users\Tom\AppData\Local\Microsoft\Windows\Temporary Internet Files\Content.IE5\CVCJG8ZL\MPj04393930000[1].jpg"/>
          <p:cNvPicPr>
            <a:picLocks noChangeAspect="1" noChangeArrowheads="1"/>
          </p:cNvPicPr>
          <p:nvPr/>
        </p:nvPicPr>
        <p:blipFill>
          <a:blip r:embed="rId8"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
        <p:nvSpPr>
          <p:cNvPr id="5" name="Ellipse 4"/>
          <p:cNvSpPr/>
          <p:nvPr/>
        </p:nvSpPr>
        <p:spPr>
          <a:xfrm>
            <a:off x="1138734" y="2496204"/>
            <a:ext cx="3163824" cy="2157984"/>
          </a:xfrm>
          <a:prstGeom prst="ellipse">
            <a:avLst/>
          </a:prstGeom>
          <a:noFill/>
          <a:ln w="38100">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139566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t>Processus d’écriture</a:t>
            </a:r>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graphicFrame>
        <p:nvGraphicFramePr>
          <p:cNvPr id="6" name="Diagramme 5"/>
          <p:cNvGraphicFramePr/>
          <p:nvPr>
            <p:extLst>
              <p:ext uri="{D42A27DB-BD31-4B8C-83A1-F6EECF244321}">
                <p14:modId xmlns:p14="http://schemas.microsoft.com/office/powerpoint/2010/main" val="746647972"/>
              </p:ext>
            </p:extLst>
          </p:nvPr>
        </p:nvGraphicFramePr>
        <p:xfrm>
          <a:off x="2200336" y="1422666"/>
          <a:ext cx="8516602"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27211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3600" b="1" dirty="0" err="1">
                <a:latin typeface="+mn-lt"/>
              </a:rPr>
              <a:t>Qu’est-ce</a:t>
            </a:r>
            <a:r>
              <a:rPr lang="en-US" sz="3600" b="1" dirty="0">
                <a:latin typeface="+mn-lt"/>
              </a:rPr>
              <a:t> que la </a:t>
            </a:r>
            <a:r>
              <a:rPr lang="en-US" sz="3600" b="1" dirty="0" err="1">
                <a:latin typeface="+mn-lt"/>
              </a:rPr>
              <a:t>planification</a:t>
            </a:r>
            <a:r>
              <a:rPr lang="en-US" sz="3600" b="1" dirty="0">
                <a:latin typeface="+mn-lt"/>
              </a:rPr>
              <a:t> de la </a:t>
            </a:r>
            <a:r>
              <a:rPr lang="en-US" sz="3600" b="1" dirty="0" err="1">
                <a:latin typeface="+mn-lt"/>
              </a:rPr>
              <a:t>rédaction</a:t>
            </a:r>
            <a:r>
              <a:rPr lang="en-US" sz="3600" b="1" dirty="0">
                <a:latin typeface="+mn-lt"/>
              </a:rPr>
              <a:t>?</a:t>
            </a:r>
            <a:endParaRPr lang="fr-CA" sz="3600" b="1" dirty="0">
              <a:latin typeface="+mn-lt"/>
            </a:endParaRPr>
          </a:p>
        </p:txBody>
      </p:sp>
      <p:sp>
        <p:nvSpPr>
          <p:cNvPr id="3" name="Espace réservé du contenu 2"/>
          <p:cNvSpPr>
            <a:spLocks noGrp="1"/>
          </p:cNvSpPr>
          <p:nvPr>
            <p:ph idx="1"/>
          </p:nvPr>
        </p:nvSpPr>
        <p:spPr>
          <a:xfrm>
            <a:off x="1873369" y="1690688"/>
            <a:ext cx="10515600" cy="4351338"/>
          </a:xfrm>
        </p:spPr>
        <p:txBody>
          <a:bodyPr>
            <a:normAutofit fontScale="77500" lnSpcReduction="20000"/>
          </a:bodyPr>
          <a:lstStyle/>
          <a:p>
            <a:r>
              <a:rPr lang="fr-CA" sz="3200" b="1" dirty="0"/>
              <a:t>Une série d’activités mentales complexes et simultanées:</a:t>
            </a:r>
          </a:p>
          <a:p>
            <a:pPr marL="0" indent="0">
              <a:buNone/>
            </a:pPr>
            <a:r>
              <a:rPr lang="fr-CA" sz="3200" dirty="0" smtClean="0"/>
              <a:t>	- </a:t>
            </a:r>
            <a:r>
              <a:rPr lang="fr-CA" sz="3200" b="1" dirty="0"/>
              <a:t>compréhension</a:t>
            </a:r>
            <a:r>
              <a:rPr lang="fr-CA" sz="3200" dirty="0"/>
              <a:t> </a:t>
            </a:r>
            <a:r>
              <a:rPr lang="fr-CA" sz="3200" dirty="0">
                <a:latin typeface="Times New Roman" panose="02020603050405020304" pitchFamily="18" charset="0"/>
                <a:cs typeface="Times New Roman" panose="02020603050405020304" pitchFamily="18" charset="0"/>
              </a:rPr>
              <a:t>→ </a:t>
            </a:r>
            <a:r>
              <a:rPr lang="fr-CA" dirty="0">
                <a:latin typeface="Times New Roman" panose="02020603050405020304" pitchFamily="18" charset="0"/>
                <a:cs typeface="Times New Roman" panose="02020603050405020304" pitchFamily="18" charset="0"/>
              </a:rPr>
              <a:t>comprendre les consignes de rédaction</a:t>
            </a:r>
          </a:p>
          <a:p>
            <a:endParaRPr lang="fr-CA" sz="900" dirty="0">
              <a:latin typeface="Times New Roman" panose="02020603050405020304" pitchFamily="18" charset="0"/>
              <a:cs typeface="Times New Roman" panose="02020603050405020304" pitchFamily="18" charset="0"/>
            </a:endParaRPr>
          </a:p>
          <a:p>
            <a:pPr marL="0" indent="0">
              <a:buNone/>
            </a:pPr>
            <a:r>
              <a:rPr lang="fr-CA" sz="3200" dirty="0" smtClean="0">
                <a:latin typeface="Times New Roman" panose="02020603050405020304" pitchFamily="18" charset="0"/>
                <a:cs typeface="Times New Roman" panose="02020603050405020304" pitchFamily="18" charset="0"/>
              </a:rPr>
              <a:t>	</a:t>
            </a:r>
            <a:r>
              <a:rPr lang="fr-CA" sz="3200" dirty="0" smtClean="0">
                <a:cs typeface="Times New Roman" panose="02020603050405020304" pitchFamily="18" charset="0"/>
              </a:rPr>
              <a:t>- </a:t>
            </a:r>
            <a:r>
              <a:rPr lang="fr-CA" sz="3200" b="1" dirty="0">
                <a:cs typeface="Times New Roman" panose="02020603050405020304" pitchFamily="18" charset="0"/>
              </a:rPr>
              <a:t>activation</a:t>
            </a:r>
            <a:r>
              <a:rPr lang="fr-CA" sz="3200" dirty="0">
                <a:cs typeface="Times New Roman" panose="02020603050405020304" pitchFamily="18" charset="0"/>
              </a:rPr>
              <a:t> </a:t>
            </a:r>
            <a:r>
              <a:rPr lang="fr-CA" sz="3200" dirty="0">
                <a:latin typeface="Times New Roman" panose="02020603050405020304" pitchFamily="18" charset="0"/>
                <a:cs typeface="Times New Roman" panose="02020603050405020304" pitchFamily="18" charset="0"/>
              </a:rPr>
              <a:t>→ </a:t>
            </a:r>
            <a:r>
              <a:rPr lang="fr-CA" dirty="0">
                <a:latin typeface="Times New Roman" panose="02020603050405020304" pitchFamily="18" charset="0"/>
                <a:cs typeface="Times New Roman" panose="02020603050405020304" pitchFamily="18" charset="0"/>
              </a:rPr>
              <a:t>retrouver dans la MLT les informations nécessaires à la </a:t>
            </a:r>
          </a:p>
          <a:p>
            <a:pPr marL="0" indent="0">
              <a:buNone/>
            </a:pPr>
            <a:r>
              <a:rPr lang="fr-CA" dirty="0">
                <a:latin typeface="Times New Roman" panose="02020603050405020304" pitchFamily="18" charset="0"/>
                <a:cs typeface="Times New Roman" panose="02020603050405020304" pitchFamily="18" charset="0"/>
              </a:rPr>
              <a:t>               </a:t>
            </a:r>
            <a:r>
              <a:rPr lang="fr-CA" dirty="0" smtClean="0">
                <a:latin typeface="Times New Roman" panose="02020603050405020304" pitchFamily="18" charset="0"/>
                <a:cs typeface="Times New Roman" panose="02020603050405020304" pitchFamily="18" charset="0"/>
              </a:rPr>
              <a:t> rédaction </a:t>
            </a:r>
            <a:r>
              <a:rPr lang="fr-CA" dirty="0">
                <a:latin typeface="Times New Roman" panose="02020603050405020304" pitchFamily="18" charset="0"/>
                <a:cs typeface="Times New Roman" panose="02020603050405020304" pitchFamily="18" charset="0"/>
              </a:rPr>
              <a:t>+ recherche documentaire</a:t>
            </a:r>
          </a:p>
          <a:p>
            <a:endParaRPr lang="fr-CA" sz="900" dirty="0">
              <a:latin typeface="Times New Roman" panose="02020603050405020304" pitchFamily="18" charset="0"/>
              <a:cs typeface="Times New Roman" panose="02020603050405020304" pitchFamily="18" charset="0"/>
            </a:endParaRPr>
          </a:p>
          <a:p>
            <a:pPr marL="0" indent="0">
              <a:buNone/>
            </a:pPr>
            <a:r>
              <a:rPr lang="fr-CA" sz="3200" dirty="0">
                <a:latin typeface="Times New Roman" panose="02020603050405020304" pitchFamily="18" charset="0"/>
                <a:cs typeface="Times New Roman" panose="02020603050405020304" pitchFamily="18" charset="0"/>
              </a:rPr>
              <a:t>	</a:t>
            </a:r>
            <a:r>
              <a:rPr lang="fr-CA" sz="3200" dirty="0">
                <a:cs typeface="Times New Roman" panose="02020603050405020304" pitchFamily="18" charset="0"/>
              </a:rPr>
              <a:t>- </a:t>
            </a:r>
            <a:r>
              <a:rPr lang="fr-CA" sz="3200" b="1" dirty="0">
                <a:cs typeface="Times New Roman" panose="02020603050405020304" pitchFamily="18" charset="0"/>
              </a:rPr>
              <a:t>organisation</a:t>
            </a:r>
            <a:r>
              <a:rPr lang="fr-CA" sz="3200" dirty="0">
                <a:cs typeface="Times New Roman" panose="02020603050405020304" pitchFamily="18" charset="0"/>
              </a:rPr>
              <a:t> </a:t>
            </a:r>
            <a:r>
              <a:rPr lang="fr-CA" sz="3200" dirty="0">
                <a:latin typeface="Times New Roman" panose="02020603050405020304" pitchFamily="18" charset="0"/>
                <a:cs typeface="Times New Roman" panose="02020603050405020304" pitchFamily="18" charset="0"/>
              </a:rPr>
              <a:t>→ </a:t>
            </a:r>
            <a:r>
              <a:rPr lang="fr-CA" dirty="0">
                <a:latin typeface="Times New Roman" panose="02020603050405020304" pitchFamily="18" charset="0"/>
                <a:cs typeface="Times New Roman" panose="02020603050405020304" pitchFamily="18" charset="0"/>
              </a:rPr>
              <a:t>choisir l’information pertinente et déterminer un ordre </a:t>
            </a:r>
          </a:p>
          <a:p>
            <a:pPr marL="0" indent="0">
              <a:buNone/>
            </a:pPr>
            <a:r>
              <a:rPr lang="fr-CA" dirty="0" smtClean="0">
                <a:latin typeface="Times New Roman" panose="02020603050405020304" pitchFamily="18" charset="0"/>
                <a:cs typeface="Times New Roman" panose="02020603050405020304" pitchFamily="18" charset="0"/>
              </a:rPr>
              <a:t>               </a:t>
            </a:r>
            <a:r>
              <a:rPr lang="fr-CA" dirty="0">
                <a:latin typeface="Times New Roman" panose="02020603050405020304" pitchFamily="18" charset="0"/>
                <a:cs typeface="Times New Roman" panose="02020603050405020304" pitchFamily="18" charset="0"/>
              </a:rPr>
              <a:t>de présentation</a:t>
            </a:r>
          </a:p>
          <a:p>
            <a:endParaRPr lang="fr-CA" sz="900" dirty="0">
              <a:latin typeface="Times New Roman" panose="02020603050405020304" pitchFamily="18" charset="0"/>
              <a:cs typeface="Times New Roman" panose="02020603050405020304" pitchFamily="18" charset="0"/>
            </a:endParaRPr>
          </a:p>
          <a:p>
            <a:pPr marL="0" indent="0">
              <a:buNone/>
            </a:pPr>
            <a:r>
              <a:rPr lang="fr-CA" sz="3200" dirty="0">
                <a:latin typeface="Times New Roman" panose="02020603050405020304" pitchFamily="18" charset="0"/>
                <a:cs typeface="Times New Roman" panose="02020603050405020304" pitchFamily="18" charset="0"/>
              </a:rPr>
              <a:t>	</a:t>
            </a:r>
            <a:r>
              <a:rPr lang="fr-CA" sz="3200" dirty="0" smtClean="0">
                <a:cs typeface="Times New Roman" panose="02020603050405020304" pitchFamily="18" charset="0"/>
              </a:rPr>
              <a:t>- </a:t>
            </a:r>
            <a:r>
              <a:rPr lang="fr-CA" sz="3200" b="1" dirty="0">
                <a:cs typeface="Times New Roman" panose="02020603050405020304" pitchFamily="18" charset="0"/>
              </a:rPr>
              <a:t>recadrage</a:t>
            </a:r>
            <a:r>
              <a:rPr lang="fr-CA" sz="3200" dirty="0">
                <a:cs typeface="Times New Roman" panose="02020603050405020304" pitchFamily="18" charset="0"/>
              </a:rPr>
              <a:t> </a:t>
            </a:r>
            <a:r>
              <a:rPr lang="fr-CA" sz="3200" dirty="0">
                <a:latin typeface="Times New Roman" panose="02020603050405020304" pitchFamily="18" charset="0"/>
                <a:cs typeface="Times New Roman" panose="02020603050405020304" pitchFamily="18" charset="0"/>
              </a:rPr>
              <a:t>→ </a:t>
            </a:r>
            <a:r>
              <a:rPr lang="fr-CA" dirty="0">
                <a:latin typeface="Times New Roman" panose="02020603050405020304" pitchFamily="18" charset="0"/>
                <a:cs typeface="Times New Roman" panose="02020603050405020304" pitchFamily="18" charset="0"/>
              </a:rPr>
              <a:t>définir les besoins ou les attentes des lecteurs éventuels</a:t>
            </a:r>
          </a:p>
          <a:p>
            <a:endParaRPr lang="fr-CA" sz="900" dirty="0">
              <a:latin typeface="Times New Roman" panose="02020603050405020304" pitchFamily="18" charset="0"/>
              <a:cs typeface="Times New Roman" panose="02020603050405020304" pitchFamily="18" charset="0"/>
            </a:endParaRPr>
          </a:p>
          <a:p>
            <a:pPr marL="0" indent="0">
              <a:buNone/>
            </a:pPr>
            <a:r>
              <a:rPr lang="fr-CA" sz="3200" dirty="0">
                <a:latin typeface="Times New Roman" panose="02020603050405020304" pitchFamily="18" charset="0"/>
                <a:cs typeface="Times New Roman" panose="02020603050405020304" pitchFamily="18" charset="0"/>
              </a:rPr>
              <a:t>	</a:t>
            </a:r>
            <a:r>
              <a:rPr lang="fr-CA" sz="3200" dirty="0" smtClean="0">
                <a:cs typeface="Times New Roman" panose="02020603050405020304" pitchFamily="18" charset="0"/>
              </a:rPr>
              <a:t>- </a:t>
            </a:r>
            <a:r>
              <a:rPr lang="fr-CA" sz="3200" b="1" dirty="0">
                <a:cs typeface="Times New Roman" panose="02020603050405020304" pitchFamily="18" charset="0"/>
              </a:rPr>
              <a:t>précision des buts d’écriture </a:t>
            </a:r>
            <a:r>
              <a:rPr lang="fr-CA" sz="3200" dirty="0">
                <a:latin typeface="Times New Roman" panose="02020603050405020304" pitchFamily="18" charset="0"/>
                <a:cs typeface="Times New Roman" panose="02020603050405020304" pitchFamily="18" charset="0"/>
              </a:rPr>
              <a:t>→ </a:t>
            </a:r>
            <a:r>
              <a:rPr lang="fr-CA" dirty="0">
                <a:latin typeface="Times New Roman" panose="02020603050405020304" pitchFamily="18" charset="0"/>
                <a:cs typeface="Times New Roman" panose="02020603050405020304" pitchFamily="18" charset="0"/>
              </a:rPr>
              <a:t>déterminer ses intentions </a:t>
            </a:r>
          </a:p>
          <a:p>
            <a:pPr marL="0" indent="0">
              <a:buNone/>
            </a:pPr>
            <a:r>
              <a:rPr lang="fr-CA" dirty="0" smtClean="0">
                <a:latin typeface="Times New Roman" panose="02020603050405020304" pitchFamily="18" charset="0"/>
                <a:cs typeface="Times New Roman" panose="02020603050405020304" pitchFamily="18" charset="0"/>
              </a:rPr>
              <a:t>                d’écriture</a:t>
            </a:r>
            <a:endParaRPr lang="fr-CA" dirty="0"/>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27567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 calcmode="lin" valueType="num">
                                      <p:cBhvr additive="base">
                                        <p:cTn id="3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smtClean="0"/>
              <a:t>Planification</a:t>
            </a:r>
            <a:endParaRPr lang="fr-CA" sz="3600" b="1" dirty="0"/>
          </a:p>
        </p:txBody>
      </p:sp>
      <p:sp>
        <p:nvSpPr>
          <p:cNvPr id="3" name="Espace réservé du contenu 2"/>
          <p:cNvSpPr>
            <a:spLocks noGrp="1"/>
          </p:cNvSpPr>
          <p:nvPr>
            <p:ph sz="half" idx="1"/>
          </p:nvPr>
        </p:nvSpPr>
        <p:spPr>
          <a:xfrm>
            <a:off x="1804358" y="1825625"/>
            <a:ext cx="5181600" cy="4351338"/>
          </a:xfrm>
        </p:spPr>
        <p:txBody>
          <a:bodyPr>
            <a:normAutofit/>
          </a:bodyPr>
          <a:lstStyle/>
          <a:p>
            <a:pPr marL="0" indent="0" algn="ctr">
              <a:buNone/>
            </a:pPr>
            <a:r>
              <a:rPr lang="fr-CA" sz="2600" b="1" dirty="0" smtClean="0"/>
              <a:t>Quand la faire?</a:t>
            </a:r>
          </a:p>
          <a:p>
            <a:r>
              <a:rPr lang="fr-CA" sz="2400" dirty="0" smtClean="0"/>
              <a:t>Avant de commencer à écrire son texte</a:t>
            </a:r>
          </a:p>
          <a:p>
            <a:r>
              <a:rPr lang="fr-CA" sz="2400" dirty="0" smtClean="0"/>
              <a:t>Tout au long du processus de rédaction</a:t>
            </a:r>
            <a:endParaRPr lang="fr-CA" sz="2400" dirty="0"/>
          </a:p>
        </p:txBody>
      </p:sp>
      <p:sp>
        <p:nvSpPr>
          <p:cNvPr id="4" name="Espace réservé du contenu 3"/>
          <p:cNvSpPr>
            <a:spLocks noGrp="1"/>
          </p:cNvSpPr>
          <p:nvPr>
            <p:ph sz="half" idx="2"/>
          </p:nvPr>
        </p:nvSpPr>
        <p:spPr>
          <a:xfrm>
            <a:off x="6858001" y="1825625"/>
            <a:ext cx="5181600" cy="4351338"/>
          </a:xfrm>
        </p:spPr>
        <p:txBody>
          <a:bodyPr>
            <a:normAutofit/>
          </a:bodyPr>
          <a:lstStyle/>
          <a:p>
            <a:pPr marL="0" indent="0" algn="ctr">
              <a:buNone/>
            </a:pPr>
            <a:r>
              <a:rPr lang="fr-CA" sz="2600" b="1" dirty="0" smtClean="0"/>
              <a:t>Comment la faire?</a:t>
            </a:r>
          </a:p>
          <a:p>
            <a:r>
              <a:rPr lang="fr-CA" sz="2400" dirty="0" smtClean="0"/>
              <a:t>En réfléchissant</a:t>
            </a:r>
          </a:p>
          <a:p>
            <a:r>
              <a:rPr lang="fr-CA" sz="2400" dirty="0" smtClean="0"/>
              <a:t>En résolvant des problèmes</a:t>
            </a:r>
          </a:p>
          <a:p>
            <a:r>
              <a:rPr lang="fr-CA" sz="2400" dirty="0" smtClean="0"/>
              <a:t>En prenant des décisions</a:t>
            </a:r>
          </a:p>
          <a:p>
            <a:r>
              <a:rPr lang="fr-CA" sz="2400" dirty="0"/>
              <a:t>En prenant des notes pour clarifier sa </a:t>
            </a:r>
            <a:r>
              <a:rPr lang="fr-CA" sz="2400" dirty="0" smtClean="0"/>
              <a:t>compréhension et </a:t>
            </a:r>
            <a:r>
              <a:rPr lang="fr-CA" sz="2400" dirty="0"/>
              <a:t>pour s’y référer en cours de production</a:t>
            </a:r>
          </a:p>
          <a:p>
            <a:r>
              <a:rPr lang="fr-CA" sz="2400" dirty="0"/>
              <a:t>En faisant des recherches, si nécessaire</a:t>
            </a:r>
          </a:p>
          <a:p>
            <a:pPr marL="0" indent="0">
              <a:buNone/>
            </a:pPr>
            <a:endParaRPr lang="fr-CA" dirty="0"/>
          </a:p>
        </p:txBody>
      </p:sp>
      <p:pic>
        <p:nvPicPr>
          <p:cNvPr id="5"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415775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additive="base">
                                        <p:cTn id="3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additive="base">
                                        <p:cTn id="4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sz="3600" b="1" dirty="0" smtClean="0"/>
              <a:t>Planification</a:t>
            </a:r>
            <a:r>
              <a:rPr lang="fr-CA" dirty="0" smtClean="0"/>
              <a:t/>
            </a:r>
            <a:br>
              <a:rPr lang="fr-CA" dirty="0" smtClean="0"/>
            </a:br>
            <a:endParaRPr lang="fr-CA" sz="2600" b="1" dirty="0"/>
          </a:p>
        </p:txBody>
      </p:sp>
      <p:sp>
        <p:nvSpPr>
          <p:cNvPr id="3" name="Espace réservé du contenu 2"/>
          <p:cNvSpPr>
            <a:spLocks noGrp="1"/>
          </p:cNvSpPr>
          <p:nvPr>
            <p:ph idx="1"/>
          </p:nvPr>
        </p:nvSpPr>
        <p:spPr>
          <a:xfrm>
            <a:off x="1676400" y="1431759"/>
            <a:ext cx="10515600" cy="4865748"/>
          </a:xfrm>
        </p:spPr>
        <p:txBody>
          <a:bodyPr>
            <a:normAutofit fontScale="85000" lnSpcReduction="20000"/>
          </a:bodyPr>
          <a:lstStyle/>
          <a:p>
            <a:pPr marL="0" indent="0">
              <a:buNone/>
            </a:pPr>
            <a:r>
              <a:rPr lang="fr-CA" sz="3700" b="1" dirty="0"/>
              <a:t>Comment l’enseigner?</a:t>
            </a:r>
          </a:p>
          <a:p>
            <a:pPr marL="285750" indent="-285750"/>
            <a:r>
              <a:rPr lang="fr-CA" dirty="0"/>
              <a:t>Prévoir du temps pour la planification dans une tâche d’écriture</a:t>
            </a:r>
          </a:p>
          <a:p>
            <a:pPr marL="285750" indent="-285750"/>
            <a:r>
              <a:rPr lang="fr-CA" dirty="0" smtClean="0"/>
              <a:t>Guider </a:t>
            </a:r>
            <a:r>
              <a:rPr lang="fr-CA" dirty="0"/>
              <a:t>la réflexion de l’élève oralement ou à l'aide de documents écrits </a:t>
            </a:r>
            <a:r>
              <a:rPr lang="fr-CA" dirty="0" smtClean="0"/>
              <a:t>et </a:t>
            </a:r>
            <a:r>
              <a:rPr lang="fr-CA" dirty="0"/>
              <a:t>lui demander d’en garder des traces écrites:</a:t>
            </a:r>
          </a:p>
          <a:p>
            <a:pPr marL="0" indent="0">
              <a:buNone/>
            </a:pPr>
            <a:r>
              <a:rPr lang="fr-CA" sz="3100" dirty="0"/>
              <a:t>	</a:t>
            </a:r>
            <a:r>
              <a:rPr lang="fr-CA" dirty="0" smtClean="0">
                <a:cs typeface="Times New Roman" panose="02020603050405020304" pitchFamily="18" charset="0"/>
              </a:rPr>
              <a:t>- </a:t>
            </a:r>
            <a:r>
              <a:rPr lang="fr-CA" i="1" dirty="0">
                <a:cs typeface="Times New Roman" panose="02020603050405020304" pitchFamily="18" charset="0"/>
              </a:rPr>
              <a:t>vérifier la compréhension de la tâche</a:t>
            </a:r>
          </a:p>
          <a:p>
            <a:pPr marL="0" indent="0">
              <a:buNone/>
            </a:pPr>
            <a:r>
              <a:rPr lang="fr-CA" i="1" dirty="0">
                <a:cs typeface="Times New Roman" panose="02020603050405020304" pitchFamily="18" charset="0"/>
              </a:rPr>
              <a:t>	</a:t>
            </a:r>
            <a:r>
              <a:rPr lang="fr-CA" i="1" dirty="0" smtClean="0">
                <a:cs typeface="Times New Roman" panose="02020603050405020304" pitchFamily="18" charset="0"/>
              </a:rPr>
              <a:t>- </a:t>
            </a:r>
            <a:r>
              <a:rPr lang="fr-CA" i="1" dirty="0">
                <a:cs typeface="Times New Roman" panose="02020603050405020304" pitchFamily="18" charset="0"/>
              </a:rPr>
              <a:t>questionner sur les lecteurs </a:t>
            </a:r>
            <a:r>
              <a:rPr lang="fr-CA" i="1" dirty="0" smtClean="0">
                <a:cs typeface="Times New Roman" panose="02020603050405020304" pitchFamily="18" charset="0"/>
              </a:rPr>
              <a:t>éventuels</a:t>
            </a:r>
          </a:p>
          <a:p>
            <a:pPr marL="0" indent="0">
              <a:buNone/>
            </a:pPr>
            <a:r>
              <a:rPr lang="fr-CA" i="1" dirty="0" smtClean="0">
                <a:cs typeface="Times New Roman" panose="02020603050405020304" pitchFamily="18" charset="0"/>
              </a:rPr>
              <a:t>	- définir les buts</a:t>
            </a:r>
          </a:p>
          <a:p>
            <a:pPr marL="0" indent="0">
              <a:buNone/>
            </a:pPr>
            <a:r>
              <a:rPr lang="fr-CA" i="1" dirty="0">
                <a:cs typeface="Times New Roman" panose="02020603050405020304" pitchFamily="18" charset="0"/>
              </a:rPr>
              <a:t>	</a:t>
            </a:r>
            <a:r>
              <a:rPr lang="fr-CA" i="1" dirty="0" smtClean="0">
                <a:cs typeface="Times New Roman" panose="02020603050405020304" pitchFamily="18" charset="0"/>
              </a:rPr>
              <a:t>- </a:t>
            </a:r>
            <a:r>
              <a:rPr lang="fr-CA" i="1" dirty="0">
                <a:cs typeface="Times New Roman" panose="02020603050405020304" pitchFamily="18" charset="0"/>
              </a:rPr>
              <a:t>activer les connaissances antérieures</a:t>
            </a:r>
          </a:p>
          <a:p>
            <a:pPr marL="0" indent="0">
              <a:buNone/>
            </a:pPr>
            <a:r>
              <a:rPr lang="fr-CA" i="1" dirty="0">
                <a:cs typeface="Times New Roman" panose="02020603050405020304" pitchFamily="18" charset="0"/>
              </a:rPr>
              <a:t>	</a:t>
            </a:r>
            <a:r>
              <a:rPr lang="fr-CA" i="1" dirty="0" smtClean="0">
                <a:cs typeface="Times New Roman" panose="02020603050405020304" pitchFamily="18" charset="0"/>
              </a:rPr>
              <a:t>- </a:t>
            </a:r>
            <a:r>
              <a:rPr lang="fr-CA" i="1" dirty="0">
                <a:cs typeface="Times New Roman" panose="02020603050405020304" pitchFamily="18" charset="0"/>
              </a:rPr>
              <a:t>prévoir les documents à consulter</a:t>
            </a:r>
          </a:p>
          <a:p>
            <a:pPr marL="342900" indent="-342900"/>
            <a:r>
              <a:rPr lang="fr-CA" dirty="0" smtClean="0"/>
              <a:t>Demander </a:t>
            </a:r>
            <a:r>
              <a:rPr lang="fr-CA" dirty="0"/>
              <a:t>à l'apprenant de produire:</a:t>
            </a:r>
          </a:p>
          <a:p>
            <a:pPr marL="0" indent="0">
              <a:buNone/>
            </a:pPr>
            <a:r>
              <a:rPr lang="fr-CA" sz="3100" dirty="0"/>
              <a:t>	</a:t>
            </a:r>
            <a:r>
              <a:rPr lang="fr-CA" dirty="0" smtClean="0">
                <a:cs typeface="Times New Roman" panose="02020603050405020304" pitchFamily="18" charset="0"/>
              </a:rPr>
              <a:t>- </a:t>
            </a:r>
            <a:r>
              <a:rPr lang="fr-CA" i="1" dirty="0">
                <a:cs typeface="Times New Roman" panose="02020603050405020304" pitchFamily="18" charset="0"/>
              </a:rPr>
              <a:t>carte conceptuelle /tempête d'idées</a:t>
            </a:r>
          </a:p>
          <a:p>
            <a:pPr marL="0" indent="0">
              <a:buNone/>
            </a:pPr>
            <a:r>
              <a:rPr lang="fr-CA" i="1" dirty="0">
                <a:cs typeface="Times New Roman" panose="02020603050405020304" pitchFamily="18" charset="0"/>
              </a:rPr>
              <a:t>	</a:t>
            </a:r>
            <a:r>
              <a:rPr lang="fr-CA" i="1" dirty="0" smtClean="0">
                <a:cs typeface="Times New Roman" panose="02020603050405020304" pitchFamily="18" charset="0"/>
              </a:rPr>
              <a:t>- </a:t>
            </a:r>
            <a:r>
              <a:rPr lang="fr-CA" i="1" dirty="0">
                <a:cs typeface="Times New Roman" panose="02020603050405020304" pitchFamily="18" charset="0"/>
              </a:rPr>
              <a:t>plan de rédaction (qu’il pourra modifier)</a:t>
            </a:r>
          </a:p>
          <a:p>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408994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smtClean="0"/>
              <a:t>Enseignement de la planification en 4 étapes</a:t>
            </a:r>
            <a:endParaRPr lang="fr-CA" sz="3600" b="1" dirty="0"/>
          </a:p>
        </p:txBody>
      </p:sp>
      <p:sp>
        <p:nvSpPr>
          <p:cNvPr id="3" name="Espace réservé du contenu 2"/>
          <p:cNvSpPr>
            <a:spLocks noGrp="1"/>
          </p:cNvSpPr>
          <p:nvPr>
            <p:ph idx="1"/>
          </p:nvPr>
        </p:nvSpPr>
        <p:spPr>
          <a:xfrm>
            <a:off x="2270185" y="1825625"/>
            <a:ext cx="9083615" cy="4351338"/>
          </a:xfrm>
        </p:spPr>
        <p:txBody>
          <a:bodyPr/>
          <a:lstStyle/>
          <a:p>
            <a:pPr marL="457200" indent="-457200">
              <a:lnSpc>
                <a:spcPct val="200000"/>
              </a:lnSpc>
              <a:buAutoNum type="arabicPeriod"/>
            </a:pPr>
            <a:r>
              <a:rPr lang="fr-CA" sz="2400" dirty="0"/>
              <a:t>Expliquer en quoi consiste la planification et son utilité</a:t>
            </a:r>
          </a:p>
          <a:p>
            <a:pPr marL="457200" indent="-457200">
              <a:lnSpc>
                <a:spcPct val="200000"/>
              </a:lnSpc>
              <a:buAutoNum type="arabicPeriod"/>
            </a:pPr>
            <a:r>
              <a:rPr lang="fr-CA" sz="2400" dirty="0"/>
              <a:t>Illustrer la stratégie (modelage)</a:t>
            </a:r>
          </a:p>
          <a:p>
            <a:pPr marL="457200" indent="-457200">
              <a:lnSpc>
                <a:spcPct val="200000"/>
              </a:lnSpc>
              <a:buAutoNum type="arabicPeriod"/>
            </a:pPr>
            <a:r>
              <a:rPr lang="fr-CA" sz="2400" dirty="0"/>
              <a:t>Guider les apprenants vers l’utilisation autonome de la stratégie</a:t>
            </a:r>
          </a:p>
          <a:p>
            <a:pPr marL="457200" indent="-457200">
              <a:lnSpc>
                <a:spcPct val="200000"/>
              </a:lnSpc>
              <a:buAutoNum type="arabicPeriod"/>
            </a:pPr>
            <a:r>
              <a:rPr lang="fr-CA" sz="2400" dirty="0"/>
              <a:t>Inciter les apprenants à utiliser la stratégie</a:t>
            </a:r>
          </a:p>
          <a:p>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
        <p:nvSpPr>
          <p:cNvPr id="5" name="Explosion 1 4">
            <a:hlinkClick r:id="rId4"/>
          </p:cNvPr>
          <p:cNvSpPr/>
          <p:nvPr/>
        </p:nvSpPr>
        <p:spPr>
          <a:xfrm>
            <a:off x="10696754" y="1216236"/>
            <a:ext cx="966159" cy="793630"/>
          </a:xfrm>
          <a:prstGeom prst="irregularSeal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Explosion 2 5">
            <a:hlinkClick r:id="rId5"/>
          </p:cNvPr>
          <p:cNvSpPr/>
          <p:nvPr/>
        </p:nvSpPr>
        <p:spPr>
          <a:xfrm>
            <a:off x="10644995" y="4693220"/>
            <a:ext cx="1069675" cy="793630"/>
          </a:xfrm>
          <a:prstGeom prst="irregularSeal2">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748945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smtClean="0"/>
              <a:t>Stratégies de planification efficaces</a:t>
            </a:r>
            <a:endParaRPr lang="fr-CA" sz="3600" b="1" dirty="0"/>
          </a:p>
        </p:txBody>
      </p:sp>
      <p:sp>
        <p:nvSpPr>
          <p:cNvPr id="3" name="Espace réservé du contenu 2"/>
          <p:cNvSpPr>
            <a:spLocks noGrp="1"/>
          </p:cNvSpPr>
          <p:nvPr>
            <p:ph idx="1"/>
          </p:nvPr>
        </p:nvSpPr>
        <p:spPr>
          <a:xfrm>
            <a:off x="2287438" y="1690688"/>
            <a:ext cx="8857891" cy="4351338"/>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 </a:t>
            </a:r>
            <a:r>
              <a:rPr lang="en-US" sz="2600" dirty="0">
                <a:latin typeface="Calibri" panose="020F0502020204030204" pitchFamily="34" charset="0"/>
                <a:cs typeface="Calibri" panose="020F0502020204030204" pitchFamily="34" charset="0"/>
              </a:rPr>
              <a:t>Consultation des directives (</a:t>
            </a:r>
            <a:r>
              <a:rPr lang="en-US" sz="2600" dirty="0" err="1">
                <a:latin typeface="Calibri" panose="020F0502020204030204" pitchFamily="34" charset="0"/>
                <a:cs typeface="Calibri" panose="020F0502020204030204" pitchFamily="34" charset="0"/>
              </a:rPr>
              <a:t>consignes</a:t>
            </a:r>
            <a:r>
              <a:rPr lang="en-US" sz="2600" dirty="0">
                <a:latin typeface="Calibri" panose="020F0502020204030204" pitchFamily="34" charset="0"/>
                <a:cs typeface="Calibri" panose="020F0502020204030204" pitchFamily="34" charset="0"/>
              </a:rPr>
              <a:t>)</a:t>
            </a:r>
          </a:p>
          <a:p>
            <a:pPr marL="0" indent="0">
              <a:buNone/>
            </a:pPr>
            <a:r>
              <a:rPr lang="en-US" dirty="0">
                <a:latin typeface="Times New Roman" panose="02020603050405020304" pitchFamily="18" charset="0"/>
                <a:cs typeface="Times New Roman" panose="02020603050405020304" pitchFamily="18" charset="0"/>
              </a:rPr>
              <a:t>→ </a:t>
            </a:r>
            <a:r>
              <a:rPr lang="en-US" sz="2600" dirty="0">
                <a:latin typeface="Calibri" panose="020F0502020204030204" pitchFamily="34" charset="0"/>
                <a:cs typeface="Calibri" panose="020F0502020204030204" pitchFamily="34" charset="0"/>
              </a:rPr>
              <a:t>Formulation des </a:t>
            </a:r>
            <a:r>
              <a:rPr lang="en-US" sz="2600" dirty="0" err="1">
                <a:latin typeface="Calibri" panose="020F0502020204030204" pitchFamily="34" charset="0"/>
                <a:cs typeface="Calibri" panose="020F0502020204030204" pitchFamily="34" charset="0"/>
              </a:rPr>
              <a:t>idées</a:t>
            </a:r>
            <a:endParaRPr lang="en-US" sz="2600" dirty="0">
              <a:latin typeface="Calibri" panose="020F0502020204030204" pitchFamily="34" charset="0"/>
              <a:cs typeface="Calibri" panose="020F0502020204030204" pitchFamily="34" charset="0"/>
            </a:endParaRPr>
          </a:p>
          <a:p>
            <a:pPr marL="0" indent="0">
              <a:buNone/>
            </a:pPr>
            <a:r>
              <a:rPr lang="en-US" dirty="0">
                <a:latin typeface="Times New Roman" panose="02020603050405020304" pitchFamily="18" charset="0"/>
                <a:cs typeface="Times New Roman" panose="02020603050405020304" pitchFamily="18" charset="0"/>
                <a:sym typeface="Wingdings"/>
              </a:rPr>
              <a:t>→ </a:t>
            </a:r>
            <a:r>
              <a:rPr lang="en-US" sz="2600" dirty="0" err="1">
                <a:latin typeface="Calibri" panose="020F0502020204030204" pitchFamily="34" charset="0"/>
                <a:cs typeface="Calibri" panose="020F0502020204030204" pitchFamily="34" charset="0"/>
                <a:sym typeface="Wingdings"/>
              </a:rPr>
              <a:t>Détermination</a:t>
            </a:r>
            <a:r>
              <a:rPr lang="en-US" sz="2600" dirty="0">
                <a:latin typeface="Calibri" panose="020F0502020204030204" pitchFamily="34" charset="0"/>
                <a:cs typeface="Calibri" panose="020F0502020204030204" pitchFamily="34" charset="0"/>
                <a:sym typeface="Wingdings"/>
              </a:rPr>
              <a:t> des </a:t>
            </a:r>
            <a:r>
              <a:rPr lang="en-US" sz="2600" dirty="0" err="1">
                <a:latin typeface="Calibri" panose="020F0502020204030204" pitchFamily="34" charset="0"/>
                <a:cs typeface="Calibri" panose="020F0502020204030204" pitchFamily="34" charset="0"/>
                <a:sym typeface="Wingdings"/>
              </a:rPr>
              <a:t>idées</a:t>
            </a:r>
            <a:r>
              <a:rPr lang="en-US" sz="2600" dirty="0">
                <a:latin typeface="Calibri" panose="020F0502020204030204" pitchFamily="34" charset="0"/>
                <a:cs typeface="Calibri" panose="020F0502020204030204" pitchFamily="34" charset="0"/>
                <a:sym typeface="Wingdings"/>
              </a:rPr>
              <a:t> </a:t>
            </a:r>
            <a:r>
              <a:rPr lang="en-US" sz="2600" dirty="0" err="1">
                <a:latin typeface="Calibri" panose="020F0502020204030204" pitchFamily="34" charset="0"/>
                <a:cs typeface="Calibri" panose="020F0502020204030204" pitchFamily="34" charset="0"/>
                <a:sym typeface="Wingdings"/>
              </a:rPr>
              <a:t>principales</a:t>
            </a:r>
            <a:r>
              <a:rPr lang="en-US" sz="2600" dirty="0">
                <a:latin typeface="Calibri" panose="020F0502020204030204" pitchFamily="34" charset="0"/>
                <a:cs typeface="Calibri" panose="020F0502020204030204" pitchFamily="34" charset="0"/>
                <a:sym typeface="Wingdings"/>
              </a:rPr>
              <a:t> du plan</a:t>
            </a:r>
          </a:p>
          <a:p>
            <a:pPr marL="0" indent="0">
              <a:buNone/>
            </a:pPr>
            <a:r>
              <a:rPr lang="en-US" dirty="0">
                <a:latin typeface="Times New Roman" panose="02020603050405020304" pitchFamily="18" charset="0"/>
                <a:cs typeface="Times New Roman" panose="02020603050405020304" pitchFamily="18" charset="0"/>
                <a:sym typeface="Wingdings"/>
              </a:rPr>
              <a:t>→ </a:t>
            </a:r>
            <a:r>
              <a:rPr lang="en-US" sz="2600" dirty="0" err="1">
                <a:latin typeface="Calibri" panose="020F0502020204030204" pitchFamily="34" charset="0"/>
                <a:cs typeface="Calibri" panose="020F0502020204030204" pitchFamily="34" charset="0"/>
                <a:sym typeface="Wingdings"/>
              </a:rPr>
              <a:t>Hiérarchisation</a:t>
            </a:r>
            <a:r>
              <a:rPr lang="en-US" sz="2600" dirty="0">
                <a:latin typeface="Calibri" panose="020F0502020204030204" pitchFamily="34" charset="0"/>
                <a:cs typeface="Calibri" panose="020F0502020204030204" pitchFamily="34" charset="0"/>
                <a:sym typeface="Wingdings"/>
              </a:rPr>
              <a:t> des </a:t>
            </a:r>
            <a:r>
              <a:rPr lang="en-US" sz="2600" dirty="0" err="1">
                <a:latin typeface="Calibri" panose="020F0502020204030204" pitchFamily="34" charset="0"/>
                <a:cs typeface="Calibri" panose="020F0502020204030204" pitchFamily="34" charset="0"/>
                <a:sym typeface="Wingdings"/>
              </a:rPr>
              <a:t>idées</a:t>
            </a:r>
            <a:r>
              <a:rPr lang="en-US" sz="2600" dirty="0">
                <a:latin typeface="Calibri" panose="020F0502020204030204" pitchFamily="34" charset="0"/>
                <a:cs typeface="Calibri" panose="020F0502020204030204" pitchFamily="34" charset="0"/>
                <a:sym typeface="Wingdings"/>
              </a:rPr>
              <a:t> du plan</a:t>
            </a:r>
          </a:p>
          <a:p>
            <a:pPr marL="0" indent="0">
              <a:buNone/>
            </a:pPr>
            <a:r>
              <a:rPr lang="fr-FR" dirty="0">
                <a:latin typeface="Century Gothic" pitchFamily="34" charset="0"/>
                <a:sym typeface="Wingdings"/>
              </a:rPr>
              <a:t>→ </a:t>
            </a:r>
            <a:r>
              <a:rPr lang="fr-FR" sz="2400" dirty="0">
                <a:latin typeface="Calibri" panose="020F0502020204030204" pitchFamily="34" charset="0"/>
                <a:cs typeface="Calibri" panose="020F0502020204030204" pitchFamily="34" charset="0"/>
                <a:sym typeface="Wingdings"/>
              </a:rPr>
              <a:t>Révision de la formulation des idées et de la logique du plan</a:t>
            </a:r>
          </a:p>
          <a:p>
            <a:pPr marL="0" indent="0">
              <a:buNone/>
            </a:pPr>
            <a:r>
              <a:rPr lang="fr-FR" dirty="0">
                <a:latin typeface="Century Gothic" pitchFamily="34" charset="0"/>
                <a:sym typeface="Wingdings"/>
              </a:rPr>
              <a:t>→ </a:t>
            </a:r>
            <a:r>
              <a:rPr lang="fr-FR" sz="2400" dirty="0">
                <a:latin typeface="Calibri" panose="020F0502020204030204" pitchFamily="34" charset="0"/>
                <a:cs typeface="Calibri" panose="020F0502020204030204" pitchFamily="34" charset="0"/>
                <a:sym typeface="Wingdings"/>
              </a:rPr>
              <a:t>Paraphrases des textes lus fiches de lecture + prise de notes</a:t>
            </a:r>
          </a:p>
          <a:p>
            <a:pPr marL="0" indent="0">
              <a:buNone/>
            </a:pPr>
            <a:r>
              <a:rPr lang="en-US" dirty="0">
                <a:latin typeface="Times New Roman" panose="02020603050405020304" pitchFamily="18" charset="0"/>
                <a:cs typeface="Times New Roman" panose="02020603050405020304" pitchFamily="18" charset="0"/>
                <a:sym typeface="Wingdings"/>
              </a:rPr>
              <a:t>→ </a:t>
            </a:r>
            <a:r>
              <a:rPr lang="en-US" sz="2400" dirty="0" err="1">
                <a:latin typeface="Calibri" panose="020F0502020204030204" pitchFamily="34" charset="0"/>
                <a:cs typeface="Calibri" panose="020F0502020204030204" pitchFamily="34" charset="0"/>
                <a:sym typeface="Wingdings"/>
              </a:rPr>
              <a:t>Ajout</a:t>
            </a:r>
            <a:r>
              <a:rPr lang="en-US" sz="2400" dirty="0">
                <a:latin typeface="Calibri" panose="020F0502020204030204" pitchFamily="34" charset="0"/>
                <a:cs typeface="Calibri" panose="020F0502020204030204" pitchFamily="34" charset="0"/>
                <a:sym typeface="Wingdings"/>
              </a:rPr>
              <a:t> de </a:t>
            </a:r>
            <a:r>
              <a:rPr lang="en-US" sz="2400" dirty="0" err="1">
                <a:latin typeface="Calibri" panose="020F0502020204030204" pitchFamily="34" charset="0"/>
                <a:cs typeface="Calibri" panose="020F0502020204030204" pitchFamily="34" charset="0"/>
                <a:sym typeface="Wingdings"/>
              </a:rPr>
              <a:t>références</a:t>
            </a:r>
            <a:r>
              <a:rPr lang="en-US" sz="2400" dirty="0">
                <a:latin typeface="Calibri" panose="020F0502020204030204" pitchFamily="34" charset="0"/>
                <a:cs typeface="Calibri" panose="020F0502020204030204" pitchFamily="34" charset="0"/>
                <a:sym typeface="Wingdings"/>
              </a:rPr>
              <a:t> sur le plan</a:t>
            </a:r>
          </a:p>
          <a:p>
            <a:pPr marL="0" indent="0">
              <a:buNone/>
            </a:pPr>
            <a:r>
              <a:rPr lang="en-US" dirty="0">
                <a:latin typeface="Century Gothic" pitchFamily="34" charset="0"/>
              </a:rPr>
              <a:t>→ </a:t>
            </a:r>
            <a:r>
              <a:rPr lang="en-US" sz="2400" dirty="0" err="1">
                <a:latin typeface="Calibri" panose="020F0502020204030204" pitchFamily="34" charset="0"/>
                <a:cs typeface="Calibri" panose="020F0502020204030204" pitchFamily="34" charset="0"/>
              </a:rPr>
              <a:t>Stratégies</a:t>
            </a:r>
            <a:r>
              <a:rPr lang="en-US" sz="2400" dirty="0">
                <a:latin typeface="Calibri" panose="020F0502020204030204" pitchFamily="34" charset="0"/>
                <a:cs typeface="Calibri" panose="020F0502020204030204" pitchFamily="34" charset="0"/>
              </a:rPr>
              <a:t> de </a:t>
            </a:r>
            <a:r>
              <a:rPr lang="en-US" sz="2400" dirty="0" err="1">
                <a:latin typeface="Calibri" panose="020F0502020204030204" pitchFamily="34" charset="0"/>
                <a:cs typeface="Calibri" panose="020F0502020204030204" pitchFamily="34" charset="0"/>
              </a:rPr>
              <a:t>relecture</a:t>
            </a:r>
            <a:endParaRPr lang="en-US" sz="2400" dirty="0">
              <a:latin typeface="Calibri" panose="020F0502020204030204" pitchFamily="34" charset="0"/>
              <a:cs typeface="Calibri" panose="020F0502020204030204" pitchFamily="34" charset="0"/>
            </a:endParaRPr>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534081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3" cstate="print"/>
          <a:srcRect/>
          <a:stretch>
            <a:fillRect/>
          </a:stretch>
        </p:blipFill>
        <p:spPr bwMode="auto">
          <a:xfrm>
            <a:off x="0" y="0"/>
            <a:ext cx="5214942" cy="6858000"/>
          </a:xfrm>
          <a:prstGeom prst="rect">
            <a:avLst/>
          </a:prstGeom>
          <a:noFill/>
        </p:spPr>
      </p:pic>
      <p:sp>
        <p:nvSpPr>
          <p:cNvPr id="2" name="Titre 1"/>
          <p:cNvSpPr>
            <a:spLocks noGrp="1"/>
          </p:cNvSpPr>
          <p:nvPr>
            <p:ph type="ctrTitle"/>
          </p:nvPr>
        </p:nvSpPr>
        <p:spPr>
          <a:xfrm>
            <a:off x="2961951" y="2210908"/>
            <a:ext cx="7772400" cy="1470025"/>
          </a:xfrm>
        </p:spPr>
        <p:txBody>
          <a:bodyPr>
            <a:normAutofit/>
          </a:bodyPr>
          <a:lstStyle/>
          <a:p>
            <a:r>
              <a:rPr lang="fr-FR" sz="6000" dirty="0" smtClean="0"/>
              <a:t>Le message codé</a:t>
            </a:r>
            <a:endParaRPr lang="fr-FR" sz="6000" dirty="0"/>
          </a:p>
        </p:txBody>
      </p:sp>
      <p:pic>
        <p:nvPicPr>
          <p:cNvPr id="7" name="Picture 391" descr="C:\Users\Tom\AppData\Local\Microsoft\Windows\Temporary Internet Files\Content.IE5\CVCJG8ZL\MPj04393930000[1].jpg"/>
          <p:cNvPicPr>
            <a:picLocks noChangeAspect="1" noChangeArrowheads="1"/>
          </p:cNvPicPr>
          <p:nvPr/>
        </p:nvPicPr>
        <p:blipFill>
          <a:blip r:embed="rId3" cstate="print"/>
          <a:srcRect/>
          <a:stretch>
            <a:fillRect/>
          </a:stretch>
        </p:blipFill>
        <p:spPr bwMode="auto">
          <a:xfrm>
            <a:off x="0" y="0"/>
            <a:ext cx="3640347" cy="6858000"/>
          </a:xfrm>
          <a:prstGeom prst="rect">
            <a:avLst/>
          </a:prstGeom>
          <a:noFill/>
        </p:spPr>
      </p:pic>
    </p:spTree>
    <p:extLst>
      <p:ext uri="{BB962C8B-B14F-4D97-AF65-F5344CB8AC3E}">
        <p14:creationId xmlns:p14="http://schemas.microsoft.com/office/powerpoint/2010/main" val="3993288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t>Processus d’écriture</a:t>
            </a:r>
          </a:p>
        </p:txBody>
      </p:sp>
      <p:graphicFrame>
        <p:nvGraphicFramePr>
          <p:cNvPr id="3" name="Diagramme 2"/>
          <p:cNvGraphicFramePr/>
          <p:nvPr>
            <p:extLst>
              <p:ext uri="{D42A27DB-BD31-4B8C-83A1-F6EECF244321}">
                <p14:modId xmlns:p14="http://schemas.microsoft.com/office/powerpoint/2010/main" val="1637699003"/>
              </p:ext>
            </p:extLst>
          </p:nvPr>
        </p:nvGraphicFramePr>
        <p:xfrm>
          <a:off x="1328928" y="523215"/>
          <a:ext cx="10863072" cy="6103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91" descr="C:\Users\Tom\AppData\Local\Microsoft\Windows\Temporary Internet Files\Content.IE5\CVCJG8ZL\MPj04393930000[1].jpg"/>
          <p:cNvPicPr>
            <a:picLocks noChangeAspect="1" noChangeArrowheads="1"/>
          </p:cNvPicPr>
          <p:nvPr/>
        </p:nvPicPr>
        <p:blipFill>
          <a:blip r:embed="rId8"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
        <p:nvSpPr>
          <p:cNvPr id="5" name="Ellipse 4"/>
          <p:cNvSpPr/>
          <p:nvPr/>
        </p:nvSpPr>
        <p:spPr>
          <a:xfrm>
            <a:off x="3812922" y="2496204"/>
            <a:ext cx="3163824" cy="2157984"/>
          </a:xfrm>
          <a:prstGeom prst="ellipse">
            <a:avLst/>
          </a:prstGeom>
          <a:noFill/>
          <a:ln w="38100">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3712323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8751" y="267465"/>
            <a:ext cx="10515600" cy="1325563"/>
          </a:xfrm>
        </p:spPr>
        <p:txBody>
          <a:bodyPr>
            <a:normAutofit/>
          </a:bodyPr>
          <a:lstStyle/>
          <a:p>
            <a:pPr algn="ctr"/>
            <a:r>
              <a:rPr lang="fr-CA" sz="3600" b="1" dirty="0" smtClean="0"/>
              <a:t>Processus d’écriture</a:t>
            </a:r>
            <a:endParaRPr lang="fr-CA" sz="3600" b="1" dirty="0"/>
          </a:p>
        </p:txBody>
      </p:sp>
      <p:graphicFrame>
        <p:nvGraphicFramePr>
          <p:cNvPr id="3" name="Diagramme 2"/>
          <p:cNvGraphicFramePr/>
          <p:nvPr>
            <p:extLst>
              <p:ext uri="{D42A27DB-BD31-4B8C-83A1-F6EECF244321}">
                <p14:modId xmlns:p14="http://schemas.microsoft.com/office/powerpoint/2010/main" val="368619386"/>
              </p:ext>
            </p:extLst>
          </p:nvPr>
        </p:nvGraphicFramePr>
        <p:xfrm>
          <a:off x="1840302" y="1334237"/>
          <a:ext cx="9824049"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91" descr="C:\Users\Tom\AppData\Local\Microsoft\Windows\Temporary Internet Files\Content.IE5\CVCJG8ZL\MPj04393930000[1].jpg"/>
          <p:cNvPicPr>
            <a:picLocks noChangeAspect="1" noChangeArrowheads="1"/>
          </p:cNvPicPr>
          <p:nvPr/>
        </p:nvPicPr>
        <p:blipFill>
          <a:blip r:embed="rId8"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1821549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smtClean="0"/>
              <a:t>Stratégies de mise en texte efficaces</a:t>
            </a:r>
            <a:endParaRPr lang="fr-CA" sz="3600" b="1" dirty="0"/>
          </a:p>
        </p:txBody>
      </p:sp>
      <p:sp>
        <p:nvSpPr>
          <p:cNvPr id="3" name="Espace réservé du contenu 2"/>
          <p:cNvSpPr>
            <a:spLocks noGrp="1"/>
          </p:cNvSpPr>
          <p:nvPr>
            <p:ph idx="1"/>
          </p:nvPr>
        </p:nvSpPr>
        <p:spPr>
          <a:xfrm>
            <a:off x="1754038" y="1690688"/>
            <a:ext cx="9599762" cy="4351338"/>
          </a:xfrm>
        </p:spPr>
        <p:txBody>
          <a:bodyPr>
            <a:normAutofit fontScale="92500" lnSpcReduction="20000"/>
          </a:bodyPr>
          <a:lstStyle/>
          <a:p>
            <a:pPr marL="0" indent="0">
              <a:buNone/>
            </a:pPr>
            <a:r>
              <a:rPr lang="en-US" dirty="0">
                <a:latin typeface="Times New Roman" panose="02020603050405020304" pitchFamily="18" charset="0"/>
                <a:cs typeface="Times New Roman" panose="02020603050405020304" pitchFamily="18" charset="0"/>
              </a:rPr>
              <a:t>→ </a:t>
            </a:r>
            <a:r>
              <a:rPr lang="en-US" sz="2600" dirty="0">
                <a:latin typeface="Calibri" panose="020F0502020204030204" pitchFamily="34" charset="0"/>
                <a:cs typeface="Calibri" panose="020F0502020204030204" pitchFamily="34" charset="0"/>
              </a:rPr>
              <a:t>La </a:t>
            </a:r>
            <a:r>
              <a:rPr lang="en-US" sz="2600" dirty="0" err="1">
                <a:latin typeface="Calibri" panose="020F0502020204030204" pitchFamily="34" charset="0"/>
                <a:cs typeface="Calibri" panose="020F0502020204030204" pitchFamily="34" charset="0"/>
              </a:rPr>
              <a:t>rédaction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linéaire</a:t>
            </a:r>
            <a:endParaRPr lang="en-US" sz="2600" dirty="0">
              <a:latin typeface="Calibri" panose="020F0502020204030204" pitchFamily="34" charset="0"/>
              <a:cs typeface="Calibri" panose="020F0502020204030204" pitchFamily="34"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sz="2600" dirty="0">
                <a:latin typeface="Calibri" panose="020F0502020204030204" pitchFamily="34" charset="0"/>
                <a:cs typeface="Calibri" panose="020F0502020204030204" pitchFamily="34" charset="0"/>
              </a:rPr>
              <a:t>La </a:t>
            </a:r>
            <a:r>
              <a:rPr lang="en-US" sz="2600" dirty="0" err="1">
                <a:latin typeface="Calibri" panose="020F0502020204030204" pitchFamily="34" charset="0"/>
                <a:cs typeface="Calibri" panose="020F0502020204030204" pitchFamily="34" charset="0"/>
              </a:rPr>
              <a:t>rédaction</a:t>
            </a:r>
            <a:r>
              <a:rPr lang="en-US" sz="2600" dirty="0">
                <a:latin typeface="Calibri" panose="020F0502020204030204" pitchFamily="34" charset="0"/>
                <a:cs typeface="Calibri" panose="020F0502020204030204" pitchFamily="34" charset="0"/>
              </a:rPr>
              <a:t> avec consultation</a:t>
            </a:r>
          </a:p>
          <a:p>
            <a:pPr marL="0" indent="0">
              <a:buNone/>
            </a:pPr>
            <a:r>
              <a:rPr lang="en-US" dirty="0" smtClean="0">
                <a:latin typeface="Times New Roman" panose="02020603050405020304" pitchFamily="18" charset="0"/>
                <a:cs typeface="Times New Roman" panose="02020603050405020304" pitchFamily="18" charset="0"/>
                <a:sym typeface="Wingdings"/>
              </a:rPr>
              <a:t>→ </a:t>
            </a:r>
            <a:r>
              <a:rPr lang="en-US" sz="2600" dirty="0">
                <a:latin typeface="Calibri" panose="020F0502020204030204" pitchFamily="34" charset="0"/>
                <a:cs typeface="Calibri" panose="020F0502020204030204" pitchFamily="34" charset="0"/>
              </a:rPr>
              <a:t>La </a:t>
            </a:r>
            <a:r>
              <a:rPr lang="en-US" sz="2600" dirty="0" err="1">
                <a:latin typeface="Calibri" panose="020F0502020204030204" pitchFamily="34" charset="0"/>
                <a:cs typeface="Calibri" panose="020F0502020204030204" pitchFamily="34" charset="0"/>
              </a:rPr>
              <a:t>rédaction</a:t>
            </a:r>
            <a:r>
              <a:rPr lang="en-US" sz="2600" dirty="0">
                <a:latin typeface="Calibri" panose="020F0502020204030204" pitchFamily="34" charset="0"/>
                <a:cs typeface="Calibri" panose="020F0502020204030204" pitchFamily="34" charset="0"/>
              </a:rPr>
              <a:t> avec corrections </a:t>
            </a:r>
            <a:r>
              <a:rPr lang="en-US" sz="2600" dirty="0" err="1">
                <a:latin typeface="Calibri" panose="020F0502020204030204" pitchFamily="34" charset="0"/>
                <a:cs typeface="Calibri" panose="020F0502020204030204" pitchFamily="34" charset="0"/>
              </a:rPr>
              <a:t>simultanées</a:t>
            </a:r>
            <a:endParaRPr lang="fr-CA" sz="2600" dirty="0">
              <a:latin typeface="Calibri" panose="020F0502020204030204" pitchFamily="34" charset="0"/>
              <a:cs typeface="Calibri" panose="020F0502020204030204" pitchFamily="34" charset="0"/>
            </a:endParaRPr>
          </a:p>
          <a:p>
            <a:pPr marL="0" indent="0">
              <a:buNone/>
            </a:pPr>
            <a:r>
              <a:rPr lang="en-US" dirty="0" smtClean="0">
                <a:latin typeface="Times New Roman" panose="02020603050405020304" pitchFamily="18" charset="0"/>
                <a:cs typeface="Times New Roman" panose="02020603050405020304" pitchFamily="18" charset="0"/>
                <a:sym typeface="Wingdings"/>
              </a:rPr>
              <a:t>→ </a:t>
            </a:r>
            <a:r>
              <a:rPr lang="en-US" sz="2600" dirty="0">
                <a:latin typeface="Calibri" panose="020F0502020204030204" pitchFamily="34" charset="0"/>
                <a:cs typeface="Calibri" panose="020F0502020204030204" pitchFamily="34" charset="0"/>
              </a:rPr>
              <a:t>La consultation des directives et des notes de lecture</a:t>
            </a:r>
          </a:p>
          <a:p>
            <a:pPr marL="0" indent="0">
              <a:buNone/>
            </a:pPr>
            <a:r>
              <a:rPr lang="fr-FR" dirty="0" smtClean="0">
                <a:latin typeface="Century Gothic" pitchFamily="34" charset="0"/>
                <a:sym typeface="Wingdings"/>
              </a:rPr>
              <a:t>→ </a:t>
            </a:r>
            <a:r>
              <a:rPr lang="en-US" sz="2600" dirty="0">
                <a:latin typeface="Calibri" panose="020F0502020204030204" pitchFamily="34" charset="0"/>
                <a:cs typeface="Calibri" panose="020F0502020204030204" pitchFamily="34" charset="0"/>
              </a:rPr>
              <a:t>Les </a:t>
            </a:r>
            <a:r>
              <a:rPr lang="en-US" sz="2600" dirty="0" err="1">
                <a:latin typeface="Calibri" panose="020F0502020204030204" pitchFamily="34" charset="0"/>
                <a:cs typeface="Calibri" panose="020F0502020204030204" pitchFamily="34" charset="0"/>
              </a:rPr>
              <a:t>ajouts</a:t>
            </a:r>
            <a:r>
              <a:rPr lang="en-US" sz="2600" dirty="0">
                <a:latin typeface="Calibri" panose="020F0502020204030204" pitchFamily="34" charset="0"/>
                <a:cs typeface="Calibri" panose="020F0502020204030204" pitchFamily="34" charset="0"/>
              </a:rPr>
              <a:t> de </a:t>
            </a:r>
            <a:r>
              <a:rPr lang="en-US" sz="2600" dirty="0" err="1">
                <a:latin typeface="Calibri" panose="020F0502020204030204" pitchFamily="34" charset="0"/>
                <a:cs typeface="Calibri" panose="020F0502020204030204" pitchFamily="34" charset="0"/>
              </a:rPr>
              <a:t>déictiques</a:t>
            </a:r>
            <a:r>
              <a:rPr lang="en-US" sz="2600" dirty="0">
                <a:latin typeface="Calibri" panose="020F0502020204030204" pitchFamily="34" charset="0"/>
                <a:cs typeface="Calibri" panose="020F0502020204030204" pitchFamily="34" charset="0"/>
              </a:rPr>
              <a:t> (→, ?, </a:t>
            </a:r>
            <a:r>
              <a:rPr lang="en-US" sz="2600" dirty="0" err="1">
                <a:latin typeface="Calibri" panose="020F0502020204030204" pitchFamily="34" charset="0"/>
                <a:cs typeface="Calibri" panose="020F0502020204030204" pitchFamily="34" charset="0"/>
              </a:rPr>
              <a:t>autres</a:t>
            </a:r>
            <a:r>
              <a:rPr lang="en-US" sz="2600" dirty="0">
                <a:latin typeface="Calibri" panose="020F0502020204030204" pitchFamily="34" charset="0"/>
                <a:cs typeface="Calibri" panose="020F0502020204030204" pitchFamily="34" charset="0"/>
              </a:rPr>
              <a:t> marques) pour </a:t>
            </a:r>
            <a:r>
              <a:rPr lang="en-US" sz="2600" dirty="0" err="1">
                <a:latin typeface="Calibri" panose="020F0502020204030204" pitchFamily="34" charset="0"/>
                <a:cs typeface="Calibri" panose="020F0502020204030204" pitchFamily="34" charset="0"/>
              </a:rPr>
              <a:t>marquer</a:t>
            </a: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des</a:t>
            </a:r>
          </a:p>
          <a:p>
            <a:pPr marL="0" indent="0">
              <a:buNone/>
            </a:pP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     passages </a:t>
            </a:r>
            <a:r>
              <a:rPr lang="en-US" sz="2600" dirty="0">
                <a:latin typeface="Calibri" panose="020F0502020204030204" pitchFamily="34" charset="0"/>
                <a:cs typeface="Calibri" panose="020F0502020204030204" pitchFamily="34" charset="0"/>
              </a:rPr>
              <a:t>du </a:t>
            </a:r>
            <a:r>
              <a:rPr lang="en-US" sz="2600" dirty="0" err="1">
                <a:latin typeface="Calibri" panose="020F0502020204030204" pitchFamily="34" charset="0"/>
                <a:cs typeface="Calibri" panose="020F0502020204030204" pitchFamily="34" charset="0"/>
              </a:rPr>
              <a:t>texte</a:t>
            </a:r>
            <a:r>
              <a:rPr lang="en-US" sz="2600" dirty="0">
                <a:latin typeface="Calibri" panose="020F0502020204030204" pitchFamily="34" charset="0"/>
                <a:cs typeface="Calibri" panose="020F0502020204030204" pitchFamily="34" charset="0"/>
              </a:rPr>
              <a:t> sur </a:t>
            </a:r>
            <a:r>
              <a:rPr lang="en-US" sz="2600" dirty="0" err="1">
                <a:latin typeface="Calibri" panose="020F0502020204030204" pitchFamily="34" charset="0"/>
                <a:cs typeface="Calibri" panose="020F0502020204030204" pitchFamily="34" charset="0"/>
              </a:rPr>
              <a:t>lesquels</a:t>
            </a:r>
            <a:r>
              <a:rPr lang="en-US" sz="2600" dirty="0">
                <a:latin typeface="Calibri" panose="020F0502020204030204" pitchFamily="34" charset="0"/>
                <a:cs typeface="Calibri" panose="020F0502020204030204" pitchFamily="34" charset="0"/>
              </a:rPr>
              <a:t> le </a:t>
            </a:r>
            <a:r>
              <a:rPr lang="en-US" sz="2600" dirty="0" err="1">
                <a:latin typeface="Calibri" panose="020F0502020204030204" pitchFamily="34" charset="0"/>
                <a:cs typeface="Calibri" panose="020F0502020204030204" pitchFamily="34" charset="0"/>
              </a:rPr>
              <a:t>scripteur</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veut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revenir</a:t>
            </a:r>
            <a:r>
              <a:rPr lang="en-US" sz="2600" dirty="0">
                <a:latin typeface="Calibri" panose="020F0502020204030204" pitchFamily="34" charset="0"/>
                <a:cs typeface="Calibri" panose="020F0502020204030204" pitchFamily="34" charset="0"/>
              </a:rPr>
              <a:t> plus </a:t>
            </a:r>
            <a:r>
              <a:rPr lang="en-US" sz="2600" dirty="0" err="1">
                <a:latin typeface="Calibri" panose="020F0502020204030204" pitchFamily="34" charset="0"/>
                <a:cs typeface="Calibri" panose="020F0502020204030204" pitchFamily="34" charset="0"/>
              </a:rPr>
              <a:t>tard</a:t>
            </a:r>
            <a:endParaRPr lang="en-US" sz="2600" dirty="0">
              <a:latin typeface="Calibri" panose="020F0502020204030204" pitchFamily="34" charset="0"/>
              <a:cs typeface="Calibri" panose="020F0502020204030204" pitchFamily="34" charset="0"/>
            </a:endParaRPr>
          </a:p>
          <a:p>
            <a:pPr marL="0" indent="0">
              <a:buNone/>
            </a:pPr>
            <a:r>
              <a:rPr lang="fr-FR" dirty="0" smtClean="0">
                <a:latin typeface="Century Gothic" pitchFamily="34" charset="0"/>
                <a:sym typeface="Wingdings"/>
              </a:rPr>
              <a:t>→ </a:t>
            </a:r>
            <a:r>
              <a:rPr lang="en-US" sz="2600" dirty="0">
                <a:latin typeface="Calibri" panose="020F0502020204030204" pitchFamily="34" charset="0"/>
                <a:cs typeface="Calibri" panose="020F0502020204030204" pitchFamily="34" charset="0"/>
              </a:rPr>
              <a:t>La consultation </a:t>
            </a:r>
            <a:r>
              <a:rPr lang="en-US" sz="2600" dirty="0" err="1">
                <a:latin typeface="Calibri" panose="020F0502020204030204" pitchFamily="34" charset="0"/>
                <a:cs typeface="Calibri" panose="020F0502020204030204" pitchFamily="34" charset="0"/>
              </a:rPr>
              <a:t>d’ouvrages</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linguistiques</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dictionnaires</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grammaires</a:t>
            </a:r>
            <a:r>
              <a:rPr lang="en-US" sz="2600" dirty="0">
                <a:latin typeface="Calibri" panose="020F0502020204030204" pitchFamily="34" charset="0"/>
                <a:cs typeface="Calibri" panose="020F0502020204030204" pitchFamily="34" charset="0"/>
              </a:rPr>
              <a:t>, etc.)</a:t>
            </a:r>
          </a:p>
          <a:p>
            <a:pPr marL="0" indent="0">
              <a:buNone/>
            </a:pPr>
            <a:r>
              <a:rPr lang="en-US" dirty="0" smtClean="0">
                <a:latin typeface="Times New Roman" panose="02020603050405020304" pitchFamily="18" charset="0"/>
                <a:cs typeface="Times New Roman" panose="02020603050405020304" pitchFamily="18" charset="0"/>
                <a:sym typeface="Wingdings"/>
              </a:rPr>
              <a:t>→ </a:t>
            </a:r>
            <a:r>
              <a:rPr lang="en-US" sz="2600" dirty="0">
                <a:latin typeface="Calibri" panose="020F0502020204030204" pitchFamily="34" charset="0"/>
                <a:cs typeface="Calibri" panose="020F0502020204030204" pitchFamily="34" charset="0"/>
              </a:rPr>
              <a:t>La </a:t>
            </a:r>
            <a:r>
              <a:rPr lang="en-US" sz="2600" dirty="0" err="1">
                <a:latin typeface="Calibri" panose="020F0502020204030204" pitchFamily="34" charset="0"/>
                <a:cs typeface="Calibri" panose="020F0502020204030204" pitchFamily="34" charset="0"/>
              </a:rPr>
              <a:t>relecture</a:t>
            </a:r>
            <a:r>
              <a:rPr lang="en-US" sz="2600" dirty="0">
                <a:latin typeface="Calibri" panose="020F0502020204030204" pitchFamily="34" charset="0"/>
                <a:cs typeface="Calibri" panose="020F0502020204030204" pitchFamily="34" charset="0"/>
              </a:rPr>
              <a:t> du </a:t>
            </a:r>
            <a:r>
              <a:rPr lang="en-US" sz="2600" dirty="0" err="1">
                <a:latin typeface="Calibri" panose="020F0502020204030204" pitchFamily="34" charset="0"/>
                <a:cs typeface="Calibri" panose="020F0502020204030204" pitchFamily="34" charset="0"/>
              </a:rPr>
              <a:t>brouillon</a:t>
            </a:r>
            <a:endParaRPr lang="en-US" sz="2600" dirty="0">
              <a:latin typeface="Calibri" panose="020F0502020204030204" pitchFamily="34" charset="0"/>
              <a:cs typeface="Calibri" panose="020F0502020204030204" pitchFamily="34" charset="0"/>
            </a:endParaRPr>
          </a:p>
          <a:p>
            <a:pPr marL="0" indent="0">
              <a:buNone/>
            </a:pPr>
            <a:r>
              <a:rPr lang="en-US" dirty="0" smtClean="0">
                <a:latin typeface="Century Gothic" pitchFamily="34" charset="0"/>
              </a:rPr>
              <a:t>→ </a:t>
            </a:r>
            <a:r>
              <a:rPr lang="en-US" sz="2600" dirty="0">
                <a:latin typeface="Calibri" panose="020F0502020204030204" pitchFamily="34" charset="0"/>
                <a:cs typeface="Calibri" panose="020F0502020204030204" pitchFamily="34" charset="0"/>
              </a:rPr>
              <a:t>Le retour à la </a:t>
            </a:r>
            <a:r>
              <a:rPr lang="en-US" sz="2600" dirty="0" err="1">
                <a:latin typeface="Calibri" panose="020F0502020204030204" pitchFamily="34" charset="0"/>
                <a:cs typeface="Calibri" panose="020F0502020204030204" pitchFamily="34" charset="0"/>
              </a:rPr>
              <a:t>planification</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si</a:t>
            </a:r>
            <a:r>
              <a:rPr lang="en-US" sz="2600" dirty="0">
                <a:latin typeface="Calibri" panose="020F0502020204030204" pitchFamily="34" charset="0"/>
                <a:cs typeface="Calibri" panose="020F0502020204030204" pitchFamily="34" charset="0"/>
              </a:rPr>
              <a:t> le plan </a:t>
            </a:r>
            <a:r>
              <a:rPr lang="en-US" sz="2600" dirty="0" err="1">
                <a:latin typeface="Calibri" panose="020F0502020204030204" pitchFamily="34" charset="0"/>
                <a:cs typeface="Calibri" panose="020F0502020204030204" pitchFamily="34" charset="0"/>
              </a:rPr>
              <a:t>est</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considéré</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incomplet</a:t>
            </a:r>
            <a:r>
              <a:rPr lang="en-US" sz="2600" dirty="0">
                <a:latin typeface="Calibri" panose="020F0502020204030204" pitchFamily="34" charset="0"/>
                <a:cs typeface="Calibri" panose="020F0502020204030204" pitchFamily="34" charset="0"/>
              </a:rPr>
              <a:t> </a:t>
            </a:r>
            <a:r>
              <a:rPr lang="en-US" sz="2600" dirty="0" err="1" smtClean="0">
                <a:latin typeface="Calibri" panose="020F0502020204030204" pitchFamily="34" charset="0"/>
                <a:cs typeface="Calibri" panose="020F0502020204030204" pitchFamily="34" charset="0"/>
              </a:rPr>
              <a:t>ou</a:t>
            </a:r>
            <a:endParaRPr lang="en-US" sz="2600" dirty="0" smtClean="0">
              <a:latin typeface="Calibri" panose="020F0502020204030204" pitchFamily="34" charset="0"/>
              <a:cs typeface="Calibri" panose="020F0502020204030204" pitchFamily="34" charset="0"/>
            </a:endParaRPr>
          </a:p>
          <a:p>
            <a:pPr marL="0" indent="0">
              <a:buNone/>
            </a:pP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     </a:t>
            </a:r>
            <a:r>
              <a:rPr lang="en-US" sz="2600" dirty="0" err="1" smtClean="0">
                <a:latin typeface="Calibri" panose="020F0502020204030204" pitchFamily="34" charset="0"/>
                <a:cs typeface="Calibri" panose="020F0502020204030204" pitchFamily="34" charset="0"/>
              </a:rPr>
              <a:t>insatisfaisant</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par le </a:t>
            </a:r>
            <a:r>
              <a:rPr lang="en-US" sz="2600" dirty="0" err="1">
                <a:latin typeface="Calibri" panose="020F0502020204030204" pitchFamily="34" charset="0"/>
                <a:cs typeface="Calibri" panose="020F0502020204030204" pitchFamily="34" charset="0"/>
              </a:rPr>
              <a:t>scripteur</a:t>
            </a:r>
            <a:endParaRPr lang="fr-CA" sz="2600" dirty="0">
              <a:latin typeface="Calibri" panose="020F0502020204030204" pitchFamily="34" charset="0"/>
              <a:cs typeface="Calibri" panose="020F0502020204030204" pitchFamily="34" charset="0"/>
            </a:endParaRPr>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845818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t>Processus d’écriture</a:t>
            </a:r>
          </a:p>
        </p:txBody>
      </p:sp>
      <p:graphicFrame>
        <p:nvGraphicFramePr>
          <p:cNvPr id="3" name="Diagramme 2"/>
          <p:cNvGraphicFramePr/>
          <p:nvPr>
            <p:extLst>
              <p:ext uri="{D42A27DB-BD31-4B8C-83A1-F6EECF244321}">
                <p14:modId xmlns:p14="http://schemas.microsoft.com/office/powerpoint/2010/main" val="1012099731"/>
              </p:ext>
            </p:extLst>
          </p:nvPr>
        </p:nvGraphicFramePr>
        <p:xfrm>
          <a:off x="1328928" y="523215"/>
          <a:ext cx="10863072" cy="6103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91" descr="C:\Users\Tom\AppData\Local\Microsoft\Windows\Temporary Internet Files\Content.IE5\CVCJG8ZL\MPj04393930000[1].jpg"/>
          <p:cNvPicPr>
            <a:picLocks noChangeAspect="1" noChangeArrowheads="1"/>
          </p:cNvPicPr>
          <p:nvPr/>
        </p:nvPicPr>
        <p:blipFill>
          <a:blip r:embed="rId8"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
        <p:nvSpPr>
          <p:cNvPr id="5" name="Ellipse 4"/>
          <p:cNvSpPr/>
          <p:nvPr/>
        </p:nvSpPr>
        <p:spPr>
          <a:xfrm>
            <a:off x="6418099" y="2496204"/>
            <a:ext cx="3163824" cy="2157984"/>
          </a:xfrm>
          <a:prstGeom prst="ellipse">
            <a:avLst/>
          </a:prstGeom>
          <a:noFill/>
          <a:ln w="38100">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006144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a:t>Processus d’écriture</a:t>
            </a:r>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graphicFrame>
        <p:nvGraphicFramePr>
          <p:cNvPr id="6" name="Diagramme 5"/>
          <p:cNvGraphicFramePr/>
          <p:nvPr>
            <p:extLst>
              <p:ext uri="{D42A27DB-BD31-4B8C-83A1-F6EECF244321}">
                <p14:modId xmlns:p14="http://schemas.microsoft.com/office/powerpoint/2010/main" val="593335971"/>
              </p:ext>
            </p:extLst>
          </p:nvPr>
        </p:nvGraphicFramePr>
        <p:xfrm>
          <a:off x="2134937" y="1207828"/>
          <a:ext cx="8596323"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004054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0" y="-1"/>
            <a:ext cx="2329132" cy="7332485"/>
          </a:xfrm>
          <a:prstGeom prst="rect">
            <a:avLst/>
          </a:prstGeom>
          <a:noFill/>
        </p:spPr>
      </p:pic>
      <p:sp>
        <p:nvSpPr>
          <p:cNvPr id="4" name="ZoneTexte 3"/>
          <p:cNvSpPr txBox="1"/>
          <p:nvPr/>
        </p:nvSpPr>
        <p:spPr>
          <a:xfrm>
            <a:off x="1777043" y="1579312"/>
            <a:ext cx="9074988" cy="2677656"/>
          </a:xfrm>
          <a:prstGeom prst="rect">
            <a:avLst/>
          </a:prstGeom>
          <a:noFill/>
        </p:spPr>
        <p:txBody>
          <a:bodyPr wrap="square" rtlCol="0">
            <a:spAutoFit/>
          </a:bodyPr>
          <a:lstStyle/>
          <a:p>
            <a:pPr algn="ctr">
              <a:lnSpc>
                <a:spcPct val="150000"/>
              </a:lnSpc>
            </a:pPr>
            <a:r>
              <a:rPr lang="en-US" sz="2800" b="1" dirty="0" err="1"/>
              <a:t>Réviser</a:t>
            </a:r>
            <a:r>
              <a:rPr lang="en-US" sz="2800" b="1" dirty="0"/>
              <a:t> un </a:t>
            </a:r>
            <a:r>
              <a:rPr lang="en-US" sz="2800" b="1" dirty="0" err="1"/>
              <a:t>texte</a:t>
            </a:r>
            <a:r>
              <a:rPr lang="en-US" sz="2800" b="1" dirty="0"/>
              <a:t> </a:t>
            </a:r>
            <a:br>
              <a:rPr lang="en-US" sz="2800" b="1" dirty="0"/>
            </a:br>
            <a:r>
              <a:rPr lang="en-US" sz="2800" dirty="0"/>
              <a:t>= </a:t>
            </a:r>
            <a:br>
              <a:rPr lang="en-US" sz="2800" dirty="0"/>
            </a:br>
            <a:r>
              <a:rPr lang="en-US" sz="2800" dirty="0"/>
              <a:t>le </a:t>
            </a:r>
            <a:r>
              <a:rPr lang="en-US" sz="2800" dirty="0" err="1"/>
              <a:t>relire</a:t>
            </a:r>
            <a:r>
              <a:rPr lang="en-US" sz="2800" dirty="0"/>
              <a:t> de </a:t>
            </a:r>
            <a:r>
              <a:rPr lang="en-US" sz="2800" dirty="0" err="1"/>
              <a:t>façon</a:t>
            </a:r>
            <a:r>
              <a:rPr lang="en-US" sz="2800" dirty="0"/>
              <a:t> attentive et </a:t>
            </a:r>
            <a:r>
              <a:rPr lang="en-US" sz="2800" dirty="0" err="1"/>
              <a:t>systématique</a:t>
            </a:r>
            <a:r>
              <a:rPr lang="en-US" sz="2800" dirty="0"/>
              <a:t> pour y faire des modifications </a:t>
            </a:r>
            <a:r>
              <a:rPr lang="en-US" sz="2800" dirty="0" err="1"/>
              <a:t>dans</a:t>
            </a:r>
            <a:r>
              <a:rPr lang="en-US" sz="2800" dirty="0"/>
              <a:t> le but de </a:t>
            </a:r>
            <a:r>
              <a:rPr lang="en-US" sz="2800" dirty="0" err="1"/>
              <a:t>l’améliorer</a:t>
            </a:r>
            <a:r>
              <a:rPr lang="en-US" sz="2800" dirty="0"/>
              <a:t> (langue + </a:t>
            </a:r>
            <a:r>
              <a:rPr lang="en-US" sz="2800" dirty="0" err="1"/>
              <a:t>idées</a:t>
            </a:r>
            <a:r>
              <a:rPr lang="en-US" sz="2800" dirty="0"/>
              <a:t>)</a:t>
            </a:r>
            <a:endParaRPr lang="fr-CA" sz="2400" dirty="0"/>
          </a:p>
        </p:txBody>
      </p:sp>
    </p:spTree>
    <p:extLst>
      <p:ext uri="{BB962C8B-B14F-4D97-AF65-F5344CB8AC3E}">
        <p14:creationId xmlns:p14="http://schemas.microsoft.com/office/powerpoint/2010/main" val="23607490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smtClean="0"/>
              <a:t>Révision</a:t>
            </a:r>
            <a:endParaRPr lang="fr-CA" sz="3600" b="1" dirty="0"/>
          </a:p>
        </p:txBody>
      </p:sp>
      <p:sp>
        <p:nvSpPr>
          <p:cNvPr id="3" name="Espace réservé du contenu 2"/>
          <p:cNvSpPr>
            <a:spLocks noGrp="1"/>
          </p:cNvSpPr>
          <p:nvPr>
            <p:ph sz="half" idx="1"/>
          </p:nvPr>
        </p:nvSpPr>
        <p:spPr>
          <a:xfrm>
            <a:off x="1562819" y="1825625"/>
            <a:ext cx="4648200" cy="4351338"/>
          </a:xfrm>
        </p:spPr>
        <p:txBody>
          <a:bodyPr>
            <a:normAutofit lnSpcReduction="10000"/>
          </a:bodyPr>
          <a:lstStyle/>
          <a:p>
            <a:pPr marL="0" indent="0" algn="ctr">
              <a:buNone/>
            </a:pPr>
            <a:r>
              <a:rPr lang="fr-CA" sz="2600" b="1" dirty="0" smtClean="0"/>
              <a:t>Quand la faire?</a:t>
            </a:r>
          </a:p>
          <a:p>
            <a:r>
              <a:rPr lang="fr-CA" sz="2400" dirty="0" smtClean="0"/>
              <a:t>Tout au long du processus de rédaction:</a:t>
            </a:r>
          </a:p>
          <a:p>
            <a:pPr marL="0" indent="0">
              <a:buNone/>
            </a:pPr>
            <a:r>
              <a:rPr lang="fr-CA" sz="2400" dirty="0"/>
              <a:t>	</a:t>
            </a:r>
            <a:r>
              <a:rPr lang="fr-CA" sz="2400" dirty="0" smtClean="0"/>
              <a:t>- pendant la planification</a:t>
            </a:r>
          </a:p>
          <a:p>
            <a:pPr marL="0" indent="0">
              <a:buNone/>
            </a:pPr>
            <a:r>
              <a:rPr lang="fr-CA" sz="2400" dirty="0"/>
              <a:t>	</a:t>
            </a:r>
            <a:r>
              <a:rPr lang="fr-CA" sz="2400" dirty="0" smtClean="0"/>
              <a:t>- pendant la mise en texte</a:t>
            </a:r>
          </a:p>
          <a:p>
            <a:pPr marL="0" indent="0">
              <a:buNone/>
            </a:pPr>
            <a:r>
              <a:rPr lang="fr-CA" sz="2400" dirty="0"/>
              <a:t>	</a:t>
            </a:r>
            <a:r>
              <a:rPr lang="fr-CA" sz="2400" dirty="0" smtClean="0"/>
              <a:t>- à la fin de la mise en texte </a:t>
            </a:r>
          </a:p>
          <a:p>
            <a:pPr marL="0" indent="0">
              <a:buNone/>
            </a:pPr>
            <a:r>
              <a:rPr lang="fr-CA" sz="2400" dirty="0"/>
              <a:t> </a:t>
            </a:r>
            <a:r>
              <a:rPr lang="fr-CA" sz="2400" dirty="0" smtClean="0"/>
              <a:t>               (brouillon)</a:t>
            </a:r>
          </a:p>
          <a:p>
            <a:pPr marL="0" indent="0">
              <a:buNone/>
            </a:pPr>
            <a:r>
              <a:rPr lang="fr-CA" sz="2400" dirty="0"/>
              <a:t>	</a:t>
            </a:r>
            <a:r>
              <a:rPr lang="fr-CA" sz="2400" dirty="0" smtClean="0"/>
              <a:t>- révision finale</a:t>
            </a:r>
            <a:endParaRPr lang="fr-CA" sz="2400" dirty="0"/>
          </a:p>
        </p:txBody>
      </p:sp>
      <p:sp>
        <p:nvSpPr>
          <p:cNvPr id="4" name="Espace réservé du contenu 3"/>
          <p:cNvSpPr>
            <a:spLocks noGrp="1"/>
          </p:cNvSpPr>
          <p:nvPr>
            <p:ph sz="half" idx="2"/>
          </p:nvPr>
        </p:nvSpPr>
        <p:spPr>
          <a:xfrm>
            <a:off x="6211019" y="1825625"/>
            <a:ext cx="5828582" cy="4351338"/>
          </a:xfrm>
        </p:spPr>
        <p:txBody>
          <a:bodyPr>
            <a:normAutofit lnSpcReduction="10000"/>
          </a:bodyPr>
          <a:lstStyle/>
          <a:p>
            <a:pPr marL="0" indent="0" algn="ctr">
              <a:buNone/>
            </a:pPr>
            <a:r>
              <a:rPr lang="fr-CA" sz="2600" b="1" dirty="0" smtClean="0"/>
              <a:t>Comment la faire?</a:t>
            </a:r>
          </a:p>
          <a:p>
            <a:r>
              <a:rPr lang="fr-CA" sz="2400" dirty="0" smtClean="0"/>
              <a:t>Relire son texte en se donnant des buts différents à chacune de ses relectures:</a:t>
            </a:r>
          </a:p>
          <a:p>
            <a:pPr marL="0" indent="0">
              <a:buNone/>
            </a:pPr>
            <a:r>
              <a:rPr lang="fr-CA" sz="2400" dirty="0"/>
              <a:t>	</a:t>
            </a:r>
            <a:r>
              <a:rPr lang="fr-CA" sz="2400" dirty="0" smtClean="0"/>
              <a:t>- revoir la cohérence de son</a:t>
            </a:r>
          </a:p>
          <a:p>
            <a:pPr marL="0" indent="0">
              <a:buNone/>
            </a:pPr>
            <a:r>
              <a:rPr lang="fr-CA" sz="2400" dirty="0"/>
              <a:t> </a:t>
            </a:r>
            <a:r>
              <a:rPr lang="fr-CA" sz="2400" dirty="0" smtClean="0"/>
              <a:t>               texte (plus difficile, donc faire</a:t>
            </a:r>
          </a:p>
          <a:p>
            <a:pPr marL="0" indent="0">
              <a:buNone/>
            </a:pPr>
            <a:r>
              <a:rPr lang="fr-CA" sz="2400" dirty="0"/>
              <a:t> </a:t>
            </a:r>
            <a:r>
              <a:rPr lang="fr-CA" sz="2400" dirty="0" smtClean="0"/>
              <a:t>               en premier)</a:t>
            </a:r>
          </a:p>
          <a:p>
            <a:pPr marL="0" indent="0">
              <a:buNone/>
            </a:pPr>
            <a:r>
              <a:rPr lang="fr-CA" sz="2400" dirty="0"/>
              <a:t>	</a:t>
            </a:r>
            <a:r>
              <a:rPr lang="fr-CA" sz="2400" dirty="0" smtClean="0"/>
              <a:t>- revoir l’enchainement des </a:t>
            </a:r>
          </a:p>
          <a:p>
            <a:pPr marL="0" indent="0">
              <a:buNone/>
            </a:pPr>
            <a:r>
              <a:rPr lang="fr-CA" sz="2400" dirty="0"/>
              <a:t> </a:t>
            </a:r>
            <a:r>
              <a:rPr lang="fr-CA" sz="2400" dirty="0" smtClean="0"/>
              <a:t>               idées</a:t>
            </a:r>
          </a:p>
          <a:p>
            <a:pPr marL="0" indent="0">
              <a:buNone/>
            </a:pPr>
            <a:r>
              <a:rPr lang="fr-CA" sz="2400" dirty="0"/>
              <a:t>	</a:t>
            </a:r>
            <a:r>
              <a:rPr lang="fr-CA" sz="2400" dirty="0" smtClean="0"/>
              <a:t>- revoir les erreurs de surface</a:t>
            </a:r>
          </a:p>
          <a:p>
            <a:pPr marL="0" indent="0">
              <a:buNone/>
            </a:pPr>
            <a:r>
              <a:rPr lang="fr-CA" sz="2400" dirty="0"/>
              <a:t> </a:t>
            </a:r>
            <a:r>
              <a:rPr lang="fr-CA" sz="2400" dirty="0" smtClean="0"/>
              <a:t>               (syntaxe, grammaire, orthographe)</a:t>
            </a:r>
            <a:endParaRPr lang="fr-CA" sz="2400" dirty="0"/>
          </a:p>
          <a:p>
            <a:pPr marL="0" indent="0">
              <a:buNone/>
            </a:pPr>
            <a:endParaRPr lang="fr-CA" dirty="0"/>
          </a:p>
        </p:txBody>
      </p:sp>
      <p:pic>
        <p:nvPicPr>
          <p:cNvPr id="5"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288406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 calcmode="lin" valueType="num">
                                      <p:cBhvr additive="base">
                                        <p:cTn id="4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3" end="3"/>
                                            </p:txEl>
                                          </p:spTgt>
                                        </p:tgtEl>
                                        <p:attrNameLst>
                                          <p:attrName>style.visibility</p:attrName>
                                        </p:attrNameLst>
                                      </p:cBhvr>
                                      <p:to>
                                        <p:strVal val="visible"/>
                                      </p:to>
                                    </p:set>
                                    <p:anim calcmode="lin" valueType="num">
                                      <p:cBhvr additive="base">
                                        <p:cTn id="5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5" end="5"/>
                                            </p:txEl>
                                          </p:spTgt>
                                        </p:tgtEl>
                                        <p:attrNameLst>
                                          <p:attrName>style.visibility</p:attrName>
                                        </p:attrNameLst>
                                      </p:cBhvr>
                                      <p:to>
                                        <p:strVal val="visible"/>
                                      </p:to>
                                    </p:set>
                                    <p:anim calcmode="lin" valueType="num">
                                      <p:cBhvr additive="base">
                                        <p:cTn id="6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4">
                                            <p:txEl>
                                              <p:pRg st="6" end="6"/>
                                            </p:txEl>
                                          </p:spTgt>
                                        </p:tgtEl>
                                        <p:attrNameLst>
                                          <p:attrName>style.visibility</p:attrName>
                                        </p:attrNameLst>
                                      </p:cBhvr>
                                      <p:to>
                                        <p:strVal val="visible"/>
                                      </p:to>
                                    </p:set>
                                    <p:anim calcmode="lin" valueType="num">
                                      <p:cBhvr additive="base">
                                        <p:cTn id="6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4">
                                            <p:txEl>
                                              <p:pRg st="7" end="7"/>
                                            </p:txEl>
                                          </p:spTgt>
                                        </p:tgtEl>
                                        <p:attrNameLst>
                                          <p:attrName>style.visibility</p:attrName>
                                        </p:attrNameLst>
                                      </p:cBhvr>
                                      <p:to>
                                        <p:strVal val="visible"/>
                                      </p:to>
                                    </p:set>
                                    <p:anim calcmode="lin" valueType="num">
                                      <p:cBhvr additive="base">
                                        <p:cTn id="7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4">
                                            <p:txEl>
                                              <p:pRg st="8" end="8"/>
                                            </p:txEl>
                                          </p:spTgt>
                                        </p:tgtEl>
                                        <p:attrNameLst>
                                          <p:attrName>style.visibility</p:attrName>
                                        </p:attrNameLst>
                                      </p:cBhvr>
                                      <p:to>
                                        <p:strVal val="visible"/>
                                      </p:to>
                                    </p:set>
                                    <p:anim calcmode="lin" valueType="num">
                                      <p:cBhvr additive="base">
                                        <p:cTn id="7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sz="3600" b="1" dirty="0" smtClean="0"/>
              <a:t>Révision</a:t>
            </a:r>
            <a:r>
              <a:rPr lang="fr-CA" dirty="0" smtClean="0"/>
              <a:t/>
            </a:r>
            <a:br>
              <a:rPr lang="fr-CA" dirty="0" smtClean="0"/>
            </a:br>
            <a:endParaRPr lang="fr-CA" sz="2600" b="1" dirty="0"/>
          </a:p>
        </p:txBody>
      </p:sp>
      <p:sp>
        <p:nvSpPr>
          <p:cNvPr id="3" name="Espace réservé du contenu 2"/>
          <p:cNvSpPr>
            <a:spLocks noGrp="1"/>
          </p:cNvSpPr>
          <p:nvPr>
            <p:ph idx="1"/>
          </p:nvPr>
        </p:nvSpPr>
        <p:spPr>
          <a:xfrm>
            <a:off x="1986951" y="1259231"/>
            <a:ext cx="8606287" cy="4865748"/>
          </a:xfrm>
        </p:spPr>
        <p:txBody>
          <a:bodyPr>
            <a:normAutofit fontScale="85000" lnSpcReduction="20000"/>
          </a:bodyPr>
          <a:lstStyle/>
          <a:p>
            <a:pPr marL="0" indent="0">
              <a:buNone/>
            </a:pPr>
            <a:r>
              <a:rPr lang="fr-CA" sz="3100" b="1" dirty="0"/>
              <a:t>Comment l’enseigner</a:t>
            </a:r>
            <a:r>
              <a:rPr lang="fr-CA" sz="3100" b="1" dirty="0" smtClean="0"/>
              <a:t>?</a:t>
            </a:r>
          </a:p>
          <a:p>
            <a:pPr marL="0" indent="0">
              <a:buNone/>
            </a:pPr>
            <a:endParaRPr lang="fr-CA" sz="900" b="1" dirty="0"/>
          </a:p>
          <a:p>
            <a:r>
              <a:rPr lang="fr-CA" dirty="0"/>
              <a:t>Prévoir du temps pour la planification dans une tâche d’écriture</a:t>
            </a:r>
          </a:p>
          <a:p>
            <a:r>
              <a:rPr lang="fr-CA" dirty="0" smtClean="0"/>
              <a:t>Illustrer la stratégie (modelage)</a:t>
            </a:r>
          </a:p>
          <a:p>
            <a:r>
              <a:rPr lang="fr-CA" dirty="0" smtClean="0"/>
              <a:t>Guider la réflexion de l’élève à l’aide d’un document écrit:</a:t>
            </a:r>
          </a:p>
          <a:p>
            <a:pPr marL="0" indent="0">
              <a:buNone/>
            </a:pPr>
            <a:r>
              <a:rPr lang="fr-CA" dirty="0" smtClean="0"/>
              <a:t>	- </a:t>
            </a:r>
            <a:r>
              <a:rPr lang="fr-CA" i="1" dirty="0">
                <a:cs typeface="Times New Roman" panose="02020603050405020304" pitchFamily="18" charset="0"/>
              </a:rPr>
              <a:t>aide-mémoire d’autocorrection</a:t>
            </a:r>
          </a:p>
          <a:p>
            <a:pPr marL="0" indent="0">
              <a:buNone/>
            </a:pPr>
            <a:r>
              <a:rPr lang="fr-CA" i="1" dirty="0" smtClean="0">
                <a:cs typeface="Times New Roman" panose="02020603050405020304" pitchFamily="18" charset="0"/>
              </a:rPr>
              <a:t>	- </a:t>
            </a:r>
            <a:r>
              <a:rPr lang="fr-CA" i="1" dirty="0">
                <a:cs typeface="Times New Roman" panose="02020603050405020304" pitchFamily="18" charset="0"/>
              </a:rPr>
              <a:t>grille d’autocorrection</a:t>
            </a:r>
          </a:p>
          <a:p>
            <a:pPr marL="0" indent="0">
              <a:buNone/>
            </a:pPr>
            <a:r>
              <a:rPr lang="fr-CA" i="1" dirty="0" smtClean="0">
                <a:cs typeface="Times New Roman" panose="02020603050405020304" pitchFamily="18" charset="0"/>
              </a:rPr>
              <a:t>	- </a:t>
            </a:r>
            <a:r>
              <a:rPr lang="fr-CA" i="1" dirty="0">
                <a:cs typeface="Times New Roman" panose="02020603050405020304" pitchFamily="18" charset="0"/>
              </a:rPr>
              <a:t>grille de vérification</a:t>
            </a:r>
          </a:p>
          <a:p>
            <a:pPr marL="0" indent="0">
              <a:buNone/>
            </a:pPr>
            <a:r>
              <a:rPr lang="fr-CA" i="1" dirty="0" smtClean="0">
                <a:cs typeface="Times New Roman" panose="02020603050405020304" pitchFamily="18" charset="0"/>
              </a:rPr>
              <a:t>	- </a:t>
            </a:r>
            <a:r>
              <a:rPr lang="fr-CA" i="1" dirty="0">
                <a:cs typeface="Times New Roman" panose="02020603050405020304" pitchFamily="18" charset="0"/>
              </a:rPr>
              <a:t>tableau-solutions</a:t>
            </a:r>
          </a:p>
          <a:p>
            <a:pPr marL="0" indent="0">
              <a:buNone/>
            </a:pPr>
            <a:r>
              <a:rPr lang="fr-CA" i="1" dirty="0" smtClean="0">
                <a:cs typeface="Times New Roman" panose="02020603050405020304" pitchFamily="18" charset="0"/>
              </a:rPr>
              <a:t>	- </a:t>
            </a:r>
            <a:r>
              <a:rPr lang="fr-CA" i="1" dirty="0">
                <a:cs typeface="Times New Roman" panose="02020603050405020304" pitchFamily="18" charset="0"/>
              </a:rPr>
              <a:t>etc</a:t>
            </a:r>
            <a:r>
              <a:rPr lang="fr-CA" i="1" dirty="0" smtClean="0">
                <a:cs typeface="Times New Roman" panose="02020603050405020304" pitchFamily="18" charset="0"/>
              </a:rPr>
              <a:t>.</a:t>
            </a:r>
          </a:p>
          <a:p>
            <a:pPr marL="342900" indent="-342900"/>
            <a:r>
              <a:rPr lang="fr-CA" dirty="0"/>
              <a:t>Insister sur l’application de la méthode de révision</a:t>
            </a:r>
          </a:p>
          <a:p>
            <a:pPr marL="342900" indent="-342900"/>
            <a:r>
              <a:rPr lang="fr-CA" dirty="0" smtClean="0"/>
              <a:t>Demander </a:t>
            </a:r>
            <a:r>
              <a:rPr lang="fr-CA" dirty="0"/>
              <a:t>à justifier la correction</a:t>
            </a:r>
          </a:p>
          <a:p>
            <a:pPr marL="0" indent="0">
              <a:buNone/>
            </a:pPr>
            <a:r>
              <a:rPr lang="fr-CA" sz="2400" dirty="0">
                <a:solidFill>
                  <a:srgbClr val="002060"/>
                </a:solidFill>
              </a:rPr>
              <a:t>	</a:t>
            </a:r>
          </a:p>
          <a:p>
            <a:endParaRPr lang="fr-CA" sz="2400" i="1" dirty="0">
              <a:solidFill>
                <a:srgbClr val="002060"/>
              </a:solidFill>
              <a:cs typeface="Times New Roman" panose="02020603050405020304" pitchFamily="18" charset="0"/>
            </a:endParaRPr>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0" y="0"/>
            <a:ext cx="2345563" cy="7384211"/>
          </a:xfrm>
          <a:prstGeom prst="rect">
            <a:avLst/>
          </a:prstGeom>
          <a:noFill/>
        </p:spPr>
      </p:pic>
    </p:spTree>
    <p:extLst>
      <p:ext uri="{BB962C8B-B14F-4D97-AF65-F5344CB8AC3E}">
        <p14:creationId xmlns:p14="http://schemas.microsoft.com/office/powerpoint/2010/main" val="198773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0" y="0"/>
            <a:ext cx="2345563" cy="7384211"/>
          </a:xfrm>
          <a:prstGeom prst="rect">
            <a:avLst/>
          </a:prstGeom>
          <a:noFill/>
        </p:spPr>
      </p:pic>
      <p:sp>
        <p:nvSpPr>
          <p:cNvPr id="5" name="Espace réservé du contenu 4"/>
          <p:cNvSpPr>
            <a:spLocks noGrp="1"/>
          </p:cNvSpPr>
          <p:nvPr>
            <p:ph idx="1"/>
          </p:nvPr>
        </p:nvSpPr>
        <p:spPr>
          <a:xfrm>
            <a:off x="2518913" y="635179"/>
            <a:ext cx="9473242" cy="5696609"/>
          </a:xfrm>
        </p:spPr>
        <p:txBody>
          <a:bodyPr>
            <a:normAutofit/>
          </a:bodyPr>
          <a:lstStyle/>
          <a:p>
            <a:pPr marL="0" indent="0">
              <a:buNone/>
            </a:pPr>
            <a:r>
              <a:rPr lang="fr-CA" dirty="0"/>
              <a:t>Bonjour Madame Diana</a:t>
            </a:r>
          </a:p>
          <a:p>
            <a:pPr marL="0" indent="0">
              <a:buNone/>
            </a:pPr>
            <a:r>
              <a:rPr lang="fr-CA" dirty="0"/>
              <a:t> </a:t>
            </a:r>
          </a:p>
          <a:p>
            <a:pPr marL="0" indent="0">
              <a:lnSpc>
                <a:spcPct val="150000"/>
              </a:lnSpc>
              <a:buNone/>
            </a:pPr>
            <a:r>
              <a:rPr lang="fr-CA" dirty="0"/>
              <a:t>J’ai été absente pendant trois jour, car l’</a:t>
            </a:r>
            <a:r>
              <a:rPr lang="fr-CA" dirty="0" err="1"/>
              <a:t>enseingant</a:t>
            </a:r>
            <a:r>
              <a:rPr lang="fr-CA" dirty="0"/>
              <a:t> de mon </a:t>
            </a:r>
            <a:r>
              <a:rPr lang="fr-CA" dirty="0" err="1"/>
              <a:t>garcon</a:t>
            </a:r>
            <a:r>
              <a:rPr lang="fr-CA" dirty="0"/>
              <a:t> </a:t>
            </a:r>
            <a:r>
              <a:rPr lang="fr-CA" dirty="0" smtClean="0"/>
              <a:t>m’appelé </a:t>
            </a:r>
            <a:r>
              <a:rPr lang="fr-CA" dirty="0"/>
              <a:t>pour m’informer que je devais y aller à l’école, À cause que mon </a:t>
            </a:r>
            <a:r>
              <a:rPr lang="fr-CA" dirty="0" err="1"/>
              <a:t>garcon</a:t>
            </a:r>
            <a:r>
              <a:rPr lang="fr-CA" dirty="0"/>
              <a:t> a arrivé souvent en retard en classe.</a:t>
            </a:r>
          </a:p>
          <a:p>
            <a:pPr marL="0" indent="0">
              <a:buNone/>
            </a:pPr>
            <a:endParaRPr lang="fr-CA" dirty="0"/>
          </a:p>
          <a:p>
            <a:pPr marL="0" indent="0">
              <a:buNone/>
            </a:pPr>
            <a:r>
              <a:rPr lang="fr-CA" dirty="0"/>
              <a:t>Je voudrais informer que, demain, je vais </a:t>
            </a:r>
            <a:r>
              <a:rPr lang="fr-CA" dirty="0" err="1"/>
              <a:t>returné</a:t>
            </a:r>
            <a:r>
              <a:rPr lang="fr-CA" dirty="0"/>
              <a:t> à l’école. </a:t>
            </a:r>
          </a:p>
          <a:p>
            <a:pPr marL="0" indent="0">
              <a:buNone/>
            </a:pPr>
            <a:endParaRPr lang="fr-CA" dirty="0"/>
          </a:p>
          <a:p>
            <a:pPr marL="0" indent="0">
              <a:buNone/>
            </a:pPr>
            <a:r>
              <a:rPr lang="fr-CA" dirty="0"/>
              <a:t>Je vous </a:t>
            </a:r>
            <a:r>
              <a:rPr lang="fr-CA" dirty="0" err="1"/>
              <a:t>remerci</a:t>
            </a:r>
            <a:r>
              <a:rPr lang="fr-CA" dirty="0"/>
              <a:t> de votre </a:t>
            </a:r>
            <a:r>
              <a:rPr lang="fr-CA" dirty="0" err="1"/>
              <a:t>comprension</a:t>
            </a:r>
            <a:r>
              <a:rPr lang="fr-CA" dirty="0"/>
              <a:t>.</a:t>
            </a:r>
          </a:p>
          <a:p>
            <a:endParaRPr lang="fr-CA" dirty="0"/>
          </a:p>
        </p:txBody>
      </p:sp>
    </p:spTree>
    <p:extLst>
      <p:ext uri="{BB962C8B-B14F-4D97-AF65-F5344CB8AC3E}">
        <p14:creationId xmlns:p14="http://schemas.microsoft.com/office/powerpoint/2010/main" val="3445914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sz="3600" b="1" dirty="0" smtClean="0"/>
              <a:t>Implication pour l’enseignant</a:t>
            </a:r>
            <a:endParaRPr lang="fr-CA" sz="2600" b="1" dirty="0"/>
          </a:p>
        </p:txBody>
      </p:sp>
      <p:sp>
        <p:nvSpPr>
          <p:cNvPr id="3" name="Espace réservé du contenu 2"/>
          <p:cNvSpPr>
            <a:spLocks noGrp="1"/>
          </p:cNvSpPr>
          <p:nvPr>
            <p:ph idx="1"/>
          </p:nvPr>
        </p:nvSpPr>
        <p:spPr>
          <a:xfrm>
            <a:off x="1935192" y="1518023"/>
            <a:ext cx="8606287" cy="4865748"/>
          </a:xfrm>
        </p:spPr>
        <p:txBody>
          <a:bodyPr>
            <a:normAutofit/>
          </a:bodyPr>
          <a:lstStyle/>
          <a:p>
            <a:pPr marL="285750" indent="-285750"/>
            <a:r>
              <a:rPr lang="fr-CA" sz="2400" dirty="0"/>
              <a:t>Concevoir un aide-mémoire d’autocorrection ou accompagner </a:t>
            </a:r>
            <a:r>
              <a:rPr lang="fr-CA" sz="2400" dirty="0" smtClean="0"/>
              <a:t>les </a:t>
            </a:r>
            <a:r>
              <a:rPr lang="fr-CA" sz="2400" dirty="0"/>
              <a:t>élèves dans la construction d’un tableau-solutions personnalisé </a:t>
            </a:r>
            <a:r>
              <a:rPr lang="fr-CA" sz="2400" dirty="0" smtClean="0"/>
              <a:t>(</a:t>
            </a:r>
            <a:r>
              <a:rPr lang="fr-CA" sz="2400" dirty="0"/>
              <a:t>problème-solution)</a:t>
            </a:r>
          </a:p>
          <a:p>
            <a:endParaRPr lang="fr-CA" sz="2400" dirty="0"/>
          </a:p>
          <a:p>
            <a:pPr marL="342900" indent="-342900"/>
            <a:r>
              <a:rPr lang="fr-CA" sz="2400" dirty="0"/>
              <a:t>Corriger plusieurs fois le même texte (brouillons + texte final)</a:t>
            </a:r>
          </a:p>
          <a:p>
            <a:endParaRPr lang="fr-CA" sz="2400" dirty="0"/>
          </a:p>
          <a:p>
            <a:pPr marL="342900" indent="-342900"/>
            <a:r>
              <a:rPr lang="fr-CA" sz="2400" dirty="0"/>
              <a:t>Diversifier la façon de réviser les productions écrites:</a:t>
            </a:r>
          </a:p>
          <a:p>
            <a:pPr marL="0" indent="0">
              <a:buNone/>
            </a:pPr>
            <a:r>
              <a:rPr lang="fr-CA" sz="2400" dirty="0"/>
              <a:t>	</a:t>
            </a:r>
            <a:r>
              <a:rPr lang="fr-CA" sz="2400" dirty="0" smtClean="0"/>
              <a:t>- </a:t>
            </a:r>
            <a:r>
              <a:rPr lang="fr-CA" sz="2400" i="1" dirty="0"/>
              <a:t>en grand groupe</a:t>
            </a:r>
          </a:p>
          <a:p>
            <a:pPr marL="0" indent="0">
              <a:buNone/>
            </a:pPr>
            <a:r>
              <a:rPr lang="fr-CA" sz="2400" i="1" dirty="0"/>
              <a:t>	</a:t>
            </a:r>
            <a:r>
              <a:rPr lang="fr-CA" sz="2400" i="1" dirty="0" smtClean="0"/>
              <a:t>- </a:t>
            </a:r>
            <a:r>
              <a:rPr lang="fr-CA" sz="2400" i="1" dirty="0"/>
              <a:t>en équipe</a:t>
            </a:r>
          </a:p>
          <a:p>
            <a:pPr marL="0" indent="0">
              <a:buNone/>
            </a:pPr>
            <a:r>
              <a:rPr lang="fr-CA" sz="2400" i="1" dirty="0"/>
              <a:t>	</a:t>
            </a:r>
            <a:r>
              <a:rPr lang="fr-CA" sz="2400" i="1" dirty="0" smtClean="0"/>
              <a:t>- </a:t>
            </a:r>
            <a:r>
              <a:rPr lang="fr-CA" sz="2400" i="1" dirty="0"/>
              <a:t>individuellement</a:t>
            </a:r>
          </a:p>
          <a:p>
            <a:endParaRPr lang="fr-CA" sz="2400" i="1" dirty="0">
              <a:solidFill>
                <a:srgbClr val="002060"/>
              </a:solidFill>
              <a:cs typeface="Times New Roman" panose="02020603050405020304" pitchFamily="18" charset="0"/>
            </a:endParaRPr>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0" y="0"/>
            <a:ext cx="2345563" cy="7384211"/>
          </a:xfrm>
          <a:prstGeom prst="rect">
            <a:avLst/>
          </a:prstGeom>
          <a:noFill/>
        </p:spPr>
      </p:pic>
    </p:spTree>
    <p:extLst>
      <p:ext uri="{BB962C8B-B14F-4D97-AF65-F5344CB8AC3E}">
        <p14:creationId xmlns:p14="http://schemas.microsoft.com/office/powerpoint/2010/main" val="252475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3" cstate="print"/>
          <a:srcRect/>
          <a:stretch>
            <a:fillRect/>
          </a:stretch>
        </p:blipFill>
        <p:spPr bwMode="auto">
          <a:xfrm>
            <a:off x="0" y="0"/>
            <a:ext cx="3640347" cy="6858000"/>
          </a:xfrm>
          <a:prstGeom prst="rect">
            <a:avLst/>
          </a:prstGeom>
          <a:noFill/>
        </p:spPr>
      </p:pic>
      <p:sp>
        <p:nvSpPr>
          <p:cNvPr id="3" name="Sous-titre 2"/>
          <p:cNvSpPr>
            <a:spLocks noGrp="1"/>
          </p:cNvSpPr>
          <p:nvPr>
            <p:ph type="subTitle" idx="1"/>
          </p:nvPr>
        </p:nvSpPr>
        <p:spPr>
          <a:xfrm>
            <a:off x="2326684" y="2197608"/>
            <a:ext cx="9370735" cy="3776825"/>
          </a:xfrm>
        </p:spPr>
        <p:txBody>
          <a:bodyPr>
            <a:noAutofit/>
          </a:bodyPr>
          <a:lstStyle/>
          <a:p>
            <a:pPr marL="457200" indent="-457200" algn="l">
              <a:lnSpc>
                <a:spcPct val="150000"/>
              </a:lnSpc>
              <a:buFont typeface="Wingdings" panose="05000000000000000000" pitchFamily="2" charset="2"/>
              <a:buChar char="§"/>
            </a:pPr>
            <a:r>
              <a:rPr lang="fr-CA" sz="2800" dirty="0">
                <a:solidFill>
                  <a:schemeClr val="tx1"/>
                </a:solidFill>
                <a:latin typeface="Calibri" panose="020F0502020204030204" pitchFamily="34" charset="0"/>
                <a:cs typeface="Calibri" panose="020F0502020204030204" pitchFamily="34" charset="0"/>
              </a:rPr>
              <a:t>Revoir le processus d’écriture</a:t>
            </a:r>
          </a:p>
          <a:p>
            <a:pPr marL="457200" indent="-457200" algn="l">
              <a:lnSpc>
                <a:spcPct val="150000"/>
              </a:lnSpc>
              <a:buFont typeface="Wingdings" panose="05000000000000000000" pitchFamily="2" charset="2"/>
              <a:buChar char="§"/>
            </a:pPr>
            <a:r>
              <a:rPr lang="fr-CA" sz="2800" dirty="0">
                <a:solidFill>
                  <a:schemeClr val="tx1"/>
                </a:solidFill>
                <a:latin typeface="Calibri" panose="020F0502020204030204" pitchFamily="34" charset="0"/>
                <a:cs typeface="Calibri" panose="020F0502020204030204" pitchFamily="34" charset="0"/>
              </a:rPr>
              <a:t>Identifier les stratégies efficaces</a:t>
            </a:r>
          </a:p>
          <a:p>
            <a:pPr marL="457200" indent="-457200" algn="l">
              <a:lnSpc>
                <a:spcPct val="150000"/>
              </a:lnSpc>
              <a:buFont typeface="Wingdings" panose="05000000000000000000" pitchFamily="2" charset="2"/>
              <a:buChar char="§"/>
            </a:pPr>
            <a:r>
              <a:rPr lang="fr-CA" sz="2800" dirty="0">
                <a:solidFill>
                  <a:schemeClr val="tx1"/>
                </a:solidFill>
                <a:latin typeface="Calibri" panose="020F0502020204030204" pitchFamily="34" charset="0"/>
                <a:cs typeface="Calibri" panose="020F0502020204030204" pitchFamily="34" charset="0"/>
              </a:rPr>
              <a:t>Explorer différents moyens permettant le développement de la compétence en PÉ</a:t>
            </a:r>
          </a:p>
          <a:p>
            <a:pPr algn="l"/>
            <a:endParaRPr lang="fr-FR" sz="2800" dirty="0"/>
          </a:p>
        </p:txBody>
      </p:sp>
      <p:sp>
        <p:nvSpPr>
          <p:cNvPr id="2" name="Titre 1"/>
          <p:cNvSpPr>
            <a:spLocks noGrp="1"/>
          </p:cNvSpPr>
          <p:nvPr>
            <p:ph type="ctrTitle"/>
          </p:nvPr>
        </p:nvSpPr>
        <p:spPr>
          <a:xfrm>
            <a:off x="3324260" y="402376"/>
            <a:ext cx="7772400" cy="1470025"/>
          </a:xfrm>
        </p:spPr>
        <p:txBody>
          <a:bodyPr/>
          <a:lstStyle/>
          <a:p>
            <a:r>
              <a:rPr lang="fr-FR" dirty="0" smtClean="0"/>
              <a:t>Objectifs de la rencontre:</a:t>
            </a:r>
            <a:endParaRPr lang="fr-FR" dirty="0"/>
          </a:p>
        </p:txBody>
      </p:sp>
    </p:spTree>
    <p:extLst>
      <p:ext uri="{BB962C8B-B14F-4D97-AF65-F5344CB8AC3E}">
        <p14:creationId xmlns:p14="http://schemas.microsoft.com/office/powerpoint/2010/main" val="251988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sz="3600" b="1" dirty="0" smtClean="0"/>
              <a:t>Stratégies de révision efficaces</a:t>
            </a:r>
            <a:endParaRPr lang="fr-CA" sz="3600" b="1" dirty="0"/>
          </a:p>
        </p:txBody>
      </p:sp>
      <p:sp>
        <p:nvSpPr>
          <p:cNvPr id="3" name="Espace réservé du contenu 2"/>
          <p:cNvSpPr>
            <a:spLocks noGrp="1"/>
          </p:cNvSpPr>
          <p:nvPr>
            <p:ph idx="1"/>
          </p:nvPr>
        </p:nvSpPr>
        <p:spPr>
          <a:xfrm>
            <a:off x="1754038" y="1690688"/>
            <a:ext cx="9599762" cy="4351338"/>
          </a:xfrm>
        </p:spPr>
        <p:txBody>
          <a:bodyPr>
            <a:normAutofit/>
          </a:bodyPr>
          <a:lstStyle/>
          <a:p>
            <a:pPr marL="0" indent="0">
              <a:buNone/>
            </a:pPr>
            <a:r>
              <a:rPr lang="en-US" sz="2600" dirty="0">
                <a:latin typeface="Times New Roman" panose="02020603050405020304" pitchFamily="18" charset="0"/>
                <a:cs typeface="Times New Roman" panose="02020603050405020304" pitchFamily="18" charset="0"/>
              </a:rPr>
              <a:t>→ </a:t>
            </a:r>
            <a:r>
              <a:rPr lang="en-US" sz="2400" dirty="0">
                <a:latin typeface="Calibri" panose="020F0502020204030204" pitchFamily="34" charset="0"/>
                <a:cs typeface="Calibri" panose="020F0502020204030204" pitchFamily="34" charset="0"/>
              </a:rPr>
              <a:t>Se donner des buts de revision </a:t>
            </a:r>
            <a:r>
              <a:rPr lang="en-US" sz="2400" dirty="0" err="1">
                <a:latin typeface="Calibri" panose="020F0502020204030204" pitchFamily="34" charset="0"/>
                <a:cs typeface="Calibri" panose="020F0502020204030204" pitchFamily="34" charset="0"/>
              </a:rPr>
              <a:t>différents</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lors</a:t>
            </a:r>
            <a:r>
              <a:rPr lang="en-US" sz="2400" dirty="0">
                <a:latin typeface="Calibri" panose="020F0502020204030204" pitchFamily="34" charset="0"/>
                <a:cs typeface="Calibri" panose="020F0502020204030204" pitchFamily="34" charset="0"/>
              </a:rPr>
              <a:t> des </a:t>
            </a:r>
            <a:r>
              <a:rPr lang="en-US" sz="2400" dirty="0" err="1">
                <a:latin typeface="Calibri" panose="020F0502020204030204" pitchFamily="34" charset="0"/>
                <a:cs typeface="Calibri" panose="020F0502020204030204" pitchFamily="34" charset="0"/>
              </a:rPr>
              <a:t>relectures</a:t>
            </a:r>
            <a:endParaRPr lang="en-US" sz="2400" dirty="0">
              <a:latin typeface="Calibri" panose="020F0502020204030204" pitchFamily="34" charset="0"/>
              <a:cs typeface="Calibri" panose="020F0502020204030204" pitchFamily="34" charset="0"/>
            </a:endParaRPr>
          </a:p>
          <a:p>
            <a:pPr marL="0" indent="0">
              <a:buNone/>
            </a:pPr>
            <a:r>
              <a:rPr lang="en-US" sz="2600" dirty="0" smtClean="0">
                <a:latin typeface="Times New Roman" panose="02020603050405020304" pitchFamily="18" charset="0"/>
                <a:cs typeface="Times New Roman" panose="02020603050405020304" pitchFamily="18" charset="0"/>
              </a:rPr>
              <a:t>→ </a:t>
            </a:r>
            <a:r>
              <a:rPr lang="en-US" sz="2400" dirty="0" err="1">
                <a:latin typeface="Calibri" panose="020F0502020204030204" pitchFamily="34" charset="0"/>
                <a:cs typeface="Calibri" panose="020F0502020204030204" pitchFamily="34" charset="0"/>
              </a:rPr>
              <a:t>Utiliser</a:t>
            </a:r>
            <a:r>
              <a:rPr lang="en-US" sz="2400" dirty="0">
                <a:latin typeface="Calibri" panose="020F0502020204030204" pitchFamily="34" charset="0"/>
                <a:cs typeface="Calibri" panose="020F0502020204030204" pitchFamily="34" charset="0"/>
              </a:rPr>
              <a:t> un aide-mémoire </a:t>
            </a:r>
            <a:r>
              <a:rPr lang="en-US" sz="2400" dirty="0" err="1">
                <a:latin typeface="Calibri" panose="020F0502020204030204" pitchFamily="34" charset="0"/>
                <a:cs typeface="Calibri" panose="020F0502020204030204" pitchFamily="34" charset="0"/>
              </a:rPr>
              <a:t>d’autocorrection</a:t>
            </a:r>
            <a:endParaRPr lang="en-US" sz="2400" dirty="0">
              <a:latin typeface="Calibri" panose="020F0502020204030204" pitchFamily="34" charset="0"/>
              <a:cs typeface="Calibri" panose="020F0502020204030204" pitchFamily="34" charset="0"/>
            </a:endParaRPr>
          </a:p>
          <a:p>
            <a:pPr marL="0" indent="0">
              <a:buNone/>
            </a:pPr>
            <a:r>
              <a:rPr lang="en-US" sz="2600" dirty="0" smtClean="0">
                <a:latin typeface="Times New Roman" panose="02020603050405020304" pitchFamily="18" charset="0"/>
                <a:cs typeface="Times New Roman" panose="02020603050405020304" pitchFamily="18" charset="0"/>
                <a:sym typeface="Wingdings"/>
              </a:rPr>
              <a:t>→ </a:t>
            </a:r>
            <a:r>
              <a:rPr lang="en-US" sz="2400" dirty="0">
                <a:latin typeface="Calibri" panose="020F0502020204030204" pitchFamily="34" charset="0"/>
                <a:cs typeface="Calibri" panose="020F0502020204030204" pitchFamily="34" charset="0"/>
                <a:sym typeface="Wingdings"/>
              </a:rPr>
              <a:t>Se faire </a:t>
            </a:r>
            <a:r>
              <a:rPr lang="en-US" sz="2400" dirty="0" err="1">
                <a:latin typeface="Calibri" panose="020F0502020204030204" pitchFamily="34" charset="0"/>
                <a:cs typeface="Calibri" panose="020F0502020204030204" pitchFamily="34" charset="0"/>
                <a:sym typeface="Wingdings"/>
              </a:rPr>
              <a:t>corriger</a:t>
            </a:r>
            <a:r>
              <a:rPr lang="en-US" sz="2400" dirty="0">
                <a:latin typeface="Calibri" panose="020F0502020204030204" pitchFamily="34" charset="0"/>
                <a:cs typeface="Calibri" panose="020F0502020204030204" pitchFamily="34" charset="0"/>
                <a:sym typeface="Wingdings"/>
              </a:rPr>
              <a:t> par les </a:t>
            </a:r>
            <a:r>
              <a:rPr lang="en-US" sz="2400" dirty="0" smtClean="0">
                <a:latin typeface="Calibri" panose="020F0502020204030204" pitchFamily="34" charset="0"/>
                <a:cs typeface="Calibri" panose="020F0502020204030204" pitchFamily="34" charset="0"/>
                <a:sym typeface="Wingdings"/>
              </a:rPr>
              <a:t>pairs:</a:t>
            </a:r>
            <a:endParaRPr lang="en-US" sz="2400" dirty="0">
              <a:latin typeface="Calibri" panose="020F0502020204030204" pitchFamily="34" charset="0"/>
              <a:cs typeface="Calibri" panose="020F0502020204030204" pitchFamily="34" charset="0"/>
              <a:sym typeface="Wingdings"/>
            </a:endParaRPr>
          </a:p>
          <a:p>
            <a:pPr marL="0" indent="0">
              <a:buNone/>
            </a:pPr>
            <a:r>
              <a:rPr lang="en-US" sz="2400" i="1" dirty="0" smtClean="0">
                <a:latin typeface="Calibri" panose="020F0502020204030204" pitchFamily="34" charset="0"/>
                <a:cs typeface="Calibri" panose="020F0502020204030204" pitchFamily="34" charset="0"/>
                <a:sym typeface="Wingdings"/>
              </a:rPr>
              <a:t>	- </a:t>
            </a:r>
            <a:r>
              <a:rPr lang="en-US" sz="2400" i="1" dirty="0" err="1" smtClean="0">
                <a:latin typeface="Calibri" panose="020F0502020204030204" pitchFamily="34" charset="0"/>
                <a:cs typeface="Calibri" panose="020F0502020204030204" pitchFamily="34" charset="0"/>
                <a:sym typeface="Wingdings"/>
              </a:rPr>
              <a:t>Permet</a:t>
            </a:r>
            <a:r>
              <a:rPr lang="en-US" sz="2400" i="1" dirty="0" smtClean="0">
                <a:latin typeface="Calibri" panose="020F0502020204030204" pitchFamily="34" charset="0"/>
                <a:cs typeface="Calibri" panose="020F0502020204030204" pitchFamily="34" charset="0"/>
                <a:sym typeface="Wingdings"/>
              </a:rPr>
              <a:t> </a:t>
            </a:r>
            <a:r>
              <a:rPr lang="en-US" sz="2400" i="1" dirty="0">
                <a:latin typeface="Calibri" panose="020F0502020204030204" pitchFamily="34" charset="0"/>
                <a:cs typeface="Calibri" panose="020F0502020204030204" pitchFamily="34" charset="0"/>
                <a:sym typeface="Wingdings"/>
              </a:rPr>
              <a:t>de </a:t>
            </a:r>
            <a:r>
              <a:rPr lang="en-US" sz="2400" i="1" dirty="0" err="1">
                <a:latin typeface="Calibri" panose="020F0502020204030204" pitchFamily="34" charset="0"/>
                <a:cs typeface="Calibri" panose="020F0502020204030204" pitchFamily="34" charset="0"/>
                <a:sym typeface="Wingdings"/>
              </a:rPr>
              <a:t>voir</a:t>
            </a:r>
            <a:r>
              <a:rPr lang="en-US" sz="2400" i="1" dirty="0">
                <a:latin typeface="Calibri" panose="020F0502020204030204" pitchFamily="34" charset="0"/>
                <a:cs typeface="Calibri" panose="020F0502020204030204" pitchFamily="34" charset="0"/>
                <a:sym typeface="Wingdings"/>
              </a:rPr>
              <a:t> les </a:t>
            </a:r>
            <a:r>
              <a:rPr lang="en-US" sz="2400" i="1" dirty="0" err="1">
                <a:latin typeface="Calibri" panose="020F0502020204030204" pitchFamily="34" charset="0"/>
                <a:cs typeface="Calibri" panose="020F0502020204030204" pitchFamily="34" charset="0"/>
                <a:sym typeface="Wingdings"/>
              </a:rPr>
              <a:t>erreurs</a:t>
            </a:r>
            <a:r>
              <a:rPr lang="en-US" sz="2400" i="1" dirty="0">
                <a:latin typeface="Calibri" panose="020F0502020204030204" pitchFamily="34" charset="0"/>
                <a:cs typeface="Calibri" panose="020F0502020204030204" pitchFamily="34" charset="0"/>
                <a:sym typeface="Wingdings"/>
              </a:rPr>
              <a:t> des </a:t>
            </a:r>
            <a:r>
              <a:rPr lang="en-US" sz="2400" i="1" dirty="0" err="1">
                <a:latin typeface="Calibri" panose="020F0502020204030204" pitchFamily="34" charset="0"/>
                <a:cs typeface="Calibri" panose="020F0502020204030204" pitchFamily="34" charset="0"/>
                <a:sym typeface="Wingdings"/>
              </a:rPr>
              <a:t>autres</a:t>
            </a:r>
            <a:r>
              <a:rPr lang="en-US" sz="2400" i="1" dirty="0">
                <a:latin typeface="Calibri" panose="020F0502020204030204" pitchFamily="34" charset="0"/>
                <a:cs typeface="Calibri" panose="020F0502020204030204" pitchFamily="34" charset="0"/>
                <a:sym typeface="Wingdings"/>
              </a:rPr>
              <a:t>, car pas de relation </a:t>
            </a:r>
            <a:r>
              <a:rPr lang="en-US" sz="2400" i="1" dirty="0" smtClean="0">
                <a:latin typeface="Calibri" panose="020F0502020204030204" pitchFamily="34" charset="0"/>
                <a:cs typeface="Calibri" panose="020F0502020204030204" pitchFamily="34" charset="0"/>
                <a:sym typeface="Wingdings"/>
              </a:rPr>
              <a:t>affective</a:t>
            </a:r>
          </a:p>
          <a:p>
            <a:pPr marL="0" indent="0">
              <a:buNone/>
            </a:pPr>
            <a:r>
              <a:rPr lang="en-US" sz="2400" i="1" dirty="0">
                <a:latin typeface="Calibri" panose="020F0502020204030204" pitchFamily="34" charset="0"/>
                <a:cs typeface="Calibri" panose="020F0502020204030204" pitchFamily="34" charset="0"/>
                <a:sym typeface="Wingdings"/>
              </a:rPr>
              <a:t> </a:t>
            </a:r>
            <a:r>
              <a:rPr lang="en-US" sz="2400" i="1" dirty="0" smtClean="0">
                <a:latin typeface="Calibri" panose="020F0502020204030204" pitchFamily="34" charset="0"/>
                <a:cs typeface="Calibri" panose="020F0502020204030204" pitchFamily="34" charset="0"/>
                <a:sym typeface="Wingdings"/>
              </a:rPr>
              <a:t>              </a:t>
            </a:r>
            <a:r>
              <a:rPr lang="en-US" sz="2400" i="1" dirty="0">
                <a:latin typeface="Calibri" panose="020F0502020204030204" pitchFamily="34" charset="0"/>
                <a:cs typeface="Calibri" panose="020F0502020204030204" pitchFamily="34" charset="0"/>
                <a:sym typeface="Wingdings"/>
              </a:rPr>
              <a:t>avec le </a:t>
            </a:r>
            <a:r>
              <a:rPr lang="en-US" sz="2400" i="1" dirty="0" err="1" smtClean="0">
                <a:latin typeface="Calibri" panose="020F0502020204030204" pitchFamily="34" charset="0"/>
                <a:cs typeface="Calibri" panose="020F0502020204030204" pitchFamily="34" charset="0"/>
                <a:sym typeface="Wingdings"/>
              </a:rPr>
              <a:t>texte</a:t>
            </a:r>
            <a:r>
              <a:rPr lang="en-US" sz="2400" i="1" dirty="0" smtClean="0">
                <a:latin typeface="Calibri" panose="020F0502020204030204" pitchFamily="34" charset="0"/>
                <a:cs typeface="Calibri" panose="020F0502020204030204" pitchFamily="34" charset="0"/>
                <a:sym typeface="Wingdings"/>
              </a:rPr>
              <a:t> </a:t>
            </a:r>
            <a:r>
              <a:rPr lang="en-US" sz="2400" i="1" dirty="0">
                <a:latin typeface="Calibri" panose="020F0502020204030204" pitchFamily="34" charset="0"/>
                <a:cs typeface="Calibri" panose="020F0502020204030204" pitchFamily="34" charset="0"/>
                <a:sym typeface="Wingdings"/>
              </a:rPr>
              <a:t>(</a:t>
            </a:r>
            <a:r>
              <a:rPr lang="en-US" sz="2400" i="1" dirty="0" smtClean="0">
                <a:latin typeface="Calibri" panose="020F0502020204030204" pitchFamily="34" charset="0"/>
                <a:cs typeface="Calibri" panose="020F0502020204030204" pitchFamily="34" charset="0"/>
                <a:sym typeface="Wingdings"/>
              </a:rPr>
              <a:t>distance)</a:t>
            </a:r>
          </a:p>
          <a:p>
            <a:pPr marL="0" indent="0">
              <a:buNone/>
            </a:pPr>
            <a:r>
              <a:rPr lang="en-US" sz="2400" i="1" dirty="0" smtClean="0">
                <a:latin typeface="Calibri" panose="020F0502020204030204" pitchFamily="34" charset="0"/>
                <a:cs typeface="Calibri" panose="020F0502020204030204" pitchFamily="34" charset="0"/>
                <a:sym typeface="Wingdings"/>
              </a:rPr>
              <a:t>	- </a:t>
            </a:r>
            <a:r>
              <a:rPr lang="en-US" sz="2400" i="1" dirty="0" err="1" smtClean="0">
                <a:latin typeface="Calibri" panose="020F0502020204030204" pitchFamily="34" charset="0"/>
                <a:cs typeface="Calibri" panose="020F0502020204030204" pitchFamily="34" charset="0"/>
                <a:sym typeface="Wingdings"/>
              </a:rPr>
              <a:t>Évite</a:t>
            </a:r>
            <a:r>
              <a:rPr lang="en-US" sz="2400" i="1" dirty="0" smtClean="0">
                <a:latin typeface="Calibri" panose="020F0502020204030204" pitchFamily="34" charset="0"/>
                <a:cs typeface="Calibri" panose="020F0502020204030204" pitchFamily="34" charset="0"/>
                <a:sym typeface="Wingdings"/>
              </a:rPr>
              <a:t> </a:t>
            </a:r>
            <a:r>
              <a:rPr lang="en-US" sz="2400" i="1" dirty="0">
                <a:latin typeface="Calibri" panose="020F0502020204030204" pitchFamily="34" charset="0"/>
                <a:cs typeface="Calibri" panose="020F0502020204030204" pitchFamily="34" charset="0"/>
                <a:sym typeface="Wingdings"/>
              </a:rPr>
              <a:t>la surcharge cognitive</a:t>
            </a:r>
          </a:p>
          <a:p>
            <a:pPr marL="0" indent="0">
              <a:buNone/>
            </a:pPr>
            <a:r>
              <a:rPr lang="en-US" sz="2400" i="1" dirty="0" smtClean="0">
                <a:latin typeface="Calibri" panose="020F0502020204030204" pitchFamily="34" charset="0"/>
                <a:cs typeface="Calibri" panose="020F0502020204030204" pitchFamily="34" charset="0"/>
                <a:sym typeface="Wingdings"/>
              </a:rPr>
              <a:t>	- A </a:t>
            </a:r>
            <a:r>
              <a:rPr lang="en-US" sz="2400" i="1" dirty="0">
                <a:latin typeface="Calibri" panose="020F0502020204030204" pitchFamily="34" charset="0"/>
                <a:cs typeface="Calibri" panose="020F0502020204030204" pitchFamily="34" charset="0"/>
                <a:sym typeface="Wingdings"/>
              </a:rPr>
              <a:t>un </a:t>
            </a:r>
            <a:r>
              <a:rPr lang="en-US" sz="2400" i="1" dirty="0" err="1">
                <a:latin typeface="Calibri" panose="020F0502020204030204" pitchFamily="34" charset="0"/>
                <a:cs typeface="Calibri" panose="020F0502020204030204" pitchFamily="34" charset="0"/>
                <a:sym typeface="Wingdings"/>
              </a:rPr>
              <a:t>caractère</a:t>
            </a:r>
            <a:r>
              <a:rPr lang="en-US" sz="2400" i="1" dirty="0">
                <a:latin typeface="Calibri" panose="020F0502020204030204" pitchFamily="34" charset="0"/>
                <a:cs typeface="Calibri" panose="020F0502020204030204" pitchFamily="34" charset="0"/>
                <a:sym typeface="Wingdings"/>
              </a:rPr>
              <a:t> </a:t>
            </a:r>
            <a:r>
              <a:rPr lang="en-US" sz="2400" i="1" dirty="0" err="1">
                <a:latin typeface="Calibri" panose="020F0502020204030204" pitchFamily="34" charset="0"/>
                <a:cs typeface="Calibri" panose="020F0502020204030204" pitchFamily="34" charset="0"/>
                <a:sym typeface="Wingdings"/>
              </a:rPr>
              <a:t>authentique</a:t>
            </a:r>
            <a:r>
              <a:rPr lang="en-US" sz="2400" i="1" dirty="0">
                <a:latin typeface="Calibri" panose="020F0502020204030204" pitchFamily="34" charset="0"/>
                <a:cs typeface="Calibri" panose="020F0502020204030204" pitchFamily="34" charset="0"/>
                <a:sym typeface="Wingdings"/>
              </a:rPr>
              <a:t> (</a:t>
            </a:r>
            <a:r>
              <a:rPr lang="en-US" sz="2400" i="1" dirty="0" err="1">
                <a:latin typeface="Calibri" panose="020F0502020204030204" pitchFamily="34" charset="0"/>
                <a:cs typeface="Calibri" panose="020F0502020204030204" pitchFamily="34" charset="0"/>
                <a:sym typeface="Wingdings"/>
              </a:rPr>
              <a:t>vrai</a:t>
            </a:r>
            <a:r>
              <a:rPr lang="en-US" sz="2400" i="1" dirty="0">
                <a:latin typeface="Calibri" panose="020F0502020204030204" pitchFamily="34" charset="0"/>
                <a:cs typeface="Calibri" panose="020F0502020204030204" pitchFamily="34" charset="0"/>
                <a:sym typeface="Wingdings"/>
              </a:rPr>
              <a:t> </a:t>
            </a:r>
            <a:r>
              <a:rPr lang="en-US" sz="2400" i="1" dirty="0" err="1">
                <a:latin typeface="Calibri" panose="020F0502020204030204" pitchFamily="34" charset="0"/>
                <a:cs typeface="Calibri" panose="020F0502020204030204" pitchFamily="34" charset="0"/>
                <a:sym typeface="Wingdings"/>
              </a:rPr>
              <a:t>lecteur</a:t>
            </a:r>
            <a:r>
              <a:rPr lang="en-US" sz="2400" i="1" dirty="0">
                <a:latin typeface="Calibri" panose="020F0502020204030204" pitchFamily="34" charset="0"/>
                <a:cs typeface="Calibri" panose="020F0502020204030204" pitchFamily="34" charset="0"/>
                <a:sym typeface="Wingdings"/>
              </a:rPr>
              <a:t>)</a:t>
            </a:r>
          </a:p>
          <a:p>
            <a:pPr marL="0" indent="0">
              <a:buNone/>
            </a:pPr>
            <a:r>
              <a:rPr lang="en-US" sz="2400" i="1" dirty="0">
                <a:latin typeface="Calibri" panose="020F0502020204030204" pitchFamily="34" charset="0"/>
                <a:cs typeface="Calibri" panose="020F0502020204030204" pitchFamily="34" charset="0"/>
                <a:sym typeface="Wingdings"/>
              </a:rPr>
              <a:t>	</a:t>
            </a:r>
            <a:r>
              <a:rPr lang="en-US" sz="2400" i="1" dirty="0" smtClean="0">
                <a:latin typeface="Calibri" panose="020F0502020204030204" pitchFamily="34" charset="0"/>
                <a:cs typeface="Calibri" panose="020F0502020204030204" pitchFamily="34" charset="0"/>
                <a:sym typeface="Wingdings"/>
              </a:rPr>
              <a:t>- </a:t>
            </a:r>
            <a:r>
              <a:rPr lang="en-US" sz="2400" i="1" dirty="0" err="1" smtClean="0">
                <a:latin typeface="Calibri" panose="020F0502020204030204" pitchFamily="34" charset="0"/>
                <a:cs typeface="Calibri" panose="020F0502020204030204" pitchFamily="34" charset="0"/>
                <a:sym typeface="Wingdings"/>
              </a:rPr>
              <a:t>Valorise</a:t>
            </a:r>
            <a:r>
              <a:rPr lang="en-US" sz="2400" i="1" dirty="0" smtClean="0">
                <a:latin typeface="Calibri" panose="020F0502020204030204" pitchFamily="34" charset="0"/>
                <a:cs typeface="Calibri" panose="020F0502020204030204" pitchFamily="34" charset="0"/>
                <a:sym typeface="Wingdings"/>
              </a:rPr>
              <a:t> </a:t>
            </a:r>
            <a:r>
              <a:rPr lang="en-US" sz="2400" i="1" dirty="0">
                <a:latin typeface="Calibri" panose="020F0502020204030204" pitchFamily="34" charset="0"/>
                <a:cs typeface="Calibri" panose="020F0502020204030204" pitchFamily="34" charset="0"/>
                <a:sym typeface="Wingdings"/>
              </a:rPr>
              <a:t>les </a:t>
            </a:r>
            <a:r>
              <a:rPr lang="en-US" sz="2400" i="1" dirty="0" err="1">
                <a:latin typeface="Calibri" panose="020F0502020204030204" pitchFamily="34" charset="0"/>
                <a:cs typeface="Calibri" panose="020F0502020204030204" pitchFamily="34" charset="0"/>
                <a:sym typeface="Wingdings"/>
              </a:rPr>
              <a:t>élèves</a:t>
            </a:r>
            <a:endParaRPr lang="en-US" sz="2400" i="1" dirty="0">
              <a:latin typeface="Calibri" panose="020F0502020204030204" pitchFamily="34" charset="0"/>
              <a:cs typeface="Calibri" panose="020F0502020204030204" pitchFamily="34" charset="0"/>
            </a:endParaRPr>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5791329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6119" y="182562"/>
            <a:ext cx="10515600" cy="1325563"/>
          </a:xfrm>
        </p:spPr>
        <p:txBody>
          <a:bodyPr>
            <a:normAutofit/>
          </a:bodyPr>
          <a:lstStyle/>
          <a:p>
            <a:r>
              <a:rPr lang="en-US" sz="3600" b="1" dirty="0" err="1">
                <a:latin typeface="Calibri" panose="020F0502020204030204" pitchFamily="34" charset="0"/>
                <a:cs typeface="Calibri" panose="020F0502020204030204" pitchFamily="34" charset="0"/>
              </a:rPr>
              <a:t>Développement</a:t>
            </a:r>
            <a:r>
              <a:rPr lang="en-US" sz="3600" b="1" dirty="0">
                <a:latin typeface="Calibri" panose="020F0502020204030204" pitchFamily="34" charset="0"/>
                <a:cs typeface="Calibri" panose="020F0502020204030204" pitchFamily="34" charset="0"/>
              </a:rPr>
              <a:t> de la competence </a:t>
            </a:r>
            <a:r>
              <a:rPr lang="en-US" sz="3600" b="1" dirty="0" err="1">
                <a:latin typeface="Calibri" panose="020F0502020204030204" pitchFamily="34" charset="0"/>
                <a:cs typeface="Calibri" panose="020F0502020204030204" pitchFamily="34" charset="0"/>
              </a:rPr>
              <a:t>en</a:t>
            </a:r>
            <a:r>
              <a:rPr lang="en-US" sz="3600" b="1" dirty="0">
                <a:latin typeface="Calibri" panose="020F0502020204030204" pitchFamily="34" charset="0"/>
                <a:cs typeface="Calibri" panose="020F0502020204030204" pitchFamily="34" charset="0"/>
              </a:rPr>
              <a:t> PÉ: comment?</a:t>
            </a:r>
            <a:endParaRPr lang="fr-CA" sz="3600"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1961071" y="1690688"/>
            <a:ext cx="9850648" cy="4351338"/>
          </a:xfrm>
        </p:spPr>
        <p:txBody>
          <a:bodyPr>
            <a:normAutofit/>
          </a:bodyPr>
          <a:lstStyle/>
          <a:p>
            <a:r>
              <a:rPr lang="en-US" sz="2400" dirty="0" err="1" smtClean="0">
                <a:latin typeface="Calibri" panose="020F0502020204030204" pitchFamily="34" charset="0"/>
                <a:cs typeface="Calibri" panose="020F0502020204030204" pitchFamily="34" charset="0"/>
              </a:rPr>
              <a:t>Enseigner</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explicitement</a:t>
            </a:r>
            <a:r>
              <a:rPr lang="en-US" sz="2400" dirty="0" smtClean="0">
                <a:latin typeface="Calibri" panose="020F0502020204030204" pitchFamily="34" charset="0"/>
                <a:cs typeface="Calibri" panose="020F0502020204030204" pitchFamily="34" charset="0"/>
              </a:rPr>
              <a:t> les </a:t>
            </a:r>
            <a:r>
              <a:rPr lang="en-US" sz="2400" dirty="0" err="1" smtClean="0">
                <a:latin typeface="Calibri" panose="020F0502020204030204" pitchFamily="34" charset="0"/>
                <a:cs typeface="Calibri" panose="020F0502020204030204" pitchFamily="34" charset="0"/>
              </a:rPr>
              <a:t>étapes</a:t>
            </a:r>
            <a:r>
              <a:rPr lang="en-US" sz="2400" dirty="0" smtClean="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du </a:t>
            </a:r>
            <a:r>
              <a:rPr lang="en-US" sz="2400" dirty="0" err="1">
                <a:latin typeface="Calibri" panose="020F0502020204030204" pitchFamily="34" charset="0"/>
                <a:cs typeface="Calibri" panose="020F0502020204030204" pitchFamily="34" charset="0"/>
              </a:rPr>
              <a:t>processus</a:t>
            </a:r>
            <a:r>
              <a:rPr lang="en-US" sz="2400" dirty="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d’écriture</a:t>
            </a:r>
            <a:endParaRPr lang="en-US" sz="2400" dirty="0" smtClean="0">
              <a:latin typeface="Calibri" panose="020F0502020204030204" pitchFamily="34" charset="0"/>
              <a:cs typeface="Calibri" panose="020F0502020204030204" pitchFamily="34" charset="0"/>
            </a:endParaRPr>
          </a:p>
          <a:p>
            <a:r>
              <a:rPr lang="en-US" sz="2400" dirty="0" err="1" smtClean="0">
                <a:latin typeface="Calibri" panose="020F0502020204030204" pitchFamily="34" charset="0"/>
                <a:cs typeface="Calibri" panose="020F0502020204030204" pitchFamily="34" charset="0"/>
              </a:rPr>
              <a:t>Prévoir</a:t>
            </a:r>
            <a:r>
              <a:rPr lang="en-US" sz="2400" dirty="0" smtClean="0">
                <a:latin typeface="Calibri" panose="020F0502020204030204" pitchFamily="34" charset="0"/>
                <a:cs typeface="Calibri" panose="020F0502020204030204" pitchFamily="34" charset="0"/>
              </a:rPr>
              <a:t> du temps pour </a:t>
            </a:r>
            <a:r>
              <a:rPr lang="en-US" sz="2400" dirty="0" err="1" smtClean="0">
                <a:latin typeface="Calibri" panose="020F0502020204030204" pitchFamily="34" charset="0"/>
                <a:cs typeface="Calibri" panose="020F0502020204030204" pitchFamily="34" charset="0"/>
              </a:rPr>
              <a:t>chacune</a:t>
            </a:r>
            <a:r>
              <a:rPr lang="en-US" sz="2400" dirty="0" smtClean="0">
                <a:latin typeface="Calibri" panose="020F0502020204030204" pitchFamily="34" charset="0"/>
                <a:cs typeface="Calibri" panose="020F0502020204030204" pitchFamily="34" charset="0"/>
              </a:rPr>
              <a:t> des </a:t>
            </a:r>
            <a:r>
              <a:rPr lang="en-US" sz="2400" dirty="0" err="1" smtClean="0">
                <a:latin typeface="Calibri" panose="020F0502020204030204" pitchFamily="34" charset="0"/>
                <a:cs typeface="Calibri" panose="020F0502020204030204" pitchFamily="34" charset="0"/>
              </a:rPr>
              <a:t>étapes</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lors</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d’une</a:t>
            </a:r>
            <a:r>
              <a:rPr lang="en-US" sz="2400" dirty="0" smtClean="0">
                <a:latin typeface="Calibri" panose="020F0502020204030204" pitchFamily="34" charset="0"/>
                <a:cs typeface="Calibri" panose="020F0502020204030204" pitchFamily="34" charset="0"/>
              </a:rPr>
              <a:t> redaction</a:t>
            </a:r>
          </a:p>
          <a:p>
            <a:r>
              <a:rPr lang="en-US" sz="2400" dirty="0" smtClean="0">
                <a:latin typeface="Calibri" panose="020F0502020204030204" pitchFamily="34" charset="0"/>
                <a:cs typeface="Calibri" panose="020F0502020204030204" pitchFamily="34" charset="0"/>
              </a:rPr>
              <a:t>Insister sur </a:t>
            </a:r>
            <a:r>
              <a:rPr lang="en-US" sz="2400" dirty="0" err="1" smtClean="0">
                <a:latin typeface="Calibri" panose="020F0502020204030204" pitchFamily="34" charset="0"/>
                <a:cs typeface="Calibri" panose="020F0502020204030204" pitchFamily="34" charset="0"/>
              </a:rPr>
              <a:t>l’application</a:t>
            </a:r>
            <a:r>
              <a:rPr lang="en-US" sz="2400" dirty="0" smtClean="0">
                <a:latin typeface="Calibri" panose="020F0502020204030204" pitchFamily="34" charset="0"/>
                <a:cs typeface="Calibri" panose="020F0502020204030204" pitchFamily="34" charset="0"/>
              </a:rPr>
              <a:t> de </a:t>
            </a:r>
            <a:r>
              <a:rPr lang="en-US" sz="2400" dirty="0" err="1" smtClean="0">
                <a:latin typeface="Calibri" panose="020F0502020204030204" pitchFamily="34" charset="0"/>
                <a:cs typeface="Calibri" panose="020F0502020204030204" pitchFamily="34" charset="0"/>
              </a:rPr>
              <a:t>chaque</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étape</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lors</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d’une</a:t>
            </a:r>
            <a:r>
              <a:rPr lang="en-US" sz="2400" dirty="0" smtClean="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rédaction</a:t>
            </a:r>
            <a:endParaRPr lang="en-US" sz="2400" dirty="0" smtClean="0">
              <a:latin typeface="Calibri" panose="020F0502020204030204" pitchFamily="34" charset="0"/>
              <a:cs typeface="Calibri" panose="020F0502020204030204" pitchFamily="34" charset="0"/>
            </a:endParaRPr>
          </a:p>
          <a:p>
            <a:r>
              <a:rPr lang="en-US" sz="2400" dirty="0" smtClean="0">
                <a:latin typeface="Calibri" panose="020F0502020204030204" pitchFamily="34" charset="0"/>
                <a:cs typeface="Calibri" panose="020F0502020204030204" pitchFamily="34" charset="0"/>
              </a:rPr>
              <a:t>Proposer des </a:t>
            </a:r>
            <a:r>
              <a:rPr lang="en-US" sz="2400" dirty="0" err="1" smtClean="0">
                <a:latin typeface="Calibri" panose="020F0502020204030204" pitchFamily="34" charset="0"/>
                <a:cs typeface="Calibri" panose="020F0502020204030204" pitchFamily="34" charset="0"/>
              </a:rPr>
              <a:t>activités</a:t>
            </a:r>
            <a:r>
              <a:rPr lang="en-US" sz="2400" dirty="0" smtClean="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d’écriture</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régulières</a:t>
            </a:r>
            <a:r>
              <a:rPr lang="en-US" sz="2400" dirty="0">
                <a:latin typeface="Calibri" panose="020F0502020204030204" pitchFamily="34" charset="0"/>
                <a:cs typeface="Calibri" panose="020F0502020204030204" pitchFamily="34" charset="0"/>
              </a:rPr>
              <a:t> et pas </a:t>
            </a:r>
            <a:r>
              <a:rPr lang="en-US" sz="2400" dirty="0" err="1">
                <a:latin typeface="Calibri" panose="020F0502020204030204" pitchFamily="34" charset="0"/>
                <a:cs typeface="Calibri" panose="020F0502020204030204" pitchFamily="34" charset="0"/>
              </a:rPr>
              <a:t>nécessairement</a:t>
            </a:r>
            <a:r>
              <a:rPr lang="en-US" sz="2400" dirty="0">
                <a:latin typeface="Calibri" panose="020F0502020204030204" pitchFamily="34" charset="0"/>
                <a:cs typeface="Calibri" panose="020F0502020204030204" pitchFamily="34" charset="0"/>
              </a:rPr>
              <a:t> </a:t>
            </a:r>
            <a:r>
              <a:rPr lang="en-US" sz="2400" dirty="0" err="1" smtClean="0">
                <a:latin typeface="Calibri" panose="020F0502020204030204" pitchFamily="34" charset="0"/>
                <a:cs typeface="Calibri" panose="020F0502020204030204" pitchFamily="34" charset="0"/>
              </a:rPr>
              <a:t>longues</a:t>
            </a:r>
            <a:r>
              <a:rPr lang="en-US" sz="2400" dirty="0" smtClean="0">
                <a:latin typeface="Calibri" panose="020F0502020204030204" pitchFamily="34" charset="0"/>
                <a:cs typeface="Calibri" panose="020F0502020204030204" pitchFamily="34" charset="0"/>
              </a:rPr>
              <a:t> (10 à 20 minutes):</a:t>
            </a:r>
            <a:endParaRPr lang="en-US" sz="2400" dirty="0">
              <a:latin typeface="Calibri" panose="020F0502020204030204" pitchFamily="34" charset="0"/>
              <a:cs typeface="Calibri" panose="020F0502020204030204" pitchFamily="34" charset="0"/>
            </a:endParaRPr>
          </a:p>
          <a:p>
            <a:pPr marL="0" indent="0">
              <a:buNone/>
            </a:pPr>
            <a:r>
              <a:rPr lang="en-US" sz="2400" dirty="0" smtClean="0">
                <a:latin typeface="Calibri" panose="020F0502020204030204" pitchFamily="34" charset="0"/>
                <a:cs typeface="Calibri" panose="020F0502020204030204" pitchFamily="34" charset="0"/>
              </a:rPr>
              <a:t>	- </a:t>
            </a:r>
            <a:r>
              <a:rPr lang="en-US" sz="2400" dirty="0" err="1">
                <a:latin typeface="Calibri" panose="020F0502020204030204" pitchFamily="34" charset="0"/>
                <a:cs typeface="Calibri" panose="020F0502020204030204" pitchFamily="34" charset="0"/>
              </a:rPr>
              <a:t>quelques</a:t>
            </a:r>
            <a:r>
              <a:rPr lang="en-US" sz="2400" dirty="0">
                <a:latin typeface="Calibri" panose="020F0502020204030204" pitchFamily="34" charset="0"/>
                <a:cs typeface="Calibri" panose="020F0502020204030204" pitchFamily="34" charset="0"/>
              </a:rPr>
              <a:t> mots</a:t>
            </a:r>
          </a:p>
          <a:p>
            <a:pPr marL="0" indent="0">
              <a:buNone/>
            </a:pPr>
            <a:r>
              <a:rPr lang="en-US" sz="2400" dirty="0" smtClean="0">
                <a:latin typeface="Calibri" panose="020F0502020204030204" pitchFamily="34" charset="0"/>
                <a:cs typeface="Calibri" panose="020F0502020204030204" pitchFamily="34" charset="0"/>
              </a:rPr>
              <a:t>	- </a:t>
            </a:r>
            <a:r>
              <a:rPr lang="en-US" sz="2400" dirty="0" err="1">
                <a:latin typeface="Calibri" panose="020F0502020204030204" pitchFamily="34" charset="0"/>
                <a:cs typeface="Calibri" panose="020F0502020204030204" pitchFamily="34" charset="0"/>
              </a:rPr>
              <a:t>quelques</a:t>
            </a:r>
            <a:r>
              <a:rPr lang="en-US" sz="2400" dirty="0">
                <a:latin typeface="Calibri" panose="020F0502020204030204" pitchFamily="34" charset="0"/>
                <a:cs typeface="Calibri" panose="020F0502020204030204" pitchFamily="34" charset="0"/>
              </a:rPr>
              <a:t> phrases</a:t>
            </a:r>
          </a:p>
          <a:p>
            <a:pPr marL="0" indent="0">
              <a:buNone/>
            </a:pPr>
            <a:r>
              <a:rPr lang="en-US" sz="2400" dirty="0" smtClean="0">
                <a:latin typeface="Calibri" panose="020F0502020204030204" pitchFamily="34" charset="0"/>
                <a:cs typeface="Calibri" panose="020F0502020204030204" pitchFamily="34" charset="0"/>
              </a:rPr>
              <a:t>	- </a:t>
            </a:r>
            <a:r>
              <a:rPr lang="en-US" sz="2400" dirty="0" err="1" smtClean="0">
                <a:latin typeface="Calibri" panose="020F0502020204030204" pitchFamily="34" charset="0"/>
                <a:cs typeface="Calibri" panose="020F0502020204030204" pitchFamily="34" charset="0"/>
              </a:rPr>
              <a:t>textes</a:t>
            </a:r>
            <a:r>
              <a:rPr lang="en-US" sz="2400" dirty="0" smtClean="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courts</a:t>
            </a:r>
          </a:p>
          <a:p>
            <a:r>
              <a:rPr lang="en-US" sz="2400" dirty="0" smtClean="0">
                <a:latin typeface="Calibri" panose="020F0502020204030204" pitchFamily="34" charset="0"/>
                <a:cs typeface="Calibri" panose="020F0502020204030204" pitchFamily="34" charset="0"/>
                <a:sym typeface="Wingdings"/>
              </a:rPr>
              <a:t>Faire vivre aux </a:t>
            </a:r>
            <a:r>
              <a:rPr lang="en-US" sz="2400" dirty="0" err="1" smtClean="0">
                <a:latin typeface="Calibri" panose="020F0502020204030204" pitchFamily="34" charset="0"/>
                <a:cs typeface="Calibri" panose="020F0502020204030204" pitchFamily="34" charset="0"/>
                <a:sym typeface="Wingdings"/>
              </a:rPr>
              <a:t>élèves</a:t>
            </a:r>
            <a:r>
              <a:rPr lang="en-US" sz="2400" dirty="0" smtClean="0">
                <a:latin typeface="Calibri" panose="020F0502020204030204" pitchFamily="34" charset="0"/>
                <a:cs typeface="Calibri" panose="020F0502020204030204" pitchFamily="34" charset="0"/>
                <a:sym typeface="Wingdings"/>
              </a:rPr>
              <a:t> des </a:t>
            </a:r>
            <a:r>
              <a:rPr lang="en-US" sz="2400" dirty="0" err="1" smtClean="0">
                <a:latin typeface="Calibri" panose="020F0502020204030204" pitchFamily="34" charset="0"/>
                <a:cs typeface="Calibri" panose="020F0502020204030204" pitchFamily="34" charset="0"/>
                <a:sym typeface="Wingdings"/>
              </a:rPr>
              <a:t>projets</a:t>
            </a:r>
            <a:r>
              <a:rPr lang="en-US" sz="2400" dirty="0" smtClean="0">
                <a:latin typeface="Calibri" panose="020F0502020204030204" pitchFamily="34" charset="0"/>
                <a:cs typeface="Calibri" panose="020F0502020204030204" pitchFamily="34" charset="0"/>
                <a:sym typeface="Wingdings"/>
              </a:rPr>
              <a:t> </a:t>
            </a:r>
            <a:r>
              <a:rPr lang="en-US" sz="2400" dirty="0" err="1">
                <a:latin typeface="Calibri" panose="020F0502020204030204" pitchFamily="34" charset="0"/>
                <a:cs typeface="Calibri" panose="020F0502020204030204" pitchFamily="34" charset="0"/>
                <a:sym typeface="Wingdings"/>
              </a:rPr>
              <a:t>d’écriture</a:t>
            </a:r>
            <a:r>
              <a:rPr lang="en-US" sz="2400" dirty="0">
                <a:latin typeface="Calibri" panose="020F0502020204030204" pitchFamily="34" charset="0"/>
                <a:cs typeface="Calibri" panose="020F0502020204030204" pitchFamily="34" charset="0"/>
                <a:sym typeface="Wingdings"/>
              </a:rPr>
              <a:t> </a:t>
            </a:r>
            <a:r>
              <a:rPr lang="en-US" sz="2400" dirty="0" err="1">
                <a:latin typeface="Calibri" panose="020F0502020204030204" pitchFamily="34" charset="0"/>
                <a:cs typeface="Calibri" panose="020F0502020204030204" pitchFamily="34" charset="0"/>
                <a:sym typeface="Wingdings"/>
              </a:rPr>
              <a:t>individuels</a:t>
            </a:r>
            <a:r>
              <a:rPr lang="en-US" sz="2400" dirty="0">
                <a:latin typeface="Calibri" panose="020F0502020204030204" pitchFamily="34" charset="0"/>
                <a:cs typeface="Calibri" panose="020F0502020204030204" pitchFamily="34" charset="0"/>
                <a:sym typeface="Wingdings"/>
              </a:rPr>
              <a:t> et </a:t>
            </a:r>
            <a:r>
              <a:rPr lang="en-US" sz="2400" dirty="0" err="1">
                <a:latin typeface="Calibri" panose="020F0502020204030204" pitchFamily="34" charset="0"/>
                <a:cs typeface="Calibri" panose="020F0502020204030204" pitchFamily="34" charset="0"/>
                <a:sym typeface="Wingdings"/>
              </a:rPr>
              <a:t>collectifs</a:t>
            </a:r>
            <a:endParaRPr lang="en-US" sz="2400" i="1" dirty="0">
              <a:latin typeface="Calibri" panose="020F0502020204030204" pitchFamily="34" charset="0"/>
              <a:cs typeface="Calibri" panose="020F0502020204030204" pitchFamily="34" charset="0"/>
            </a:endParaRPr>
          </a:p>
          <a:p>
            <a:pPr marL="0" indent="0">
              <a:buNone/>
            </a:pPr>
            <a:endParaRPr lang="fr-CA" dirty="0"/>
          </a:p>
        </p:txBody>
      </p:sp>
      <p:pic>
        <p:nvPicPr>
          <p:cNvPr id="4"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324295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11940" y="357405"/>
            <a:ext cx="7128792" cy="523220"/>
          </a:xfrm>
          <a:prstGeom prst="rect">
            <a:avLst/>
          </a:prstGeom>
          <a:noFill/>
        </p:spPr>
        <p:txBody>
          <a:bodyPr wrap="square" rtlCol="0">
            <a:spAutoFit/>
          </a:bodyPr>
          <a:lstStyle/>
          <a:p>
            <a:pPr algn="ctr"/>
            <a:r>
              <a:rPr lang="fr-CA" sz="2800" b="1" dirty="0"/>
              <a:t>Un modèle théorique de l’écriture en L1</a:t>
            </a:r>
            <a:endParaRPr lang="fr-CA" sz="2800" b="1" i="1" dirty="0"/>
          </a:p>
        </p:txBody>
      </p:sp>
      <p:pic>
        <p:nvPicPr>
          <p:cNvPr id="6" name="Image 5"/>
          <p:cNvPicPr>
            <a:picLocks noChangeAspect="1"/>
          </p:cNvPicPr>
          <p:nvPr/>
        </p:nvPicPr>
        <p:blipFill>
          <a:blip r:embed="rId2">
            <a:clrChange>
              <a:clrFrom>
                <a:srgbClr val="FFFFFF"/>
              </a:clrFrom>
              <a:clrTo>
                <a:srgbClr val="FFFFFF">
                  <a:alpha val="0"/>
                </a:srgbClr>
              </a:clrTo>
            </a:clrChange>
          </a:blip>
          <a:stretch>
            <a:fillRect/>
          </a:stretch>
        </p:blipFill>
        <p:spPr>
          <a:xfrm>
            <a:off x="2200876" y="880625"/>
            <a:ext cx="7839856" cy="6137870"/>
          </a:xfrm>
          <a:prstGeom prst="rect">
            <a:avLst/>
          </a:prstGeom>
        </p:spPr>
      </p:pic>
      <p:pic>
        <p:nvPicPr>
          <p:cNvPr id="5"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49246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11940" y="357405"/>
            <a:ext cx="7128792" cy="523220"/>
          </a:xfrm>
          <a:prstGeom prst="rect">
            <a:avLst/>
          </a:prstGeom>
          <a:noFill/>
        </p:spPr>
        <p:txBody>
          <a:bodyPr wrap="square" rtlCol="0">
            <a:spAutoFit/>
          </a:bodyPr>
          <a:lstStyle/>
          <a:p>
            <a:pPr algn="ctr"/>
            <a:r>
              <a:rPr lang="fr-CA" sz="2800" b="1" dirty="0"/>
              <a:t>Un modèle théorique de l’écriture en L2</a:t>
            </a:r>
            <a:endParaRPr lang="fr-CA" sz="2800" b="1" i="1" dirty="0"/>
          </a:p>
        </p:txBody>
      </p:sp>
      <p:pic>
        <p:nvPicPr>
          <p:cNvPr id="5" name="Image 4"/>
          <p:cNvPicPr>
            <a:picLocks noChangeAspect="1"/>
          </p:cNvPicPr>
          <p:nvPr/>
        </p:nvPicPr>
        <p:blipFill>
          <a:blip r:embed="rId3">
            <a:clrChange>
              <a:clrFrom>
                <a:srgbClr val="FFFFFF"/>
              </a:clrFrom>
              <a:clrTo>
                <a:srgbClr val="FFFFFF">
                  <a:alpha val="0"/>
                </a:srgbClr>
              </a:clrTo>
            </a:clrChange>
          </a:blip>
          <a:stretch>
            <a:fillRect/>
          </a:stretch>
        </p:blipFill>
        <p:spPr>
          <a:xfrm>
            <a:off x="2095072" y="880625"/>
            <a:ext cx="8256091" cy="5886951"/>
          </a:xfrm>
          <a:prstGeom prst="rect">
            <a:avLst/>
          </a:prstGeom>
        </p:spPr>
      </p:pic>
      <p:pic>
        <p:nvPicPr>
          <p:cNvPr id="6" name="Picture 391" descr="C:\Users\Tom\AppData\Local\Microsoft\Windows\Temporary Internet Files\Content.IE5\CVCJG8ZL\MPj04393930000[1].jpg"/>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1666670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
        <p:nvSpPr>
          <p:cNvPr id="2" name="ZoneTexte 1"/>
          <p:cNvSpPr txBox="1"/>
          <p:nvPr/>
        </p:nvSpPr>
        <p:spPr>
          <a:xfrm>
            <a:off x="2345562" y="2491775"/>
            <a:ext cx="8168521" cy="1200329"/>
          </a:xfrm>
          <a:prstGeom prst="rect">
            <a:avLst/>
          </a:prstGeom>
          <a:noFill/>
        </p:spPr>
        <p:txBody>
          <a:bodyPr wrap="square" rtlCol="0">
            <a:spAutoFit/>
          </a:bodyPr>
          <a:lstStyle/>
          <a:p>
            <a:pPr algn="ctr"/>
            <a:r>
              <a:rPr lang="fr-CA" sz="3600" b="1" dirty="0" smtClean="0"/>
              <a:t>Comment faites-vous pour développer la compétence en PÉ de vos élèves?</a:t>
            </a:r>
            <a:endParaRPr lang="fr-CA" sz="3600" b="1" i="1" dirty="0"/>
          </a:p>
        </p:txBody>
      </p:sp>
    </p:spTree>
    <p:extLst>
      <p:ext uri="{BB962C8B-B14F-4D97-AF65-F5344CB8AC3E}">
        <p14:creationId xmlns:p14="http://schemas.microsoft.com/office/powerpoint/2010/main" val="3620152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
        <p:nvSpPr>
          <p:cNvPr id="2" name="ZoneTexte 1"/>
          <p:cNvSpPr txBox="1"/>
          <p:nvPr/>
        </p:nvSpPr>
        <p:spPr>
          <a:xfrm>
            <a:off x="2920287" y="548681"/>
            <a:ext cx="7128792" cy="954107"/>
          </a:xfrm>
          <a:prstGeom prst="rect">
            <a:avLst/>
          </a:prstGeom>
          <a:noFill/>
        </p:spPr>
        <p:txBody>
          <a:bodyPr wrap="square" rtlCol="0">
            <a:spAutoFit/>
          </a:bodyPr>
          <a:lstStyle/>
          <a:p>
            <a:pPr algn="ctr"/>
            <a:r>
              <a:rPr lang="fr-CA" sz="2800" b="1" dirty="0"/>
              <a:t>Production écrite dans le programme d’études </a:t>
            </a:r>
            <a:r>
              <a:rPr lang="fr-CA" sz="2800" b="1" i="1" dirty="0"/>
              <a:t>Francisation</a:t>
            </a:r>
          </a:p>
        </p:txBody>
      </p:sp>
      <p:graphicFrame>
        <p:nvGraphicFramePr>
          <p:cNvPr id="5" name="Tableau 4"/>
          <p:cNvGraphicFramePr>
            <a:graphicFrameLocks noGrp="1"/>
          </p:cNvGraphicFramePr>
          <p:nvPr>
            <p:extLst>
              <p:ext uri="{D42A27DB-BD31-4B8C-83A1-F6EECF244321}">
                <p14:modId xmlns:p14="http://schemas.microsoft.com/office/powerpoint/2010/main" val="939239223"/>
              </p:ext>
            </p:extLst>
          </p:nvPr>
        </p:nvGraphicFramePr>
        <p:xfrm>
          <a:off x="2602522" y="1632139"/>
          <a:ext cx="7967832" cy="4354280"/>
        </p:xfrm>
        <a:graphic>
          <a:graphicData uri="http://schemas.openxmlformats.org/drawingml/2006/table">
            <a:tbl>
              <a:tblPr firstRow="1" bandRow="1">
                <a:tableStyleId>{2D5ABB26-0587-4C30-8999-92F81FD0307C}</a:tableStyleId>
              </a:tblPr>
              <a:tblGrid>
                <a:gridCol w="1991958">
                  <a:extLst>
                    <a:ext uri="{9D8B030D-6E8A-4147-A177-3AD203B41FA5}">
                      <a16:colId xmlns:a16="http://schemas.microsoft.com/office/drawing/2014/main" val="381925024"/>
                    </a:ext>
                  </a:extLst>
                </a:gridCol>
                <a:gridCol w="1991958">
                  <a:extLst>
                    <a:ext uri="{9D8B030D-6E8A-4147-A177-3AD203B41FA5}">
                      <a16:colId xmlns:a16="http://schemas.microsoft.com/office/drawing/2014/main" val="3945218767"/>
                    </a:ext>
                  </a:extLst>
                </a:gridCol>
                <a:gridCol w="1991958">
                  <a:extLst>
                    <a:ext uri="{9D8B030D-6E8A-4147-A177-3AD203B41FA5}">
                      <a16:colId xmlns:a16="http://schemas.microsoft.com/office/drawing/2014/main" val="3969708243"/>
                    </a:ext>
                  </a:extLst>
                </a:gridCol>
                <a:gridCol w="1991958">
                  <a:extLst>
                    <a:ext uri="{9D8B030D-6E8A-4147-A177-3AD203B41FA5}">
                      <a16:colId xmlns:a16="http://schemas.microsoft.com/office/drawing/2014/main" val="1799655783"/>
                    </a:ext>
                  </a:extLst>
                </a:gridCol>
              </a:tblGrid>
              <a:tr h="942249">
                <a:tc>
                  <a:txBody>
                    <a:bodyPr/>
                    <a:lstStyle/>
                    <a:p>
                      <a:pPr algn="ctr"/>
                      <a:r>
                        <a:rPr lang="fr-CA" b="1" dirty="0" smtClean="0">
                          <a:solidFill>
                            <a:schemeClr val="tx1"/>
                          </a:solidFill>
                        </a:rPr>
                        <a:t>Niveau</a:t>
                      </a:r>
                      <a:endParaRPr lang="fr-CA" b="1" dirty="0">
                        <a:solidFill>
                          <a:schemeClr val="tx1"/>
                        </a:solidFill>
                      </a:endParaRPr>
                    </a:p>
                  </a:txBody>
                  <a:tcPr>
                    <a:solidFill>
                      <a:schemeClr val="bg1">
                        <a:lumMod val="75000"/>
                      </a:schemeClr>
                    </a:solidFill>
                  </a:tcPr>
                </a:tc>
                <a:tc>
                  <a:txBody>
                    <a:bodyPr/>
                    <a:lstStyle/>
                    <a:p>
                      <a:pPr algn="ctr"/>
                      <a:r>
                        <a:rPr lang="fr-CA" b="1" dirty="0" smtClean="0">
                          <a:solidFill>
                            <a:schemeClr val="tx1"/>
                          </a:solidFill>
                        </a:rPr>
                        <a:t>Nombre d’intentions</a:t>
                      </a:r>
                      <a:endParaRPr lang="fr-CA" b="1" dirty="0">
                        <a:solidFill>
                          <a:schemeClr val="tx1"/>
                        </a:solidFill>
                      </a:endParaRPr>
                    </a:p>
                  </a:txBody>
                  <a:tcPr>
                    <a:solidFill>
                      <a:schemeClr val="bg1">
                        <a:lumMod val="75000"/>
                      </a:schemeClr>
                    </a:solidFill>
                  </a:tcPr>
                </a:tc>
                <a:tc>
                  <a:txBody>
                    <a:bodyPr/>
                    <a:lstStyle/>
                    <a:p>
                      <a:pPr algn="ctr"/>
                      <a:r>
                        <a:rPr lang="fr-CA" b="1" dirty="0" smtClean="0">
                          <a:solidFill>
                            <a:schemeClr val="tx1"/>
                          </a:solidFill>
                        </a:rPr>
                        <a:t>Nombre d’intentions PÉ </a:t>
                      </a:r>
                      <a:r>
                        <a:rPr lang="fr-CA" b="0" dirty="0" smtClean="0">
                          <a:solidFill>
                            <a:schemeClr val="tx1"/>
                          </a:solidFill>
                        </a:rPr>
                        <a:t>(%</a:t>
                      </a:r>
                      <a:r>
                        <a:rPr lang="fr-CA" b="0" baseline="0" dirty="0" smtClean="0">
                          <a:solidFill>
                            <a:schemeClr val="tx1"/>
                          </a:solidFill>
                        </a:rPr>
                        <a:t> cours)</a:t>
                      </a:r>
                      <a:endParaRPr lang="fr-CA" b="0" dirty="0">
                        <a:solidFill>
                          <a:schemeClr val="tx1"/>
                        </a:solidFill>
                      </a:endParaRPr>
                    </a:p>
                  </a:txBody>
                  <a:tcPr>
                    <a:solidFill>
                      <a:schemeClr val="bg1">
                        <a:lumMod val="75000"/>
                      </a:schemeClr>
                    </a:solidFill>
                  </a:tcPr>
                </a:tc>
                <a:tc>
                  <a:txBody>
                    <a:bodyPr/>
                    <a:lstStyle/>
                    <a:p>
                      <a:pPr algn="ctr"/>
                      <a:r>
                        <a:rPr lang="fr-CA" b="1" dirty="0" smtClean="0">
                          <a:solidFill>
                            <a:schemeClr val="tx1"/>
                          </a:solidFill>
                        </a:rPr>
                        <a:t>% de la note globale</a:t>
                      </a:r>
                      <a:endParaRPr lang="fr-CA" b="1" dirty="0">
                        <a:solidFill>
                          <a:schemeClr val="tx1"/>
                        </a:solidFill>
                      </a:endParaRPr>
                    </a:p>
                  </a:txBody>
                  <a:tcPr>
                    <a:solidFill>
                      <a:schemeClr val="bg1">
                        <a:lumMod val="75000"/>
                      </a:schemeClr>
                    </a:solidFill>
                  </a:tcPr>
                </a:tc>
                <a:extLst>
                  <a:ext uri="{0D108BD9-81ED-4DB2-BD59-A6C34878D82A}">
                    <a16:rowId xmlns:a16="http://schemas.microsoft.com/office/drawing/2014/main" val="46712495"/>
                  </a:ext>
                </a:extLst>
              </a:tr>
              <a:tr h="487433">
                <a:tc>
                  <a:txBody>
                    <a:bodyPr/>
                    <a:lstStyle/>
                    <a:p>
                      <a:pPr algn="ctr"/>
                      <a:r>
                        <a:rPr lang="fr-CA" dirty="0" smtClean="0"/>
                        <a:t>2</a:t>
                      </a:r>
                      <a:endParaRPr lang="fr-CA" dirty="0"/>
                    </a:p>
                  </a:txBody>
                  <a:tcPr/>
                </a:tc>
                <a:tc>
                  <a:txBody>
                    <a:bodyPr/>
                    <a:lstStyle/>
                    <a:p>
                      <a:pPr algn="ctr"/>
                      <a:r>
                        <a:rPr lang="fr-CA" dirty="0" smtClean="0"/>
                        <a:t>28</a:t>
                      </a:r>
                      <a:endParaRPr lang="fr-CA" dirty="0"/>
                    </a:p>
                  </a:txBody>
                  <a:tcPr/>
                </a:tc>
                <a:tc>
                  <a:txBody>
                    <a:bodyPr/>
                    <a:lstStyle/>
                    <a:p>
                      <a:pPr algn="l"/>
                      <a:r>
                        <a:rPr lang="fr-CA" dirty="0" smtClean="0"/>
                        <a:t>6 (21%)</a:t>
                      </a:r>
                      <a:endParaRPr lang="fr-CA" dirty="0"/>
                    </a:p>
                  </a:txBody>
                  <a:tcPr/>
                </a:tc>
                <a:tc>
                  <a:txBody>
                    <a:bodyPr/>
                    <a:lstStyle/>
                    <a:p>
                      <a:r>
                        <a:rPr lang="fr-CA" dirty="0" smtClean="0"/>
                        <a:t>15% </a:t>
                      </a:r>
                      <a:r>
                        <a:rPr lang="fr-CA" sz="1400" dirty="0" smtClean="0"/>
                        <a:t>(2 phrases)</a:t>
                      </a:r>
                      <a:endParaRPr lang="fr-CA" sz="1400" dirty="0"/>
                    </a:p>
                  </a:txBody>
                  <a:tcPr/>
                </a:tc>
                <a:extLst>
                  <a:ext uri="{0D108BD9-81ED-4DB2-BD59-A6C34878D82A}">
                    <a16:rowId xmlns:a16="http://schemas.microsoft.com/office/drawing/2014/main" val="70755965"/>
                  </a:ext>
                </a:extLst>
              </a:tr>
              <a:tr h="487433">
                <a:tc>
                  <a:txBody>
                    <a:bodyPr/>
                    <a:lstStyle/>
                    <a:p>
                      <a:pPr algn="ctr"/>
                      <a:r>
                        <a:rPr lang="fr-CA" dirty="0" smtClean="0"/>
                        <a:t>3</a:t>
                      </a:r>
                      <a:endParaRPr lang="fr-CA" dirty="0"/>
                    </a:p>
                  </a:txBody>
                  <a:tcPr/>
                </a:tc>
                <a:tc>
                  <a:txBody>
                    <a:bodyPr/>
                    <a:lstStyle/>
                    <a:p>
                      <a:pPr algn="ctr"/>
                      <a:r>
                        <a:rPr lang="fr-CA" dirty="0" smtClean="0"/>
                        <a:t>54</a:t>
                      </a:r>
                      <a:endParaRPr lang="fr-CA" dirty="0"/>
                    </a:p>
                  </a:txBody>
                  <a:tcPr/>
                </a:tc>
                <a:tc>
                  <a:txBody>
                    <a:bodyPr/>
                    <a:lstStyle/>
                    <a:p>
                      <a:pPr algn="l"/>
                      <a:r>
                        <a:rPr lang="fr-CA" dirty="0" smtClean="0"/>
                        <a:t>6 (11%)</a:t>
                      </a:r>
                      <a:endParaRPr lang="fr-CA" dirty="0"/>
                    </a:p>
                  </a:txBody>
                  <a:tcPr/>
                </a:tc>
                <a:tc>
                  <a:txBody>
                    <a:bodyPr/>
                    <a:lstStyle/>
                    <a:p>
                      <a:r>
                        <a:rPr lang="fr-CA" dirty="0" smtClean="0"/>
                        <a:t>15% </a:t>
                      </a:r>
                      <a:r>
                        <a:rPr lang="fr-CA" sz="1400" dirty="0" smtClean="0"/>
                        <a:t>(30 mots)</a:t>
                      </a:r>
                      <a:endParaRPr lang="fr-CA" sz="1400" dirty="0"/>
                    </a:p>
                  </a:txBody>
                  <a:tcPr/>
                </a:tc>
                <a:extLst>
                  <a:ext uri="{0D108BD9-81ED-4DB2-BD59-A6C34878D82A}">
                    <a16:rowId xmlns:a16="http://schemas.microsoft.com/office/drawing/2014/main" val="2453306870"/>
                  </a:ext>
                </a:extLst>
              </a:tr>
              <a:tr h="487433">
                <a:tc>
                  <a:txBody>
                    <a:bodyPr/>
                    <a:lstStyle/>
                    <a:p>
                      <a:pPr algn="ctr"/>
                      <a:r>
                        <a:rPr lang="fr-CA" dirty="0" smtClean="0"/>
                        <a:t>4</a:t>
                      </a:r>
                      <a:endParaRPr lang="fr-CA" dirty="0"/>
                    </a:p>
                  </a:txBody>
                  <a:tcPr/>
                </a:tc>
                <a:tc>
                  <a:txBody>
                    <a:bodyPr/>
                    <a:lstStyle/>
                    <a:p>
                      <a:pPr algn="ctr"/>
                      <a:r>
                        <a:rPr lang="fr-CA" dirty="0" smtClean="0"/>
                        <a:t>53</a:t>
                      </a:r>
                      <a:endParaRPr lang="fr-CA" dirty="0"/>
                    </a:p>
                  </a:txBody>
                  <a:tcPr/>
                </a:tc>
                <a:tc>
                  <a:txBody>
                    <a:bodyPr/>
                    <a:lstStyle/>
                    <a:p>
                      <a:pPr algn="l"/>
                      <a:r>
                        <a:rPr lang="fr-CA" dirty="0" smtClean="0"/>
                        <a:t>4 (7,5%)</a:t>
                      </a:r>
                      <a:endParaRPr lang="fr-CA" dirty="0"/>
                    </a:p>
                  </a:txBody>
                  <a:tcPr/>
                </a:tc>
                <a:tc>
                  <a:txBody>
                    <a:bodyPr/>
                    <a:lstStyle/>
                    <a:p>
                      <a:r>
                        <a:rPr lang="fr-CA" dirty="0" smtClean="0"/>
                        <a:t>20% </a:t>
                      </a:r>
                      <a:r>
                        <a:rPr lang="fr-CA" sz="1400" dirty="0" smtClean="0"/>
                        <a:t>(40 mots)</a:t>
                      </a:r>
                      <a:endParaRPr lang="fr-CA" sz="1400" dirty="0"/>
                    </a:p>
                  </a:txBody>
                  <a:tcPr/>
                </a:tc>
                <a:extLst>
                  <a:ext uri="{0D108BD9-81ED-4DB2-BD59-A6C34878D82A}">
                    <a16:rowId xmlns:a16="http://schemas.microsoft.com/office/drawing/2014/main" val="1784914351"/>
                  </a:ext>
                </a:extLst>
              </a:tr>
              <a:tr h="487433">
                <a:tc>
                  <a:txBody>
                    <a:bodyPr/>
                    <a:lstStyle/>
                    <a:p>
                      <a:pPr algn="ctr"/>
                      <a:r>
                        <a:rPr lang="fr-CA" dirty="0" smtClean="0"/>
                        <a:t>5</a:t>
                      </a:r>
                      <a:endParaRPr lang="fr-CA" dirty="0"/>
                    </a:p>
                  </a:txBody>
                  <a:tcPr/>
                </a:tc>
                <a:tc>
                  <a:txBody>
                    <a:bodyPr/>
                    <a:lstStyle/>
                    <a:p>
                      <a:pPr algn="ctr"/>
                      <a:r>
                        <a:rPr lang="fr-CA" dirty="0" smtClean="0"/>
                        <a:t>41</a:t>
                      </a:r>
                      <a:endParaRPr lang="fr-CA" dirty="0"/>
                    </a:p>
                  </a:txBody>
                  <a:tcPr/>
                </a:tc>
                <a:tc>
                  <a:txBody>
                    <a:bodyPr/>
                    <a:lstStyle/>
                    <a:p>
                      <a:pPr algn="l"/>
                      <a:r>
                        <a:rPr lang="fr-CA" dirty="0" smtClean="0"/>
                        <a:t>7 (17%)</a:t>
                      </a:r>
                      <a:endParaRPr lang="fr-CA" dirty="0"/>
                    </a:p>
                  </a:txBody>
                  <a:tcPr/>
                </a:tc>
                <a:tc>
                  <a:txBody>
                    <a:bodyPr/>
                    <a:lstStyle/>
                    <a:p>
                      <a:r>
                        <a:rPr lang="fr-CA" dirty="0" smtClean="0"/>
                        <a:t>20% </a:t>
                      </a:r>
                      <a:r>
                        <a:rPr lang="fr-CA" sz="1400" dirty="0" smtClean="0"/>
                        <a:t>(75 mots)</a:t>
                      </a:r>
                      <a:endParaRPr lang="fr-CA" sz="1400" dirty="0"/>
                    </a:p>
                  </a:txBody>
                  <a:tcPr/>
                </a:tc>
                <a:extLst>
                  <a:ext uri="{0D108BD9-81ED-4DB2-BD59-A6C34878D82A}">
                    <a16:rowId xmlns:a16="http://schemas.microsoft.com/office/drawing/2014/main" val="984910564"/>
                  </a:ext>
                </a:extLst>
              </a:tr>
              <a:tr h="487433">
                <a:tc>
                  <a:txBody>
                    <a:bodyPr/>
                    <a:lstStyle/>
                    <a:p>
                      <a:pPr algn="ctr"/>
                      <a:r>
                        <a:rPr lang="fr-CA" dirty="0" smtClean="0"/>
                        <a:t>6</a:t>
                      </a:r>
                      <a:endParaRPr lang="fr-CA" dirty="0"/>
                    </a:p>
                  </a:txBody>
                  <a:tcPr/>
                </a:tc>
                <a:tc>
                  <a:txBody>
                    <a:bodyPr/>
                    <a:lstStyle/>
                    <a:p>
                      <a:pPr algn="ctr"/>
                      <a:r>
                        <a:rPr lang="fr-CA" dirty="0" smtClean="0"/>
                        <a:t>32</a:t>
                      </a:r>
                      <a:endParaRPr lang="fr-CA" dirty="0"/>
                    </a:p>
                  </a:txBody>
                  <a:tcPr/>
                </a:tc>
                <a:tc>
                  <a:txBody>
                    <a:bodyPr/>
                    <a:lstStyle/>
                    <a:p>
                      <a:pPr algn="l"/>
                      <a:r>
                        <a:rPr lang="fr-CA" dirty="0" smtClean="0"/>
                        <a:t>5 (15,6%)</a:t>
                      </a:r>
                      <a:endParaRPr lang="fr-CA" dirty="0"/>
                    </a:p>
                  </a:txBody>
                  <a:tcPr/>
                </a:tc>
                <a:tc>
                  <a:txBody>
                    <a:bodyPr/>
                    <a:lstStyle/>
                    <a:p>
                      <a:r>
                        <a:rPr lang="fr-CA" dirty="0" smtClean="0"/>
                        <a:t>20% </a:t>
                      </a:r>
                      <a:r>
                        <a:rPr lang="fr-CA" sz="1400" dirty="0" smtClean="0"/>
                        <a:t>(125 mots)</a:t>
                      </a:r>
                      <a:endParaRPr lang="fr-CA" sz="1400" dirty="0"/>
                    </a:p>
                  </a:txBody>
                  <a:tcPr/>
                </a:tc>
                <a:extLst>
                  <a:ext uri="{0D108BD9-81ED-4DB2-BD59-A6C34878D82A}">
                    <a16:rowId xmlns:a16="http://schemas.microsoft.com/office/drawing/2014/main" val="1680754939"/>
                  </a:ext>
                </a:extLst>
              </a:tr>
              <a:tr h="487433">
                <a:tc>
                  <a:txBody>
                    <a:bodyPr/>
                    <a:lstStyle/>
                    <a:p>
                      <a:pPr algn="ctr"/>
                      <a:r>
                        <a:rPr lang="fr-CA" dirty="0" smtClean="0"/>
                        <a:t>7</a:t>
                      </a:r>
                    </a:p>
                  </a:txBody>
                  <a:tcPr/>
                </a:tc>
                <a:tc>
                  <a:txBody>
                    <a:bodyPr/>
                    <a:lstStyle/>
                    <a:p>
                      <a:pPr algn="ctr"/>
                      <a:r>
                        <a:rPr lang="fr-CA" dirty="0" smtClean="0"/>
                        <a:t>37</a:t>
                      </a:r>
                    </a:p>
                  </a:txBody>
                  <a:tcPr/>
                </a:tc>
                <a:tc>
                  <a:txBody>
                    <a:bodyPr/>
                    <a:lstStyle/>
                    <a:p>
                      <a:pPr algn="l"/>
                      <a:r>
                        <a:rPr lang="fr-CA" dirty="0" smtClean="0"/>
                        <a:t>9 (24%)</a:t>
                      </a:r>
                    </a:p>
                  </a:txBody>
                  <a:tcPr/>
                </a:tc>
                <a:tc>
                  <a:txBody>
                    <a:bodyPr/>
                    <a:lstStyle/>
                    <a:p>
                      <a:r>
                        <a:rPr lang="fr-CA" dirty="0" smtClean="0"/>
                        <a:t>25% </a:t>
                      </a:r>
                      <a:r>
                        <a:rPr lang="fr-CA" sz="1400" dirty="0" smtClean="0"/>
                        <a:t>(175 mots)</a:t>
                      </a:r>
                      <a:endParaRPr lang="fr-CA" sz="1400" dirty="0"/>
                    </a:p>
                  </a:txBody>
                  <a:tcPr/>
                </a:tc>
                <a:extLst>
                  <a:ext uri="{0D108BD9-81ED-4DB2-BD59-A6C34878D82A}">
                    <a16:rowId xmlns:a16="http://schemas.microsoft.com/office/drawing/2014/main" val="2315773189"/>
                  </a:ext>
                </a:extLst>
              </a:tr>
              <a:tr h="487433">
                <a:tc>
                  <a:txBody>
                    <a:bodyPr/>
                    <a:lstStyle/>
                    <a:p>
                      <a:pPr algn="ctr"/>
                      <a:r>
                        <a:rPr lang="fr-CA" dirty="0" smtClean="0"/>
                        <a:t>8</a:t>
                      </a:r>
                      <a:endParaRPr lang="fr-CA" dirty="0"/>
                    </a:p>
                  </a:txBody>
                  <a:tcPr/>
                </a:tc>
                <a:tc>
                  <a:txBody>
                    <a:bodyPr/>
                    <a:lstStyle/>
                    <a:p>
                      <a:pPr algn="ctr"/>
                      <a:r>
                        <a:rPr lang="fr-CA" dirty="0" smtClean="0"/>
                        <a:t>25</a:t>
                      </a:r>
                      <a:endParaRPr lang="fr-CA" dirty="0"/>
                    </a:p>
                  </a:txBody>
                  <a:tcPr/>
                </a:tc>
                <a:tc>
                  <a:txBody>
                    <a:bodyPr/>
                    <a:lstStyle/>
                    <a:p>
                      <a:pPr algn="l"/>
                      <a:r>
                        <a:rPr lang="fr-CA" dirty="0" smtClean="0"/>
                        <a:t>5 (20%)</a:t>
                      </a:r>
                      <a:endParaRPr lang="fr-CA" dirty="0"/>
                    </a:p>
                  </a:txBody>
                  <a:tcPr/>
                </a:tc>
                <a:tc>
                  <a:txBody>
                    <a:bodyPr/>
                    <a:lstStyle/>
                    <a:p>
                      <a:r>
                        <a:rPr lang="fr-CA" dirty="0" smtClean="0"/>
                        <a:t>25% </a:t>
                      </a:r>
                      <a:r>
                        <a:rPr lang="fr-CA" sz="1400" dirty="0" smtClean="0"/>
                        <a:t>(200 mots)</a:t>
                      </a:r>
                    </a:p>
                  </a:txBody>
                  <a:tcPr/>
                </a:tc>
                <a:extLst>
                  <a:ext uri="{0D108BD9-81ED-4DB2-BD59-A6C34878D82A}">
                    <a16:rowId xmlns:a16="http://schemas.microsoft.com/office/drawing/2014/main" val="2283984990"/>
                  </a:ext>
                </a:extLst>
              </a:tr>
            </a:tbl>
          </a:graphicData>
        </a:graphic>
      </p:graphicFrame>
    </p:spTree>
    <p:extLst>
      <p:ext uri="{BB962C8B-B14F-4D97-AF65-F5344CB8AC3E}">
        <p14:creationId xmlns:p14="http://schemas.microsoft.com/office/powerpoint/2010/main" val="139822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11624" y="620688"/>
            <a:ext cx="7128792" cy="523220"/>
          </a:xfrm>
          <a:prstGeom prst="rect">
            <a:avLst/>
          </a:prstGeom>
          <a:noFill/>
        </p:spPr>
        <p:txBody>
          <a:bodyPr wrap="square" rtlCol="0">
            <a:spAutoFit/>
          </a:bodyPr>
          <a:lstStyle/>
          <a:p>
            <a:pPr algn="ctr"/>
            <a:r>
              <a:rPr lang="fr-CA" sz="2800" b="1" dirty="0"/>
              <a:t>Trois façons d’approcher l’acte d’écrire</a:t>
            </a:r>
            <a:endParaRPr lang="fr-CA" sz="2800" b="1" i="1" dirty="0"/>
          </a:p>
        </p:txBody>
      </p:sp>
      <p:sp>
        <p:nvSpPr>
          <p:cNvPr id="4" name="ZoneTexte 3"/>
          <p:cNvSpPr txBox="1"/>
          <p:nvPr/>
        </p:nvSpPr>
        <p:spPr>
          <a:xfrm>
            <a:off x="3215680" y="2492896"/>
            <a:ext cx="6948264" cy="1830758"/>
          </a:xfrm>
          <a:prstGeom prst="rect">
            <a:avLst/>
          </a:prstGeom>
          <a:noFill/>
        </p:spPr>
        <p:txBody>
          <a:bodyPr wrap="square" rtlCol="0">
            <a:spAutoFit/>
          </a:bodyPr>
          <a:lstStyle/>
          <a:p>
            <a:pPr marL="342900" indent="-342900">
              <a:lnSpc>
                <a:spcPct val="150000"/>
              </a:lnSpc>
              <a:buAutoNum type="arabicPeriod"/>
            </a:pPr>
            <a:r>
              <a:rPr lang="fr-CA" sz="2600" dirty="0"/>
              <a:t>L’approche du premier jet parfait</a:t>
            </a:r>
          </a:p>
          <a:p>
            <a:pPr marL="342900" indent="-342900">
              <a:lnSpc>
                <a:spcPct val="150000"/>
              </a:lnSpc>
              <a:buAutoNum type="arabicPeriod"/>
            </a:pPr>
            <a:r>
              <a:rPr lang="fr-CA" sz="2600" dirty="0"/>
              <a:t>La «méthode» de l’inspiration</a:t>
            </a:r>
          </a:p>
          <a:p>
            <a:pPr marL="342900" indent="-342900">
              <a:lnSpc>
                <a:spcPct val="150000"/>
              </a:lnSpc>
              <a:buAutoNum type="arabicPeriod"/>
            </a:pPr>
            <a:r>
              <a:rPr lang="fr-CA" sz="2600" dirty="0"/>
              <a:t>L'approche de la résolution de problème</a:t>
            </a:r>
          </a:p>
        </p:txBody>
      </p:sp>
      <p:pic>
        <p:nvPicPr>
          <p:cNvPr id="5" name="Picture 391" descr="C:\Users\Tom\AppData\Local\Microsoft\Windows\Temporary Internet Files\Content.IE5\CVCJG8ZL\MPj04393930000[1].jpg"/>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1" y="-1"/>
            <a:ext cx="2345563" cy="7384211"/>
          </a:xfrm>
          <a:prstGeom prst="rect">
            <a:avLst/>
          </a:prstGeom>
          <a:noFill/>
        </p:spPr>
      </p:pic>
    </p:spTree>
    <p:extLst>
      <p:ext uri="{BB962C8B-B14F-4D97-AF65-F5344CB8AC3E}">
        <p14:creationId xmlns:p14="http://schemas.microsoft.com/office/powerpoint/2010/main" val="195340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5" name="Picture 391" descr="C:\Users\Tom\AppData\Local\Microsoft\Windows\Temporary Internet Files\Content.IE5\CVCJG8ZL\MPj04393930000[1].jpg"/>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0" y="-1"/>
            <a:ext cx="2329132" cy="7332485"/>
          </a:xfrm>
          <a:prstGeom prst="rect">
            <a:avLst/>
          </a:prstGeom>
          <a:noFill/>
        </p:spPr>
      </p:pic>
      <p:sp>
        <p:nvSpPr>
          <p:cNvPr id="4" name="ZoneTexte 3"/>
          <p:cNvSpPr txBox="1"/>
          <p:nvPr/>
        </p:nvSpPr>
        <p:spPr>
          <a:xfrm>
            <a:off x="2173857" y="1268761"/>
            <a:ext cx="9351033" cy="3600986"/>
          </a:xfrm>
          <a:prstGeom prst="rect">
            <a:avLst/>
          </a:prstGeom>
          <a:noFill/>
        </p:spPr>
        <p:txBody>
          <a:bodyPr wrap="square" rtlCol="0">
            <a:spAutoFit/>
          </a:bodyPr>
          <a:lstStyle/>
          <a:p>
            <a:pPr algn="ctr">
              <a:lnSpc>
                <a:spcPct val="150000"/>
              </a:lnSpc>
            </a:pPr>
            <a:r>
              <a:rPr lang="en-US" sz="2800" b="1" dirty="0" err="1"/>
              <a:t>Rédaction</a:t>
            </a:r>
            <a:r>
              <a:rPr lang="en-US" sz="2800" b="1" dirty="0"/>
              <a:t> d’un </a:t>
            </a:r>
            <a:r>
              <a:rPr lang="en-US" sz="2800" b="1" dirty="0" err="1"/>
              <a:t>texte</a:t>
            </a:r>
            <a:r>
              <a:rPr lang="en-US" sz="2800" b="1" dirty="0"/>
              <a:t> </a:t>
            </a:r>
            <a:br>
              <a:rPr lang="en-US" sz="2800" b="1" dirty="0"/>
            </a:br>
            <a:r>
              <a:rPr lang="en-US" sz="4000" dirty="0"/>
              <a:t>= </a:t>
            </a:r>
            <a:r>
              <a:rPr lang="en-US" sz="2400" dirty="0"/>
              <a:t/>
            </a:r>
            <a:br>
              <a:rPr lang="en-US" sz="2400" dirty="0"/>
            </a:br>
            <a:r>
              <a:rPr lang="en-US" sz="2800" dirty="0"/>
              <a:t>demarche de resolution de </a:t>
            </a:r>
            <a:r>
              <a:rPr lang="en-US" sz="2800" dirty="0" err="1" smtClean="0"/>
              <a:t>problème</a:t>
            </a:r>
            <a:r>
              <a:rPr lang="en-US" sz="2800" dirty="0" smtClean="0"/>
              <a:t> </a:t>
            </a:r>
            <a:r>
              <a:rPr lang="en-US" sz="2800" dirty="0" err="1"/>
              <a:t>dans</a:t>
            </a:r>
            <a:r>
              <a:rPr lang="en-US" sz="2800" dirty="0"/>
              <a:t> </a:t>
            </a:r>
            <a:r>
              <a:rPr lang="en-US" sz="2800" dirty="0" err="1"/>
              <a:t>laquelle</a:t>
            </a:r>
            <a:r>
              <a:rPr lang="en-US" sz="2800" dirty="0"/>
              <a:t> le </a:t>
            </a:r>
            <a:r>
              <a:rPr lang="en-US" sz="2800" dirty="0" err="1"/>
              <a:t>scripteur</a:t>
            </a:r>
            <a:r>
              <a:rPr lang="en-US" sz="2800" dirty="0"/>
              <a:t>, </a:t>
            </a:r>
            <a:r>
              <a:rPr lang="en-US" sz="2800" dirty="0" err="1"/>
              <a:t>préoccupé</a:t>
            </a:r>
            <a:r>
              <a:rPr lang="en-US" sz="2800" dirty="0"/>
              <a:t> par </a:t>
            </a:r>
            <a:r>
              <a:rPr lang="en-US" sz="2800" dirty="0" err="1"/>
              <a:t>ce</a:t>
            </a:r>
            <a:r>
              <a:rPr lang="en-US" sz="2800" dirty="0"/>
              <a:t> </a:t>
            </a:r>
            <a:r>
              <a:rPr lang="en-US" sz="2800" dirty="0" err="1"/>
              <a:t>qu’il</a:t>
            </a:r>
            <a:r>
              <a:rPr lang="en-US" sz="2800" dirty="0"/>
              <a:t> </a:t>
            </a:r>
            <a:r>
              <a:rPr lang="en-US" sz="2800" dirty="0" err="1"/>
              <a:t>veut</a:t>
            </a:r>
            <a:r>
              <a:rPr lang="en-US" sz="2800" dirty="0"/>
              <a:t> faire et </a:t>
            </a:r>
            <a:r>
              <a:rPr lang="en-US" sz="2800" dirty="0" err="1"/>
              <a:t>ce</a:t>
            </a:r>
            <a:r>
              <a:rPr lang="en-US" sz="2800" dirty="0"/>
              <a:t> </a:t>
            </a:r>
            <a:r>
              <a:rPr lang="en-US" sz="2800" dirty="0" err="1"/>
              <a:t>qu’il</a:t>
            </a:r>
            <a:r>
              <a:rPr lang="en-US" sz="2800" dirty="0"/>
              <a:t> </a:t>
            </a:r>
            <a:r>
              <a:rPr lang="en-US" sz="2800" dirty="0" err="1"/>
              <a:t>veut</a:t>
            </a:r>
            <a:r>
              <a:rPr lang="en-US" sz="2800" dirty="0"/>
              <a:t> dire, </a:t>
            </a:r>
            <a:r>
              <a:rPr lang="en-US" sz="2800" dirty="0" err="1"/>
              <a:t>déploie</a:t>
            </a:r>
            <a:r>
              <a:rPr lang="en-US" sz="2800" dirty="0"/>
              <a:t> </a:t>
            </a:r>
            <a:r>
              <a:rPr lang="en-US" sz="2800" dirty="0" err="1"/>
              <a:t>différentes</a:t>
            </a:r>
            <a:r>
              <a:rPr lang="en-US" sz="2800" dirty="0"/>
              <a:t> strategies pour </a:t>
            </a:r>
            <a:r>
              <a:rPr lang="en-US" sz="2800" dirty="0" err="1"/>
              <a:t>atteindre</a:t>
            </a:r>
            <a:r>
              <a:rPr lang="en-US" sz="2800" dirty="0"/>
              <a:t> </a:t>
            </a:r>
            <a:r>
              <a:rPr lang="en-US" sz="2800" dirty="0" err="1"/>
              <a:t>ses</a:t>
            </a:r>
            <a:r>
              <a:rPr lang="en-US" sz="2800" dirty="0"/>
              <a:t> </a:t>
            </a:r>
            <a:r>
              <a:rPr lang="en-US" sz="2800" dirty="0" err="1"/>
              <a:t>objectifs</a:t>
            </a:r>
            <a:endParaRPr lang="fr-CA" sz="2800" dirty="0"/>
          </a:p>
        </p:txBody>
      </p:sp>
    </p:spTree>
    <p:extLst>
      <p:ext uri="{BB962C8B-B14F-4D97-AF65-F5344CB8AC3E}">
        <p14:creationId xmlns:p14="http://schemas.microsoft.com/office/powerpoint/2010/main" val="4014181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2845</Words>
  <Application>Microsoft Office PowerPoint</Application>
  <PresentationFormat>Grand écran</PresentationFormat>
  <Paragraphs>335</Paragraphs>
  <Slides>31</Slides>
  <Notes>28</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31</vt:i4>
      </vt:variant>
    </vt:vector>
  </HeadingPairs>
  <TitlesOfParts>
    <vt:vector size="40" baseType="lpstr">
      <vt:lpstr>Arial</vt:lpstr>
      <vt:lpstr>Calibri</vt:lpstr>
      <vt:lpstr>Calibri Light</vt:lpstr>
      <vt:lpstr>Century Gothic</vt:lpstr>
      <vt:lpstr>Times New Roman</vt:lpstr>
      <vt:lpstr>Viner Hand ITC</vt:lpstr>
      <vt:lpstr>Wingdings</vt:lpstr>
      <vt:lpstr>Thème Office</vt:lpstr>
      <vt:lpstr>1_Thème Office</vt:lpstr>
      <vt:lpstr>Développement de la compétence en écriture des élèves en francisation</vt:lpstr>
      <vt:lpstr>Le message codé</vt:lpstr>
      <vt:lpstr>Objectifs de la rencontre:</vt:lpstr>
      <vt:lpstr>Présentation PowerPoint</vt:lpstr>
      <vt:lpstr>Présentation PowerPoint</vt:lpstr>
      <vt:lpstr>Présentation PowerPoint</vt:lpstr>
      <vt:lpstr>Présentation PowerPoint</vt:lpstr>
      <vt:lpstr>Présentation PowerPoint</vt:lpstr>
      <vt:lpstr>Présentation PowerPoint</vt:lpstr>
      <vt:lpstr>Scripteurs</vt:lpstr>
      <vt:lpstr>Scripteurs en L2 sont comparables aux scripteurs novices en L1:</vt:lpstr>
      <vt:lpstr>Types de scripteurs</vt:lpstr>
      <vt:lpstr>Processus d’écriture</vt:lpstr>
      <vt:lpstr>Processus d’écriture</vt:lpstr>
      <vt:lpstr>Qu’est-ce que la planification de la rédaction?</vt:lpstr>
      <vt:lpstr>Planification</vt:lpstr>
      <vt:lpstr>Planification </vt:lpstr>
      <vt:lpstr>Enseignement de la planification en 4 étapes</vt:lpstr>
      <vt:lpstr>Stratégies de planification efficaces</vt:lpstr>
      <vt:lpstr>Processus d’écriture</vt:lpstr>
      <vt:lpstr>Processus d’écriture</vt:lpstr>
      <vt:lpstr>Stratégies de mise en texte efficaces</vt:lpstr>
      <vt:lpstr>Processus d’écriture</vt:lpstr>
      <vt:lpstr>Processus d’écriture</vt:lpstr>
      <vt:lpstr>Présentation PowerPoint</vt:lpstr>
      <vt:lpstr>Révision</vt:lpstr>
      <vt:lpstr>Révision </vt:lpstr>
      <vt:lpstr>Présentation PowerPoint</vt:lpstr>
      <vt:lpstr>Implication pour l’enseignant</vt:lpstr>
      <vt:lpstr>Stratégies de révision efficaces</vt:lpstr>
      <vt:lpstr>Développement de la competence en PÉ: comment?</vt:lpstr>
    </vt:vector>
  </TitlesOfParts>
  <Company>CSMV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Rimma Osadceaia</dc:creator>
  <cp:lastModifiedBy>Rimma Osadceaia</cp:lastModifiedBy>
  <cp:revision>37</cp:revision>
  <dcterms:created xsi:type="dcterms:W3CDTF">2019-04-21T14:17:35Z</dcterms:created>
  <dcterms:modified xsi:type="dcterms:W3CDTF">2019-05-02T22:36:14Z</dcterms:modified>
</cp:coreProperties>
</file>