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0" r:id="rId5"/>
    <p:sldMasterId id="2147483690" r:id="rId6"/>
  </p:sldMasterIdLst>
  <p:notesMasterIdLst>
    <p:notesMasterId r:id="rId38"/>
  </p:notesMasterIdLst>
  <p:sldIdLst>
    <p:sldId id="256" r:id="rId7"/>
    <p:sldId id="294" r:id="rId8"/>
    <p:sldId id="298" r:id="rId9"/>
    <p:sldId id="281" r:id="rId10"/>
    <p:sldId id="280" r:id="rId11"/>
    <p:sldId id="267" r:id="rId12"/>
    <p:sldId id="312" r:id="rId13"/>
    <p:sldId id="314" r:id="rId14"/>
    <p:sldId id="315" r:id="rId15"/>
    <p:sldId id="300" r:id="rId16"/>
    <p:sldId id="274" r:id="rId17"/>
    <p:sldId id="276" r:id="rId18"/>
    <p:sldId id="277" r:id="rId19"/>
    <p:sldId id="278" r:id="rId20"/>
    <p:sldId id="279" r:id="rId21"/>
    <p:sldId id="283" r:id="rId22"/>
    <p:sldId id="282" r:id="rId23"/>
    <p:sldId id="284" r:id="rId24"/>
    <p:sldId id="295" r:id="rId25"/>
    <p:sldId id="296" r:id="rId26"/>
    <p:sldId id="297" r:id="rId27"/>
    <p:sldId id="316" r:id="rId28"/>
    <p:sldId id="309" r:id="rId29"/>
    <p:sldId id="306" r:id="rId30"/>
    <p:sldId id="292" r:id="rId31"/>
    <p:sldId id="293" r:id="rId32"/>
    <p:sldId id="308" r:id="rId33"/>
    <p:sldId id="305" r:id="rId34"/>
    <p:sldId id="307" r:id="rId35"/>
    <p:sldId id="310" r:id="rId36"/>
    <p:sldId id="311" r:id="rId37"/>
  </p:sldIdLst>
  <p:sldSz cx="12192000" cy="6858000"/>
  <p:notesSz cx="6858000" cy="1495425"/>
  <p:defaultTextStyle>
    <a:defPPr>
      <a:defRPr lang="fr-C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612"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EC3F82-5BE7-A0AA-C15D-8D82904F4A7D}" v="58" dt="2019-05-02T18:23:27.047"/>
    <p1510:client id="{3CEA31CF-941C-4A81-851B-AE568049CC66}" v="49" dt="2019-05-01T20:23:24.555"/>
    <p1510:client id="{6FCE8329-585A-6FB7-3129-ACD32B81BD62}" v="28" dt="2019-05-02T15:30:53.210"/>
    <p1510:client id="{A8831D33-4583-18DB-22D6-273D8AE9D6FB}" v="3" dt="2019-05-01T20:12:20.655"/>
    <p1510:client id="{EE009481-6B8F-3D96-FA07-8BD28CFADCB1}" v="211" dt="2019-05-01T19:04:39.5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354" y="90"/>
      </p:cViewPr>
      <p:guideLst/>
    </p:cSldViewPr>
  </p:slideViewPr>
  <p:notesTextViewPr>
    <p:cViewPr>
      <p:scale>
        <a:sx n="1" d="1"/>
        <a:sy n="1" d="1"/>
      </p:scale>
      <p:origin x="0" y="0"/>
    </p:cViewPr>
  </p:notesTextViewPr>
  <p:notesViewPr>
    <p:cSldViewPr snapToGrid="0">
      <p:cViewPr>
        <p:scale>
          <a:sx n="1" d="2"/>
          <a:sy n="1" d="2"/>
        </p:scale>
        <p:origin x="0" y="0"/>
      </p:cViewPr>
      <p:guideLst>
        <p:guide orient="horz" pos="61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72B48A-21FB-4947-8452-1C8BD1235DBD}"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fr-FR"/>
        </a:p>
      </dgm:t>
    </dgm:pt>
    <dgm:pt modelId="{23AF5E10-7D8B-4BB1-BAD0-34A9828E0615}">
      <dgm:prSet phldrT="[Texte]"/>
      <dgm:spPr/>
      <dgm:t>
        <a:bodyPr/>
        <a:lstStyle/>
        <a:p>
          <a:r>
            <a:rPr lang="fr-FR"/>
            <a:t>Classe flexible</a:t>
          </a:r>
        </a:p>
      </dgm:t>
    </dgm:pt>
    <dgm:pt modelId="{DE65E374-2EEA-40FB-9C38-6B52411A82DC}" type="parTrans" cxnId="{98F0D44E-CC42-462E-88BE-958112AF1F40}">
      <dgm:prSet/>
      <dgm:spPr/>
      <dgm:t>
        <a:bodyPr/>
        <a:lstStyle/>
        <a:p>
          <a:endParaRPr lang="fr-FR"/>
        </a:p>
      </dgm:t>
    </dgm:pt>
    <dgm:pt modelId="{5543F625-3ED6-492A-B2C0-679758B30916}" type="sibTrans" cxnId="{98F0D44E-CC42-462E-88BE-958112AF1F40}">
      <dgm:prSet/>
      <dgm:spPr/>
      <dgm:t>
        <a:bodyPr/>
        <a:lstStyle/>
        <a:p>
          <a:endParaRPr lang="fr-FR"/>
        </a:p>
      </dgm:t>
    </dgm:pt>
    <dgm:pt modelId="{D9CDD474-3CF8-49C1-A8DE-92E66C6FF9C4}">
      <dgm:prSet phldrT="[Texte]"/>
      <dgm:spPr/>
      <dgm:t>
        <a:bodyPr/>
        <a:lstStyle/>
        <a:p>
          <a:r>
            <a:rPr lang="fr-FR"/>
            <a:t>    </a:t>
          </a:r>
        </a:p>
      </dgm:t>
    </dgm:pt>
    <dgm:pt modelId="{AF4FB5F5-7001-478E-A5B5-ECAD2E2B0C53}" type="parTrans" cxnId="{C36410A4-00A8-4436-9596-358FEDD0C887}">
      <dgm:prSet/>
      <dgm:spPr/>
      <dgm:t>
        <a:bodyPr/>
        <a:lstStyle/>
        <a:p>
          <a:endParaRPr lang="fr-FR"/>
        </a:p>
      </dgm:t>
    </dgm:pt>
    <dgm:pt modelId="{71EA3E92-2210-4CE1-AEA5-23AC23D13E22}" type="sibTrans" cxnId="{C36410A4-00A8-4436-9596-358FEDD0C887}">
      <dgm:prSet/>
      <dgm:spPr/>
      <dgm:t>
        <a:bodyPr/>
        <a:lstStyle/>
        <a:p>
          <a:endParaRPr lang="fr-FR"/>
        </a:p>
      </dgm:t>
    </dgm:pt>
    <dgm:pt modelId="{843A3BCD-52DB-42CB-9EE2-9636538A84A3}">
      <dgm:prSet phldrT="[Texte]"/>
      <dgm:spPr/>
      <dgm:t>
        <a:bodyPr/>
        <a:lstStyle/>
        <a:p>
          <a:r>
            <a:rPr lang="fr-FR"/>
            <a:t>     </a:t>
          </a:r>
        </a:p>
      </dgm:t>
    </dgm:pt>
    <dgm:pt modelId="{7E8CA583-2FBE-4118-90AB-FB1A63236B10}" type="parTrans" cxnId="{A4FE0F80-A121-4049-8612-B6E7A6A1C734}">
      <dgm:prSet/>
      <dgm:spPr/>
      <dgm:t>
        <a:bodyPr/>
        <a:lstStyle/>
        <a:p>
          <a:endParaRPr lang="fr-FR"/>
        </a:p>
      </dgm:t>
    </dgm:pt>
    <dgm:pt modelId="{BFAA3358-C58D-41D6-A1A8-82862048792D}" type="sibTrans" cxnId="{A4FE0F80-A121-4049-8612-B6E7A6A1C734}">
      <dgm:prSet/>
      <dgm:spPr/>
      <dgm:t>
        <a:bodyPr/>
        <a:lstStyle/>
        <a:p>
          <a:endParaRPr lang="fr-FR"/>
        </a:p>
      </dgm:t>
    </dgm:pt>
    <dgm:pt modelId="{FD437008-5611-4E1D-832F-29C3C9ADCDC8}">
      <dgm:prSet phldrT="[Texte]"/>
      <dgm:spPr/>
      <dgm:t>
        <a:bodyPr/>
        <a:lstStyle/>
        <a:p>
          <a:r>
            <a:rPr lang="fr-FR"/>
            <a:t>   </a:t>
          </a:r>
        </a:p>
      </dgm:t>
    </dgm:pt>
    <dgm:pt modelId="{01DB2FF4-EB3F-456E-BA3F-D77659F4AE8F}" type="parTrans" cxnId="{37186B6D-E904-4307-996A-F06B877E3285}">
      <dgm:prSet/>
      <dgm:spPr/>
      <dgm:t>
        <a:bodyPr/>
        <a:lstStyle/>
        <a:p>
          <a:endParaRPr lang="fr-FR"/>
        </a:p>
      </dgm:t>
    </dgm:pt>
    <dgm:pt modelId="{B5E86035-DBED-409D-A930-087692499C55}" type="sibTrans" cxnId="{37186B6D-E904-4307-996A-F06B877E3285}">
      <dgm:prSet/>
      <dgm:spPr/>
      <dgm:t>
        <a:bodyPr/>
        <a:lstStyle/>
        <a:p>
          <a:endParaRPr lang="fr-FR"/>
        </a:p>
      </dgm:t>
    </dgm:pt>
    <dgm:pt modelId="{650620C8-E966-4F40-8454-0BAFF5B88ED5}">
      <dgm:prSet phldrT="[Texte]"/>
      <dgm:spPr/>
      <dgm:t>
        <a:bodyPr/>
        <a:lstStyle/>
        <a:p>
          <a:endParaRPr lang="fr-FR"/>
        </a:p>
      </dgm:t>
    </dgm:pt>
    <dgm:pt modelId="{C01C3C9E-B359-41D3-BC97-1BB603179AA8}" type="parTrans" cxnId="{82D272CD-DEB1-4DA0-8B7F-01D421B05DA5}">
      <dgm:prSet/>
      <dgm:spPr/>
      <dgm:t>
        <a:bodyPr/>
        <a:lstStyle/>
        <a:p>
          <a:endParaRPr lang="fr-FR"/>
        </a:p>
      </dgm:t>
    </dgm:pt>
    <dgm:pt modelId="{96433B28-7DF7-4863-9002-C2D181B6181E}" type="sibTrans" cxnId="{82D272CD-DEB1-4DA0-8B7F-01D421B05DA5}">
      <dgm:prSet/>
      <dgm:spPr/>
      <dgm:t>
        <a:bodyPr/>
        <a:lstStyle/>
        <a:p>
          <a:endParaRPr lang="fr-FR"/>
        </a:p>
      </dgm:t>
    </dgm:pt>
    <dgm:pt modelId="{2AFEAD87-421B-459C-8F29-6705A2021430}">
      <dgm:prSet/>
      <dgm:spPr/>
      <dgm:t>
        <a:bodyPr/>
        <a:lstStyle/>
        <a:p>
          <a:r>
            <a:rPr lang="fr-FR"/>
            <a:t>Bienêtre</a:t>
          </a:r>
        </a:p>
      </dgm:t>
    </dgm:pt>
    <dgm:pt modelId="{D890C237-9765-4933-A816-A4219BAF9069}" type="parTrans" cxnId="{361D76EE-B9E9-4ED2-B8F6-7BA6983C8D71}">
      <dgm:prSet/>
      <dgm:spPr/>
      <dgm:t>
        <a:bodyPr/>
        <a:lstStyle/>
        <a:p>
          <a:endParaRPr lang="fr-FR"/>
        </a:p>
      </dgm:t>
    </dgm:pt>
    <dgm:pt modelId="{137E039B-F843-4DB3-AFCE-B9ABCD42C296}" type="sibTrans" cxnId="{361D76EE-B9E9-4ED2-B8F6-7BA6983C8D71}">
      <dgm:prSet/>
      <dgm:spPr/>
      <dgm:t>
        <a:bodyPr/>
        <a:lstStyle/>
        <a:p>
          <a:endParaRPr lang="fr-FR"/>
        </a:p>
      </dgm:t>
    </dgm:pt>
    <dgm:pt modelId="{29C61E74-944D-427E-B558-D027A9E6F740}">
      <dgm:prSet/>
      <dgm:spPr/>
      <dgm:t>
        <a:bodyPr/>
        <a:lstStyle/>
        <a:p>
          <a:r>
            <a:rPr lang="fr-FR"/>
            <a:t>    </a:t>
          </a:r>
        </a:p>
      </dgm:t>
    </dgm:pt>
    <dgm:pt modelId="{C9DCA3F7-E299-430D-9E2A-6559509CAEAF}" type="parTrans" cxnId="{E1B38691-F9B1-48A0-822B-259EF1D6CD4F}">
      <dgm:prSet/>
      <dgm:spPr/>
      <dgm:t>
        <a:bodyPr/>
        <a:lstStyle/>
        <a:p>
          <a:endParaRPr lang="fr-FR"/>
        </a:p>
      </dgm:t>
    </dgm:pt>
    <dgm:pt modelId="{FA376FBB-2E2C-486B-8029-8A017CE4F690}" type="sibTrans" cxnId="{E1B38691-F9B1-48A0-822B-259EF1D6CD4F}">
      <dgm:prSet/>
      <dgm:spPr/>
      <dgm:t>
        <a:bodyPr/>
        <a:lstStyle/>
        <a:p>
          <a:endParaRPr lang="fr-FR"/>
        </a:p>
      </dgm:t>
    </dgm:pt>
    <dgm:pt modelId="{19751EC1-812B-409F-BE27-F9D4D80EA55F}" type="pres">
      <dgm:prSet presAssocID="{1372B48A-21FB-4947-8452-1C8BD1235DBD}" presName="Name0" presStyleCnt="0">
        <dgm:presLayoutVars>
          <dgm:chMax val="1"/>
          <dgm:dir/>
          <dgm:animLvl val="ctr"/>
          <dgm:resizeHandles val="exact"/>
        </dgm:presLayoutVars>
      </dgm:prSet>
      <dgm:spPr/>
      <dgm:t>
        <a:bodyPr/>
        <a:lstStyle/>
        <a:p>
          <a:endParaRPr lang="fr-FR"/>
        </a:p>
      </dgm:t>
    </dgm:pt>
    <dgm:pt modelId="{C26E9B68-2F1F-4FE2-AC70-ADC815F0D785}" type="pres">
      <dgm:prSet presAssocID="{23AF5E10-7D8B-4BB1-BAD0-34A9828E0615}" presName="centerShape" presStyleLbl="node0" presStyleIdx="0" presStyleCnt="1"/>
      <dgm:spPr/>
      <dgm:t>
        <a:bodyPr/>
        <a:lstStyle/>
        <a:p>
          <a:endParaRPr lang="fr-FR"/>
        </a:p>
      </dgm:t>
    </dgm:pt>
    <dgm:pt modelId="{B7DD6D1E-6FC0-4230-A4DB-FE2C3B7605A6}" type="pres">
      <dgm:prSet presAssocID="{D9CDD474-3CF8-49C1-A8DE-92E66C6FF9C4}" presName="node" presStyleLbl="node1" presStyleIdx="0" presStyleCnt="6">
        <dgm:presLayoutVars>
          <dgm:bulletEnabled val="1"/>
        </dgm:presLayoutVars>
      </dgm:prSet>
      <dgm:spPr/>
      <dgm:t>
        <a:bodyPr/>
        <a:lstStyle/>
        <a:p>
          <a:endParaRPr lang="fr-FR"/>
        </a:p>
      </dgm:t>
    </dgm:pt>
    <dgm:pt modelId="{CC5CDD03-DD40-442D-A873-E023DDBB7756}" type="pres">
      <dgm:prSet presAssocID="{D9CDD474-3CF8-49C1-A8DE-92E66C6FF9C4}" presName="dummy" presStyleCnt="0"/>
      <dgm:spPr/>
    </dgm:pt>
    <dgm:pt modelId="{4DA011E2-6435-405A-9DC6-A36F8137A247}" type="pres">
      <dgm:prSet presAssocID="{71EA3E92-2210-4CE1-AEA5-23AC23D13E22}" presName="sibTrans" presStyleLbl="sibTrans2D1" presStyleIdx="0" presStyleCnt="6"/>
      <dgm:spPr/>
      <dgm:t>
        <a:bodyPr/>
        <a:lstStyle/>
        <a:p>
          <a:endParaRPr lang="fr-FR"/>
        </a:p>
      </dgm:t>
    </dgm:pt>
    <dgm:pt modelId="{55647A25-7699-4A12-959D-E43AF2E9C065}" type="pres">
      <dgm:prSet presAssocID="{843A3BCD-52DB-42CB-9EE2-9636538A84A3}" presName="node" presStyleLbl="node1" presStyleIdx="1" presStyleCnt="6">
        <dgm:presLayoutVars>
          <dgm:bulletEnabled val="1"/>
        </dgm:presLayoutVars>
      </dgm:prSet>
      <dgm:spPr/>
      <dgm:t>
        <a:bodyPr/>
        <a:lstStyle/>
        <a:p>
          <a:endParaRPr lang="fr-FR"/>
        </a:p>
      </dgm:t>
    </dgm:pt>
    <dgm:pt modelId="{F0D4151A-5286-4565-8F1E-8C6B443B29DB}" type="pres">
      <dgm:prSet presAssocID="{843A3BCD-52DB-42CB-9EE2-9636538A84A3}" presName="dummy" presStyleCnt="0"/>
      <dgm:spPr/>
    </dgm:pt>
    <dgm:pt modelId="{DF008202-18C3-4F9C-A35B-36D94EE5B53D}" type="pres">
      <dgm:prSet presAssocID="{BFAA3358-C58D-41D6-A1A8-82862048792D}" presName="sibTrans" presStyleLbl="sibTrans2D1" presStyleIdx="1" presStyleCnt="6"/>
      <dgm:spPr/>
      <dgm:t>
        <a:bodyPr/>
        <a:lstStyle/>
        <a:p>
          <a:endParaRPr lang="fr-FR"/>
        </a:p>
      </dgm:t>
    </dgm:pt>
    <dgm:pt modelId="{A1A5135D-5CC4-4302-A2B8-E2FE54F78A26}" type="pres">
      <dgm:prSet presAssocID="{29C61E74-944D-427E-B558-D027A9E6F740}" presName="node" presStyleLbl="node1" presStyleIdx="2" presStyleCnt="6">
        <dgm:presLayoutVars>
          <dgm:bulletEnabled val="1"/>
        </dgm:presLayoutVars>
      </dgm:prSet>
      <dgm:spPr/>
      <dgm:t>
        <a:bodyPr/>
        <a:lstStyle/>
        <a:p>
          <a:endParaRPr lang="fr-FR"/>
        </a:p>
      </dgm:t>
    </dgm:pt>
    <dgm:pt modelId="{6F44BD70-D993-44B8-8DD7-B548242DE274}" type="pres">
      <dgm:prSet presAssocID="{29C61E74-944D-427E-B558-D027A9E6F740}" presName="dummy" presStyleCnt="0"/>
      <dgm:spPr/>
    </dgm:pt>
    <dgm:pt modelId="{81AC70DC-9756-4428-9C01-B760F097F112}" type="pres">
      <dgm:prSet presAssocID="{FA376FBB-2E2C-486B-8029-8A017CE4F690}" presName="sibTrans" presStyleLbl="sibTrans2D1" presStyleIdx="2" presStyleCnt="6"/>
      <dgm:spPr/>
      <dgm:t>
        <a:bodyPr/>
        <a:lstStyle/>
        <a:p>
          <a:endParaRPr lang="fr-FR"/>
        </a:p>
      </dgm:t>
    </dgm:pt>
    <dgm:pt modelId="{E80C7642-AF6B-4E9E-93CB-D3695895154F}" type="pres">
      <dgm:prSet presAssocID="{FD437008-5611-4E1D-832F-29C3C9ADCDC8}" presName="node" presStyleLbl="node1" presStyleIdx="3" presStyleCnt="6">
        <dgm:presLayoutVars>
          <dgm:bulletEnabled val="1"/>
        </dgm:presLayoutVars>
      </dgm:prSet>
      <dgm:spPr/>
      <dgm:t>
        <a:bodyPr/>
        <a:lstStyle/>
        <a:p>
          <a:endParaRPr lang="fr-FR"/>
        </a:p>
      </dgm:t>
    </dgm:pt>
    <dgm:pt modelId="{195B220D-1D15-4C90-9CBF-C90E916B8EE1}" type="pres">
      <dgm:prSet presAssocID="{FD437008-5611-4E1D-832F-29C3C9ADCDC8}" presName="dummy" presStyleCnt="0"/>
      <dgm:spPr/>
    </dgm:pt>
    <dgm:pt modelId="{59442D40-72BA-47FB-B42B-358B8891241D}" type="pres">
      <dgm:prSet presAssocID="{B5E86035-DBED-409D-A930-087692499C55}" presName="sibTrans" presStyleLbl="sibTrans2D1" presStyleIdx="3" presStyleCnt="6"/>
      <dgm:spPr/>
      <dgm:t>
        <a:bodyPr/>
        <a:lstStyle/>
        <a:p>
          <a:endParaRPr lang="fr-FR"/>
        </a:p>
      </dgm:t>
    </dgm:pt>
    <dgm:pt modelId="{13BF9EC0-00C3-495E-B64D-4BF89E387EDB}" type="pres">
      <dgm:prSet presAssocID="{2AFEAD87-421B-459C-8F29-6705A2021430}" presName="node" presStyleLbl="node1" presStyleIdx="4" presStyleCnt="6">
        <dgm:presLayoutVars>
          <dgm:bulletEnabled val="1"/>
        </dgm:presLayoutVars>
      </dgm:prSet>
      <dgm:spPr/>
      <dgm:t>
        <a:bodyPr/>
        <a:lstStyle/>
        <a:p>
          <a:endParaRPr lang="fr-FR"/>
        </a:p>
      </dgm:t>
    </dgm:pt>
    <dgm:pt modelId="{99B047F5-0700-4BB4-B16A-2148E771CCBC}" type="pres">
      <dgm:prSet presAssocID="{2AFEAD87-421B-459C-8F29-6705A2021430}" presName="dummy" presStyleCnt="0"/>
      <dgm:spPr/>
    </dgm:pt>
    <dgm:pt modelId="{16DB3971-4F01-46A8-A102-1F6AC0C460A1}" type="pres">
      <dgm:prSet presAssocID="{137E039B-F843-4DB3-AFCE-B9ABCD42C296}" presName="sibTrans" presStyleLbl="sibTrans2D1" presStyleIdx="4" presStyleCnt="6"/>
      <dgm:spPr/>
      <dgm:t>
        <a:bodyPr/>
        <a:lstStyle/>
        <a:p>
          <a:endParaRPr lang="fr-FR"/>
        </a:p>
      </dgm:t>
    </dgm:pt>
    <dgm:pt modelId="{A96D0ACA-5659-4BB6-85BA-B4535E251461}" type="pres">
      <dgm:prSet presAssocID="{650620C8-E966-4F40-8454-0BAFF5B88ED5}" presName="node" presStyleLbl="node1" presStyleIdx="5" presStyleCnt="6">
        <dgm:presLayoutVars>
          <dgm:bulletEnabled val="1"/>
        </dgm:presLayoutVars>
      </dgm:prSet>
      <dgm:spPr/>
      <dgm:t>
        <a:bodyPr/>
        <a:lstStyle/>
        <a:p>
          <a:endParaRPr lang="fr-FR"/>
        </a:p>
      </dgm:t>
    </dgm:pt>
    <dgm:pt modelId="{D86BC92E-44B7-4E30-98B1-D535A2A4CBE3}" type="pres">
      <dgm:prSet presAssocID="{650620C8-E966-4F40-8454-0BAFF5B88ED5}" presName="dummy" presStyleCnt="0"/>
      <dgm:spPr/>
    </dgm:pt>
    <dgm:pt modelId="{4B6D56E4-E9D2-4E6D-937E-B699B5017406}" type="pres">
      <dgm:prSet presAssocID="{96433B28-7DF7-4863-9002-C2D181B6181E}" presName="sibTrans" presStyleLbl="sibTrans2D1" presStyleIdx="5" presStyleCnt="6"/>
      <dgm:spPr/>
      <dgm:t>
        <a:bodyPr/>
        <a:lstStyle/>
        <a:p>
          <a:endParaRPr lang="fr-FR"/>
        </a:p>
      </dgm:t>
    </dgm:pt>
  </dgm:ptLst>
  <dgm:cxnLst>
    <dgm:cxn modelId="{361D76EE-B9E9-4ED2-B8F6-7BA6983C8D71}" srcId="{23AF5E10-7D8B-4BB1-BAD0-34A9828E0615}" destId="{2AFEAD87-421B-459C-8F29-6705A2021430}" srcOrd="4" destOrd="0" parTransId="{D890C237-9765-4933-A816-A4219BAF9069}" sibTransId="{137E039B-F843-4DB3-AFCE-B9ABCD42C296}"/>
    <dgm:cxn modelId="{C36410A4-00A8-4436-9596-358FEDD0C887}" srcId="{23AF5E10-7D8B-4BB1-BAD0-34A9828E0615}" destId="{D9CDD474-3CF8-49C1-A8DE-92E66C6FF9C4}" srcOrd="0" destOrd="0" parTransId="{AF4FB5F5-7001-478E-A5B5-ECAD2E2B0C53}" sibTransId="{71EA3E92-2210-4CE1-AEA5-23AC23D13E22}"/>
    <dgm:cxn modelId="{48CB798E-9980-4E51-B6A1-FA1B7915FE69}" type="presOf" srcId="{2AFEAD87-421B-459C-8F29-6705A2021430}" destId="{13BF9EC0-00C3-495E-B64D-4BF89E387EDB}" srcOrd="0" destOrd="0" presId="urn:microsoft.com/office/officeart/2005/8/layout/radial6"/>
    <dgm:cxn modelId="{37186B6D-E904-4307-996A-F06B877E3285}" srcId="{23AF5E10-7D8B-4BB1-BAD0-34A9828E0615}" destId="{FD437008-5611-4E1D-832F-29C3C9ADCDC8}" srcOrd="3" destOrd="0" parTransId="{01DB2FF4-EB3F-456E-BA3F-D77659F4AE8F}" sibTransId="{B5E86035-DBED-409D-A930-087692499C55}"/>
    <dgm:cxn modelId="{3453C779-5758-48CC-B4B8-445D6FFE556D}" type="presOf" srcId="{BFAA3358-C58D-41D6-A1A8-82862048792D}" destId="{DF008202-18C3-4F9C-A35B-36D94EE5B53D}" srcOrd="0" destOrd="0" presId="urn:microsoft.com/office/officeart/2005/8/layout/radial6"/>
    <dgm:cxn modelId="{33125836-B542-415E-ABA7-7D8751AA4456}" type="presOf" srcId="{843A3BCD-52DB-42CB-9EE2-9636538A84A3}" destId="{55647A25-7699-4A12-959D-E43AF2E9C065}" srcOrd="0" destOrd="0" presId="urn:microsoft.com/office/officeart/2005/8/layout/radial6"/>
    <dgm:cxn modelId="{9A1C58BD-10F3-45F1-96D8-D89A7D5E703E}" type="presOf" srcId="{71EA3E92-2210-4CE1-AEA5-23AC23D13E22}" destId="{4DA011E2-6435-405A-9DC6-A36F8137A247}" srcOrd="0" destOrd="0" presId="urn:microsoft.com/office/officeart/2005/8/layout/radial6"/>
    <dgm:cxn modelId="{018C013E-D06B-4E27-B7EB-474A6BD76BE7}" type="presOf" srcId="{96433B28-7DF7-4863-9002-C2D181B6181E}" destId="{4B6D56E4-E9D2-4E6D-937E-B699B5017406}" srcOrd="0" destOrd="0" presId="urn:microsoft.com/office/officeart/2005/8/layout/radial6"/>
    <dgm:cxn modelId="{A4FE0F80-A121-4049-8612-B6E7A6A1C734}" srcId="{23AF5E10-7D8B-4BB1-BAD0-34A9828E0615}" destId="{843A3BCD-52DB-42CB-9EE2-9636538A84A3}" srcOrd="1" destOrd="0" parTransId="{7E8CA583-2FBE-4118-90AB-FB1A63236B10}" sibTransId="{BFAA3358-C58D-41D6-A1A8-82862048792D}"/>
    <dgm:cxn modelId="{997B69C0-F4A9-4542-8BB3-C0636086D9FC}" type="presOf" srcId="{1372B48A-21FB-4947-8452-1C8BD1235DBD}" destId="{19751EC1-812B-409F-BE27-F9D4D80EA55F}" srcOrd="0" destOrd="0" presId="urn:microsoft.com/office/officeart/2005/8/layout/radial6"/>
    <dgm:cxn modelId="{82D272CD-DEB1-4DA0-8B7F-01D421B05DA5}" srcId="{23AF5E10-7D8B-4BB1-BAD0-34A9828E0615}" destId="{650620C8-E966-4F40-8454-0BAFF5B88ED5}" srcOrd="5" destOrd="0" parTransId="{C01C3C9E-B359-41D3-BC97-1BB603179AA8}" sibTransId="{96433B28-7DF7-4863-9002-C2D181B6181E}"/>
    <dgm:cxn modelId="{2A7D1A81-1D11-4A35-93BD-14E8047D862A}" type="presOf" srcId="{D9CDD474-3CF8-49C1-A8DE-92E66C6FF9C4}" destId="{B7DD6D1E-6FC0-4230-A4DB-FE2C3B7605A6}" srcOrd="0" destOrd="0" presId="urn:microsoft.com/office/officeart/2005/8/layout/radial6"/>
    <dgm:cxn modelId="{D2F39E16-B280-41E9-9265-19F741532F19}" type="presOf" srcId="{650620C8-E966-4F40-8454-0BAFF5B88ED5}" destId="{A96D0ACA-5659-4BB6-85BA-B4535E251461}" srcOrd="0" destOrd="0" presId="urn:microsoft.com/office/officeart/2005/8/layout/radial6"/>
    <dgm:cxn modelId="{98F0D44E-CC42-462E-88BE-958112AF1F40}" srcId="{1372B48A-21FB-4947-8452-1C8BD1235DBD}" destId="{23AF5E10-7D8B-4BB1-BAD0-34A9828E0615}" srcOrd="0" destOrd="0" parTransId="{DE65E374-2EEA-40FB-9C38-6B52411A82DC}" sibTransId="{5543F625-3ED6-492A-B2C0-679758B30916}"/>
    <dgm:cxn modelId="{EA5C111B-78ED-48E0-B2FD-5650B5C1DB53}" type="presOf" srcId="{FA376FBB-2E2C-486B-8029-8A017CE4F690}" destId="{81AC70DC-9756-4428-9C01-B760F097F112}" srcOrd="0" destOrd="0" presId="urn:microsoft.com/office/officeart/2005/8/layout/radial6"/>
    <dgm:cxn modelId="{8E895DE1-F7E3-48F5-A663-D1FD6429657D}" type="presOf" srcId="{137E039B-F843-4DB3-AFCE-B9ABCD42C296}" destId="{16DB3971-4F01-46A8-A102-1F6AC0C460A1}" srcOrd="0" destOrd="0" presId="urn:microsoft.com/office/officeart/2005/8/layout/radial6"/>
    <dgm:cxn modelId="{EA7109DB-B206-47D6-9042-CAE3D41C5BE9}" type="presOf" srcId="{FD437008-5611-4E1D-832F-29C3C9ADCDC8}" destId="{E80C7642-AF6B-4E9E-93CB-D3695895154F}" srcOrd="0" destOrd="0" presId="urn:microsoft.com/office/officeart/2005/8/layout/radial6"/>
    <dgm:cxn modelId="{CC445E5B-8B62-4371-8246-DFA73ABFDB06}" type="presOf" srcId="{B5E86035-DBED-409D-A930-087692499C55}" destId="{59442D40-72BA-47FB-B42B-358B8891241D}" srcOrd="0" destOrd="0" presId="urn:microsoft.com/office/officeart/2005/8/layout/radial6"/>
    <dgm:cxn modelId="{E1B38691-F9B1-48A0-822B-259EF1D6CD4F}" srcId="{23AF5E10-7D8B-4BB1-BAD0-34A9828E0615}" destId="{29C61E74-944D-427E-B558-D027A9E6F740}" srcOrd="2" destOrd="0" parTransId="{C9DCA3F7-E299-430D-9E2A-6559509CAEAF}" sibTransId="{FA376FBB-2E2C-486B-8029-8A017CE4F690}"/>
    <dgm:cxn modelId="{7D5E63B6-6263-46D3-AFE7-B4150A185497}" type="presOf" srcId="{23AF5E10-7D8B-4BB1-BAD0-34A9828E0615}" destId="{C26E9B68-2F1F-4FE2-AC70-ADC815F0D785}" srcOrd="0" destOrd="0" presId="urn:microsoft.com/office/officeart/2005/8/layout/radial6"/>
    <dgm:cxn modelId="{719FD441-7B14-480F-A12C-29A682CE082D}" type="presOf" srcId="{29C61E74-944D-427E-B558-D027A9E6F740}" destId="{A1A5135D-5CC4-4302-A2B8-E2FE54F78A26}" srcOrd="0" destOrd="0" presId="urn:microsoft.com/office/officeart/2005/8/layout/radial6"/>
    <dgm:cxn modelId="{16FB4616-857B-46D2-98A2-5206C0C3CDC2}" type="presParOf" srcId="{19751EC1-812B-409F-BE27-F9D4D80EA55F}" destId="{C26E9B68-2F1F-4FE2-AC70-ADC815F0D785}" srcOrd="0" destOrd="0" presId="urn:microsoft.com/office/officeart/2005/8/layout/radial6"/>
    <dgm:cxn modelId="{B5E7568A-A89C-4499-8E66-EDBE3BF006AF}" type="presParOf" srcId="{19751EC1-812B-409F-BE27-F9D4D80EA55F}" destId="{B7DD6D1E-6FC0-4230-A4DB-FE2C3B7605A6}" srcOrd="1" destOrd="0" presId="urn:microsoft.com/office/officeart/2005/8/layout/radial6"/>
    <dgm:cxn modelId="{903D291A-F010-4268-9EB3-D996097598C4}" type="presParOf" srcId="{19751EC1-812B-409F-BE27-F9D4D80EA55F}" destId="{CC5CDD03-DD40-442D-A873-E023DDBB7756}" srcOrd="2" destOrd="0" presId="urn:microsoft.com/office/officeart/2005/8/layout/radial6"/>
    <dgm:cxn modelId="{DFE98130-5566-4BAB-AC79-5EAF97239E3D}" type="presParOf" srcId="{19751EC1-812B-409F-BE27-F9D4D80EA55F}" destId="{4DA011E2-6435-405A-9DC6-A36F8137A247}" srcOrd="3" destOrd="0" presId="urn:microsoft.com/office/officeart/2005/8/layout/radial6"/>
    <dgm:cxn modelId="{A06BC997-625D-4B55-A771-970DC7590DA0}" type="presParOf" srcId="{19751EC1-812B-409F-BE27-F9D4D80EA55F}" destId="{55647A25-7699-4A12-959D-E43AF2E9C065}" srcOrd="4" destOrd="0" presId="urn:microsoft.com/office/officeart/2005/8/layout/radial6"/>
    <dgm:cxn modelId="{D5C59640-188E-442F-94DE-EC4C358F7664}" type="presParOf" srcId="{19751EC1-812B-409F-BE27-F9D4D80EA55F}" destId="{F0D4151A-5286-4565-8F1E-8C6B443B29DB}" srcOrd="5" destOrd="0" presId="urn:microsoft.com/office/officeart/2005/8/layout/radial6"/>
    <dgm:cxn modelId="{1D8E7B14-3507-45EF-BC5F-DE0FB08C7755}" type="presParOf" srcId="{19751EC1-812B-409F-BE27-F9D4D80EA55F}" destId="{DF008202-18C3-4F9C-A35B-36D94EE5B53D}" srcOrd="6" destOrd="0" presId="urn:microsoft.com/office/officeart/2005/8/layout/radial6"/>
    <dgm:cxn modelId="{3E2BF99B-F040-4CC1-91F2-80CF28D92F15}" type="presParOf" srcId="{19751EC1-812B-409F-BE27-F9D4D80EA55F}" destId="{A1A5135D-5CC4-4302-A2B8-E2FE54F78A26}" srcOrd="7" destOrd="0" presId="urn:microsoft.com/office/officeart/2005/8/layout/radial6"/>
    <dgm:cxn modelId="{4D0AD1AB-13F5-4DDA-9DAD-961A1D7C6245}" type="presParOf" srcId="{19751EC1-812B-409F-BE27-F9D4D80EA55F}" destId="{6F44BD70-D993-44B8-8DD7-B548242DE274}" srcOrd="8" destOrd="0" presId="urn:microsoft.com/office/officeart/2005/8/layout/radial6"/>
    <dgm:cxn modelId="{6141497C-C1FA-42C7-8138-B1FFF4526491}" type="presParOf" srcId="{19751EC1-812B-409F-BE27-F9D4D80EA55F}" destId="{81AC70DC-9756-4428-9C01-B760F097F112}" srcOrd="9" destOrd="0" presId="urn:microsoft.com/office/officeart/2005/8/layout/radial6"/>
    <dgm:cxn modelId="{06C238F9-0A0F-4545-B80C-13B71BEDF592}" type="presParOf" srcId="{19751EC1-812B-409F-BE27-F9D4D80EA55F}" destId="{E80C7642-AF6B-4E9E-93CB-D3695895154F}" srcOrd="10" destOrd="0" presId="urn:microsoft.com/office/officeart/2005/8/layout/radial6"/>
    <dgm:cxn modelId="{6AC9B346-9305-4071-97C0-E22108920D2F}" type="presParOf" srcId="{19751EC1-812B-409F-BE27-F9D4D80EA55F}" destId="{195B220D-1D15-4C90-9CBF-C90E916B8EE1}" srcOrd="11" destOrd="0" presId="urn:microsoft.com/office/officeart/2005/8/layout/radial6"/>
    <dgm:cxn modelId="{434C45D3-2E48-4E67-8E36-92F805ECC4F9}" type="presParOf" srcId="{19751EC1-812B-409F-BE27-F9D4D80EA55F}" destId="{59442D40-72BA-47FB-B42B-358B8891241D}" srcOrd="12" destOrd="0" presId="urn:microsoft.com/office/officeart/2005/8/layout/radial6"/>
    <dgm:cxn modelId="{47382879-1990-4E7F-AF29-CD0B4B139604}" type="presParOf" srcId="{19751EC1-812B-409F-BE27-F9D4D80EA55F}" destId="{13BF9EC0-00C3-495E-B64D-4BF89E387EDB}" srcOrd="13" destOrd="0" presId="urn:microsoft.com/office/officeart/2005/8/layout/radial6"/>
    <dgm:cxn modelId="{6CB0DD4B-CCAB-4EEC-91C9-1EFC220D0908}" type="presParOf" srcId="{19751EC1-812B-409F-BE27-F9D4D80EA55F}" destId="{99B047F5-0700-4BB4-B16A-2148E771CCBC}" srcOrd="14" destOrd="0" presId="urn:microsoft.com/office/officeart/2005/8/layout/radial6"/>
    <dgm:cxn modelId="{F04C128F-1DC7-4684-8C2A-4A56B2383383}" type="presParOf" srcId="{19751EC1-812B-409F-BE27-F9D4D80EA55F}" destId="{16DB3971-4F01-46A8-A102-1F6AC0C460A1}" srcOrd="15" destOrd="0" presId="urn:microsoft.com/office/officeart/2005/8/layout/radial6"/>
    <dgm:cxn modelId="{8263F3F9-A6FC-47B7-8B18-93012C1A39B9}" type="presParOf" srcId="{19751EC1-812B-409F-BE27-F9D4D80EA55F}" destId="{A96D0ACA-5659-4BB6-85BA-B4535E251461}" srcOrd="16" destOrd="0" presId="urn:microsoft.com/office/officeart/2005/8/layout/radial6"/>
    <dgm:cxn modelId="{32990897-CAE4-45F4-A43C-3024B97E266B}" type="presParOf" srcId="{19751EC1-812B-409F-BE27-F9D4D80EA55F}" destId="{D86BC92E-44B7-4E30-98B1-D535A2A4CBE3}" srcOrd="17" destOrd="0" presId="urn:microsoft.com/office/officeart/2005/8/layout/radial6"/>
    <dgm:cxn modelId="{95314E02-BF88-49C5-9481-1D46BAB88CC1}" type="presParOf" srcId="{19751EC1-812B-409F-BE27-F9D4D80EA55F}" destId="{4B6D56E4-E9D2-4E6D-937E-B699B5017406}"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6D56E4-E9D2-4E6D-937E-B699B5017406}">
      <dsp:nvSpPr>
        <dsp:cNvPr id="0" name=""/>
        <dsp:cNvSpPr/>
      </dsp:nvSpPr>
      <dsp:spPr>
        <a:xfrm>
          <a:off x="2944966" y="777395"/>
          <a:ext cx="5303208" cy="5303208"/>
        </a:xfrm>
        <a:prstGeom prst="blockArc">
          <a:avLst>
            <a:gd name="adj1" fmla="val 12600000"/>
            <a:gd name="adj2" fmla="val 16200000"/>
            <a:gd name="adj3" fmla="val 4534"/>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DB3971-4F01-46A8-A102-1F6AC0C460A1}">
      <dsp:nvSpPr>
        <dsp:cNvPr id="0" name=""/>
        <dsp:cNvSpPr/>
      </dsp:nvSpPr>
      <dsp:spPr>
        <a:xfrm>
          <a:off x="2944966" y="777395"/>
          <a:ext cx="5303208" cy="5303208"/>
        </a:xfrm>
        <a:prstGeom prst="blockArc">
          <a:avLst>
            <a:gd name="adj1" fmla="val 9000000"/>
            <a:gd name="adj2" fmla="val 12600000"/>
            <a:gd name="adj3" fmla="val 4534"/>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442D40-72BA-47FB-B42B-358B8891241D}">
      <dsp:nvSpPr>
        <dsp:cNvPr id="0" name=""/>
        <dsp:cNvSpPr/>
      </dsp:nvSpPr>
      <dsp:spPr>
        <a:xfrm>
          <a:off x="2944966" y="777395"/>
          <a:ext cx="5303208" cy="5303208"/>
        </a:xfrm>
        <a:prstGeom prst="blockArc">
          <a:avLst>
            <a:gd name="adj1" fmla="val 5400000"/>
            <a:gd name="adj2" fmla="val 9000000"/>
            <a:gd name="adj3" fmla="val 4534"/>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1AC70DC-9756-4428-9C01-B760F097F112}">
      <dsp:nvSpPr>
        <dsp:cNvPr id="0" name=""/>
        <dsp:cNvSpPr/>
      </dsp:nvSpPr>
      <dsp:spPr>
        <a:xfrm>
          <a:off x="2944966" y="777395"/>
          <a:ext cx="5303208" cy="5303208"/>
        </a:xfrm>
        <a:prstGeom prst="blockArc">
          <a:avLst>
            <a:gd name="adj1" fmla="val 1800000"/>
            <a:gd name="adj2" fmla="val 5400000"/>
            <a:gd name="adj3" fmla="val 4534"/>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008202-18C3-4F9C-A35B-36D94EE5B53D}">
      <dsp:nvSpPr>
        <dsp:cNvPr id="0" name=""/>
        <dsp:cNvSpPr/>
      </dsp:nvSpPr>
      <dsp:spPr>
        <a:xfrm>
          <a:off x="2944966" y="777395"/>
          <a:ext cx="5303208" cy="5303208"/>
        </a:xfrm>
        <a:prstGeom prst="blockArc">
          <a:avLst>
            <a:gd name="adj1" fmla="val 19800000"/>
            <a:gd name="adj2" fmla="val 1800000"/>
            <a:gd name="adj3" fmla="val 4534"/>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DA011E2-6435-405A-9DC6-A36F8137A247}">
      <dsp:nvSpPr>
        <dsp:cNvPr id="0" name=""/>
        <dsp:cNvSpPr/>
      </dsp:nvSpPr>
      <dsp:spPr>
        <a:xfrm>
          <a:off x="2944966" y="777395"/>
          <a:ext cx="5303208" cy="5303208"/>
        </a:xfrm>
        <a:prstGeom prst="blockArc">
          <a:avLst>
            <a:gd name="adj1" fmla="val 16200000"/>
            <a:gd name="adj2" fmla="val 19800000"/>
            <a:gd name="adj3" fmla="val 4534"/>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26E9B68-2F1F-4FE2-AC70-ADC815F0D785}">
      <dsp:nvSpPr>
        <dsp:cNvPr id="0" name=""/>
        <dsp:cNvSpPr/>
      </dsp:nvSpPr>
      <dsp:spPr>
        <a:xfrm>
          <a:off x="4403746" y="2236176"/>
          <a:ext cx="2385647" cy="2385647"/>
        </a:xfrm>
        <a:prstGeom prst="ellipse">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90" tIns="46990" rIns="46990" bIns="46990" numCol="1" spcCol="1270" anchor="ctr" anchorCtr="0">
          <a:noAutofit/>
        </a:bodyPr>
        <a:lstStyle/>
        <a:p>
          <a:pPr lvl="0" algn="ctr" defTabSz="1644650">
            <a:lnSpc>
              <a:spcPct val="90000"/>
            </a:lnSpc>
            <a:spcBef>
              <a:spcPct val="0"/>
            </a:spcBef>
            <a:spcAft>
              <a:spcPct val="35000"/>
            </a:spcAft>
          </a:pPr>
          <a:r>
            <a:rPr lang="fr-FR" sz="3700" kern="1200"/>
            <a:t>Classe flexible</a:t>
          </a:r>
        </a:p>
      </dsp:txBody>
      <dsp:txXfrm>
        <a:off x="4753116" y="2585546"/>
        <a:ext cx="1686907" cy="1686907"/>
      </dsp:txXfrm>
    </dsp:sp>
    <dsp:sp modelId="{B7DD6D1E-6FC0-4230-A4DB-FE2C3B7605A6}">
      <dsp:nvSpPr>
        <dsp:cNvPr id="0" name=""/>
        <dsp:cNvSpPr/>
      </dsp:nvSpPr>
      <dsp:spPr>
        <a:xfrm>
          <a:off x="4761593" y="2537"/>
          <a:ext cx="1669953" cy="1669953"/>
        </a:xfrm>
        <a:prstGeom prst="ellipse">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r-FR" sz="2200" kern="1200"/>
            <a:t>    </a:t>
          </a:r>
        </a:p>
      </dsp:txBody>
      <dsp:txXfrm>
        <a:off x="5006152" y="247096"/>
        <a:ext cx="1180835" cy="1180835"/>
      </dsp:txXfrm>
    </dsp:sp>
    <dsp:sp modelId="{55647A25-7699-4A12-959D-E43AF2E9C065}">
      <dsp:nvSpPr>
        <dsp:cNvPr id="0" name=""/>
        <dsp:cNvSpPr/>
      </dsp:nvSpPr>
      <dsp:spPr>
        <a:xfrm>
          <a:off x="7005886" y="1298280"/>
          <a:ext cx="1669953" cy="1669953"/>
        </a:xfrm>
        <a:prstGeom prst="ellipse">
          <a:avLst/>
        </a:prstGeom>
        <a:solidFill>
          <a:schemeClr val="accent3">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r-FR" sz="2200" kern="1200"/>
            <a:t>     </a:t>
          </a:r>
        </a:p>
      </dsp:txBody>
      <dsp:txXfrm>
        <a:off x="7250445" y="1542839"/>
        <a:ext cx="1180835" cy="1180835"/>
      </dsp:txXfrm>
    </dsp:sp>
    <dsp:sp modelId="{A1A5135D-5CC4-4302-A2B8-E2FE54F78A26}">
      <dsp:nvSpPr>
        <dsp:cNvPr id="0" name=""/>
        <dsp:cNvSpPr/>
      </dsp:nvSpPr>
      <dsp:spPr>
        <a:xfrm>
          <a:off x="7005886" y="3889766"/>
          <a:ext cx="1669953" cy="1669953"/>
        </a:xfrm>
        <a:prstGeom prst="ellipse">
          <a:avLst/>
        </a:prstGeom>
        <a:solidFill>
          <a:schemeClr val="accent4">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r-FR" sz="2200" kern="1200"/>
            <a:t>    </a:t>
          </a:r>
        </a:p>
      </dsp:txBody>
      <dsp:txXfrm>
        <a:off x="7250445" y="4134325"/>
        <a:ext cx="1180835" cy="1180835"/>
      </dsp:txXfrm>
    </dsp:sp>
    <dsp:sp modelId="{E80C7642-AF6B-4E9E-93CB-D3695895154F}">
      <dsp:nvSpPr>
        <dsp:cNvPr id="0" name=""/>
        <dsp:cNvSpPr/>
      </dsp:nvSpPr>
      <dsp:spPr>
        <a:xfrm>
          <a:off x="4761593" y="5185509"/>
          <a:ext cx="1669953" cy="1669953"/>
        </a:xfrm>
        <a:prstGeom prst="ellipse">
          <a:avLst/>
        </a:prstGeom>
        <a:solidFill>
          <a:schemeClr val="accent5">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r-FR" sz="2200" kern="1200"/>
            <a:t>   </a:t>
          </a:r>
        </a:p>
      </dsp:txBody>
      <dsp:txXfrm>
        <a:off x="5006152" y="5430068"/>
        <a:ext cx="1180835" cy="1180835"/>
      </dsp:txXfrm>
    </dsp:sp>
    <dsp:sp modelId="{13BF9EC0-00C3-495E-B64D-4BF89E387EDB}">
      <dsp:nvSpPr>
        <dsp:cNvPr id="0" name=""/>
        <dsp:cNvSpPr/>
      </dsp:nvSpPr>
      <dsp:spPr>
        <a:xfrm>
          <a:off x="2517301" y="3889766"/>
          <a:ext cx="1669953" cy="1669953"/>
        </a:xfrm>
        <a:prstGeom prst="ellipse">
          <a:avLst/>
        </a:prstGeom>
        <a:solidFill>
          <a:schemeClr val="accent6">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r-FR" sz="2200" kern="1200"/>
            <a:t>Bienêtre</a:t>
          </a:r>
        </a:p>
      </dsp:txBody>
      <dsp:txXfrm>
        <a:off x="2761860" y="4134325"/>
        <a:ext cx="1180835" cy="1180835"/>
      </dsp:txXfrm>
    </dsp:sp>
    <dsp:sp modelId="{A96D0ACA-5659-4BB6-85BA-B4535E251461}">
      <dsp:nvSpPr>
        <dsp:cNvPr id="0" name=""/>
        <dsp:cNvSpPr/>
      </dsp:nvSpPr>
      <dsp:spPr>
        <a:xfrm>
          <a:off x="2517301" y="1298280"/>
          <a:ext cx="1669953" cy="1669953"/>
        </a:xfrm>
        <a:prstGeom prst="ellipse">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fr-FR" sz="2200" kern="1200"/>
        </a:p>
      </dsp:txBody>
      <dsp:txXfrm>
        <a:off x="2761860" y="1542839"/>
        <a:ext cx="1180835" cy="118083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BDAC13-7CD9-46D1-8F8B-E30D114375FF}" type="datetimeFigureOut">
              <a:rPr lang="fr-CA"/>
              <a:t>2019-05-06</a:t>
            </a:fld>
            <a:endParaRPr lang="fr-FR"/>
          </a:p>
        </p:txBody>
      </p:sp>
      <p:sp>
        <p:nvSpPr>
          <p:cNvPr id="4" name="Espace réservé de l'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661781-8A14-4735-AC85-FBB6CADA6D29}" type="slidenum">
              <a:rPr lang="fr-CA"/>
              <a:t>‹N°›</a:t>
            </a:fld>
            <a:endParaRPr lang="fr-FR"/>
          </a:p>
        </p:txBody>
      </p:sp>
    </p:spTree>
    <p:extLst>
      <p:ext uri="{BB962C8B-B14F-4D97-AF65-F5344CB8AC3E}">
        <p14:creationId xmlns:p14="http://schemas.microsoft.com/office/powerpoint/2010/main" val="4034631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passeportsante.net/fr/Actualites/Dossiers/ArticleComplementaire.aspx?doc=debout_calories_brulent_sans_exercice_do"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cs.google.com/presentation/d/1xK4jByQMnkrOd6el62px2Jc3zQBGP1_M2-LFa4OQDKI/edit#slide=id.p"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600" err="1">
                <a:cs typeface="Calibri"/>
              </a:rPr>
              <a:t>Cette</a:t>
            </a:r>
            <a:r>
              <a:rPr lang="en-US" sz="1600">
                <a:cs typeface="Calibri"/>
              </a:rPr>
              <a:t> </a:t>
            </a:r>
            <a:r>
              <a:rPr lang="en-US" sz="1600" err="1">
                <a:cs typeface="Calibri"/>
              </a:rPr>
              <a:t>présentation</a:t>
            </a:r>
            <a:r>
              <a:rPr lang="en-US" sz="1600">
                <a:cs typeface="Calibri"/>
              </a:rPr>
              <a:t> </a:t>
            </a:r>
            <a:r>
              <a:rPr lang="en-US" sz="1600" err="1">
                <a:cs typeface="Calibri"/>
              </a:rPr>
              <a:t>résume</a:t>
            </a:r>
            <a:r>
              <a:rPr lang="en-US" sz="1600">
                <a:cs typeface="Calibri"/>
              </a:rPr>
              <a:t> en images le </a:t>
            </a:r>
            <a:r>
              <a:rPr lang="en-US" sz="1600" err="1">
                <a:cs typeface="Calibri"/>
              </a:rPr>
              <a:t>processus</a:t>
            </a:r>
            <a:r>
              <a:rPr lang="en-US" sz="1600">
                <a:cs typeface="Calibri"/>
              </a:rPr>
              <a:t> </a:t>
            </a:r>
            <a:r>
              <a:rPr lang="en-US" sz="1600" err="1">
                <a:cs typeface="Calibri"/>
              </a:rPr>
              <a:t>créatif</a:t>
            </a:r>
            <a:r>
              <a:rPr lang="en-US" sz="1600">
                <a:cs typeface="Calibri"/>
              </a:rPr>
              <a:t> </a:t>
            </a:r>
            <a:r>
              <a:rPr lang="en-US" sz="1600" err="1">
                <a:cs typeface="Calibri"/>
              </a:rPr>
              <a:t>ayant</a:t>
            </a:r>
            <a:r>
              <a:rPr lang="en-US" sz="1600">
                <a:cs typeface="Calibri"/>
              </a:rPr>
              <a:t> </a:t>
            </a:r>
            <a:r>
              <a:rPr lang="en-US" sz="1600" err="1">
                <a:cs typeface="Calibri"/>
              </a:rPr>
              <a:t>mené</a:t>
            </a:r>
            <a:r>
              <a:rPr lang="en-US" sz="1600">
                <a:cs typeface="Calibri"/>
              </a:rPr>
              <a:t> à </a:t>
            </a:r>
            <a:r>
              <a:rPr lang="en-US" sz="1600" err="1">
                <a:cs typeface="Calibri"/>
              </a:rPr>
              <a:t>l'aménagement</a:t>
            </a:r>
            <a:r>
              <a:rPr lang="en-US" sz="1600">
                <a:cs typeface="Calibri"/>
              </a:rPr>
              <a:t> </a:t>
            </a:r>
            <a:r>
              <a:rPr lang="en-US" sz="1600" err="1">
                <a:cs typeface="Calibri"/>
              </a:rPr>
              <a:t>d'une</a:t>
            </a:r>
            <a:r>
              <a:rPr lang="en-US" sz="1600">
                <a:cs typeface="Calibri"/>
              </a:rPr>
              <a:t> </a:t>
            </a:r>
            <a:r>
              <a:rPr lang="en-US" sz="1600" err="1">
                <a:cs typeface="Calibri"/>
              </a:rPr>
              <a:t>classe</a:t>
            </a:r>
            <a:r>
              <a:rPr lang="en-US" sz="1600">
                <a:cs typeface="Calibri"/>
              </a:rPr>
              <a:t> flexible</a:t>
            </a:r>
            <a:r>
              <a:rPr lang="en-US" sz="1600" baseline="0">
                <a:cs typeface="Calibri"/>
              </a:rPr>
              <a:t> don</a:t>
            </a:r>
            <a:r>
              <a:rPr lang="fr-CA" sz="1600" baseline="0">
                <a:cs typeface="Calibri"/>
              </a:rPr>
              <a:t>t l’ameublement peut</a:t>
            </a:r>
            <a:r>
              <a:rPr lang="en-US" sz="1600">
                <a:cs typeface="Calibri"/>
              </a:rPr>
              <a:t> </a:t>
            </a:r>
            <a:r>
              <a:rPr lang="en-US" sz="1600" err="1">
                <a:cs typeface="Calibri"/>
              </a:rPr>
              <a:t>être</a:t>
            </a:r>
            <a:r>
              <a:rPr lang="en-US" sz="1600">
                <a:cs typeface="Calibri"/>
              </a:rPr>
              <a:t> </a:t>
            </a:r>
            <a:r>
              <a:rPr lang="en-US" sz="1600" err="1">
                <a:cs typeface="Calibri"/>
              </a:rPr>
              <a:t>remanié</a:t>
            </a:r>
            <a:r>
              <a:rPr lang="en-US" sz="1600">
                <a:cs typeface="Calibri"/>
              </a:rPr>
              <a:t> </a:t>
            </a:r>
            <a:r>
              <a:rPr lang="en-US" sz="1600" err="1">
                <a:cs typeface="Calibri"/>
              </a:rPr>
              <a:t>selon</a:t>
            </a:r>
            <a:r>
              <a:rPr lang="en-US" sz="1600">
                <a:cs typeface="Calibri"/>
              </a:rPr>
              <a:t> les </a:t>
            </a:r>
            <a:r>
              <a:rPr lang="en-US" sz="1600" err="1">
                <a:cs typeface="Calibri"/>
              </a:rPr>
              <a:t>besoins</a:t>
            </a:r>
            <a:r>
              <a:rPr lang="en-US" sz="1600">
                <a:cs typeface="Calibri"/>
              </a:rPr>
              <a:t> </a:t>
            </a:r>
            <a:r>
              <a:rPr lang="en-US" sz="1600" err="1">
                <a:cs typeface="Calibri"/>
              </a:rPr>
              <a:t>pédagogiques</a:t>
            </a:r>
            <a:r>
              <a:rPr lang="en-US" sz="1600">
                <a:cs typeface="Calibri"/>
              </a:rPr>
              <a:t> de </a:t>
            </a:r>
            <a:r>
              <a:rPr lang="en-US" sz="1600" err="1">
                <a:cs typeface="Calibri"/>
              </a:rPr>
              <a:t>chaque</a:t>
            </a:r>
            <a:r>
              <a:rPr lang="en-US" sz="1600">
                <a:cs typeface="Calibri"/>
              </a:rPr>
              <a:t> </a:t>
            </a:r>
            <a:r>
              <a:rPr lang="en-US" sz="1600" err="1">
                <a:cs typeface="Calibri"/>
              </a:rPr>
              <a:t>enseignant</a:t>
            </a:r>
            <a:r>
              <a:rPr lang="en-US" sz="1600">
                <a:cs typeface="Calibri"/>
              </a:rPr>
              <a:t> et en tenant </a:t>
            </a:r>
            <a:r>
              <a:rPr lang="en-US" sz="1600" err="1">
                <a:cs typeface="Calibri"/>
              </a:rPr>
              <a:t>compte</a:t>
            </a:r>
            <a:r>
              <a:rPr lang="en-US" sz="1600">
                <a:cs typeface="Calibri"/>
              </a:rPr>
              <a:t> des </a:t>
            </a:r>
            <a:r>
              <a:rPr lang="en-US" sz="1600" err="1">
                <a:cs typeface="Calibri"/>
              </a:rPr>
              <a:t>contraintes</a:t>
            </a:r>
            <a:r>
              <a:rPr lang="en-US" sz="1600">
                <a:cs typeface="Calibri"/>
              </a:rPr>
              <a:t> physiques et </a:t>
            </a:r>
            <a:r>
              <a:rPr lang="en-US" sz="1600" err="1">
                <a:cs typeface="Calibri"/>
              </a:rPr>
              <a:t>organisationnelles</a:t>
            </a:r>
            <a:r>
              <a:rPr lang="en-US" sz="1600">
                <a:cs typeface="Calibri"/>
              </a:rPr>
              <a:t>. Le </a:t>
            </a:r>
            <a:r>
              <a:rPr lang="en-US" sz="1600" err="1">
                <a:cs typeface="Calibri"/>
              </a:rPr>
              <a:t>choix</a:t>
            </a:r>
            <a:r>
              <a:rPr lang="en-US" sz="1600">
                <a:cs typeface="Calibri"/>
              </a:rPr>
              <a:t> des articles </a:t>
            </a:r>
            <a:r>
              <a:rPr lang="en-US" sz="1600" err="1">
                <a:cs typeface="Calibri"/>
              </a:rPr>
              <a:t>commandés</a:t>
            </a:r>
            <a:r>
              <a:rPr lang="en-US" sz="1600">
                <a:cs typeface="Calibri"/>
              </a:rPr>
              <a:t> </a:t>
            </a:r>
            <a:r>
              <a:rPr lang="en-US" sz="1600" err="1">
                <a:cs typeface="Calibri"/>
              </a:rPr>
              <a:t>s'est</a:t>
            </a:r>
            <a:r>
              <a:rPr lang="en-US" sz="1600">
                <a:cs typeface="Calibri"/>
              </a:rPr>
              <a:t> fait </a:t>
            </a:r>
            <a:r>
              <a:rPr lang="en-US" sz="1600" err="1">
                <a:cs typeface="Calibri"/>
              </a:rPr>
              <a:t>selon</a:t>
            </a:r>
            <a:r>
              <a:rPr lang="en-US" sz="1600">
                <a:cs typeface="Calibri"/>
              </a:rPr>
              <a:t> </a:t>
            </a:r>
            <a:r>
              <a:rPr lang="en-US" sz="1600" err="1">
                <a:cs typeface="Calibri"/>
              </a:rPr>
              <a:t>cet</a:t>
            </a:r>
            <a:r>
              <a:rPr lang="en-US" sz="1600">
                <a:cs typeface="Calibri"/>
              </a:rPr>
              <a:t> </a:t>
            </a:r>
            <a:r>
              <a:rPr lang="en-US" sz="1600" err="1">
                <a:cs typeface="Calibri"/>
              </a:rPr>
              <a:t>aménagement</a:t>
            </a:r>
            <a:r>
              <a:rPr lang="en-US" sz="1600">
                <a:cs typeface="Calibri"/>
              </a:rPr>
              <a:t> </a:t>
            </a:r>
            <a:r>
              <a:rPr lang="en-US" sz="1600" err="1">
                <a:cs typeface="Calibri"/>
              </a:rPr>
              <a:t>conçu</a:t>
            </a:r>
            <a:r>
              <a:rPr lang="en-US" sz="1600">
                <a:cs typeface="Calibri"/>
              </a:rPr>
              <a:t> le 21 </a:t>
            </a:r>
            <a:r>
              <a:rPr lang="en-US" sz="1600" err="1">
                <a:cs typeface="Calibri"/>
              </a:rPr>
              <a:t>juin</a:t>
            </a:r>
            <a:r>
              <a:rPr lang="en-US" sz="1600">
                <a:cs typeface="Calibri"/>
              </a:rPr>
              <a:t> 2018.</a:t>
            </a:r>
          </a:p>
          <a:p>
            <a:r>
              <a:rPr lang="en-US" sz="1600">
                <a:cs typeface="Calibri"/>
              </a:rPr>
              <a:t>9 h 30 Début de </a:t>
            </a:r>
            <a:r>
              <a:rPr lang="en-US" sz="1600" err="1">
                <a:cs typeface="Calibri"/>
              </a:rPr>
              <a:t>l'atelier</a:t>
            </a:r>
            <a:r>
              <a:rPr lang="en-US" sz="1600">
                <a:cs typeface="Calibri"/>
              </a:rPr>
              <a:t> JPM 2019</a:t>
            </a:r>
          </a:p>
        </p:txBody>
      </p:sp>
      <p:sp>
        <p:nvSpPr>
          <p:cNvPr id="4" name="Espace réservé du numéro de diapositive 3"/>
          <p:cNvSpPr>
            <a:spLocks noGrp="1"/>
          </p:cNvSpPr>
          <p:nvPr>
            <p:ph type="sldNum" sz="quarter" idx="10"/>
          </p:nvPr>
        </p:nvSpPr>
        <p:spPr/>
        <p:txBody>
          <a:bodyPr/>
          <a:lstStyle/>
          <a:p>
            <a:fld id="{72661781-8A14-4735-AC85-FBB6CADA6D29}" type="slidenum">
              <a:rPr lang="fr-CA"/>
              <a:t>1</a:t>
            </a:fld>
            <a:endParaRPr lang="fr-FR"/>
          </a:p>
        </p:txBody>
      </p:sp>
    </p:spTree>
    <p:extLst>
      <p:ext uri="{BB962C8B-B14F-4D97-AF65-F5344CB8AC3E}">
        <p14:creationId xmlns:p14="http://schemas.microsoft.com/office/powerpoint/2010/main" val="3103899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cs typeface="Calibri"/>
              </a:rPr>
              <a:t>En silence</a:t>
            </a:r>
            <a:r>
              <a:rPr lang="en-GB">
                <a:cs typeface="Calibri"/>
              </a:rPr>
              <a:t>, demander aux participants de se lever </a:t>
            </a:r>
            <a:r>
              <a:rPr lang="en-GB" err="1">
                <a:cs typeface="Calibri"/>
              </a:rPr>
              <a:t>debout</a:t>
            </a:r>
            <a:r>
              <a:rPr lang="en-GB">
                <a:cs typeface="Calibri"/>
              </a:rPr>
              <a:t> pour se </a:t>
            </a:r>
            <a:r>
              <a:rPr lang="en-GB" err="1">
                <a:cs typeface="Calibri"/>
              </a:rPr>
              <a:t>délier</a:t>
            </a:r>
            <a:r>
              <a:rPr lang="en-GB">
                <a:cs typeface="Calibri"/>
              </a:rPr>
              <a:t> les jambes et/</a:t>
            </a:r>
            <a:r>
              <a:rPr lang="en-GB" err="1">
                <a:cs typeface="Calibri"/>
              </a:rPr>
              <a:t>ou</a:t>
            </a:r>
            <a:r>
              <a:rPr lang="en-GB">
                <a:cs typeface="Calibri"/>
              </a:rPr>
              <a:t> pour changer de place et essayer </a:t>
            </a:r>
            <a:r>
              <a:rPr lang="en-GB" err="1">
                <a:cs typeface="Calibri"/>
              </a:rPr>
              <a:t>une</a:t>
            </a:r>
            <a:r>
              <a:rPr lang="en-GB">
                <a:cs typeface="Calibri"/>
              </a:rPr>
              <a:t> nouvelle </a:t>
            </a:r>
            <a:r>
              <a:rPr lang="en-GB" err="1">
                <a:cs typeface="Calibri"/>
              </a:rPr>
              <a:t>assise</a:t>
            </a:r>
            <a:r>
              <a:rPr lang="en-GB">
                <a:cs typeface="Calibri"/>
              </a:rPr>
              <a:t> flexible.</a:t>
            </a:r>
            <a:endParaRPr lang="en-GB"/>
          </a:p>
          <a:p>
            <a:r>
              <a:rPr lang="en-GB"/>
              <a:t>Profiter de </a:t>
            </a:r>
            <a:r>
              <a:rPr lang="en-GB" err="1"/>
              <a:t>ce</a:t>
            </a:r>
            <a:r>
              <a:rPr lang="en-GB"/>
              <a:t> moment </a:t>
            </a:r>
            <a:r>
              <a:rPr lang="en-GB" err="1"/>
              <a:t>d'activation</a:t>
            </a:r>
            <a:r>
              <a:rPr lang="en-GB"/>
              <a:t> pour </a:t>
            </a:r>
            <a:r>
              <a:rPr lang="en-GB" err="1"/>
              <a:t>expliquer</a:t>
            </a:r>
            <a:r>
              <a:rPr lang="en-GB"/>
              <a:t>, en </a:t>
            </a:r>
            <a:r>
              <a:rPr lang="en-GB" err="1"/>
              <a:t>citant</a:t>
            </a:r>
            <a:r>
              <a:rPr lang="en-GB"/>
              <a:t> </a:t>
            </a:r>
            <a:r>
              <a:rPr lang="en-GB" err="1"/>
              <a:t>l'</a:t>
            </a:r>
            <a:r>
              <a:rPr lang="en-GB" b="1" err="1"/>
              <a:t>OMS</a:t>
            </a:r>
            <a:r>
              <a:rPr lang="en-GB"/>
              <a:t>, </a:t>
            </a:r>
            <a:r>
              <a:rPr lang="en-GB" err="1"/>
              <a:t>l'importance</a:t>
            </a:r>
            <a:r>
              <a:rPr lang="en-GB"/>
              <a:t> de </a:t>
            </a:r>
            <a:r>
              <a:rPr lang="en-GB" err="1"/>
              <a:t>combattre</a:t>
            </a:r>
            <a:r>
              <a:rPr lang="en-GB"/>
              <a:t> la </a:t>
            </a:r>
            <a:r>
              <a:rPr lang="en-GB" b="1" err="1"/>
              <a:t>sédentarité</a:t>
            </a:r>
            <a:r>
              <a:rPr lang="en-GB" b="1"/>
              <a:t>:</a:t>
            </a:r>
            <a:endParaRPr lang="en-GB">
              <a:cs typeface="Calibri"/>
            </a:endParaRPr>
          </a:p>
          <a:p>
            <a:r>
              <a:rPr lang="en-GB">
                <a:cs typeface="Calibri"/>
              </a:rPr>
              <a:t>1) Le corps </a:t>
            </a:r>
            <a:r>
              <a:rPr lang="en-GB" err="1">
                <a:cs typeface="Calibri"/>
              </a:rPr>
              <a:t>humain</a:t>
            </a:r>
            <a:r>
              <a:rPr lang="en-GB">
                <a:cs typeface="Calibri"/>
              </a:rPr>
              <a:t> </a:t>
            </a:r>
            <a:r>
              <a:rPr lang="en-GB" err="1">
                <a:cs typeface="Calibri"/>
              </a:rPr>
              <a:t>est</a:t>
            </a:r>
            <a:r>
              <a:rPr lang="en-GB">
                <a:cs typeface="Calibri"/>
              </a:rPr>
              <a:t> fait pour </a:t>
            </a:r>
            <a:r>
              <a:rPr lang="en-GB" err="1">
                <a:cs typeface="Calibri"/>
              </a:rPr>
              <a:t>bouger</a:t>
            </a:r>
            <a:r>
              <a:rPr lang="en-GB">
                <a:cs typeface="Calibri"/>
              </a:rPr>
              <a:t>!</a:t>
            </a:r>
          </a:p>
          <a:p>
            <a:pPr marL="514350" lvl="1" indent="-171450">
              <a:buFont typeface="Arial"/>
              <a:buChar char="•"/>
            </a:pPr>
            <a:r>
              <a:rPr lang="en-GB">
                <a:cs typeface="Calibri"/>
              </a:rPr>
              <a:t>206 </a:t>
            </a:r>
            <a:r>
              <a:rPr lang="en-GB" err="1">
                <a:cs typeface="Calibri"/>
              </a:rPr>
              <a:t>os</a:t>
            </a:r>
          </a:p>
          <a:p>
            <a:pPr marL="514350" lvl="1" indent="-171450">
              <a:buFont typeface="Arial"/>
              <a:buChar char="•"/>
            </a:pPr>
            <a:r>
              <a:rPr lang="en-GB">
                <a:cs typeface="Calibri"/>
              </a:rPr>
              <a:t>360 articulations</a:t>
            </a:r>
          </a:p>
          <a:p>
            <a:pPr marL="514350" lvl="1" indent="-171450">
              <a:buFont typeface="Arial"/>
              <a:buChar char="•"/>
            </a:pPr>
            <a:r>
              <a:rPr lang="en-GB">
                <a:cs typeface="Calibri"/>
              </a:rPr>
              <a:t>639 muscles</a:t>
            </a:r>
          </a:p>
          <a:p>
            <a:r>
              <a:rPr lang="en-GB">
                <a:cs typeface="Calibri"/>
              </a:rPr>
              <a:t>2) On </a:t>
            </a:r>
            <a:r>
              <a:rPr lang="en-GB" err="1">
                <a:cs typeface="Calibri"/>
              </a:rPr>
              <a:t>est</a:t>
            </a:r>
            <a:r>
              <a:rPr lang="en-GB">
                <a:cs typeface="Calibri"/>
              </a:rPr>
              <a:t> </a:t>
            </a:r>
            <a:r>
              <a:rPr lang="en-GB" err="1">
                <a:cs typeface="Calibri"/>
              </a:rPr>
              <a:t>considéré</a:t>
            </a:r>
            <a:r>
              <a:rPr lang="en-GB">
                <a:cs typeface="Calibri"/>
              </a:rPr>
              <a:t> </a:t>
            </a:r>
            <a:r>
              <a:rPr lang="en-GB" err="1">
                <a:cs typeface="Calibri"/>
              </a:rPr>
              <a:t>sédentaire</a:t>
            </a:r>
            <a:r>
              <a:rPr lang="en-GB">
                <a:cs typeface="Calibri"/>
              </a:rPr>
              <a:t> </a:t>
            </a:r>
            <a:r>
              <a:rPr lang="en-GB" err="1">
                <a:cs typeface="Calibri"/>
              </a:rPr>
              <a:t>lorsqu'on</a:t>
            </a:r>
            <a:r>
              <a:rPr lang="en-GB">
                <a:cs typeface="Calibri"/>
              </a:rPr>
              <a:t> </a:t>
            </a:r>
            <a:r>
              <a:rPr lang="en-GB" err="1">
                <a:cs typeface="Calibri"/>
              </a:rPr>
              <a:t>est</a:t>
            </a:r>
            <a:r>
              <a:rPr lang="en-GB">
                <a:cs typeface="Calibri"/>
              </a:rPr>
              <a:t> en posture </a:t>
            </a:r>
            <a:r>
              <a:rPr lang="en-GB" err="1">
                <a:cs typeface="Calibri"/>
              </a:rPr>
              <a:t>assise</a:t>
            </a:r>
            <a:r>
              <a:rPr lang="en-GB">
                <a:cs typeface="Calibri"/>
              </a:rPr>
              <a:t> plus de deux </a:t>
            </a:r>
            <a:r>
              <a:rPr lang="en-GB" err="1">
                <a:cs typeface="Calibri"/>
              </a:rPr>
              <a:t>heures</a:t>
            </a:r>
            <a:r>
              <a:rPr lang="en-GB">
                <a:cs typeface="Calibri"/>
              </a:rPr>
              <a:t> par jour.</a:t>
            </a:r>
          </a:p>
          <a:p>
            <a:r>
              <a:rPr lang="en-GB">
                <a:cs typeface="Calibri"/>
              </a:rPr>
              <a:t>3) Pour </a:t>
            </a:r>
            <a:r>
              <a:rPr lang="en-GB" err="1">
                <a:cs typeface="Calibri"/>
              </a:rPr>
              <a:t>renverser</a:t>
            </a:r>
            <a:r>
              <a:rPr lang="en-GB">
                <a:cs typeface="Calibri"/>
              </a:rPr>
              <a:t> les </a:t>
            </a:r>
            <a:r>
              <a:rPr lang="en-GB" err="1">
                <a:cs typeface="Calibri"/>
              </a:rPr>
              <a:t>risques</a:t>
            </a:r>
            <a:r>
              <a:rPr lang="en-GB">
                <a:cs typeface="Calibri"/>
              </a:rPr>
              <a:t> </a:t>
            </a:r>
            <a:r>
              <a:rPr lang="en-GB" err="1">
                <a:cs typeface="Calibri"/>
              </a:rPr>
              <a:t>associés</a:t>
            </a:r>
            <a:r>
              <a:rPr lang="en-GB">
                <a:cs typeface="Calibri"/>
              </a:rPr>
              <a:t> à la </a:t>
            </a:r>
            <a:r>
              <a:rPr lang="en-GB" err="1">
                <a:cs typeface="Calibri"/>
              </a:rPr>
              <a:t>sédentarité</a:t>
            </a:r>
            <a:r>
              <a:rPr lang="en-GB">
                <a:cs typeface="Calibri"/>
              </a:rPr>
              <a:t>:</a:t>
            </a:r>
          </a:p>
          <a:p>
            <a:pPr marL="514350" lvl="1" indent="-171450">
              <a:buFont typeface="Arial"/>
              <a:buChar char="•"/>
            </a:pPr>
            <a:r>
              <a:rPr lang="en-GB">
                <a:cs typeface="Calibri"/>
              </a:rPr>
              <a:t>Aller au gym </a:t>
            </a:r>
            <a:r>
              <a:rPr lang="en-GB" err="1">
                <a:cs typeface="Calibri"/>
              </a:rPr>
              <a:t>chaque</a:t>
            </a:r>
            <a:r>
              <a:rPr lang="en-GB">
                <a:cs typeface="Calibri"/>
              </a:rPr>
              <a:t> jour </a:t>
            </a:r>
            <a:r>
              <a:rPr lang="en-GB" err="1">
                <a:cs typeface="Calibri"/>
              </a:rPr>
              <a:t>n'est</a:t>
            </a:r>
            <a:r>
              <a:rPr lang="en-GB">
                <a:cs typeface="Calibri"/>
              </a:rPr>
              <a:t> pas </a:t>
            </a:r>
            <a:r>
              <a:rPr lang="en-GB" err="1">
                <a:cs typeface="Calibri"/>
              </a:rPr>
              <a:t>suffisant</a:t>
            </a:r>
            <a:r>
              <a:rPr lang="en-GB">
                <a:cs typeface="Calibri"/>
              </a:rPr>
              <a:t> (</a:t>
            </a:r>
            <a:r>
              <a:rPr lang="en-GB">
                <a:cs typeface="Calibri"/>
                <a:hlinkClick r:id="rId3"/>
              </a:rPr>
              <a:t>Dr Levine, passeportsante.net</a:t>
            </a:r>
            <a:r>
              <a:rPr lang="en-GB">
                <a:cs typeface="Calibri"/>
              </a:rPr>
              <a:t>)</a:t>
            </a:r>
          </a:p>
          <a:p>
            <a:pPr marL="514350" lvl="1" indent="-171450">
              <a:buFont typeface="Arial"/>
              <a:buChar char="•"/>
            </a:pPr>
            <a:r>
              <a:rPr lang="en-GB">
                <a:cs typeface="Calibri"/>
              </a:rPr>
              <a:t>La solution </a:t>
            </a:r>
            <a:r>
              <a:rPr lang="en-GB" err="1">
                <a:cs typeface="Calibri"/>
              </a:rPr>
              <a:t>est</a:t>
            </a:r>
            <a:r>
              <a:rPr lang="en-GB">
                <a:cs typeface="Calibri"/>
              </a:rPr>
              <a:t> de se lever </a:t>
            </a:r>
            <a:r>
              <a:rPr lang="en-GB" err="1">
                <a:cs typeface="Calibri"/>
              </a:rPr>
              <a:t>debout</a:t>
            </a:r>
            <a:r>
              <a:rPr lang="en-GB">
                <a:cs typeface="Calibri"/>
              </a:rPr>
              <a:t> aux 20-30 minutes.</a:t>
            </a:r>
          </a:p>
          <a:p>
            <a:pPr marL="1200150" lvl="3" indent="-171450">
              <a:buFont typeface="Arial"/>
              <a:buChar char="•"/>
            </a:pPr>
            <a:endParaRPr lang="en-GB">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72661781-8A14-4735-AC85-FBB6CADA6D29}" type="slidenum">
              <a:rPr lang="fr-CA"/>
              <a:t>10</a:t>
            </a:fld>
            <a:endParaRPr lang="fr-FR"/>
          </a:p>
        </p:txBody>
      </p:sp>
    </p:spTree>
    <p:extLst>
      <p:ext uri="{BB962C8B-B14F-4D97-AF65-F5344CB8AC3E}">
        <p14:creationId xmlns:p14="http://schemas.microsoft.com/office/powerpoint/2010/main" val="2553550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11</a:t>
            </a:fld>
            <a:endParaRPr lang="fr-FR"/>
          </a:p>
        </p:txBody>
      </p:sp>
    </p:spTree>
    <p:extLst>
      <p:ext uri="{BB962C8B-B14F-4D97-AF65-F5344CB8AC3E}">
        <p14:creationId xmlns:p14="http://schemas.microsoft.com/office/powerpoint/2010/main" val="3933362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12</a:t>
            </a:fld>
            <a:endParaRPr lang="fr-FR"/>
          </a:p>
        </p:txBody>
      </p:sp>
    </p:spTree>
    <p:extLst>
      <p:ext uri="{BB962C8B-B14F-4D97-AF65-F5344CB8AC3E}">
        <p14:creationId xmlns:p14="http://schemas.microsoft.com/office/powerpoint/2010/main" val="1315162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13</a:t>
            </a:fld>
            <a:endParaRPr lang="fr-FR"/>
          </a:p>
        </p:txBody>
      </p:sp>
    </p:spTree>
    <p:extLst>
      <p:ext uri="{BB962C8B-B14F-4D97-AF65-F5344CB8AC3E}">
        <p14:creationId xmlns:p14="http://schemas.microsoft.com/office/powerpoint/2010/main" val="19117320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14</a:t>
            </a:fld>
            <a:endParaRPr lang="fr-FR"/>
          </a:p>
        </p:txBody>
      </p:sp>
    </p:spTree>
    <p:extLst>
      <p:ext uri="{BB962C8B-B14F-4D97-AF65-F5344CB8AC3E}">
        <p14:creationId xmlns:p14="http://schemas.microsoft.com/office/powerpoint/2010/main" val="1192408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15</a:t>
            </a:fld>
            <a:endParaRPr lang="fr-FR"/>
          </a:p>
        </p:txBody>
      </p:sp>
    </p:spTree>
    <p:extLst>
      <p:ext uri="{BB962C8B-B14F-4D97-AF65-F5344CB8AC3E}">
        <p14:creationId xmlns:p14="http://schemas.microsoft.com/office/powerpoint/2010/main" val="1388997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A"/>
              <a:t>Clientèle</a:t>
            </a:r>
          </a:p>
          <a:p>
            <a:r>
              <a:rPr lang="fr-CA"/>
              <a:t>Préparation</a:t>
            </a:r>
            <a:endParaRPr lang="fr-CA">
              <a:cs typeface="Calibri"/>
            </a:endParaRPr>
          </a:p>
          <a:p>
            <a:r>
              <a:rPr lang="fr-CA"/>
              <a:t>Obstacles et solutions</a:t>
            </a:r>
            <a:endParaRPr lang="fr-CA">
              <a:cs typeface="Calibri"/>
            </a:endParaRPr>
          </a:p>
          <a:p>
            <a:r>
              <a:rPr lang="fr-CA"/>
              <a:t>Anecdotes </a:t>
            </a:r>
          </a:p>
          <a:p>
            <a:pPr marL="628650" lvl="1" indent="-171450">
              <a:buFont typeface="Arial"/>
              <a:buChar char="•"/>
            </a:pPr>
            <a:r>
              <a:rPr lang="en-GB"/>
              <a:t>Contrastes d'avec les cours d'été:</a:t>
            </a:r>
          </a:p>
          <a:p>
            <a:pPr marL="1085850" lvl="2" indent="-171450">
              <a:buFont typeface="Arial"/>
              <a:buChar char="•"/>
            </a:pPr>
            <a:r>
              <a:rPr lang="en-GB"/>
              <a:t>Je n'ai plus mon collègue à côté de moi pour me stimuler, m'inspirer, m'encourager;</a:t>
            </a:r>
          </a:p>
          <a:p>
            <a:pPr marL="1085850" lvl="2" indent="-171450">
              <a:buFont typeface="Arial"/>
              <a:buChar char="•"/>
            </a:pPr>
            <a:r>
              <a:rPr lang="en-GB"/>
              <a:t>Je n'ai pas de lien affectif/ de confiance/ d'appartenance avec mes élèves : je suis nouvelle pour eux;</a:t>
            </a:r>
          </a:p>
          <a:p>
            <a:pPr marL="1085850" lvl="2" indent="-171450">
              <a:buFont typeface="Arial"/>
              <a:buChar char="•"/>
            </a:pPr>
            <a:r>
              <a:rPr lang="en-GB"/>
              <a:t>Je suis passée d'une clientèle autonome et performante à une clientèle démotivée et en difficulté;</a:t>
            </a:r>
          </a:p>
          <a:p>
            <a:pPr marL="1085850" lvl="2" indent="-171450">
              <a:buFont typeface="Arial"/>
              <a:buChar char="•"/>
            </a:pPr>
            <a:r>
              <a:rPr lang="en-GB"/>
              <a:t>Le début d'année scolaire est très chargé en règles et nouveautés, je ne veux pas surcharger mes élèves avec les particularités de la classe flexible;</a:t>
            </a:r>
          </a:p>
          <a:p>
            <a:pPr marL="1085850" lvl="2" indent="-171450">
              <a:buFont typeface="Arial"/>
              <a:buChar char="•"/>
            </a:pPr>
            <a:r>
              <a:rPr lang="en-GB"/>
              <a:t>Mon niveau d'énergie diminue à mesure que l'année scolaire avance. C'est dur de rester motivée, enthousiaste, énergique;</a:t>
            </a:r>
          </a:p>
          <a:p>
            <a:pPr marL="1085850" lvl="2" indent="-171450">
              <a:buFont typeface="Arial"/>
              <a:buChar char="•"/>
            </a:pPr>
            <a:r>
              <a:rPr lang="en-GB"/>
              <a:t>Entrées et sorties continues (pas le cas en été);</a:t>
            </a:r>
          </a:p>
          <a:p>
            <a:pPr marL="1085850" lvl="2" indent="-171450">
              <a:buFont typeface="Arial"/>
              <a:buChar char="•"/>
            </a:pPr>
            <a:r>
              <a:rPr lang="en-GB"/>
              <a:t>Entretien et nettoyage des éléments flexibles.</a:t>
            </a:r>
          </a:p>
          <a:p>
            <a:pPr marL="628650" lvl="1" indent="-171450">
              <a:buFont typeface="Arial"/>
              <a:buChar char="•"/>
            </a:pPr>
            <a:r>
              <a:rPr lang="en-GB"/>
              <a:t>Malgré toutes ces contraintes, je suis heureuse d'enseigner dans une classe qui me ressemble, qui reflète mes valeurs et ma philosophie humaniste de l'enseignement.</a:t>
            </a:r>
          </a:p>
          <a:p>
            <a:pPr marL="628650" lvl="1" indent="-171450">
              <a:buFont typeface="Arial"/>
              <a:buChar char="•"/>
            </a:pPr>
            <a:r>
              <a:rPr lang="en-GB"/>
              <a:t>J'observe de belles choses:</a:t>
            </a:r>
          </a:p>
          <a:p>
            <a:pPr marL="1085850" lvl="2" indent="-171450">
              <a:buFont typeface="Arial"/>
              <a:buChar char="•"/>
            </a:pPr>
            <a:r>
              <a:rPr lang="en-GB"/>
              <a:t>Des élèves d'autres classes qui me demandent à venir dans la mienne;</a:t>
            </a:r>
          </a:p>
          <a:p>
            <a:pPr marL="1085850" lvl="2" indent="-171450">
              <a:buFont typeface="Arial"/>
              <a:buChar char="•"/>
            </a:pPr>
            <a:r>
              <a:rPr lang="en-GB"/>
              <a:t>Des nouveaux élèves qui se précipitent dans les zones au sol;</a:t>
            </a:r>
          </a:p>
          <a:p>
            <a:pPr marL="1085850" lvl="2" indent="-171450">
              <a:buFont typeface="Arial"/>
              <a:buChar char="•"/>
            </a:pPr>
            <a:r>
              <a:rPr lang="en-GB"/>
              <a:t>Un élève hyperactif et inattentif qui se calme lorsqu'Il travaille debout;</a:t>
            </a:r>
          </a:p>
          <a:p>
            <a:pPr marL="1085850" lvl="2" indent="-171450">
              <a:buFont typeface="Arial"/>
              <a:buChar char="•"/>
            </a:pPr>
            <a:r>
              <a:rPr lang="en-GB"/>
              <a:t>Je suis plus accessible pour les élèves timides et réfractaires;</a:t>
            </a:r>
          </a:p>
          <a:p>
            <a:pPr marL="1085850" lvl="2" indent="-171450">
              <a:buFont typeface="Arial"/>
              <a:buChar char="•"/>
            </a:pPr>
            <a:r>
              <a:rPr lang="en-GB"/>
              <a:t>J'ai l'impression que les élèves se confient plus facilement en tutorat;</a:t>
            </a:r>
          </a:p>
          <a:p>
            <a:pPr marL="1085850" lvl="2" indent="-171450">
              <a:buFont typeface="Arial"/>
              <a:buChar char="•"/>
            </a:pPr>
            <a:r>
              <a:rPr lang="en-GB"/>
              <a:t>J'ai l'impression que les élèves aussi sont heureux de cet environnement;</a:t>
            </a:r>
          </a:p>
          <a:p>
            <a:pPr marL="1085850" lvl="2" indent="-171450">
              <a:buFont typeface="Arial"/>
              <a:buChar char="•"/>
            </a:pPr>
            <a:r>
              <a:rPr lang="en-GB"/>
              <a:t>J'ai l'impression que mon groupe est plus ouvert aux autres et tolérant.</a:t>
            </a:r>
          </a:p>
          <a:p>
            <a:endParaRPr lang="fr-CA">
              <a:cs typeface="Calibri"/>
            </a:endParaRPr>
          </a:p>
          <a:p>
            <a:endParaRPr lang="fr-CA"/>
          </a:p>
        </p:txBody>
      </p:sp>
      <p:sp>
        <p:nvSpPr>
          <p:cNvPr id="4" name="Espace réservé du numéro de diapositive 3"/>
          <p:cNvSpPr>
            <a:spLocks noGrp="1"/>
          </p:cNvSpPr>
          <p:nvPr>
            <p:ph type="sldNum" sz="quarter" idx="10"/>
          </p:nvPr>
        </p:nvSpPr>
        <p:spPr/>
        <p:txBody>
          <a:bodyPr/>
          <a:lstStyle/>
          <a:p>
            <a:fld id="{72661781-8A14-4735-AC85-FBB6CADA6D29}" type="slidenum">
              <a:rPr lang="fr-CA" smtClean="0"/>
              <a:t>16</a:t>
            </a:fld>
            <a:endParaRPr lang="fr-FR"/>
          </a:p>
        </p:txBody>
      </p:sp>
    </p:spTree>
    <p:extLst>
      <p:ext uri="{BB962C8B-B14F-4D97-AF65-F5344CB8AC3E}">
        <p14:creationId xmlns:p14="http://schemas.microsoft.com/office/powerpoint/2010/main" val="2543245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17</a:t>
            </a:fld>
            <a:endParaRPr lang="fr-FR"/>
          </a:p>
        </p:txBody>
      </p:sp>
    </p:spTree>
    <p:extLst>
      <p:ext uri="{BB962C8B-B14F-4D97-AF65-F5344CB8AC3E}">
        <p14:creationId xmlns:p14="http://schemas.microsoft.com/office/powerpoint/2010/main" val="2352963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A"/>
              <a:t>Clientèle</a:t>
            </a:r>
          </a:p>
          <a:p>
            <a:r>
              <a:rPr lang="fr-CA" err="1"/>
              <a:t>Cyberclasse</a:t>
            </a:r>
            <a:endParaRPr lang="fr-CA"/>
          </a:p>
          <a:p>
            <a:r>
              <a:rPr lang="fr-CA"/>
              <a:t>Préparation</a:t>
            </a:r>
          </a:p>
          <a:p>
            <a:r>
              <a:rPr lang="fr-CA"/>
              <a:t>Réaction des élèves</a:t>
            </a:r>
          </a:p>
          <a:p>
            <a:r>
              <a:rPr lang="fr-CA"/>
              <a:t>Obstacles et solutions</a:t>
            </a:r>
          </a:p>
          <a:p>
            <a:r>
              <a:rPr lang="fr-CA"/>
              <a:t>Anecdotes </a:t>
            </a:r>
          </a:p>
          <a:p>
            <a:endParaRPr lang="fr-CA"/>
          </a:p>
        </p:txBody>
      </p:sp>
      <p:sp>
        <p:nvSpPr>
          <p:cNvPr id="4" name="Espace réservé du numéro de diapositive 3"/>
          <p:cNvSpPr>
            <a:spLocks noGrp="1"/>
          </p:cNvSpPr>
          <p:nvPr>
            <p:ph type="sldNum" sz="quarter" idx="10"/>
          </p:nvPr>
        </p:nvSpPr>
        <p:spPr/>
        <p:txBody>
          <a:bodyPr/>
          <a:lstStyle/>
          <a:p>
            <a:fld id="{72661781-8A14-4735-AC85-FBB6CADA6D29}" type="slidenum">
              <a:rPr lang="fr-CA" smtClean="0"/>
              <a:t>18</a:t>
            </a:fld>
            <a:endParaRPr lang="fr-FR"/>
          </a:p>
        </p:txBody>
      </p:sp>
    </p:spTree>
    <p:extLst>
      <p:ext uri="{BB962C8B-B14F-4D97-AF65-F5344CB8AC3E}">
        <p14:creationId xmlns:p14="http://schemas.microsoft.com/office/powerpoint/2010/main" val="29526651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72661781-8A14-4735-AC85-FBB6CADA6D29}" type="slidenum">
              <a:rPr lang="fr-CA" smtClean="0"/>
              <a:t>19</a:t>
            </a:fld>
            <a:endParaRPr lang="fr-FR"/>
          </a:p>
        </p:txBody>
      </p:sp>
    </p:spTree>
    <p:extLst>
      <p:ext uri="{BB962C8B-B14F-4D97-AF65-F5344CB8AC3E}">
        <p14:creationId xmlns:p14="http://schemas.microsoft.com/office/powerpoint/2010/main" val="2901394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cs typeface="Calibri"/>
              </a:rPr>
              <a:t>Début de </a:t>
            </a:r>
            <a:r>
              <a:rPr lang="en-US" err="1">
                <a:cs typeface="Calibri"/>
              </a:rPr>
              <a:t>l'atelier</a:t>
            </a:r>
            <a:r>
              <a:rPr lang="en-US">
                <a:cs typeface="Calibri"/>
              </a:rPr>
              <a:t> : </a:t>
            </a:r>
            <a:r>
              <a:rPr lang="en-US" b="1">
                <a:cs typeface="Calibri"/>
              </a:rPr>
              <a:t>9 h 30</a:t>
            </a:r>
          </a:p>
          <a:p>
            <a:r>
              <a:rPr lang="en-US">
                <a:cs typeface="Calibri"/>
              </a:rPr>
              <a:t>Recherches &amp; </a:t>
            </a:r>
            <a:r>
              <a:rPr lang="en-US" err="1">
                <a:cs typeface="Calibri"/>
              </a:rPr>
              <a:t>Définitions</a:t>
            </a:r>
            <a:r>
              <a:rPr lang="en-US">
                <a:cs typeface="Calibri"/>
              </a:rPr>
              <a:t> : 5 minutes (9 h 30 à 9 h 35)</a:t>
            </a:r>
            <a:endParaRPr lang="en-US"/>
          </a:p>
          <a:p>
            <a:r>
              <a:rPr lang="en-US">
                <a:cs typeface="Calibri"/>
              </a:rPr>
              <a:t>Conception à </a:t>
            </a:r>
            <a:r>
              <a:rPr lang="en-US" err="1">
                <a:cs typeface="Calibri"/>
              </a:rPr>
              <a:t>réalisation</a:t>
            </a:r>
            <a:r>
              <a:rPr lang="en-US">
                <a:cs typeface="Calibri"/>
              </a:rPr>
              <a:t> : 5 minutes (9 h 35 à 9 h 40)</a:t>
            </a:r>
          </a:p>
          <a:p>
            <a:r>
              <a:rPr lang="en-US" err="1">
                <a:cs typeface="Calibri"/>
              </a:rPr>
              <a:t>Présentation</a:t>
            </a:r>
            <a:r>
              <a:rPr lang="en-US">
                <a:cs typeface="Calibri"/>
              </a:rPr>
              <a:t> des assises flexibles : 5 minutes (9 h 40 à 9 h 45)</a:t>
            </a:r>
          </a:p>
          <a:p>
            <a:r>
              <a:rPr lang="en-US">
                <a:cs typeface="Calibri"/>
              </a:rPr>
              <a:t>6 </a:t>
            </a:r>
            <a:r>
              <a:rPr lang="en-US" err="1">
                <a:cs typeface="Calibri"/>
              </a:rPr>
              <a:t>expérimentations</a:t>
            </a:r>
            <a:r>
              <a:rPr lang="en-US">
                <a:cs typeface="Calibri"/>
              </a:rPr>
              <a:t> : 20 minutes (9 h 45 à 10 h 05)</a:t>
            </a:r>
          </a:p>
          <a:p>
            <a:r>
              <a:rPr lang="en-US" err="1">
                <a:cs typeface="Calibri"/>
              </a:rPr>
              <a:t>Pédagogie</a:t>
            </a:r>
            <a:r>
              <a:rPr lang="en-US">
                <a:cs typeface="Calibri"/>
              </a:rPr>
              <a:t> : 15 minutes (10 h 05 à 10 h 20)</a:t>
            </a:r>
          </a:p>
          <a:p>
            <a:r>
              <a:rPr lang="en-US" err="1">
                <a:cs typeface="Calibri"/>
              </a:rPr>
              <a:t>Perennité</a:t>
            </a:r>
            <a:r>
              <a:rPr lang="en-US">
                <a:cs typeface="Calibri"/>
              </a:rPr>
              <a:t> et </a:t>
            </a:r>
            <a:r>
              <a:rPr lang="en-US" err="1">
                <a:cs typeface="Calibri"/>
              </a:rPr>
              <a:t>projets</a:t>
            </a:r>
            <a:r>
              <a:rPr lang="en-US">
                <a:cs typeface="Calibri"/>
              </a:rPr>
              <a:t> : 5 minutes (10 h 20 à 10 h 25)</a:t>
            </a:r>
          </a:p>
          <a:p>
            <a:r>
              <a:rPr lang="en-US">
                <a:cs typeface="Calibri"/>
              </a:rPr>
              <a:t>Tour de table : 5 minutes (10 h 25 à 10 h 30)</a:t>
            </a:r>
          </a:p>
          <a:p>
            <a:r>
              <a:rPr lang="en-US">
                <a:cs typeface="Calibri"/>
              </a:rPr>
              <a:t>Questions et discussion : 15 minutes (10 h 30 à 10 h 45)</a:t>
            </a:r>
          </a:p>
          <a:p>
            <a:r>
              <a:rPr lang="en-US">
                <a:cs typeface="Calibri"/>
              </a:rPr>
              <a:t>Fin de </a:t>
            </a:r>
            <a:r>
              <a:rPr lang="en-US" err="1">
                <a:cs typeface="Calibri"/>
              </a:rPr>
              <a:t>l'atelier</a:t>
            </a:r>
            <a:r>
              <a:rPr lang="en-US">
                <a:cs typeface="Calibri"/>
              </a:rPr>
              <a:t> : </a:t>
            </a:r>
            <a:r>
              <a:rPr lang="en-US" b="1">
                <a:cs typeface="Calibri"/>
              </a:rPr>
              <a:t>10 h 45</a:t>
            </a:r>
          </a:p>
        </p:txBody>
      </p:sp>
      <p:sp>
        <p:nvSpPr>
          <p:cNvPr id="4" name="Espace réservé du numéro de diapositive 3"/>
          <p:cNvSpPr>
            <a:spLocks noGrp="1"/>
          </p:cNvSpPr>
          <p:nvPr>
            <p:ph type="sldNum" sz="quarter" idx="10"/>
          </p:nvPr>
        </p:nvSpPr>
        <p:spPr/>
        <p:txBody>
          <a:bodyPr/>
          <a:lstStyle/>
          <a:p>
            <a:fld id="{72661781-8A14-4735-AC85-FBB6CADA6D29}" type="slidenum">
              <a:rPr lang="fr-CA"/>
              <a:t>2</a:t>
            </a:fld>
            <a:endParaRPr lang="fr-FR"/>
          </a:p>
        </p:txBody>
      </p:sp>
    </p:spTree>
    <p:extLst>
      <p:ext uri="{BB962C8B-B14F-4D97-AF65-F5344CB8AC3E}">
        <p14:creationId xmlns:p14="http://schemas.microsoft.com/office/powerpoint/2010/main" val="396305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20</a:t>
            </a:fld>
            <a:endParaRPr lang="fr-FR"/>
          </a:p>
        </p:txBody>
      </p:sp>
    </p:spTree>
    <p:extLst>
      <p:ext uri="{BB962C8B-B14F-4D97-AF65-F5344CB8AC3E}">
        <p14:creationId xmlns:p14="http://schemas.microsoft.com/office/powerpoint/2010/main" val="827276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21</a:t>
            </a:fld>
            <a:endParaRPr lang="fr-FR"/>
          </a:p>
        </p:txBody>
      </p:sp>
    </p:spTree>
    <p:extLst>
      <p:ext uri="{BB962C8B-B14F-4D97-AF65-F5344CB8AC3E}">
        <p14:creationId xmlns:p14="http://schemas.microsoft.com/office/powerpoint/2010/main" val="446365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A"/>
              <a:t>Contrôle : motivation, apprentissage</a:t>
            </a:r>
          </a:p>
          <a:p>
            <a:r>
              <a:rPr lang="fr-CA"/>
              <a:t>Environnement affecte les gens, les prédispose. L’enseignant</a:t>
            </a:r>
            <a:r>
              <a:rPr lang="fr-CA" baseline="0"/>
              <a:t> doit se servir de la plus value de l’environnement</a:t>
            </a:r>
            <a:endParaRPr lang="fr-CA"/>
          </a:p>
        </p:txBody>
      </p:sp>
      <p:sp>
        <p:nvSpPr>
          <p:cNvPr id="4" name="Espace réservé du numéro de diapositive 3"/>
          <p:cNvSpPr>
            <a:spLocks noGrp="1"/>
          </p:cNvSpPr>
          <p:nvPr>
            <p:ph type="sldNum" sz="quarter" idx="10"/>
          </p:nvPr>
        </p:nvSpPr>
        <p:spPr/>
        <p:txBody>
          <a:bodyPr/>
          <a:lstStyle/>
          <a:p>
            <a:fld id="{72661781-8A14-4735-AC85-FBB6CADA6D29}" type="slidenum">
              <a:rPr lang="fr-CA" smtClean="0"/>
              <a:t>22</a:t>
            </a:fld>
            <a:endParaRPr lang="fr-FR"/>
          </a:p>
        </p:txBody>
      </p:sp>
    </p:spTree>
    <p:extLst>
      <p:ext uri="{BB962C8B-B14F-4D97-AF65-F5344CB8AC3E}">
        <p14:creationId xmlns:p14="http://schemas.microsoft.com/office/powerpoint/2010/main" val="1160485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23</a:t>
            </a:fld>
            <a:endParaRPr lang="fr-FR"/>
          </a:p>
        </p:txBody>
      </p:sp>
    </p:spTree>
    <p:extLst>
      <p:ext uri="{BB962C8B-B14F-4D97-AF65-F5344CB8AC3E}">
        <p14:creationId xmlns:p14="http://schemas.microsoft.com/office/powerpoint/2010/main" val="21288446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24</a:t>
            </a:fld>
            <a:endParaRPr lang="fr-FR"/>
          </a:p>
        </p:txBody>
      </p:sp>
    </p:spTree>
    <p:extLst>
      <p:ext uri="{BB962C8B-B14F-4D97-AF65-F5344CB8AC3E}">
        <p14:creationId xmlns:p14="http://schemas.microsoft.com/office/powerpoint/2010/main" val="9260766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Partant d'une classe fixe, si on change la classe pour créer un sous-groupe, on la « flexibilise ». Alors, oui, il est possible d'adopter ces pratiques pédagogiques efficaces en classes fixes, du moment où on la rend un peu flexible. L'idée, c'est de partir avec une classe flexible. Cela te donne la possibilité de faire ces activités d'apprentissage (comme les sous-groupes), et d'autres, tout en bénéficiant intrinsèquement des avantages inhérents à la classe flexible, comme la possibilité de mouvement, de changement, d'enseignement différencié, de s'adapter plus aisément aux </a:t>
            </a:r>
            <a:r>
              <a:rPr lang="fr-CA" b="1"/>
              <a:t>4 niveaux d'autonomie des élèves</a:t>
            </a:r>
            <a:r>
              <a:rPr lang="fr-CA"/>
              <a:t>, etc. </a:t>
            </a:r>
          </a:p>
          <a:p>
            <a:endParaRPr lang="fr-CA">
              <a:cs typeface="Calibri"/>
            </a:endParaRPr>
          </a:p>
          <a:p>
            <a:r>
              <a:rPr lang="fr-CA" err="1"/>
              <a:t>Grow</a:t>
            </a:r>
            <a:r>
              <a:rPr lang="fr-CA"/>
              <a:t> 1991 - </a:t>
            </a:r>
            <a:r>
              <a:rPr lang="fr-CA" err="1"/>
              <a:t>Teaching</a:t>
            </a:r>
            <a:r>
              <a:rPr lang="fr-CA"/>
              <a:t> </a:t>
            </a:r>
            <a:r>
              <a:rPr lang="fr-CA" err="1"/>
              <a:t>learners</a:t>
            </a:r>
            <a:r>
              <a:rPr lang="fr-CA"/>
              <a:t> to </a:t>
            </a:r>
            <a:r>
              <a:rPr lang="fr-CA" err="1"/>
              <a:t>be</a:t>
            </a:r>
            <a:r>
              <a:rPr lang="fr-CA"/>
              <a:t> self-</a:t>
            </a:r>
            <a:r>
              <a:rPr lang="fr-CA" err="1"/>
              <a:t>directed</a:t>
            </a:r>
            <a:r>
              <a:rPr lang="fr-CA"/>
              <a:t>. Source: </a:t>
            </a:r>
            <a:r>
              <a:rPr lang="fr-FR">
                <a:hlinkClick r:id="rId3"/>
              </a:rPr>
              <a:t>Tiny.cc/individualise2</a:t>
            </a:r>
            <a:r>
              <a:rPr lang="fr-FR"/>
              <a:t> (Atelier de Martin Hébert à la Rencontre des gestionnaires 2019)</a:t>
            </a:r>
            <a:endParaRPr lang="fr-FR">
              <a:cs typeface="Calibri"/>
            </a:endParaRPr>
          </a:p>
        </p:txBody>
      </p:sp>
      <p:sp>
        <p:nvSpPr>
          <p:cNvPr id="4" name="Slide Number Placeholder 3"/>
          <p:cNvSpPr>
            <a:spLocks noGrp="1"/>
          </p:cNvSpPr>
          <p:nvPr>
            <p:ph type="sldNum" sz="quarter" idx="5"/>
          </p:nvPr>
        </p:nvSpPr>
        <p:spPr/>
        <p:txBody>
          <a:bodyPr/>
          <a:lstStyle/>
          <a:p>
            <a:fld id="{72661781-8A14-4735-AC85-FBB6CADA6D29}" type="slidenum">
              <a:rPr lang="fr-CA"/>
              <a:t>25</a:t>
            </a:fld>
            <a:endParaRPr lang="fr-FR"/>
          </a:p>
        </p:txBody>
      </p:sp>
    </p:spTree>
    <p:extLst>
      <p:ext uri="{BB962C8B-B14F-4D97-AF65-F5344CB8AC3E}">
        <p14:creationId xmlns:p14="http://schemas.microsoft.com/office/powerpoint/2010/main" val="15374562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514350" indent="-514350" fontAlgn="base">
              <a:buFont typeface="+mj-lt"/>
              <a:buAutoNum type="arabicPeriod"/>
            </a:pPr>
            <a:r>
              <a:rPr lang="fr-FR"/>
              <a:t>Projet individuel</a:t>
            </a:r>
            <a:r>
              <a:rPr lang="en-GB"/>
              <a:t> </a:t>
            </a:r>
          </a:p>
          <a:p>
            <a:pPr marL="514350" indent="-514350" fontAlgn="base">
              <a:buFont typeface="+mj-lt"/>
              <a:buAutoNum type="arabicPeriod"/>
            </a:pPr>
            <a:r>
              <a:rPr lang="fr-FR"/>
              <a:t>Contrat pédagogique </a:t>
            </a:r>
          </a:p>
          <a:p>
            <a:pPr marL="514350" indent="-514350" fontAlgn="base">
              <a:buFont typeface="+mj-lt"/>
              <a:buAutoNum type="arabicPeriod"/>
            </a:pPr>
            <a:r>
              <a:rPr lang="fr-FR"/>
              <a:t>Mécanisme de préformation </a:t>
            </a:r>
          </a:p>
          <a:p>
            <a:pPr marL="514350" indent="-514350" fontAlgn="base">
              <a:buFont typeface="+mj-lt"/>
              <a:buAutoNum type="arabicPeriod"/>
            </a:pPr>
            <a:r>
              <a:rPr lang="fr-FR"/>
              <a:t>Formateurs facilitateurs (Modèle de </a:t>
            </a:r>
            <a:r>
              <a:rPr lang="fr-FR" err="1"/>
              <a:t>Grow</a:t>
            </a:r>
            <a:r>
              <a:rPr lang="fr-FR"/>
              <a:t>) </a:t>
            </a:r>
          </a:p>
          <a:p>
            <a:pPr marL="514350" indent="-514350" fontAlgn="base">
              <a:buFont typeface="+mj-lt"/>
              <a:buAutoNum type="arabicPeriod"/>
            </a:pPr>
            <a:r>
              <a:rPr lang="fr-FR"/>
              <a:t>Environnement ouvert </a:t>
            </a:r>
          </a:p>
          <a:p>
            <a:pPr marL="514350" indent="-514350" fontAlgn="base">
              <a:buFont typeface="+mj-lt"/>
              <a:buAutoNum type="arabicPeriod"/>
            </a:pPr>
            <a:r>
              <a:rPr lang="fr-FR"/>
              <a:t>Alternance individuel/collectif </a:t>
            </a:r>
          </a:p>
          <a:p>
            <a:pPr marL="514350" indent="-514350" fontAlgn="base">
              <a:buFont typeface="+mj-lt"/>
              <a:buAutoNum type="arabicPeriod"/>
            </a:pPr>
            <a:r>
              <a:rPr lang="fr-FR"/>
              <a:t>Triple niveau de suivis </a:t>
            </a:r>
          </a:p>
          <a:p>
            <a:endParaRPr lang="fr-CA"/>
          </a:p>
        </p:txBody>
      </p:sp>
      <p:sp>
        <p:nvSpPr>
          <p:cNvPr id="4" name="Espace réservé du numéro de diapositive 3"/>
          <p:cNvSpPr>
            <a:spLocks noGrp="1"/>
          </p:cNvSpPr>
          <p:nvPr>
            <p:ph type="sldNum" sz="quarter" idx="10"/>
          </p:nvPr>
        </p:nvSpPr>
        <p:spPr/>
        <p:txBody>
          <a:bodyPr/>
          <a:lstStyle/>
          <a:p>
            <a:fld id="{72661781-8A14-4735-AC85-FBB6CADA6D29}" type="slidenum">
              <a:rPr lang="fr-CA" smtClean="0"/>
              <a:t>26</a:t>
            </a:fld>
            <a:endParaRPr lang="fr-FR"/>
          </a:p>
        </p:txBody>
      </p:sp>
    </p:spTree>
    <p:extLst>
      <p:ext uri="{BB962C8B-B14F-4D97-AF65-F5344CB8AC3E}">
        <p14:creationId xmlns:p14="http://schemas.microsoft.com/office/powerpoint/2010/main" val="28946643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fontAlgn="base"/>
            <a:r>
              <a:rPr lang="en-GB" err="1"/>
              <a:t>Enregistrement</a:t>
            </a:r>
            <a:r>
              <a:rPr lang="en-GB"/>
              <a:t> </a:t>
            </a:r>
            <a:r>
              <a:rPr lang="en-GB" err="1"/>
              <a:t>vidéo</a:t>
            </a:r>
            <a:r>
              <a:rPr lang="en-GB"/>
              <a:t> </a:t>
            </a:r>
            <a:r>
              <a:rPr lang="en-GB" err="1"/>
              <a:t>Récit</a:t>
            </a:r>
            <a:r>
              <a:rPr lang="en-GB"/>
              <a:t>  avec Marie-</a:t>
            </a:r>
            <a:r>
              <a:rPr lang="en-GB" err="1"/>
              <a:t>Ève</a:t>
            </a:r>
            <a:r>
              <a:rPr lang="en-GB"/>
              <a:t> Ste-Croix : 4 </a:t>
            </a:r>
            <a:r>
              <a:rPr lang="en-GB" err="1"/>
              <a:t>décembre</a:t>
            </a:r>
            <a:r>
              <a:rPr lang="en-GB"/>
              <a:t> 2018 </a:t>
            </a:r>
          </a:p>
          <a:p>
            <a:pPr fontAlgn="base"/>
            <a:r>
              <a:rPr lang="en-GB"/>
              <a:t>Rencontre avec un </a:t>
            </a:r>
            <a:r>
              <a:rPr lang="en-GB" err="1"/>
              <a:t>chercheur</a:t>
            </a:r>
            <a:r>
              <a:rPr lang="en-GB"/>
              <a:t> de </a:t>
            </a:r>
            <a:r>
              <a:rPr lang="en-GB" err="1"/>
              <a:t>l’UQAM</a:t>
            </a:r>
            <a:r>
              <a:rPr lang="en-GB"/>
              <a:t> : 7 </a:t>
            </a:r>
            <a:r>
              <a:rPr lang="en-GB" err="1"/>
              <a:t>février</a:t>
            </a:r>
            <a:r>
              <a:rPr lang="en-GB"/>
              <a:t> 2019 </a:t>
            </a:r>
          </a:p>
          <a:p>
            <a:pPr fontAlgn="base"/>
            <a:r>
              <a:rPr lang="en-GB"/>
              <a:t>CAP : 18 </a:t>
            </a:r>
            <a:r>
              <a:rPr lang="en-GB" err="1"/>
              <a:t>février</a:t>
            </a:r>
            <a:r>
              <a:rPr lang="en-GB"/>
              <a:t> 2019, 18 mars 2019, 8 </a:t>
            </a:r>
            <a:r>
              <a:rPr lang="en-GB" err="1"/>
              <a:t>avril</a:t>
            </a:r>
            <a:r>
              <a:rPr lang="en-GB"/>
              <a:t> 2019 </a:t>
            </a:r>
          </a:p>
          <a:p>
            <a:pPr fontAlgn="base"/>
            <a:r>
              <a:rPr lang="en-GB"/>
              <a:t>La </a:t>
            </a:r>
            <a:r>
              <a:rPr lang="en-GB" err="1"/>
              <a:t>Relance</a:t>
            </a:r>
            <a:r>
              <a:rPr lang="en-GB" baseline="0"/>
              <a:t> : 29 mars</a:t>
            </a:r>
            <a:endParaRPr lang="en-GB"/>
          </a:p>
          <a:p>
            <a:pPr fontAlgn="base"/>
            <a:r>
              <a:rPr lang="en-GB" err="1"/>
              <a:t>Enregistrement</a:t>
            </a:r>
            <a:r>
              <a:rPr lang="en-GB"/>
              <a:t> </a:t>
            </a:r>
            <a:r>
              <a:rPr lang="en-GB" err="1"/>
              <a:t>vidéo</a:t>
            </a:r>
            <a:r>
              <a:rPr lang="en-GB"/>
              <a:t> cadre 21 : 15 </a:t>
            </a:r>
            <a:r>
              <a:rPr lang="en-GB" err="1"/>
              <a:t>avril</a:t>
            </a:r>
            <a:r>
              <a:rPr lang="en-GB"/>
              <a:t> 2019 </a:t>
            </a:r>
          </a:p>
          <a:p>
            <a:pPr fontAlgn="base"/>
            <a:r>
              <a:rPr lang="en-GB"/>
              <a:t>COP CAP : 16 </a:t>
            </a:r>
            <a:r>
              <a:rPr lang="en-GB" err="1"/>
              <a:t>avril</a:t>
            </a:r>
            <a:r>
              <a:rPr lang="en-GB"/>
              <a:t> 2019, 24 </a:t>
            </a:r>
            <a:r>
              <a:rPr lang="en-GB" err="1"/>
              <a:t>avril</a:t>
            </a:r>
            <a:r>
              <a:rPr lang="en-GB"/>
              <a:t> 2019 </a:t>
            </a:r>
          </a:p>
          <a:p>
            <a:endParaRPr lang="fr-CA"/>
          </a:p>
        </p:txBody>
      </p:sp>
      <p:sp>
        <p:nvSpPr>
          <p:cNvPr id="4" name="Espace réservé du numéro de diapositive 3"/>
          <p:cNvSpPr>
            <a:spLocks noGrp="1"/>
          </p:cNvSpPr>
          <p:nvPr>
            <p:ph type="sldNum" sz="quarter" idx="10"/>
          </p:nvPr>
        </p:nvSpPr>
        <p:spPr/>
        <p:txBody>
          <a:bodyPr/>
          <a:lstStyle/>
          <a:p>
            <a:fld id="{72661781-8A14-4735-AC85-FBB6CADA6D29}" type="slidenum">
              <a:rPr lang="fr-CA" smtClean="0"/>
              <a:t>27</a:t>
            </a:fld>
            <a:endParaRPr lang="fr-FR"/>
          </a:p>
        </p:txBody>
      </p:sp>
    </p:spTree>
    <p:extLst>
      <p:ext uri="{BB962C8B-B14F-4D97-AF65-F5344CB8AC3E}">
        <p14:creationId xmlns:p14="http://schemas.microsoft.com/office/powerpoint/2010/main" val="19201794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cs typeface="Calibri"/>
              </a:rPr>
              <a:t>Tour de table pour recueillir les impressions des participants.</a:t>
            </a:r>
          </a:p>
        </p:txBody>
      </p:sp>
      <p:sp>
        <p:nvSpPr>
          <p:cNvPr id="4" name="Slide Number Placeholder 3"/>
          <p:cNvSpPr>
            <a:spLocks noGrp="1"/>
          </p:cNvSpPr>
          <p:nvPr>
            <p:ph type="sldNum" sz="quarter" idx="5"/>
          </p:nvPr>
        </p:nvSpPr>
        <p:spPr/>
        <p:txBody>
          <a:bodyPr/>
          <a:lstStyle/>
          <a:p>
            <a:fld id="{72661781-8A14-4735-AC85-FBB6CADA6D29}" type="slidenum">
              <a:rPr lang="fr-CA"/>
              <a:t>28</a:t>
            </a:fld>
            <a:endParaRPr lang="fr-FR"/>
          </a:p>
        </p:txBody>
      </p:sp>
    </p:spTree>
    <p:extLst>
      <p:ext uri="{BB962C8B-B14F-4D97-AF65-F5344CB8AC3E}">
        <p14:creationId xmlns:p14="http://schemas.microsoft.com/office/powerpoint/2010/main" val="17119091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En silence</a:t>
            </a:r>
            <a:r>
              <a:rPr lang="en-GB"/>
              <a:t>, demander aux participants de se lever </a:t>
            </a:r>
            <a:r>
              <a:rPr lang="en-GB" err="1"/>
              <a:t>debout</a:t>
            </a:r>
            <a:r>
              <a:rPr lang="en-GB"/>
              <a:t> pour se </a:t>
            </a:r>
            <a:r>
              <a:rPr lang="en-GB" err="1"/>
              <a:t>délier</a:t>
            </a:r>
            <a:r>
              <a:rPr lang="en-GB"/>
              <a:t> les jambes et/</a:t>
            </a:r>
            <a:r>
              <a:rPr lang="en-GB" err="1"/>
              <a:t>ou</a:t>
            </a:r>
            <a:r>
              <a:rPr lang="en-GB"/>
              <a:t> pour changer de place et essayer </a:t>
            </a:r>
            <a:r>
              <a:rPr lang="en-GB" err="1"/>
              <a:t>une</a:t>
            </a:r>
            <a:r>
              <a:rPr lang="en-GB"/>
              <a:t> nouvelle </a:t>
            </a:r>
            <a:r>
              <a:rPr lang="en-GB" err="1"/>
              <a:t>assise</a:t>
            </a:r>
            <a:r>
              <a:rPr lang="en-GB"/>
              <a:t> flexible.</a:t>
            </a:r>
          </a:p>
          <a:p>
            <a:r>
              <a:rPr lang="en-GB"/>
              <a:t>Profiter de </a:t>
            </a:r>
            <a:r>
              <a:rPr lang="en-GB" err="1"/>
              <a:t>ce</a:t>
            </a:r>
            <a:r>
              <a:rPr lang="en-GB"/>
              <a:t> moment </a:t>
            </a:r>
            <a:r>
              <a:rPr lang="en-GB" err="1"/>
              <a:t>d'activation</a:t>
            </a:r>
            <a:r>
              <a:rPr lang="en-GB"/>
              <a:t> pour </a:t>
            </a:r>
            <a:r>
              <a:rPr lang="en-GB" err="1"/>
              <a:t>expliciter</a:t>
            </a:r>
            <a:r>
              <a:rPr lang="en-GB"/>
              <a:t> </a:t>
            </a:r>
            <a:r>
              <a:rPr lang="en-GB" b="1"/>
              <a:t>les ruses</a:t>
            </a:r>
            <a:r>
              <a:rPr lang="en-GB"/>
              <a:t> </a:t>
            </a:r>
            <a:r>
              <a:rPr lang="en-GB" err="1"/>
              <a:t>auxquelles</a:t>
            </a:r>
            <a:r>
              <a:rPr lang="en-GB"/>
              <a:t> nous </a:t>
            </a:r>
            <a:r>
              <a:rPr lang="en-GB" err="1"/>
              <a:t>devons</a:t>
            </a:r>
            <a:r>
              <a:rPr lang="en-GB"/>
              <a:t> </a:t>
            </a:r>
            <a:r>
              <a:rPr lang="en-GB" err="1"/>
              <a:t>recourir</a:t>
            </a:r>
            <a:r>
              <a:rPr lang="en-GB"/>
              <a:t> pour encourager les </a:t>
            </a:r>
            <a:r>
              <a:rPr lang="en-GB" err="1"/>
              <a:t>élèves</a:t>
            </a:r>
            <a:r>
              <a:rPr lang="en-GB"/>
              <a:t> à essayer de </a:t>
            </a:r>
            <a:r>
              <a:rPr lang="en-GB" err="1"/>
              <a:t>nouvelles</a:t>
            </a:r>
            <a:r>
              <a:rPr lang="en-GB"/>
              <a:t> </a:t>
            </a:r>
            <a:r>
              <a:rPr lang="en-GB" err="1"/>
              <a:t>assises</a:t>
            </a:r>
            <a:r>
              <a:rPr lang="en-GB"/>
              <a:t>. Par </a:t>
            </a:r>
            <a:r>
              <a:rPr lang="en-GB" err="1"/>
              <a:t>exemple</a:t>
            </a:r>
            <a:r>
              <a:rPr lang="en-GB"/>
              <a:t>:</a:t>
            </a:r>
            <a:endParaRPr lang="en-US"/>
          </a:p>
          <a:p>
            <a:pPr marL="514350" lvl="1" indent="-171450">
              <a:buFont typeface="Arial"/>
              <a:buChar char="•"/>
            </a:pPr>
            <a:r>
              <a:rPr lang="en-GB"/>
              <a:t>Informer, </a:t>
            </a:r>
            <a:r>
              <a:rPr lang="en-GB" err="1"/>
              <a:t>expliquer</a:t>
            </a:r>
            <a:r>
              <a:rPr lang="en-GB"/>
              <a:t>, sensibiliser, </a:t>
            </a:r>
            <a:r>
              <a:rPr lang="en-GB" err="1"/>
              <a:t>modéliser</a:t>
            </a:r>
            <a:r>
              <a:rPr lang="en-GB"/>
              <a:t> et encourager;</a:t>
            </a:r>
            <a:endParaRPr lang="en-US">
              <a:cs typeface="Calibri" panose="020F0502020204030204"/>
            </a:endParaRPr>
          </a:p>
          <a:p>
            <a:pPr marL="514350" lvl="1" indent="-171450">
              <a:buFont typeface="Arial"/>
              <a:buChar char="•"/>
            </a:pPr>
            <a:r>
              <a:rPr lang="en-GB"/>
              <a:t>Questionnaire </a:t>
            </a:r>
            <a:r>
              <a:rPr lang="en-GB" err="1"/>
              <a:t>d'autoévaluation</a:t>
            </a:r>
            <a:r>
              <a:rPr lang="en-GB"/>
              <a:t> + </a:t>
            </a:r>
            <a:r>
              <a:rPr lang="en-GB" err="1"/>
              <a:t>tirage</a:t>
            </a:r>
            <a:r>
              <a:rPr lang="en-GB"/>
              <a:t>;</a:t>
            </a:r>
            <a:endParaRPr lang="en-US">
              <a:cs typeface="Calibri" panose="020F0502020204030204"/>
            </a:endParaRPr>
          </a:p>
          <a:p>
            <a:pPr marL="514350" lvl="1" indent="-171450">
              <a:buFont typeface="Arial"/>
              <a:buChar char="•"/>
            </a:pPr>
            <a:r>
              <a:rPr lang="en-GB">
                <a:cs typeface="Calibri" panose="020F0502020204030204"/>
              </a:rPr>
              <a:t>Affiches </a:t>
            </a:r>
            <a:r>
              <a:rPr lang="en-GB" err="1">
                <a:cs typeface="Calibri" panose="020F0502020204030204"/>
              </a:rPr>
              <a:t>partout</a:t>
            </a:r>
            <a:r>
              <a:rPr lang="en-GB">
                <a:cs typeface="Calibri" panose="020F0502020204030204"/>
              </a:rPr>
              <a:t> dans la </a:t>
            </a:r>
            <a:r>
              <a:rPr lang="en-GB" err="1">
                <a:cs typeface="Calibri" panose="020F0502020204030204"/>
              </a:rPr>
              <a:t>classe</a:t>
            </a:r>
            <a:r>
              <a:rPr lang="en-GB">
                <a:cs typeface="Calibri" panose="020F0502020204030204"/>
              </a:rPr>
              <a:t> (rappels et </a:t>
            </a:r>
            <a:r>
              <a:rPr lang="en-GB" err="1">
                <a:cs typeface="Calibri" panose="020F0502020204030204"/>
              </a:rPr>
              <a:t>compléments</a:t>
            </a:r>
            <a:r>
              <a:rPr lang="en-GB">
                <a:cs typeface="Calibri" panose="020F0502020204030204"/>
              </a:rPr>
              <a:t> </a:t>
            </a:r>
            <a:r>
              <a:rPr lang="en-GB" err="1">
                <a:cs typeface="Calibri" panose="020F0502020204030204"/>
              </a:rPr>
              <a:t>d'information</a:t>
            </a:r>
            <a:r>
              <a:rPr lang="en-GB">
                <a:cs typeface="Calibri" panose="020F0502020204030204"/>
              </a:rPr>
              <a:t>).</a:t>
            </a:r>
          </a:p>
        </p:txBody>
      </p:sp>
      <p:sp>
        <p:nvSpPr>
          <p:cNvPr id="4" name="Slide Number Placeholder 3"/>
          <p:cNvSpPr>
            <a:spLocks noGrp="1"/>
          </p:cNvSpPr>
          <p:nvPr>
            <p:ph type="sldNum" sz="quarter" idx="5"/>
          </p:nvPr>
        </p:nvSpPr>
        <p:spPr/>
        <p:txBody>
          <a:bodyPr/>
          <a:lstStyle/>
          <a:p>
            <a:fld id="{72661781-8A14-4735-AC85-FBB6CADA6D29}" type="slidenum">
              <a:rPr lang="fr-CA"/>
              <a:t>29</a:t>
            </a:fld>
            <a:endParaRPr lang="fr-FR"/>
          </a:p>
        </p:txBody>
      </p:sp>
    </p:spTree>
    <p:extLst>
      <p:ext uri="{BB962C8B-B14F-4D97-AF65-F5344CB8AC3E}">
        <p14:creationId xmlns:p14="http://schemas.microsoft.com/office/powerpoint/2010/main" val="1236413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3</a:t>
            </a:fld>
            <a:endParaRPr lang="fr-FR"/>
          </a:p>
        </p:txBody>
      </p:sp>
    </p:spTree>
    <p:extLst>
      <p:ext uri="{BB962C8B-B14F-4D97-AF65-F5344CB8AC3E}">
        <p14:creationId xmlns:p14="http://schemas.microsoft.com/office/powerpoint/2010/main" val="21238895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30</a:t>
            </a:fld>
            <a:endParaRPr lang="fr-FR"/>
          </a:p>
        </p:txBody>
      </p:sp>
    </p:spTree>
    <p:extLst>
      <p:ext uri="{BB962C8B-B14F-4D97-AF65-F5344CB8AC3E}">
        <p14:creationId xmlns:p14="http://schemas.microsoft.com/office/powerpoint/2010/main" val="12097483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cs typeface="Calibri"/>
            </a:endParaRPr>
          </a:p>
        </p:txBody>
      </p:sp>
      <p:sp>
        <p:nvSpPr>
          <p:cNvPr id="4" name="Espace réservé du numéro de diapositive 3"/>
          <p:cNvSpPr>
            <a:spLocks noGrp="1"/>
          </p:cNvSpPr>
          <p:nvPr>
            <p:ph type="sldNum" sz="quarter" idx="10"/>
          </p:nvPr>
        </p:nvSpPr>
        <p:spPr/>
        <p:txBody>
          <a:bodyPr/>
          <a:lstStyle/>
          <a:p>
            <a:fld id="{72661781-8A14-4735-AC85-FBB6CADA6D29}" type="slidenum">
              <a:rPr lang="fr-CA"/>
              <a:t>31</a:t>
            </a:fld>
            <a:endParaRPr lang="fr-FR"/>
          </a:p>
        </p:txBody>
      </p:sp>
    </p:spTree>
    <p:extLst>
      <p:ext uri="{BB962C8B-B14F-4D97-AF65-F5344CB8AC3E}">
        <p14:creationId xmlns:p14="http://schemas.microsoft.com/office/powerpoint/2010/main" val="3454092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A"/>
              <a:t>Choix :</a:t>
            </a:r>
          </a:p>
          <a:p>
            <a:pPr marL="171450" indent="-171450">
              <a:buFont typeface="Arial" panose="020B0604020202020204" pitchFamily="34" charset="0"/>
              <a:buChar char="•"/>
            </a:pPr>
            <a:r>
              <a:rPr lang="fr-CA"/>
              <a:t>réduit stress</a:t>
            </a:r>
          </a:p>
          <a:p>
            <a:pPr marL="171450" indent="-171450">
              <a:buFont typeface="Arial" panose="020B0604020202020204" pitchFamily="34" charset="0"/>
              <a:buChar char="•"/>
            </a:pPr>
            <a:r>
              <a:rPr lang="fr-CA"/>
              <a:t>augmente confort</a:t>
            </a:r>
            <a:r>
              <a:rPr lang="fr-CA" baseline="0"/>
              <a:t> et</a:t>
            </a:r>
            <a:r>
              <a:rPr lang="fr-CA"/>
              <a:t> sentiment de contrôle.</a:t>
            </a:r>
          </a:p>
          <a:p>
            <a:pPr marL="171450" indent="-171450">
              <a:buFont typeface="Arial" panose="020B0604020202020204" pitchFamily="34" charset="0"/>
              <a:buChar char="•"/>
            </a:pPr>
            <a:r>
              <a:rPr lang="fr-CA"/>
              <a:t>Diminution du contrôle de l'enseignant sur l'élève permet à celui-ci d'augmenter son autorégulation.</a:t>
            </a:r>
          </a:p>
        </p:txBody>
      </p:sp>
      <p:sp>
        <p:nvSpPr>
          <p:cNvPr id="4" name="Espace réservé du numéro de diapositive 3"/>
          <p:cNvSpPr>
            <a:spLocks noGrp="1"/>
          </p:cNvSpPr>
          <p:nvPr>
            <p:ph type="sldNum" sz="quarter" idx="10"/>
          </p:nvPr>
        </p:nvSpPr>
        <p:spPr/>
        <p:txBody>
          <a:bodyPr/>
          <a:lstStyle/>
          <a:p>
            <a:fld id="{72661781-8A14-4735-AC85-FBB6CADA6D29}" type="slidenum">
              <a:rPr lang="fr-CA" smtClean="0"/>
              <a:t>4</a:t>
            </a:fld>
            <a:endParaRPr lang="fr-FR"/>
          </a:p>
        </p:txBody>
      </p:sp>
    </p:spTree>
    <p:extLst>
      <p:ext uri="{BB962C8B-B14F-4D97-AF65-F5344CB8AC3E}">
        <p14:creationId xmlns:p14="http://schemas.microsoft.com/office/powerpoint/2010/main" val="1892510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kern="1200">
                <a:solidFill>
                  <a:schemeClr val="tx1"/>
                </a:solidFill>
                <a:effectLst/>
                <a:latin typeface="+mn-lt"/>
                <a:ea typeface="+mn-ea"/>
                <a:cs typeface="+mn-cs"/>
              </a:rPr>
              <a:t>1- flexibilité et à l’appropriation par les étudiants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t>2-</a:t>
            </a:r>
            <a:r>
              <a:rPr lang="fr-FR" sz="1200" baseline="0"/>
              <a:t> </a:t>
            </a:r>
            <a:r>
              <a:rPr lang="fr-FR" sz="1200" b="0" kern="1200" baseline="0">
                <a:solidFill>
                  <a:schemeClr val="tx1"/>
                </a:solidFill>
                <a:effectLst/>
                <a:latin typeface="+mn-lt"/>
                <a:ea typeface="+mn-ea"/>
                <a:cs typeface="+mn-cs"/>
              </a:rPr>
              <a:t>anxiété mieux gérée dans classe confortable </a:t>
            </a:r>
            <a:r>
              <a:rPr lang="fr-FR" sz="1200" b="0" kern="1200">
                <a:solidFill>
                  <a:schemeClr val="tx1"/>
                </a:solidFill>
                <a:effectLst/>
                <a:latin typeface="+mn-lt"/>
                <a:ea typeface="+mn-ea"/>
                <a:cs typeface="+mn-cs"/>
              </a:rPr>
              <a:t>et familières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kern="1200">
                <a:solidFill>
                  <a:schemeClr val="tx1"/>
                </a:solidFill>
                <a:effectLst/>
                <a:latin typeface="+mn-lt"/>
                <a:ea typeface="+mn-ea"/>
                <a:cs typeface="+mn-cs"/>
              </a:rPr>
              <a:t>3-</a:t>
            </a:r>
            <a:r>
              <a:rPr lang="fr-FR" sz="1200"/>
              <a:t>facteur qui influe sur réussite élèves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t>4-remobiliser énergie,</a:t>
            </a:r>
          </a:p>
          <a:p>
            <a:r>
              <a:rPr lang="fr-FR" sz="1200"/>
              <a:t>5-Améliorations significatives :</a:t>
            </a:r>
            <a:r>
              <a:rPr lang="fr-FR" sz="1200" baseline="0"/>
              <a:t> </a:t>
            </a:r>
            <a:r>
              <a:rPr lang="fr-FR" sz="1200" b="0" kern="1200" baseline="0">
                <a:solidFill>
                  <a:schemeClr val="tx1"/>
                </a:solidFill>
                <a:effectLst/>
                <a:latin typeface="+mn-lt"/>
                <a:ea typeface="+mn-ea"/>
                <a:cs typeface="+mn-cs"/>
              </a:rPr>
              <a:t>gestion du temps</a:t>
            </a:r>
            <a:r>
              <a:rPr lang="fr-FR" sz="1200" b="0" kern="1200">
                <a:solidFill>
                  <a:schemeClr val="tx1"/>
                </a:solidFill>
                <a:effectLst/>
                <a:latin typeface="+mn-lt"/>
                <a:ea typeface="+mn-ea"/>
                <a:cs typeface="+mn-cs"/>
              </a:rPr>
              <a:t>, mémorisation, compréhension</a:t>
            </a:r>
            <a:r>
              <a:rPr lang="fr-FR" sz="1200" b="0" kern="1200" baseline="0">
                <a:solidFill>
                  <a:schemeClr val="tx1"/>
                </a:solidFill>
                <a:effectLst/>
                <a:latin typeface="+mn-lt"/>
                <a:ea typeface="+mn-ea"/>
                <a:cs typeface="+mn-cs"/>
              </a:rPr>
              <a:t> de lecture</a:t>
            </a:r>
            <a:r>
              <a:rPr lang="fr-FR" sz="1200" b="0" kern="1200">
                <a:solidFill>
                  <a:schemeClr val="tx1"/>
                </a:solidFill>
                <a:effectLst/>
                <a:latin typeface="+mn-lt"/>
                <a:ea typeface="+mn-ea"/>
                <a:cs typeface="+mn-cs"/>
              </a:rPr>
              <a:t> résolution des problèmes à plusieurs étapes et organisation</a:t>
            </a:r>
            <a:r>
              <a:rPr lang="fr-FR" sz="1200" b="0" kern="1200" baseline="0">
                <a:solidFill>
                  <a:schemeClr val="tx1"/>
                </a:solidFill>
                <a:effectLst/>
                <a:latin typeface="+mn-lt"/>
                <a:ea typeface="+mn-ea"/>
                <a:cs typeface="+mn-cs"/>
              </a:rPr>
              <a:t> de la </a:t>
            </a:r>
            <a:r>
              <a:rPr lang="fr-FR" sz="1200" b="0" kern="1200">
                <a:solidFill>
                  <a:schemeClr val="tx1"/>
                </a:solidFill>
                <a:effectLst/>
                <a:latin typeface="+mn-lt"/>
                <a:ea typeface="+mn-ea"/>
                <a:cs typeface="+mn-cs"/>
              </a:rPr>
              <a:t>pensée par écrit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t>6- diminue</a:t>
            </a:r>
            <a:r>
              <a:rPr lang="fr-FR" sz="1200" baseline="0"/>
              <a:t> sentiment de fatigue chez l’élève, le manque de concentration et l’agitation</a:t>
            </a:r>
            <a:endParaRPr lang="fr-FR"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fr-CA"/>
          </a:p>
        </p:txBody>
      </p:sp>
      <p:sp>
        <p:nvSpPr>
          <p:cNvPr id="4" name="Espace réservé du numéro de diapositive 3"/>
          <p:cNvSpPr>
            <a:spLocks noGrp="1"/>
          </p:cNvSpPr>
          <p:nvPr>
            <p:ph type="sldNum" sz="quarter" idx="10"/>
          </p:nvPr>
        </p:nvSpPr>
        <p:spPr/>
        <p:txBody>
          <a:bodyPr/>
          <a:lstStyle/>
          <a:p>
            <a:fld id="{BC91D243-0FDB-4DCD-A890-BA579B0A3832}" type="slidenum">
              <a:rPr lang="fr-CA" smtClean="0"/>
              <a:t>5</a:t>
            </a:fld>
            <a:endParaRPr lang="fr-CA"/>
          </a:p>
        </p:txBody>
      </p:sp>
    </p:spTree>
    <p:extLst>
      <p:ext uri="{BB962C8B-B14F-4D97-AF65-F5344CB8AC3E}">
        <p14:creationId xmlns:p14="http://schemas.microsoft.com/office/powerpoint/2010/main" val="2067711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cs typeface="Calibri"/>
              </a:rPr>
              <a:t>1) Un </a:t>
            </a:r>
            <a:r>
              <a:rPr lang="en-US" err="1">
                <a:cs typeface="Calibri"/>
              </a:rPr>
              <a:t>rêve</a:t>
            </a:r>
            <a:r>
              <a:rPr lang="en-US">
                <a:cs typeface="Calibri"/>
              </a:rPr>
              <a:t>, </a:t>
            </a:r>
            <a:r>
              <a:rPr lang="en-US" err="1">
                <a:cs typeface="Calibri"/>
              </a:rPr>
              <a:t>l'atelier</a:t>
            </a:r>
            <a:r>
              <a:rPr lang="en-US">
                <a:cs typeface="Calibri"/>
              </a:rPr>
              <a:t> de </a:t>
            </a:r>
            <a:r>
              <a:rPr lang="en-US" err="1">
                <a:cs typeface="Calibri"/>
              </a:rPr>
              <a:t>Karine</a:t>
            </a:r>
            <a:r>
              <a:rPr lang="en-US">
                <a:cs typeface="Calibri"/>
              </a:rPr>
              <a:t> Jacques et des </a:t>
            </a:r>
            <a:r>
              <a:rPr lang="en-US" err="1">
                <a:cs typeface="Calibri"/>
              </a:rPr>
              <a:t>recherches</a:t>
            </a:r>
            <a:r>
              <a:rPr lang="en-US">
                <a:cs typeface="Calibri"/>
              </a:rPr>
              <a:t> (</a:t>
            </a:r>
            <a:r>
              <a:rPr lang="en-US" err="1">
                <a:cs typeface="Calibri"/>
              </a:rPr>
              <a:t>données</a:t>
            </a:r>
            <a:r>
              <a:rPr lang="en-US">
                <a:cs typeface="Calibri"/>
              </a:rPr>
              <a:t> </a:t>
            </a:r>
            <a:r>
              <a:rPr lang="en-US" err="1">
                <a:cs typeface="Calibri"/>
              </a:rPr>
              <a:t>probantes</a:t>
            </a:r>
            <a:r>
              <a:rPr lang="en-US">
                <a:cs typeface="Calibri"/>
              </a:rPr>
              <a:t>);</a:t>
            </a:r>
          </a:p>
          <a:p>
            <a:r>
              <a:rPr lang="en-US">
                <a:cs typeface="Calibri"/>
              </a:rPr>
              <a:t>2) Des surplus </a:t>
            </a:r>
            <a:r>
              <a:rPr lang="en-US" err="1">
                <a:cs typeface="Calibri"/>
              </a:rPr>
              <a:t>budgétaires</a:t>
            </a:r>
            <a:r>
              <a:rPr lang="en-US">
                <a:cs typeface="Calibri"/>
              </a:rPr>
              <a:t> </a:t>
            </a:r>
            <a:r>
              <a:rPr lang="en-US" err="1">
                <a:cs typeface="Calibri"/>
              </a:rPr>
              <a:t>annoncés</a:t>
            </a:r>
            <a:r>
              <a:rPr lang="en-US">
                <a:cs typeface="Calibri"/>
              </a:rPr>
              <a:t> à la rencontre </a:t>
            </a:r>
            <a:r>
              <a:rPr lang="en-US" err="1">
                <a:cs typeface="Calibri"/>
              </a:rPr>
              <a:t>bilan</a:t>
            </a:r>
            <a:r>
              <a:rPr lang="en-US">
                <a:cs typeface="Calibri"/>
              </a:rPr>
              <a:t> du CÉ;</a:t>
            </a:r>
          </a:p>
          <a:p>
            <a:r>
              <a:rPr lang="en-US">
                <a:cs typeface="Calibri"/>
              </a:rPr>
              <a:t>3) Course </a:t>
            </a:r>
            <a:r>
              <a:rPr lang="en-US" err="1">
                <a:cs typeface="Calibri"/>
              </a:rPr>
              <a:t>contre</a:t>
            </a:r>
            <a:r>
              <a:rPr lang="en-US">
                <a:cs typeface="Calibri"/>
              </a:rPr>
              <a:t> la </a:t>
            </a:r>
            <a:r>
              <a:rPr lang="en-US" err="1">
                <a:cs typeface="Calibri"/>
              </a:rPr>
              <a:t>montre</a:t>
            </a:r>
            <a:r>
              <a:rPr lang="en-US">
                <a:cs typeface="Calibri"/>
              </a:rPr>
              <a:t> pour:</a:t>
            </a:r>
          </a:p>
          <a:p>
            <a:pPr marL="514350" lvl="1" indent="-171450">
              <a:buFont typeface="Arial"/>
              <a:buChar char="•"/>
            </a:pPr>
            <a:r>
              <a:rPr lang="en-US" err="1">
                <a:cs typeface="Calibri"/>
              </a:rPr>
              <a:t>Concevoir</a:t>
            </a:r>
            <a:r>
              <a:rPr lang="en-US">
                <a:cs typeface="Calibri"/>
              </a:rPr>
              <a:t> un </a:t>
            </a:r>
            <a:r>
              <a:rPr lang="en-US" err="1">
                <a:cs typeface="Calibri"/>
              </a:rPr>
              <a:t>aménagement</a:t>
            </a:r>
            <a:r>
              <a:rPr lang="en-US">
                <a:cs typeface="Calibri"/>
              </a:rPr>
              <a:t>;</a:t>
            </a:r>
          </a:p>
          <a:p>
            <a:pPr marL="514350" lvl="1" indent="-171450">
              <a:buFont typeface="Arial"/>
              <a:buChar char="•"/>
            </a:pPr>
            <a:r>
              <a:rPr lang="en-US" err="1">
                <a:cs typeface="Calibri"/>
              </a:rPr>
              <a:t>Acheter</a:t>
            </a:r>
            <a:r>
              <a:rPr lang="en-US">
                <a:cs typeface="Calibri"/>
              </a:rPr>
              <a:t>, </a:t>
            </a:r>
            <a:r>
              <a:rPr lang="en-US" err="1">
                <a:cs typeface="Calibri"/>
              </a:rPr>
              <a:t>livrer</a:t>
            </a:r>
            <a:r>
              <a:rPr lang="en-US">
                <a:cs typeface="Calibri"/>
              </a:rPr>
              <a:t>, </a:t>
            </a:r>
            <a:r>
              <a:rPr lang="en-US" err="1">
                <a:cs typeface="Calibri"/>
              </a:rPr>
              <a:t>cueillir</a:t>
            </a:r>
            <a:r>
              <a:rPr lang="en-US">
                <a:cs typeface="Calibri"/>
              </a:rPr>
              <a:t> et assembler le matériel flexible.</a:t>
            </a:r>
          </a:p>
          <a:p>
            <a:pPr indent="-171450"/>
            <a:endParaRPr lang="en-US">
              <a:cs typeface="Calibri"/>
            </a:endParaRPr>
          </a:p>
        </p:txBody>
      </p:sp>
      <p:sp>
        <p:nvSpPr>
          <p:cNvPr id="4" name="Espace réservé du numéro de diapositive 3"/>
          <p:cNvSpPr>
            <a:spLocks noGrp="1"/>
          </p:cNvSpPr>
          <p:nvPr>
            <p:ph type="sldNum" sz="quarter" idx="10"/>
          </p:nvPr>
        </p:nvSpPr>
        <p:spPr/>
        <p:txBody>
          <a:bodyPr/>
          <a:lstStyle/>
          <a:p>
            <a:fld id="{72661781-8A14-4735-AC85-FBB6CADA6D29}" type="slidenum">
              <a:rPr lang="fr-CA"/>
              <a:t>6</a:t>
            </a:fld>
            <a:endParaRPr lang="fr-FR"/>
          </a:p>
        </p:txBody>
      </p:sp>
    </p:spTree>
    <p:extLst>
      <p:ext uri="{BB962C8B-B14F-4D97-AF65-F5344CB8AC3E}">
        <p14:creationId xmlns:p14="http://schemas.microsoft.com/office/powerpoint/2010/main" val="3838188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2661781-8A14-4735-AC85-FBB6CADA6D29}" type="slidenum">
              <a:rPr lang="fr-CA"/>
              <a:t>7</a:t>
            </a:fld>
            <a:endParaRPr lang="fr-FR"/>
          </a:p>
        </p:txBody>
      </p:sp>
    </p:spTree>
    <p:extLst>
      <p:ext uri="{BB962C8B-B14F-4D97-AF65-F5344CB8AC3E}">
        <p14:creationId xmlns:p14="http://schemas.microsoft.com/office/powerpoint/2010/main" val="24615182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err="1">
                <a:cs typeface="Calibri"/>
              </a:rPr>
              <a:t>Éclairage</a:t>
            </a:r>
            <a:r>
              <a:rPr lang="en-US" baseline="0">
                <a:cs typeface="Calibri"/>
              </a:rPr>
              <a:t> </a:t>
            </a:r>
            <a:r>
              <a:rPr lang="en-US" baseline="0" err="1">
                <a:cs typeface="Calibri"/>
              </a:rPr>
              <a:t>plein</a:t>
            </a:r>
            <a:r>
              <a:rPr lang="en-US" baseline="0">
                <a:cs typeface="Calibri"/>
              </a:rPr>
              <a:t> </a:t>
            </a:r>
            <a:r>
              <a:rPr lang="en-US" baseline="0" err="1">
                <a:cs typeface="Calibri"/>
              </a:rPr>
              <a:t>spectre</a:t>
            </a:r>
            <a:r>
              <a:rPr lang="en-US" baseline="0">
                <a:cs typeface="Calibri"/>
              </a:rPr>
              <a:t>:</a:t>
            </a:r>
            <a:endParaRPr lang="en-US">
              <a:cs typeface="Calibri"/>
            </a:endParaRPr>
          </a:p>
          <a:p>
            <a:r>
              <a:rPr lang="en-US">
                <a:cs typeface="Calibri"/>
              </a:rPr>
              <a:t>« Students exposed to more natural light (I.e., daylight) in their classrooms perform better than students exposed to less natural light. (Edward &amp; </a:t>
            </a:r>
            <a:r>
              <a:rPr lang="en-US" err="1">
                <a:cs typeface="Calibri"/>
              </a:rPr>
              <a:t>Torcelli</a:t>
            </a:r>
            <a:r>
              <a:rPr lang="en-US">
                <a:cs typeface="Calibri"/>
              </a:rPr>
              <a:t>, 2002; Tanner, 2008) »</a:t>
            </a:r>
            <a:r>
              <a:rPr lang="en-US" baseline="0">
                <a:cs typeface="Calibri"/>
              </a:rPr>
              <a:t> </a:t>
            </a:r>
            <a:r>
              <a:rPr lang="en-US">
                <a:cs typeface="Calibri"/>
              </a:rPr>
              <a:t>Nous </a:t>
            </a:r>
            <a:r>
              <a:rPr lang="en-US" err="1">
                <a:cs typeface="Calibri"/>
              </a:rPr>
              <a:t>avons</a:t>
            </a:r>
            <a:r>
              <a:rPr lang="en-US">
                <a:cs typeface="Calibri"/>
              </a:rPr>
              <a:t> </a:t>
            </a:r>
            <a:r>
              <a:rPr lang="en-US" err="1">
                <a:cs typeface="Calibri"/>
              </a:rPr>
              <a:t>commencé</a:t>
            </a:r>
            <a:r>
              <a:rPr lang="en-US">
                <a:cs typeface="Calibri"/>
              </a:rPr>
              <a:t> à </a:t>
            </a:r>
            <a:r>
              <a:rPr lang="en-US" err="1">
                <a:cs typeface="Calibri"/>
              </a:rPr>
              <a:t>chercher</a:t>
            </a:r>
            <a:r>
              <a:rPr lang="en-US">
                <a:cs typeface="Calibri"/>
              </a:rPr>
              <a:t> des solutions pour </a:t>
            </a:r>
            <a:r>
              <a:rPr lang="en-US" err="1">
                <a:cs typeface="Calibri"/>
              </a:rPr>
              <a:t>remplacer</a:t>
            </a:r>
            <a:r>
              <a:rPr lang="en-US">
                <a:cs typeface="Calibri"/>
              </a:rPr>
              <a:t> les </a:t>
            </a:r>
            <a:r>
              <a:rPr lang="en-US" err="1">
                <a:cs typeface="Calibri"/>
              </a:rPr>
              <a:t>néons</a:t>
            </a:r>
            <a:r>
              <a:rPr lang="en-US">
                <a:cs typeface="Calibri"/>
              </a:rPr>
              <a:t> de la </a:t>
            </a:r>
            <a:r>
              <a:rPr lang="en-US" err="1">
                <a:cs typeface="Calibri"/>
              </a:rPr>
              <a:t>classe</a:t>
            </a:r>
            <a:r>
              <a:rPr lang="en-US">
                <a:cs typeface="Calibri"/>
              </a:rPr>
              <a:t> par un </a:t>
            </a:r>
            <a:r>
              <a:rPr lang="en-US" err="1">
                <a:cs typeface="Calibri"/>
              </a:rPr>
              <a:t>éclairage</a:t>
            </a:r>
            <a:r>
              <a:rPr lang="en-US">
                <a:cs typeface="Calibri"/>
              </a:rPr>
              <a:t> </a:t>
            </a:r>
            <a:r>
              <a:rPr lang="en-US" err="1">
                <a:cs typeface="Calibri"/>
              </a:rPr>
              <a:t>plein</a:t>
            </a:r>
            <a:r>
              <a:rPr lang="en-US">
                <a:cs typeface="Calibri"/>
              </a:rPr>
              <a:t> </a:t>
            </a:r>
            <a:r>
              <a:rPr lang="en-US" err="1">
                <a:cs typeface="Calibri"/>
              </a:rPr>
              <a:t>spectre</a:t>
            </a:r>
            <a:r>
              <a:rPr lang="en-US">
                <a:cs typeface="Calibri"/>
              </a:rPr>
              <a:t>. </a:t>
            </a:r>
            <a:endParaRPr lang="en-US"/>
          </a:p>
          <a:p>
            <a:endParaRPr lang="fr-CA"/>
          </a:p>
          <a:p>
            <a:r>
              <a:rPr lang="fr-CA"/>
              <a:t>Plantes: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Nous </a:t>
            </a:r>
            <a:r>
              <a:rPr lang="en-US" err="1">
                <a:cs typeface="Calibri"/>
              </a:rPr>
              <a:t>sommes</a:t>
            </a:r>
            <a:r>
              <a:rPr lang="en-US">
                <a:cs typeface="Calibri"/>
              </a:rPr>
              <a:t> </a:t>
            </a:r>
            <a:r>
              <a:rPr lang="en-US" err="1">
                <a:cs typeface="Calibri"/>
              </a:rPr>
              <a:t>dévastés</a:t>
            </a:r>
            <a:r>
              <a:rPr lang="en-US">
                <a:cs typeface="Calibri"/>
              </a:rPr>
              <a:t> de ne </a:t>
            </a:r>
            <a:r>
              <a:rPr lang="en-US" err="1">
                <a:cs typeface="Calibri"/>
              </a:rPr>
              <a:t>pouvoir</a:t>
            </a:r>
            <a:r>
              <a:rPr lang="en-US">
                <a:cs typeface="Calibri"/>
              </a:rPr>
              <a:t> </a:t>
            </a:r>
            <a:r>
              <a:rPr lang="en-US" err="1">
                <a:cs typeface="Calibri"/>
              </a:rPr>
              <a:t>débuter</a:t>
            </a:r>
            <a:r>
              <a:rPr lang="en-US">
                <a:cs typeface="Calibri"/>
              </a:rPr>
              <a:t> </a:t>
            </a:r>
            <a:r>
              <a:rPr lang="en-US" err="1">
                <a:cs typeface="Calibri"/>
              </a:rPr>
              <a:t>l'expérimentation</a:t>
            </a:r>
            <a:r>
              <a:rPr lang="en-US">
                <a:cs typeface="Calibri"/>
              </a:rPr>
              <a:t> avec de </a:t>
            </a:r>
            <a:r>
              <a:rPr lang="en-US" err="1">
                <a:cs typeface="Calibri"/>
              </a:rPr>
              <a:t>magnifiques</a:t>
            </a:r>
            <a:r>
              <a:rPr lang="en-US">
                <a:cs typeface="Calibri"/>
              </a:rPr>
              <a:t> plantes </a:t>
            </a:r>
            <a:r>
              <a:rPr lang="en-US" err="1">
                <a:cs typeface="Calibri"/>
              </a:rPr>
              <a:t>vertes</a:t>
            </a:r>
            <a:r>
              <a:rPr lang="en-US">
                <a:cs typeface="Calibri"/>
              </a:rPr>
              <a:t> et </a:t>
            </a:r>
            <a:r>
              <a:rPr lang="en-US" err="1">
                <a:cs typeface="Calibri"/>
              </a:rPr>
              <a:t>impatients</a:t>
            </a:r>
            <a:r>
              <a:rPr lang="en-US">
                <a:cs typeface="Calibri"/>
              </a:rPr>
              <a:t> </a:t>
            </a:r>
            <a:r>
              <a:rPr lang="en-US" err="1">
                <a:cs typeface="Calibri"/>
              </a:rPr>
              <a:t>d'obtenir</a:t>
            </a:r>
            <a:r>
              <a:rPr lang="en-US">
                <a:cs typeface="Calibri"/>
              </a:rPr>
              <a:t> le OK de la commission </a:t>
            </a:r>
            <a:r>
              <a:rPr lang="en-US" err="1">
                <a:cs typeface="Calibri"/>
              </a:rPr>
              <a:t>scolaire</a:t>
            </a:r>
            <a:r>
              <a:rPr lang="en-US">
                <a:cs typeface="Calibri"/>
              </a:rPr>
              <a:t>! </a:t>
            </a:r>
          </a:p>
          <a:p>
            <a:endParaRPr lang="fr-CA"/>
          </a:p>
        </p:txBody>
      </p:sp>
      <p:sp>
        <p:nvSpPr>
          <p:cNvPr id="4" name="Espace réservé du numéro de diapositive 3"/>
          <p:cNvSpPr>
            <a:spLocks noGrp="1"/>
          </p:cNvSpPr>
          <p:nvPr>
            <p:ph type="sldNum" sz="quarter" idx="10"/>
          </p:nvPr>
        </p:nvSpPr>
        <p:spPr/>
        <p:txBody>
          <a:bodyPr/>
          <a:lstStyle/>
          <a:p>
            <a:fld id="{72661781-8A14-4735-AC85-FBB6CADA6D29}" type="slidenum">
              <a:rPr lang="fr-CA" smtClean="0"/>
              <a:t>8</a:t>
            </a:fld>
            <a:endParaRPr lang="fr-FR"/>
          </a:p>
        </p:txBody>
      </p:sp>
    </p:spTree>
    <p:extLst>
      <p:ext uri="{BB962C8B-B14F-4D97-AF65-F5344CB8AC3E}">
        <p14:creationId xmlns:p14="http://schemas.microsoft.com/office/powerpoint/2010/main" val="4004945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err="1"/>
              <a:t>L'aménagement</a:t>
            </a:r>
            <a:r>
              <a:rPr lang="en-US"/>
              <a:t> flexible </a:t>
            </a:r>
            <a:r>
              <a:rPr lang="en-US" err="1"/>
              <a:t>expérimenté</a:t>
            </a:r>
            <a:r>
              <a:rPr lang="en-US"/>
              <a:t> à </a:t>
            </a:r>
            <a:r>
              <a:rPr lang="en-US" err="1"/>
              <a:t>l'été</a:t>
            </a:r>
            <a:r>
              <a:rPr lang="en-US"/>
              <a:t> 2018 </a:t>
            </a:r>
            <a:r>
              <a:rPr lang="en-US" err="1"/>
              <a:t>dans</a:t>
            </a:r>
            <a:r>
              <a:rPr lang="en-US"/>
              <a:t> la </a:t>
            </a:r>
            <a:r>
              <a:rPr lang="en-US" err="1"/>
              <a:t>classe</a:t>
            </a:r>
            <a:r>
              <a:rPr lang="en-US"/>
              <a:t> de FBD </a:t>
            </a:r>
            <a:r>
              <a:rPr lang="en-US" err="1"/>
              <a:t>mathématiques</a:t>
            </a:r>
            <a:r>
              <a:rPr lang="en-US"/>
              <a:t>/sciences </a:t>
            </a:r>
            <a:r>
              <a:rPr lang="en-US" err="1"/>
              <a:t>prévoyait</a:t>
            </a:r>
            <a:r>
              <a:rPr lang="en-US"/>
              <a:t> environ 30 places, dont huit debout et dix au sol. </a:t>
            </a:r>
            <a:r>
              <a:rPr lang="en-US" err="1"/>
              <a:t>L'idée</a:t>
            </a:r>
            <a:r>
              <a:rPr lang="en-US"/>
              <a:t> </a:t>
            </a:r>
            <a:r>
              <a:rPr lang="en-US" err="1"/>
              <a:t>était</a:t>
            </a:r>
            <a:r>
              <a:rPr lang="en-US"/>
              <a:t> </a:t>
            </a:r>
            <a:r>
              <a:rPr lang="en-US" err="1"/>
              <a:t>d'offrir</a:t>
            </a:r>
            <a:r>
              <a:rPr lang="en-US"/>
              <a:t> </a:t>
            </a:r>
            <a:r>
              <a:rPr lang="en-US" err="1"/>
              <a:t>plusieurs</a:t>
            </a:r>
            <a:r>
              <a:rPr lang="en-US"/>
              <a:t> positions </a:t>
            </a:r>
            <a:r>
              <a:rPr lang="en-US" err="1"/>
              <a:t>d'étude</a:t>
            </a:r>
            <a:r>
              <a:rPr lang="en-US"/>
              <a:t> et </a:t>
            </a:r>
            <a:r>
              <a:rPr lang="en-US" err="1"/>
              <a:t>d'encourager</a:t>
            </a:r>
            <a:r>
              <a:rPr lang="en-US"/>
              <a:t> les </a:t>
            </a:r>
            <a:r>
              <a:rPr lang="en-US" err="1"/>
              <a:t>élèves</a:t>
            </a:r>
            <a:r>
              <a:rPr lang="en-US"/>
              <a:t> à changer de place </a:t>
            </a:r>
            <a:r>
              <a:rPr lang="en-US" err="1"/>
              <a:t>régulièrement</a:t>
            </a:r>
            <a:r>
              <a:rPr lang="en-US"/>
              <a:t>, </a:t>
            </a:r>
            <a:r>
              <a:rPr lang="en-US" err="1"/>
              <a:t>selon</a:t>
            </a:r>
            <a:r>
              <a:rPr lang="en-US"/>
              <a:t> </a:t>
            </a:r>
            <a:r>
              <a:rPr lang="en-US" err="1"/>
              <a:t>leurs</a:t>
            </a:r>
            <a:r>
              <a:rPr lang="en-US"/>
              <a:t> </a:t>
            </a:r>
            <a:r>
              <a:rPr lang="en-US" err="1"/>
              <a:t>humeurs</a:t>
            </a:r>
            <a:r>
              <a:rPr lang="en-US"/>
              <a:t> et </a:t>
            </a:r>
            <a:r>
              <a:rPr lang="en-US" err="1"/>
              <a:t>leurs</a:t>
            </a:r>
            <a:r>
              <a:rPr lang="en-US"/>
              <a:t> </a:t>
            </a:r>
            <a:r>
              <a:rPr lang="en-US" err="1"/>
              <a:t>besoins</a:t>
            </a:r>
            <a:r>
              <a:rPr lang="en-US"/>
              <a:t>. Le bureau de </a:t>
            </a:r>
            <a:r>
              <a:rPr lang="en-US" err="1"/>
              <a:t>l'enseignant</a:t>
            </a:r>
            <a:r>
              <a:rPr lang="en-US"/>
              <a:t>, </a:t>
            </a:r>
            <a:r>
              <a:rPr lang="en-US" err="1"/>
              <a:t>ainsi</a:t>
            </a:r>
            <a:r>
              <a:rPr lang="en-US"/>
              <a:t> que 6 tables à </a:t>
            </a:r>
            <a:r>
              <a:rPr lang="en-US" err="1"/>
              <a:t>deux</a:t>
            </a:r>
            <a:r>
              <a:rPr lang="en-US"/>
              <a:t> places </a:t>
            </a:r>
            <a:r>
              <a:rPr lang="en-US" err="1"/>
              <a:t>furent</a:t>
            </a:r>
            <a:r>
              <a:rPr lang="en-US"/>
              <a:t> </a:t>
            </a:r>
            <a:r>
              <a:rPr lang="en-US" err="1"/>
              <a:t>retirés</a:t>
            </a:r>
            <a:r>
              <a:rPr lang="en-US"/>
              <a:t> du local. </a:t>
            </a:r>
            <a:r>
              <a:rPr lang="en-US" err="1"/>
              <a:t>Ceci</a:t>
            </a:r>
            <a:r>
              <a:rPr lang="en-US"/>
              <a:t> </a:t>
            </a:r>
            <a:r>
              <a:rPr lang="en-US" err="1"/>
              <a:t>dégagea</a:t>
            </a:r>
            <a:r>
              <a:rPr lang="en-US"/>
              <a:t> </a:t>
            </a:r>
            <a:r>
              <a:rPr lang="en-US" err="1"/>
              <a:t>l'espace</a:t>
            </a:r>
            <a:r>
              <a:rPr lang="en-US"/>
              <a:t> </a:t>
            </a:r>
            <a:r>
              <a:rPr lang="en-US" err="1"/>
              <a:t>requis</a:t>
            </a:r>
            <a:r>
              <a:rPr lang="en-US"/>
              <a:t> pour circuler </a:t>
            </a:r>
            <a:r>
              <a:rPr lang="en-US" err="1"/>
              <a:t>librement</a:t>
            </a:r>
            <a:r>
              <a:rPr lang="en-US"/>
              <a:t>. </a:t>
            </a:r>
            <a:r>
              <a:rPr lang="en-US" err="1"/>
              <a:t>L'enseignante</a:t>
            </a:r>
            <a:r>
              <a:rPr lang="en-US"/>
              <a:t> se </a:t>
            </a:r>
            <a:r>
              <a:rPr lang="en-US" err="1"/>
              <a:t>déplaça</a:t>
            </a:r>
            <a:r>
              <a:rPr lang="en-US"/>
              <a:t> </a:t>
            </a:r>
            <a:r>
              <a:rPr lang="en-US" err="1"/>
              <a:t>dans</a:t>
            </a:r>
            <a:r>
              <a:rPr lang="en-US"/>
              <a:t> la </a:t>
            </a:r>
            <a:r>
              <a:rPr lang="en-US" err="1"/>
              <a:t>classe</a:t>
            </a:r>
            <a:r>
              <a:rPr lang="en-US"/>
              <a:t> pour </a:t>
            </a:r>
            <a:r>
              <a:rPr lang="en-US" err="1"/>
              <a:t>répondre</a:t>
            </a:r>
            <a:r>
              <a:rPr lang="en-US"/>
              <a:t> aux questions.</a:t>
            </a:r>
          </a:p>
          <a:p>
            <a:endParaRPr lang="fr-CA"/>
          </a:p>
        </p:txBody>
      </p:sp>
      <p:sp>
        <p:nvSpPr>
          <p:cNvPr id="4" name="Espace réservé du numéro de diapositive 3"/>
          <p:cNvSpPr>
            <a:spLocks noGrp="1"/>
          </p:cNvSpPr>
          <p:nvPr>
            <p:ph type="sldNum" sz="quarter" idx="10"/>
          </p:nvPr>
        </p:nvSpPr>
        <p:spPr/>
        <p:txBody>
          <a:bodyPr/>
          <a:lstStyle/>
          <a:p>
            <a:fld id="{72661781-8A14-4735-AC85-FBB6CADA6D29}" type="slidenum">
              <a:rPr lang="fr-CA" smtClean="0"/>
              <a:t>9</a:t>
            </a:fld>
            <a:endParaRPr lang="fr-FR"/>
          </a:p>
        </p:txBody>
      </p:sp>
    </p:spTree>
    <p:extLst>
      <p:ext uri="{BB962C8B-B14F-4D97-AF65-F5344CB8AC3E}">
        <p14:creationId xmlns:p14="http://schemas.microsoft.com/office/powerpoint/2010/main" val="1460894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64A8DC-C4AF-4652-AC32-ADFAD1738180}"/>
              </a:ext>
            </a:extLst>
          </p:cNvPr>
          <p:cNvSpPr>
            <a:spLocks noGrp="1"/>
          </p:cNvSpPr>
          <p:nvPr>
            <p:ph type="ctrTitle"/>
          </p:nvPr>
        </p:nvSpPr>
        <p:spPr>
          <a:xfrm>
            <a:off x="1524000" y="1122363"/>
            <a:ext cx="9144000" cy="2387600"/>
          </a:xfrm>
        </p:spPr>
        <p:txBody>
          <a:bodyPr anchor="b"/>
          <a:lstStyle>
            <a:lvl1pPr algn="ctr">
              <a:defRPr sz="6000"/>
            </a:lvl1pPr>
          </a:lstStyle>
          <a:p>
            <a:r>
              <a:rPr lang="fr-CA"/>
              <a:t>Modifiez le style du titre</a:t>
            </a:r>
          </a:p>
        </p:txBody>
      </p:sp>
      <p:sp>
        <p:nvSpPr>
          <p:cNvPr id="3" name="Sous-titre 2">
            <a:extLst>
              <a:ext uri="{FF2B5EF4-FFF2-40B4-BE49-F238E27FC236}">
                <a16:creationId xmlns:a16="http://schemas.microsoft.com/office/drawing/2014/main" id="{3847FE07-1509-4618-BFDD-2F2A07A123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CA"/>
              <a:t>Modifier le style des sous-titres du masque</a:t>
            </a:r>
          </a:p>
        </p:txBody>
      </p:sp>
      <p:sp>
        <p:nvSpPr>
          <p:cNvPr id="4" name="Espace réservé de la date 3">
            <a:extLst>
              <a:ext uri="{FF2B5EF4-FFF2-40B4-BE49-F238E27FC236}">
                <a16:creationId xmlns:a16="http://schemas.microsoft.com/office/drawing/2014/main" id="{E883199F-26E1-4DB1-9CA8-7E8CED47D5B0}"/>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Espace réservé du pied de page 4">
            <a:extLst>
              <a:ext uri="{FF2B5EF4-FFF2-40B4-BE49-F238E27FC236}">
                <a16:creationId xmlns:a16="http://schemas.microsoft.com/office/drawing/2014/main" id="{878972CB-BD9A-4995-92F2-5CC190BFA279}"/>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DC0CFE87-B16B-4990-9241-968139C62E0D}"/>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262436525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6405F9-9DFF-4742-9857-F192A455EA4B}"/>
              </a:ext>
            </a:extLst>
          </p:cNvPr>
          <p:cNvSpPr>
            <a:spLocks noGrp="1"/>
          </p:cNvSpPr>
          <p:nvPr>
            <p:ph type="title"/>
          </p:nvPr>
        </p:nvSpPr>
        <p:spPr/>
        <p:txBody>
          <a:bodyPr/>
          <a:lstStyle/>
          <a:p>
            <a:r>
              <a:rPr lang="fr-CA"/>
              <a:t>Modifiez le style du titre</a:t>
            </a:r>
          </a:p>
        </p:txBody>
      </p:sp>
      <p:sp>
        <p:nvSpPr>
          <p:cNvPr id="3" name="Espace réservé du texte vertical 2">
            <a:extLst>
              <a:ext uri="{FF2B5EF4-FFF2-40B4-BE49-F238E27FC236}">
                <a16:creationId xmlns:a16="http://schemas.microsoft.com/office/drawing/2014/main" id="{6A7E0B7C-2D83-463E-8FBF-B5C1896806B5}"/>
              </a:ext>
            </a:extLst>
          </p:cNvPr>
          <p:cNvSpPr>
            <a:spLocks noGrp="1"/>
          </p:cNvSpPr>
          <p:nvPr>
            <p:ph type="body" orient="vert" idx="1"/>
          </p:nvPr>
        </p:nvSpPr>
        <p:spPr/>
        <p:txBody>
          <a:bodyPr vert="eaVert"/>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4" name="Espace réservé de la date 3">
            <a:extLst>
              <a:ext uri="{FF2B5EF4-FFF2-40B4-BE49-F238E27FC236}">
                <a16:creationId xmlns:a16="http://schemas.microsoft.com/office/drawing/2014/main" id="{898AF828-D8A2-445A-9F05-B6C6E20EC721}"/>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Espace réservé du pied de page 4">
            <a:extLst>
              <a:ext uri="{FF2B5EF4-FFF2-40B4-BE49-F238E27FC236}">
                <a16:creationId xmlns:a16="http://schemas.microsoft.com/office/drawing/2014/main" id="{26E58E7C-83BF-4AD8-9C5D-C61199829429}"/>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3BE92182-C482-4E0F-B08D-1366FDD1D31C}"/>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71180506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6BE969EE-D58A-4102-801C-5E0126DD9109}"/>
              </a:ext>
            </a:extLst>
          </p:cNvPr>
          <p:cNvSpPr>
            <a:spLocks noGrp="1"/>
          </p:cNvSpPr>
          <p:nvPr>
            <p:ph type="title" orient="vert"/>
          </p:nvPr>
        </p:nvSpPr>
        <p:spPr>
          <a:xfrm>
            <a:off x="8724900" y="365125"/>
            <a:ext cx="2628900" cy="5811838"/>
          </a:xfrm>
        </p:spPr>
        <p:txBody>
          <a:bodyPr vert="eaVert"/>
          <a:lstStyle/>
          <a:p>
            <a:r>
              <a:rPr lang="fr-CA"/>
              <a:t>Modifiez le style du titre</a:t>
            </a:r>
          </a:p>
        </p:txBody>
      </p:sp>
      <p:sp>
        <p:nvSpPr>
          <p:cNvPr id="3" name="Espace réservé du texte vertical 2">
            <a:extLst>
              <a:ext uri="{FF2B5EF4-FFF2-40B4-BE49-F238E27FC236}">
                <a16:creationId xmlns:a16="http://schemas.microsoft.com/office/drawing/2014/main" id="{A0D73470-3533-4D82-9B78-D347A794D930}"/>
              </a:ext>
            </a:extLst>
          </p:cNvPr>
          <p:cNvSpPr>
            <a:spLocks noGrp="1"/>
          </p:cNvSpPr>
          <p:nvPr>
            <p:ph type="body" orient="vert" idx="1"/>
          </p:nvPr>
        </p:nvSpPr>
        <p:spPr>
          <a:xfrm>
            <a:off x="838200" y="365125"/>
            <a:ext cx="7734300" cy="5811838"/>
          </a:xfrm>
        </p:spPr>
        <p:txBody>
          <a:bodyPr vert="eaVert"/>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4" name="Espace réservé de la date 3">
            <a:extLst>
              <a:ext uri="{FF2B5EF4-FFF2-40B4-BE49-F238E27FC236}">
                <a16:creationId xmlns:a16="http://schemas.microsoft.com/office/drawing/2014/main" id="{6D558D78-E782-4B90-BA62-E390635F2521}"/>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Espace réservé du pied de page 4">
            <a:extLst>
              <a:ext uri="{FF2B5EF4-FFF2-40B4-BE49-F238E27FC236}">
                <a16:creationId xmlns:a16="http://schemas.microsoft.com/office/drawing/2014/main" id="{39380A4C-292A-49BF-8242-23B985FB0F82}"/>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C8B678AC-A9FC-4025-A2BA-C102B4D1D057}"/>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68744597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fr-FR"/>
              <a:t>Modifiez le style du titre</a:t>
            </a:r>
            <a:endParaRPr lang="en-US"/>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fr-FR"/>
              <a:t>Modifier le style des sous-titres du masque</a:t>
            </a:r>
            <a:endParaRPr lang="en-US"/>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fr-CA"/>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B248EC9D-5697-4E5B-8ED7-1432B59ABEA1}" type="slidenum">
              <a:rPr lang="fr-CA" smtClean="0"/>
              <a:t>‹N°›</a:t>
            </a:fld>
            <a:endParaRPr lang="fr-CA"/>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391278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43081331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fr-FR"/>
              <a:t>Modifiez le style du titre</a:t>
            </a:r>
            <a:endParaRPr lang="en-US"/>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26702920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F83F41A-0AC9-46AE-80E5-213A985D2FBC}" type="datetimeFigureOut">
              <a:rPr lang="fr-CA" smtClean="0"/>
              <a:t>2019-05-06</a:t>
            </a:fld>
            <a:endParaRPr lang="fr-CA"/>
          </a:p>
        </p:txBody>
      </p:sp>
      <p:sp>
        <p:nvSpPr>
          <p:cNvPr id="6" name="Footer Placeholder 5"/>
          <p:cNvSpPr>
            <a:spLocks noGrp="1"/>
          </p:cNvSpPr>
          <p:nvPr>
            <p:ph type="ftr" sz="quarter" idx="11"/>
          </p:nvPr>
        </p:nvSpPr>
        <p:spPr/>
        <p:txBody>
          <a:bodyPr/>
          <a:lstStyle/>
          <a:p>
            <a:endParaRPr lang="fr-CA"/>
          </a:p>
        </p:txBody>
      </p:sp>
      <p:sp>
        <p:nvSpPr>
          <p:cNvPr id="7" name="Slide Number Placeholder 6"/>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74675980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fr-FR"/>
              <a:t>Modifier les styles du texte du masque</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0F83F41A-0AC9-46AE-80E5-213A985D2FBC}" type="datetimeFigureOut">
              <a:rPr lang="fr-CA" smtClean="0"/>
              <a:t>2019-05-06</a:t>
            </a:fld>
            <a:endParaRPr lang="fr-CA"/>
          </a:p>
        </p:txBody>
      </p:sp>
      <p:sp>
        <p:nvSpPr>
          <p:cNvPr id="8" name="Footer Placeholder 7"/>
          <p:cNvSpPr>
            <a:spLocks noGrp="1"/>
          </p:cNvSpPr>
          <p:nvPr>
            <p:ph type="ftr" sz="quarter" idx="11"/>
          </p:nvPr>
        </p:nvSpPr>
        <p:spPr/>
        <p:txBody>
          <a:bodyPr/>
          <a:lstStyle/>
          <a:p>
            <a:endParaRPr lang="fr-CA"/>
          </a:p>
        </p:txBody>
      </p:sp>
      <p:sp>
        <p:nvSpPr>
          <p:cNvPr id="9" name="Slide Number Placeholder 8"/>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278796160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0F83F41A-0AC9-46AE-80E5-213A985D2FBC}" type="datetimeFigureOut">
              <a:rPr lang="fr-CA" smtClean="0"/>
              <a:t>2019-05-06</a:t>
            </a:fld>
            <a:endParaRPr lang="fr-CA"/>
          </a:p>
        </p:txBody>
      </p:sp>
      <p:sp>
        <p:nvSpPr>
          <p:cNvPr id="4" name="Footer Placeholder 3"/>
          <p:cNvSpPr>
            <a:spLocks noGrp="1"/>
          </p:cNvSpPr>
          <p:nvPr>
            <p:ph type="ftr" sz="quarter" idx="11"/>
          </p:nvPr>
        </p:nvSpPr>
        <p:spPr/>
        <p:txBody>
          <a:bodyPr/>
          <a:lstStyle/>
          <a:p>
            <a:endParaRPr lang="fr-CA"/>
          </a:p>
        </p:txBody>
      </p:sp>
      <p:sp>
        <p:nvSpPr>
          <p:cNvPr id="5" name="Slide Number Placeholder 4"/>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46579545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83F41A-0AC9-46AE-80E5-213A985D2FBC}" type="datetimeFigureOut">
              <a:rPr lang="fr-CA" smtClean="0"/>
              <a:t>2019-05-06</a:t>
            </a:fld>
            <a:endParaRPr lang="fr-CA"/>
          </a:p>
        </p:txBody>
      </p:sp>
      <p:sp>
        <p:nvSpPr>
          <p:cNvPr id="3" name="Footer Placeholder 2"/>
          <p:cNvSpPr>
            <a:spLocks noGrp="1"/>
          </p:cNvSpPr>
          <p:nvPr>
            <p:ph type="ftr" sz="quarter" idx="11"/>
          </p:nvPr>
        </p:nvSpPr>
        <p:spPr/>
        <p:txBody>
          <a:bodyPr/>
          <a:lstStyle/>
          <a:p>
            <a:endParaRPr lang="fr-CA"/>
          </a:p>
        </p:txBody>
      </p:sp>
      <p:sp>
        <p:nvSpPr>
          <p:cNvPr id="4" name="Slide Number Placeholder 3"/>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89680595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fr-FR"/>
              <a:t>Modifiez le style du titre</a:t>
            </a:r>
            <a:endParaRPr lang="en-US"/>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fld id="{0F83F41A-0AC9-46AE-80E5-213A985D2FBC}" type="datetimeFigureOut">
              <a:rPr lang="fr-CA" smtClean="0"/>
              <a:t>2019-05-06</a:t>
            </a:fld>
            <a:endParaRPr lang="fr-CA"/>
          </a:p>
        </p:txBody>
      </p:sp>
      <p:sp>
        <p:nvSpPr>
          <p:cNvPr id="6" name="Footer Placeholder 5"/>
          <p:cNvSpPr>
            <a:spLocks noGrp="1"/>
          </p:cNvSpPr>
          <p:nvPr>
            <p:ph type="ftr" sz="quarter" idx="11"/>
          </p:nvPr>
        </p:nvSpPr>
        <p:spPr/>
        <p:txBody>
          <a:bodyPr/>
          <a:lstStyle/>
          <a:p>
            <a:endParaRPr lang="fr-CA"/>
          </a:p>
        </p:txBody>
      </p:sp>
      <p:sp>
        <p:nvSpPr>
          <p:cNvPr id="7" name="Slide Number Placeholder 6"/>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94761606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2E0A43-A785-43F0-8AA7-AC17391A63ED}"/>
              </a:ext>
            </a:extLst>
          </p:cNvPr>
          <p:cNvSpPr>
            <a:spLocks noGrp="1"/>
          </p:cNvSpPr>
          <p:nvPr>
            <p:ph type="title"/>
          </p:nvPr>
        </p:nvSpPr>
        <p:spPr/>
        <p:txBody>
          <a:bodyPr/>
          <a:lstStyle/>
          <a:p>
            <a:r>
              <a:rPr lang="fr-CA"/>
              <a:t>Modifiez le style du titre</a:t>
            </a:r>
          </a:p>
        </p:txBody>
      </p:sp>
      <p:sp>
        <p:nvSpPr>
          <p:cNvPr id="3" name="Espace réservé du contenu 2">
            <a:extLst>
              <a:ext uri="{FF2B5EF4-FFF2-40B4-BE49-F238E27FC236}">
                <a16:creationId xmlns:a16="http://schemas.microsoft.com/office/drawing/2014/main" id="{5585E074-1D09-47C4-A46B-064D1B3C87E4}"/>
              </a:ext>
            </a:extLst>
          </p:cNvPr>
          <p:cNvSpPr>
            <a:spLocks noGrp="1"/>
          </p:cNvSpPr>
          <p:nvPr>
            <p:ph idx="1"/>
          </p:nvPr>
        </p:nvSpPr>
        <p:spPr/>
        <p:txBody>
          <a:bodyPr/>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4" name="Espace réservé de la date 3">
            <a:extLst>
              <a:ext uri="{FF2B5EF4-FFF2-40B4-BE49-F238E27FC236}">
                <a16:creationId xmlns:a16="http://schemas.microsoft.com/office/drawing/2014/main" id="{06640D95-E024-4ACF-95D4-78E3288C9D2A}"/>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Espace réservé du pied de page 4">
            <a:extLst>
              <a:ext uri="{FF2B5EF4-FFF2-40B4-BE49-F238E27FC236}">
                <a16:creationId xmlns:a16="http://schemas.microsoft.com/office/drawing/2014/main" id="{5BD43D00-AD54-43BB-8A14-13A12C3F2826}"/>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47467E55-6C86-4043-BBFB-E556A2890C4C}"/>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236331952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fr-FR"/>
              <a:t>Modifiez le style du titre</a:t>
            </a:r>
            <a:endParaRPr lang="en-US"/>
          </a:p>
        </p:txBody>
      </p:sp>
      <p:sp>
        <p:nvSpPr>
          <p:cNvPr id="3" name="Picture Placeholder 2"/>
          <p:cNvSpPr>
            <a:spLocks noGrp="1" noChangeAspect="1"/>
          </p:cNvSpPr>
          <p:nvPr>
            <p:ph type="pic" idx="1"/>
          </p:nvPr>
        </p:nvSpPr>
        <p:spPr>
          <a:xfrm>
            <a:off x="0" y="0"/>
            <a:ext cx="11292840" cy="5128923"/>
          </a:xfrm>
          <a:blipFill>
            <a:blip r:embed="rId2"/>
            <a:stretch>
              <a:fillRect/>
            </a:stretch>
          </a:blip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fld id="{0F83F41A-0AC9-46AE-80E5-213A985D2FBC}" type="datetimeFigureOut">
              <a:rPr lang="fr-CA" smtClean="0"/>
              <a:t>2019-05-06</a:t>
            </a:fld>
            <a:endParaRPr lang="fr-CA"/>
          </a:p>
        </p:txBody>
      </p:sp>
      <p:sp>
        <p:nvSpPr>
          <p:cNvPr id="6" name="Footer Placeholder 5"/>
          <p:cNvSpPr>
            <a:spLocks noGrp="1"/>
          </p:cNvSpPr>
          <p:nvPr>
            <p:ph type="ftr" sz="quarter" idx="11"/>
          </p:nvPr>
        </p:nvSpPr>
        <p:spPr/>
        <p:txBody>
          <a:bodyPr/>
          <a:lstStyle/>
          <a:p>
            <a:endParaRPr lang="fr-CA"/>
          </a:p>
        </p:txBody>
      </p:sp>
      <p:sp>
        <p:nvSpPr>
          <p:cNvPr id="7" name="Slide Number Placeholder 6"/>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24275710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27198072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69865581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fr-FR"/>
              <a:t>Modifiez le style du titre</a:t>
            </a:r>
            <a:endParaRPr lang="en-US"/>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Modifier le style des sous-titres du masque</a:t>
            </a:r>
            <a:endParaRPr lang="en-US"/>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83924330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285281007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fr-FR"/>
              <a:t>Modifiez le style du titre</a:t>
            </a:r>
            <a:endParaRPr lang="en-US"/>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256432001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F83F41A-0AC9-46AE-80E5-213A985D2FBC}" type="datetimeFigureOut">
              <a:rPr lang="fr-CA" smtClean="0"/>
              <a:t>2019-05-06</a:t>
            </a:fld>
            <a:endParaRPr lang="fr-CA"/>
          </a:p>
        </p:txBody>
      </p:sp>
      <p:sp>
        <p:nvSpPr>
          <p:cNvPr id="6" name="Footer Placeholder 5"/>
          <p:cNvSpPr>
            <a:spLocks noGrp="1"/>
          </p:cNvSpPr>
          <p:nvPr>
            <p:ph type="ftr" sz="quarter" idx="11"/>
          </p:nvPr>
        </p:nvSpPr>
        <p:spPr/>
        <p:txBody>
          <a:bodyPr/>
          <a:lstStyle/>
          <a:p>
            <a:endParaRPr lang="fr-CA"/>
          </a:p>
        </p:txBody>
      </p:sp>
      <p:sp>
        <p:nvSpPr>
          <p:cNvPr id="7" name="Slide Number Placeholder 6"/>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4524753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0F83F41A-0AC9-46AE-80E5-213A985D2FBC}" type="datetimeFigureOut">
              <a:rPr lang="fr-CA" smtClean="0"/>
              <a:t>2019-05-06</a:t>
            </a:fld>
            <a:endParaRPr lang="fr-CA"/>
          </a:p>
        </p:txBody>
      </p:sp>
      <p:sp>
        <p:nvSpPr>
          <p:cNvPr id="8" name="Footer Placeholder 7"/>
          <p:cNvSpPr>
            <a:spLocks noGrp="1"/>
          </p:cNvSpPr>
          <p:nvPr>
            <p:ph type="ftr" sz="quarter" idx="11"/>
          </p:nvPr>
        </p:nvSpPr>
        <p:spPr/>
        <p:txBody>
          <a:bodyPr/>
          <a:lstStyle/>
          <a:p>
            <a:endParaRPr lang="fr-CA"/>
          </a:p>
        </p:txBody>
      </p:sp>
      <p:sp>
        <p:nvSpPr>
          <p:cNvPr id="9" name="Slide Number Placeholder 8"/>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4482276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7" name="Date Placeholder 2"/>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3"/>
          <p:cNvSpPr>
            <a:spLocks noGrp="1"/>
          </p:cNvSpPr>
          <p:nvPr>
            <p:ph type="ftr" sz="quarter" idx="11"/>
          </p:nvPr>
        </p:nvSpPr>
        <p:spPr/>
        <p:txBody>
          <a:bodyPr/>
          <a:lstStyle/>
          <a:p>
            <a:endParaRPr lang="fr-CA"/>
          </a:p>
        </p:txBody>
      </p:sp>
      <p:sp>
        <p:nvSpPr>
          <p:cNvPr id="6" name="Slide Number Placeholder 4"/>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232470826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2"/>
          <p:cNvSpPr>
            <a:spLocks noGrp="1"/>
          </p:cNvSpPr>
          <p:nvPr>
            <p:ph type="ftr" sz="quarter" idx="11"/>
          </p:nvPr>
        </p:nvSpPr>
        <p:spPr/>
        <p:txBody>
          <a:bodyPr/>
          <a:lstStyle/>
          <a:p>
            <a:endParaRPr lang="fr-CA"/>
          </a:p>
        </p:txBody>
      </p:sp>
      <p:sp>
        <p:nvSpPr>
          <p:cNvPr id="6" name="Slide Number Placeholder 3"/>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80746342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63D82C-E584-4782-931A-D51D73EA300E}"/>
              </a:ext>
            </a:extLst>
          </p:cNvPr>
          <p:cNvSpPr>
            <a:spLocks noGrp="1"/>
          </p:cNvSpPr>
          <p:nvPr>
            <p:ph type="title"/>
          </p:nvPr>
        </p:nvSpPr>
        <p:spPr>
          <a:xfrm>
            <a:off x="831850" y="1709738"/>
            <a:ext cx="10515600" cy="2852737"/>
          </a:xfrm>
        </p:spPr>
        <p:txBody>
          <a:bodyPr anchor="b"/>
          <a:lstStyle>
            <a:lvl1pPr>
              <a:defRPr sz="6000"/>
            </a:lvl1pPr>
          </a:lstStyle>
          <a:p>
            <a:r>
              <a:rPr lang="fr-CA"/>
              <a:t>Modifiez le style du titre</a:t>
            </a:r>
          </a:p>
        </p:txBody>
      </p:sp>
      <p:sp>
        <p:nvSpPr>
          <p:cNvPr id="3" name="Espace réservé du texte 2">
            <a:extLst>
              <a:ext uri="{FF2B5EF4-FFF2-40B4-BE49-F238E27FC236}">
                <a16:creationId xmlns:a16="http://schemas.microsoft.com/office/drawing/2014/main" id="{73127DEC-569E-438D-9D27-57F5BA6D4C1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CA"/>
              <a:t>Modifier les styles du texte du masque</a:t>
            </a:r>
          </a:p>
        </p:txBody>
      </p:sp>
      <p:sp>
        <p:nvSpPr>
          <p:cNvPr id="4" name="Espace réservé de la date 3">
            <a:extLst>
              <a:ext uri="{FF2B5EF4-FFF2-40B4-BE49-F238E27FC236}">
                <a16:creationId xmlns:a16="http://schemas.microsoft.com/office/drawing/2014/main" id="{A42A6EAB-7978-428A-BCCC-2035D003D52A}"/>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Espace réservé du pied de page 4">
            <a:extLst>
              <a:ext uri="{FF2B5EF4-FFF2-40B4-BE49-F238E27FC236}">
                <a16:creationId xmlns:a16="http://schemas.microsoft.com/office/drawing/2014/main" id="{E6D8126A-EF0E-41E0-8629-D6C6B7CBC2AD}"/>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02CCED88-001B-4D14-BB72-1D848781AEDD}"/>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96006630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fr-FR"/>
              <a:t>Modifiez le style du titre</a:t>
            </a:r>
            <a:endParaRPr lang="en-US"/>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7" name="Date Placeholder 4"/>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5"/>
          <p:cNvSpPr>
            <a:spLocks noGrp="1"/>
          </p:cNvSpPr>
          <p:nvPr>
            <p:ph type="ftr" sz="quarter" idx="11"/>
          </p:nvPr>
        </p:nvSpPr>
        <p:spPr/>
        <p:txBody>
          <a:bodyPr/>
          <a:lstStyle/>
          <a:p>
            <a:endParaRPr lang="fr-CA"/>
          </a:p>
        </p:txBody>
      </p:sp>
      <p:sp>
        <p:nvSpPr>
          <p:cNvPr id="6" name="Slide Number Placeholder 6"/>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256588916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fr-FR"/>
              <a:t>Modifiez le style du titre</a:t>
            </a:r>
            <a:endParaRPr lang="en-US"/>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fld id="{0F83F41A-0AC9-46AE-80E5-213A985D2FBC}" type="datetimeFigureOut">
              <a:rPr lang="fr-CA" smtClean="0"/>
              <a:t>2019-05-06</a:t>
            </a:fld>
            <a:endParaRPr lang="fr-CA"/>
          </a:p>
        </p:txBody>
      </p:sp>
      <p:sp>
        <p:nvSpPr>
          <p:cNvPr id="6" name="Footer Placeholder 5"/>
          <p:cNvSpPr>
            <a:spLocks noGrp="1"/>
          </p:cNvSpPr>
          <p:nvPr>
            <p:ph type="ftr" sz="quarter" idx="11"/>
          </p:nvPr>
        </p:nvSpPr>
        <p:spPr/>
        <p:txBody>
          <a:bodyPr/>
          <a:lstStyle/>
          <a:p>
            <a:endParaRPr lang="fr-CA"/>
          </a:p>
        </p:txBody>
      </p:sp>
      <p:sp>
        <p:nvSpPr>
          <p:cNvPr id="7" name="Slide Number Placeholder 6"/>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90775237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fr-FR"/>
              <a:t>Modifiez le style du titre</a:t>
            </a:r>
            <a:endParaRPr lang="en-US"/>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fld id="{0F83F41A-0AC9-46AE-80E5-213A985D2FBC}" type="datetimeFigureOut">
              <a:rPr lang="fr-CA" smtClean="0"/>
              <a:t>2019-05-06</a:t>
            </a:fld>
            <a:endParaRPr lang="fr-CA"/>
          </a:p>
        </p:txBody>
      </p:sp>
      <p:sp>
        <p:nvSpPr>
          <p:cNvPr id="6" name="Footer Placeholder 5"/>
          <p:cNvSpPr>
            <a:spLocks noGrp="1"/>
          </p:cNvSpPr>
          <p:nvPr>
            <p:ph type="ftr" sz="quarter" idx="11"/>
          </p:nvPr>
        </p:nvSpPr>
        <p:spPr/>
        <p:txBody>
          <a:bodyPr/>
          <a:lstStyle/>
          <a:p>
            <a:endParaRPr lang="fr-CA"/>
          </a:p>
        </p:txBody>
      </p:sp>
      <p:sp>
        <p:nvSpPr>
          <p:cNvPr id="7" name="Slide Number Placeholder 6"/>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40715539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fr-FR"/>
              <a:t>Modifiez le style du titre</a:t>
            </a:r>
            <a:endParaRPr lang="en-US"/>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8917877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fr-FR"/>
              <a:t>Modifiez le style du titre</a:t>
            </a:r>
            <a:endParaRPr lang="en-US"/>
          </a:p>
        </p:txBody>
      </p:sp>
      <p:sp>
        <p:nvSpPr>
          <p:cNvPr id="14" name="Text Placeholder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
        <p:nvSpPr>
          <p:cNvPr id="11" name="TextBox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a:t>”</a:t>
            </a:r>
          </a:p>
        </p:txBody>
      </p:sp>
    </p:spTree>
    <p:extLst>
      <p:ext uri="{BB962C8B-B14F-4D97-AF65-F5344CB8AC3E}">
        <p14:creationId xmlns:p14="http://schemas.microsoft.com/office/powerpoint/2010/main" val="8623526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fr-FR"/>
              <a:t>Modifiez le style du titre</a:t>
            </a:r>
            <a:endParaRPr lang="en-US"/>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2542366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fr-FR"/>
              <a:t>Modifiez le style du titre</a:t>
            </a:r>
            <a:endParaRPr lang="en-US"/>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4"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8108889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fr-FR"/>
              <a:t>Modifiez le style du titre</a:t>
            </a:r>
            <a:endParaRPr lang="en-US"/>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4"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0324505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nchor="t" anchorCtr="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26317560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fr-FR"/>
              <a:t>Modifiez le style du titre</a:t>
            </a:r>
            <a:endParaRPr lang="en-US"/>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F83F41A-0AC9-46AE-80E5-213A985D2FBC}" type="datetimeFigureOut">
              <a:rPr lang="fr-CA" smtClean="0"/>
              <a:t>2019-05-06</a:t>
            </a:fld>
            <a:endParaRPr lang="fr-CA"/>
          </a:p>
        </p:txBody>
      </p:sp>
      <p:sp>
        <p:nvSpPr>
          <p:cNvPr id="5" name="Footer Placeholder 4"/>
          <p:cNvSpPr>
            <a:spLocks noGrp="1"/>
          </p:cNvSpPr>
          <p:nvPr>
            <p:ph type="ftr" sz="quarter" idx="11"/>
          </p:nvPr>
        </p:nvSpPr>
        <p:spPr/>
        <p:txBody>
          <a:bodyPr/>
          <a:lstStyle/>
          <a:p>
            <a:endParaRPr lang="fr-CA"/>
          </a:p>
        </p:txBody>
      </p:sp>
      <p:sp>
        <p:nvSpPr>
          <p:cNvPr id="6" name="Slide Number Placeholder 5"/>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40314050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A8DA14-A54C-4B6C-8BFD-6480D4487E60}"/>
              </a:ext>
            </a:extLst>
          </p:cNvPr>
          <p:cNvSpPr>
            <a:spLocks noGrp="1"/>
          </p:cNvSpPr>
          <p:nvPr>
            <p:ph type="title"/>
          </p:nvPr>
        </p:nvSpPr>
        <p:spPr/>
        <p:txBody>
          <a:bodyPr/>
          <a:lstStyle/>
          <a:p>
            <a:r>
              <a:rPr lang="fr-CA"/>
              <a:t>Modifiez le style du titre</a:t>
            </a:r>
          </a:p>
        </p:txBody>
      </p:sp>
      <p:sp>
        <p:nvSpPr>
          <p:cNvPr id="3" name="Espace réservé du contenu 2">
            <a:extLst>
              <a:ext uri="{FF2B5EF4-FFF2-40B4-BE49-F238E27FC236}">
                <a16:creationId xmlns:a16="http://schemas.microsoft.com/office/drawing/2014/main" id="{BEEBBF4F-1C1D-4B75-BCF6-827B12EBB6D8}"/>
              </a:ext>
            </a:extLst>
          </p:cNvPr>
          <p:cNvSpPr>
            <a:spLocks noGrp="1"/>
          </p:cNvSpPr>
          <p:nvPr>
            <p:ph sz="half" idx="1"/>
          </p:nvPr>
        </p:nvSpPr>
        <p:spPr>
          <a:xfrm>
            <a:off x="838200" y="1825625"/>
            <a:ext cx="5181600" cy="4351338"/>
          </a:xfrm>
        </p:spPr>
        <p:txBody>
          <a:bodyPr/>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4" name="Espace réservé du contenu 3">
            <a:extLst>
              <a:ext uri="{FF2B5EF4-FFF2-40B4-BE49-F238E27FC236}">
                <a16:creationId xmlns:a16="http://schemas.microsoft.com/office/drawing/2014/main" id="{6E3D5836-D4AE-4771-B4E8-FA427937C40E}"/>
              </a:ext>
            </a:extLst>
          </p:cNvPr>
          <p:cNvSpPr>
            <a:spLocks noGrp="1"/>
          </p:cNvSpPr>
          <p:nvPr>
            <p:ph sz="half" idx="2"/>
          </p:nvPr>
        </p:nvSpPr>
        <p:spPr>
          <a:xfrm>
            <a:off x="6172200" y="1825625"/>
            <a:ext cx="5181600" cy="4351338"/>
          </a:xfrm>
        </p:spPr>
        <p:txBody>
          <a:bodyPr/>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5" name="Espace réservé de la date 4">
            <a:extLst>
              <a:ext uri="{FF2B5EF4-FFF2-40B4-BE49-F238E27FC236}">
                <a16:creationId xmlns:a16="http://schemas.microsoft.com/office/drawing/2014/main" id="{33A8E883-F68A-46FF-A17F-BE871585EE58}"/>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6" name="Espace réservé du pied de page 5">
            <a:extLst>
              <a:ext uri="{FF2B5EF4-FFF2-40B4-BE49-F238E27FC236}">
                <a16:creationId xmlns:a16="http://schemas.microsoft.com/office/drawing/2014/main" id="{E2A726C6-D85A-4303-B69F-95C43747B002}"/>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A120E401-FF19-4C9C-938F-23874992156D}"/>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4761204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BCED65-165B-4F21-9346-DEEA150FCD28}"/>
              </a:ext>
            </a:extLst>
          </p:cNvPr>
          <p:cNvSpPr>
            <a:spLocks noGrp="1"/>
          </p:cNvSpPr>
          <p:nvPr>
            <p:ph type="title"/>
          </p:nvPr>
        </p:nvSpPr>
        <p:spPr>
          <a:xfrm>
            <a:off x="839788" y="365125"/>
            <a:ext cx="10515600" cy="1325563"/>
          </a:xfrm>
        </p:spPr>
        <p:txBody>
          <a:bodyPr/>
          <a:lstStyle/>
          <a:p>
            <a:r>
              <a:rPr lang="fr-CA"/>
              <a:t>Modifiez le style du titre</a:t>
            </a:r>
          </a:p>
        </p:txBody>
      </p:sp>
      <p:sp>
        <p:nvSpPr>
          <p:cNvPr id="3" name="Espace réservé du texte 2">
            <a:extLst>
              <a:ext uri="{FF2B5EF4-FFF2-40B4-BE49-F238E27FC236}">
                <a16:creationId xmlns:a16="http://schemas.microsoft.com/office/drawing/2014/main" id="{B0C55C23-F218-4028-82D4-26506EB7E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Modifier les styles du texte du masque</a:t>
            </a:r>
          </a:p>
        </p:txBody>
      </p:sp>
      <p:sp>
        <p:nvSpPr>
          <p:cNvPr id="4" name="Espace réservé du contenu 3">
            <a:extLst>
              <a:ext uri="{FF2B5EF4-FFF2-40B4-BE49-F238E27FC236}">
                <a16:creationId xmlns:a16="http://schemas.microsoft.com/office/drawing/2014/main" id="{F3AA1FE5-6935-46E4-BAB5-F2102BA9D35E}"/>
              </a:ext>
            </a:extLst>
          </p:cNvPr>
          <p:cNvSpPr>
            <a:spLocks noGrp="1"/>
          </p:cNvSpPr>
          <p:nvPr>
            <p:ph sz="half" idx="2"/>
          </p:nvPr>
        </p:nvSpPr>
        <p:spPr>
          <a:xfrm>
            <a:off x="839788" y="2505075"/>
            <a:ext cx="5157787" cy="3684588"/>
          </a:xfrm>
        </p:spPr>
        <p:txBody>
          <a:bodyPr/>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5" name="Espace réservé du texte 4">
            <a:extLst>
              <a:ext uri="{FF2B5EF4-FFF2-40B4-BE49-F238E27FC236}">
                <a16:creationId xmlns:a16="http://schemas.microsoft.com/office/drawing/2014/main" id="{DC925E6B-CC53-42AE-ABD6-24F6728ECF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Modifier les styles du texte du masque</a:t>
            </a:r>
          </a:p>
        </p:txBody>
      </p:sp>
      <p:sp>
        <p:nvSpPr>
          <p:cNvPr id="6" name="Espace réservé du contenu 5">
            <a:extLst>
              <a:ext uri="{FF2B5EF4-FFF2-40B4-BE49-F238E27FC236}">
                <a16:creationId xmlns:a16="http://schemas.microsoft.com/office/drawing/2014/main" id="{0CA9E9DA-B1D6-4260-82D4-5DD5191202FC}"/>
              </a:ext>
            </a:extLst>
          </p:cNvPr>
          <p:cNvSpPr>
            <a:spLocks noGrp="1"/>
          </p:cNvSpPr>
          <p:nvPr>
            <p:ph sz="quarter" idx="4"/>
          </p:nvPr>
        </p:nvSpPr>
        <p:spPr>
          <a:xfrm>
            <a:off x="6172200" y="2505075"/>
            <a:ext cx="5183188" cy="3684588"/>
          </a:xfrm>
        </p:spPr>
        <p:txBody>
          <a:bodyPr/>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7" name="Espace réservé de la date 6">
            <a:extLst>
              <a:ext uri="{FF2B5EF4-FFF2-40B4-BE49-F238E27FC236}">
                <a16:creationId xmlns:a16="http://schemas.microsoft.com/office/drawing/2014/main" id="{84EF37AF-B11E-4861-8F3F-E7167F1D7588}"/>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8" name="Espace réservé du pied de page 7">
            <a:extLst>
              <a:ext uri="{FF2B5EF4-FFF2-40B4-BE49-F238E27FC236}">
                <a16:creationId xmlns:a16="http://schemas.microsoft.com/office/drawing/2014/main" id="{7D1A84F1-A5F7-4393-BD31-E7FFCC7476B8}"/>
              </a:ext>
            </a:extLst>
          </p:cNvPr>
          <p:cNvSpPr>
            <a:spLocks noGrp="1"/>
          </p:cNvSpPr>
          <p:nvPr>
            <p:ph type="ftr" sz="quarter" idx="11"/>
          </p:nvPr>
        </p:nvSpPr>
        <p:spPr/>
        <p:txBody>
          <a:bodyPr/>
          <a:lstStyle/>
          <a:p>
            <a:endParaRPr lang="fr-CA"/>
          </a:p>
        </p:txBody>
      </p:sp>
      <p:sp>
        <p:nvSpPr>
          <p:cNvPr id="9" name="Espace réservé du numéro de diapositive 8">
            <a:extLst>
              <a:ext uri="{FF2B5EF4-FFF2-40B4-BE49-F238E27FC236}">
                <a16:creationId xmlns:a16="http://schemas.microsoft.com/office/drawing/2014/main" id="{09911845-779A-4E9B-AA29-E6688FDC8B74}"/>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93976119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9417A0-29EC-4C25-ACD7-F57E45BF9B96}"/>
              </a:ext>
            </a:extLst>
          </p:cNvPr>
          <p:cNvSpPr>
            <a:spLocks noGrp="1"/>
          </p:cNvSpPr>
          <p:nvPr>
            <p:ph type="title"/>
          </p:nvPr>
        </p:nvSpPr>
        <p:spPr/>
        <p:txBody>
          <a:bodyPr/>
          <a:lstStyle/>
          <a:p>
            <a:r>
              <a:rPr lang="fr-CA"/>
              <a:t>Modifiez le style du titre</a:t>
            </a:r>
          </a:p>
        </p:txBody>
      </p:sp>
      <p:sp>
        <p:nvSpPr>
          <p:cNvPr id="3" name="Espace réservé de la date 2">
            <a:extLst>
              <a:ext uri="{FF2B5EF4-FFF2-40B4-BE49-F238E27FC236}">
                <a16:creationId xmlns:a16="http://schemas.microsoft.com/office/drawing/2014/main" id="{87955530-F545-40DA-B995-C8736F634CDB}"/>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4" name="Espace réservé du pied de page 3">
            <a:extLst>
              <a:ext uri="{FF2B5EF4-FFF2-40B4-BE49-F238E27FC236}">
                <a16:creationId xmlns:a16="http://schemas.microsoft.com/office/drawing/2014/main" id="{8E4A9854-DB18-4952-8D69-4FC903BB74E3}"/>
              </a:ext>
            </a:extLst>
          </p:cNvPr>
          <p:cNvSpPr>
            <a:spLocks noGrp="1"/>
          </p:cNvSpPr>
          <p:nvPr>
            <p:ph type="ftr" sz="quarter" idx="11"/>
          </p:nvPr>
        </p:nvSpPr>
        <p:spPr/>
        <p:txBody>
          <a:bodyPr/>
          <a:lstStyle/>
          <a:p>
            <a:endParaRPr lang="fr-CA"/>
          </a:p>
        </p:txBody>
      </p:sp>
      <p:sp>
        <p:nvSpPr>
          <p:cNvPr id="5" name="Espace réservé du numéro de diapositive 4">
            <a:extLst>
              <a:ext uri="{FF2B5EF4-FFF2-40B4-BE49-F238E27FC236}">
                <a16:creationId xmlns:a16="http://schemas.microsoft.com/office/drawing/2014/main" id="{E9A72ACA-943A-4870-9C84-070A0070C520}"/>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166452097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789C7BD-AC20-46EB-8178-4A794AE12EFF}"/>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3" name="Espace réservé du pied de page 2">
            <a:extLst>
              <a:ext uri="{FF2B5EF4-FFF2-40B4-BE49-F238E27FC236}">
                <a16:creationId xmlns:a16="http://schemas.microsoft.com/office/drawing/2014/main" id="{AB8B409C-04DE-40E9-8ED8-0A88D3CFD592}"/>
              </a:ext>
            </a:extLst>
          </p:cNvPr>
          <p:cNvSpPr>
            <a:spLocks noGrp="1"/>
          </p:cNvSpPr>
          <p:nvPr>
            <p:ph type="ftr" sz="quarter" idx="11"/>
          </p:nvPr>
        </p:nvSpPr>
        <p:spPr/>
        <p:txBody>
          <a:bodyPr/>
          <a:lstStyle/>
          <a:p>
            <a:endParaRPr lang="fr-CA"/>
          </a:p>
        </p:txBody>
      </p:sp>
      <p:sp>
        <p:nvSpPr>
          <p:cNvPr id="4" name="Espace réservé du numéro de diapositive 3">
            <a:extLst>
              <a:ext uri="{FF2B5EF4-FFF2-40B4-BE49-F238E27FC236}">
                <a16:creationId xmlns:a16="http://schemas.microsoft.com/office/drawing/2014/main" id="{F47B2809-9912-4EE7-B2BA-A1B8F25E69DE}"/>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1815848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E3CFBE-0450-4DCB-A2A4-33530269FF4D}"/>
              </a:ext>
            </a:extLst>
          </p:cNvPr>
          <p:cNvSpPr>
            <a:spLocks noGrp="1"/>
          </p:cNvSpPr>
          <p:nvPr>
            <p:ph type="title"/>
          </p:nvPr>
        </p:nvSpPr>
        <p:spPr>
          <a:xfrm>
            <a:off x="839788" y="457200"/>
            <a:ext cx="3932237" cy="1600200"/>
          </a:xfrm>
        </p:spPr>
        <p:txBody>
          <a:bodyPr anchor="b"/>
          <a:lstStyle>
            <a:lvl1pPr>
              <a:defRPr sz="3200"/>
            </a:lvl1pPr>
          </a:lstStyle>
          <a:p>
            <a:r>
              <a:rPr lang="fr-CA"/>
              <a:t>Modifiez le style du titre</a:t>
            </a:r>
          </a:p>
        </p:txBody>
      </p:sp>
      <p:sp>
        <p:nvSpPr>
          <p:cNvPr id="3" name="Espace réservé du contenu 2">
            <a:extLst>
              <a:ext uri="{FF2B5EF4-FFF2-40B4-BE49-F238E27FC236}">
                <a16:creationId xmlns:a16="http://schemas.microsoft.com/office/drawing/2014/main" id="{92B87E0F-6A58-4F4B-8701-85A38AF378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4" name="Espace réservé du texte 3">
            <a:extLst>
              <a:ext uri="{FF2B5EF4-FFF2-40B4-BE49-F238E27FC236}">
                <a16:creationId xmlns:a16="http://schemas.microsoft.com/office/drawing/2014/main" id="{1AD191F1-2C4A-4163-9CFC-9E355CBB21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Modifier les styles du texte du masque</a:t>
            </a:r>
          </a:p>
        </p:txBody>
      </p:sp>
      <p:sp>
        <p:nvSpPr>
          <p:cNvPr id="5" name="Espace réservé de la date 4">
            <a:extLst>
              <a:ext uri="{FF2B5EF4-FFF2-40B4-BE49-F238E27FC236}">
                <a16:creationId xmlns:a16="http://schemas.microsoft.com/office/drawing/2014/main" id="{2ED4F01F-3C8D-4081-A8D6-1080982C0E6C}"/>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6" name="Espace réservé du pied de page 5">
            <a:extLst>
              <a:ext uri="{FF2B5EF4-FFF2-40B4-BE49-F238E27FC236}">
                <a16:creationId xmlns:a16="http://schemas.microsoft.com/office/drawing/2014/main" id="{E28FC714-3204-4BCF-BE19-1C5F41D31BDA}"/>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B3748F61-7DCD-44C1-B55E-46842A457C2B}"/>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67162795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5A1516-2FDA-4214-AD7B-304867BCFD62}"/>
              </a:ext>
            </a:extLst>
          </p:cNvPr>
          <p:cNvSpPr>
            <a:spLocks noGrp="1"/>
          </p:cNvSpPr>
          <p:nvPr>
            <p:ph type="title"/>
          </p:nvPr>
        </p:nvSpPr>
        <p:spPr>
          <a:xfrm>
            <a:off x="839788" y="457200"/>
            <a:ext cx="3932237" cy="1600200"/>
          </a:xfrm>
        </p:spPr>
        <p:txBody>
          <a:bodyPr anchor="b"/>
          <a:lstStyle>
            <a:lvl1pPr>
              <a:defRPr sz="3200"/>
            </a:lvl1pPr>
          </a:lstStyle>
          <a:p>
            <a:r>
              <a:rPr lang="fr-CA"/>
              <a:t>Modifiez le style du titre</a:t>
            </a:r>
          </a:p>
        </p:txBody>
      </p:sp>
      <p:sp>
        <p:nvSpPr>
          <p:cNvPr id="3" name="Espace réservé pour une image  2">
            <a:extLst>
              <a:ext uri="{FF2B5EF4-FFF2-40B4-BE49-F238E27FC236}">
                <a16:creationId xmlns:a16="http://schemas.microsoft.com/office/drawing/2014/main" id="{C1AB3FAF-630F-42F3-ACC3-86572AF5E3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a:extLst>
              <a:ext uri="{FF2B5EF4-FFF2-40B4-BE49-F238E27FC236}">
                <a16:creationId xmlns:a16="http://schemas.microsoft.com/office/drawing/2014/main" id="{C9350950-C105-41DC-AE5B-8FD1234C5B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Modifier les styles du texte du masque</a:t>
            </a:r>
          </a:p>
        </p:txBody>
      </p:sp>
      <p:sp>
        <p:nvSpPr>
          <p:cNvPr id="5" name="Espace réservé de la date 4">
            <a:extLst>
              <a:ext uri="{FF2B5EF4-FFF2-40B4-BE49-F238E27FC236}">
                <a16:creationId xmlns:a16="http://schemas.microsoft.com/office/drawing/2014/main" id="{CD119FC2-C928-42DD-8C06-688C404BFF27}"/>
              </a:ext>
            </a:extLst>
          </p:cNvPr>
          <p:cNvSpPr>
            <a:spLocks noGrp="1"/>
          </p:cNvSpPr>
          <p:nvPr>
            <p:ph type="dt" sz="half" idx="10"/>
          </p:nvPr>
        </p:nvSpPr>
        <p:spPr/>
        <p:txBody>
          <a:bodyPr/>
          <a:lstStyle/>
          <a:p>
            <a:fld id="{0F83F41A-0AC9-46AE-80E5-213A985D2FBC}" type="datetimeFigureOut">
              <a:rPr lang="fr-CA" smtClean="0"/>
              <a:t>2019-05-06</a:t>
            </a:fld>
            <a:endParaRPr lang="fr-CA"/>
          </a:p>
        </p:txBody>
      </p:sp>
      <p:sp>
        <p:nvSpPr>
          <p:cNvPr id="6" name="Espace réservé du pied de page 5">
            <a:extLst>
              <a:ext uri="{FF2B5EF4-FFF2-40B4-BE49-F238E27FC236}">
                <a16:creationId xmlns:a16="http://schemas.microsoft.com/office/drawing/2014/main" id="{8125B4E9-BA30-4571-AB97-93CF700A7E14}"/>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55EA017F-EFBE-433E-A23D-28DB82985BFD}"/>
              </a:ext>
            </a:extLst>
          </p:cNvPr>
          <p:cNvSpPr>
            <a:spLocks noGrp="1"/>
          </p:cNvSpPr>
          <p:nvPr>
            <p:ph type="sldNum" sz="quarter" idx="12"/>
          </p:nvPr>
        </p:nvSpPr>
        <p:spPr/>
        <p:txBody>
          <a:bodyPr/>
          <a:lstStyle/>
          <a:p>
            <a:fld id="{B248EC9D-5697-4E5B-8ED7-1432B59ABEA1}" type="slidenum">
              <a:rPr lang="fr-CA" smtClean="0"/>
              <a:t>‹N°›</a:t>
            </a:fld>
            <a:endParaRPr lang="fr-CA"/>
          </a:p>
        </p:txBody>
      </p:sp>
    </p:spTree>
    <p:extLst>
      <p:ext uri="{BB962C8B-B14F-4D97-AF65-F5344CB8AC3E}">
        <p14:creationId xmlns:p14="http://schemas.microsoft.com/office/powerpoint/2010/main" val="392321692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3.xml"/><Relationship Id="rId3" Type="http://schemas.openxmlformats.org/officeDocument/2006/relationships/slideLayout" Target="../slideLayouts/slideLayout25.xml"/><Relationship Id="rId21" Type="http://schemas.openxmlformats.org/officeDocument/2006/relationships/image" Target="../media/image5.png"/><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image" Target="../media/image4.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CD239FE0-7C23-49D6-9493-47D4D11FD0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CA"/>
              <a:t>Modifiez le style du titre</a:t>
            </a:r>
          </a:p>
        </p:txBody>
      </p:sp>
      <p:sp>
        <p:nvSpPr>
          <p:cNvPr id="3" name="Espace réservé du texte 2">
            <a:extLst>
              <a:ext uri="{FF2B5EF4-FFF2-40B4-BE49-F238E27FC236}">
                <a16:creationId xmlns:a16="http://schemas.microsoft.com/office/drawing/2014/main" id="{7A032DBC-96EA-4E25-A233-66395E3D7E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CA"/>
              <a:t>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4" name="Espace réservé de la date 3">
            <a:extLst>
              <a:ext uri="{FF2B5EF4-FFF2-40B4-BE49-F238E27FC236}">
                <a16:creationId xmlns:a16="http://schemas.microsoft.com/office/drawing/2014/main" id="{69442B95-01A5-48D3-BC5F-4DF713F266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83F41A-0AC9-46AE-80E5-213A985D2FBC}" type="datetimeFigureOut">
              <a:rPr lang="fr-CA" smtClean="0"/>
              <a:t>2019-05-06</a:t>
            </a:fld>
            <a:endParaRPr lang="fr-CA"/>
          </a:p>
        </p:txBody>
      </p:sp>
      <p:sp>
        <p:nvSpPr>
          <p:cNvPr id="5" name="Espace réservé du pied de page 4">
            <a:extLst>
              <a:ext uri="{FF2B5EF4-FFF2-40B4-BE49-F238E27FC236}">
                <a16:creationId xmlns:a16="http://schemas.microsoft.com/office/drawing/2014/main" id="{D689C65C-841D-41BE-BA1A-DCEA6F77C1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p>
        </p:txBody>
      </p:sp>
      <p:sp>
        <p:nvSpPr>
          <p:cNvPr id="6" name="Espace réservé du numéro de diapositive 5">
            <a:extLst>
              <a:ext uri="{FF2B5EF4-FFF2-40B4-BE49-F238E27FC236}">
                <a16:creationId xmlns:a16="http://schemas.microsoft.com/office/drawing/2014/main" id="{92D1C6A3-3E42-4155-8258-05F0292F31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8EC9D-5697-4E5B-8ED7-1432B59ABEA1}" type="slidenum">
              <a:rPr lang="fr-CA" smtClean="0"/>
              <a:t>‹N°›</a:t>
            </a:fld>
            <a:endParaRPr lang="fr-CA"/>
          </a:p>
        </p:txBody>
      </p:sp>
    </p:spTree>
    <p:extLst>
      <p:ext uri="{BB962C8B-B14F-4D97-AF65-F5344CB8AC3E}">
        <p14:creationId xmlns:p14="http://schemas.microsoft.com/office/powerpoint/2010/main" val="1907054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C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fr-FR"/>
              <a:t>Modifiez le style du titre</a:t>
            </a:r>
            <a:endParaRPr lang="en-US"/>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0F83F41A-0AC9-46AE-80E5-213A985D2FBC}" type="datetimeFigureOut">
              <a:rPr lang="fr-CA" smtClean="0"/>
              <a:t>2019-05-06</a:t>
            </a:fld>
            <a:endParaRPr lang="fr-CA"/>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fr-CA"/>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B248EC9D-5697-4E5B-8ED7-1432B59ABEA1}" type="slidenum">
              <a:rPr lang="fr-CA" smtClean="0"/>
              <a:t>‹N°›</a:t>
            </a:fld>
            <a:endParaRPr lang="fr-CA"/>
          </a:p>
        </p:txBody>
      </p:sp>
    </p:spTree>
    <p:extLst>
      <p:ext uri="{BB962C8B-B14F-4D97-AF65-F5344CB8AC3E}">
        <p14:creationId xmlns:p14="http://schemas.microsoft.com/office/powerpoint/2010/main" val="11104226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fr-FR"/>
              <a:t>Modifiez le style du titre</a:t>
            </a:r>
            <a:endParaRPr lang="en-US"/>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F83F41A-0AC9-46AE-80E5-213A985D2FBC}" type="datetimeFigureOut">
              <a:rPr lang="fr-CA" smtClean="0"/>
              <a:t>2019-05-06</a:t>
            </a:fld>
            <a:endParaRPr lang="fr-CA"/>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r-CA"/>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248EC9D-5697-4E5B-8ED7-1432B59ABEA1}" type="slidenum">
              <a:rPr lang="fr-CA" smtClean="0"/>
              <a:t>‹N°›</a:t>
            </a:fld>
            <a:endParaRPr lang="fr-CA"/>
          </a:p>
        </p:txBody>
      </p:sp>
    </p:spTree>
    <p:extLst>
      <p:ext uri="{BB962C8B-B14F-4D97-AF65-F5344CB8AC3E}">
        <p14:creationId xmlns:p14="http://schemas.microsoft.com/office/powerpoint/2010/main" val="2090638481"/>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hyperlink" Target="https://docs.google.com/presentation/d/1xK4jByQMnkrOd6el62px2Jc3zQBGP1_M2-LFa4OQDKI/edit#slide=id.p"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s://www.ncbi.nlm.nih.gov/pmc/articles/PMC5394432/"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hyperlink" Target="https://www.nemours.org/content/dam/nemours/www/filebox/service/preventive/nhps/pep/braininmind.pdf" TargetMode="External"/><Relationship Id="rId4" Type="http://schemas.openxmlformats.org/officeDocument/2006/relationships/hyperlink" Target="https://vitalrecord.tamhsc.edu/new-study-indicates-students-cognitive-functioning-improves-when-using-standing-desk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559AE206-7EBA-4D33-8BC9-9D8158553F0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9EECDF2D-3639-4EE9-A4F1-0D9F3235A2AD}"/>
              </a:ext>
            </a:extLst>
          </p:cNvPr>
          <p:cNvSpPr>
            <a:spLocks noGrp="1"/>
          </p:cNvSpPr>
          <p:nvPr>
            <p:ph type="ctrTitle"/>
          </p:nvPr>
        </p:nvSpPr>
        <p:spPr>
          <a:xfrm>
            <a:off x="838199" y="4525347"/>
            <a:ext cx="6801321" cy="1737360"/>
          </a:xfrm>
        </p:spPr>
        <p:txBody>
          <a:bodyPr anchor="ctr">
            <a:normAutofit/>
          </a:bodyPr>
          <a:lstStyle/>
          <a:p>
            <a:pPr algn="r"/>
            <a:r>
              <a:rPr lang="fr-CA" sz="4700">
                <a:cs typeface="Calibri Light"/>
              </a:rPr>
              <a:t>Classes flexibles</a:t>
            </a:r>
          </a:p>
        </p:txBody>
      </p:sp>
      <p:sp>
        <p:nvSpPr>
          <p:cNvPr id="3" name="Sous-titre 2">
            <a:extLst>
              <a:ext uri="{FF2B5EF4-FFF2-40B4-BE49-F238E27FC236}">
                <a16:creationId xmlns:a16="http://schemas.microsoft.com/office/drawing/2014/main" id="{B95294D7-A045-4C14-9634-F249C2A7B843}"/>
              </a:ext>
            </a:extLst>
          </p:cNvPr>
          <p:cNvSpPr>
            <a:spLocks noGrp="1"/>
          </p:cNvSpPr>
          <p:nvPr>
            <p:ph type="subTitle" idx="1"/>
          </p:nvPr>
        </p:nvSpPr>
        <p:spPr>
          <a:xfrm>
            <a:off x="7961258" y="4525347"/>
            <a:ext cx="3258675" cy="1737360"/>
          </a:xfrm>
        </p:spPr>
        <p:txBody>
          <a:bodyPr vert="horz" lIns="91440" tIns="45720" rIns="91440" bIns="45720" rtlCol="0" anchor="ctr">
            <a:normAutofit/>
          </a:bodyPr>
          <a:lstStyle/>
          <a:p>
            <a:pPr algn="l"/>
            <a:endParaRPr lang="fr-CA">
              <a:cs typeface="Calibri"/>
            </a:endParaRPr>
          </a:p>
          <a:p>
            <a:pPr algn="l"/>
            <a:r>
              <a:rPr lang="fr-CA">
                <a:cs typeface="Calibri"/>
              </a:rPr>
              <a:t>L'aménagement au service de la pédagogie</a:t>
            </a:r>
          </a:p>
          <a:p>
            <a:pPr algn="l"/>
            <a:endParaRPr lang="fr-CA">
              <a:cs typeface="Calibri"/>
            </a:endParaRPr>
          </a:p>
        </p:txBody>
      </p:sp>
      <p:sp>
        <p:nvSpPr>
          <p:cNvPr id="23" name="Oval 22">
            <a:extLst>
              <a:ext uri="{FF2B5EF4-FFF2-40B4-BE49-F238E27FC236}">
                <a16:creationId xmlns:a16="http://schemas.microsoft.com/office/drawing/2014/main" id="{6437D937-A7F1-4011-92B4-328E5BE1B16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Oval 24">
            <a:extLst>
              <a:ext uri="{FF2B5EF4-FFF2-40B4-BE49-F238E27FC236}">
                <a16:creationId xmlns:a16="http://schemas.microsoft.com/office/drawing/2014/main" id="{B672F332-AF08-46C6-94F0-77684310D7B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34244EF8-D73A-40E1-BE73-D46E6B4B04E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AB84D7E8-4ECB-42D7-ADBF-01689B0F24A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1" name="Straight Connector 30">
            <a:extLst>
              <a:ext uri="{FF2B5EF4-FFF2-40B4-BE49-F238E27FC236}">
                <a16:creationId xmlns:a16="http://schemas.microsoft.com/office/drawing/2014/main" id="{9E8E38ED-369A-44C2-B635-0BED0E48A6E8}"/>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408650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ouée 3"/>
          <p:cNvSpPr/>
          <p:nvPr/>
        </p:nvSpPr>
        <p:spPr>
          <a:xfrm>
            <a:off x="3046053" y="132203"/>
            <a:ext cx="6924211" cy="6577069"/>
          </a:xfrm>
          <a:prstGeom prst="donut">
            <a:avLst>
              <a:gd name="adj" fmla="val 592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2" name="Titre 1"/>
          <p:cNvSpPr>
            <a:spLocks noGrp="1"/>
          </p:cNvSpPr>
          <p:nvPr>
            <p:ph type="ctrTitle"/>
          </p:nvPr>
        </p:nvSpPr>
        <p:spPr>
          <a:xfrm>
            <a:off x="1798998" y="1849621"/>
            <a:ext cx="9418320" cy="2006282"/>
          </a:xfrm>
        </p:spPr>
        <p:txBody>
          <a:bodyPr/>
          <a:lstStyle/>
          <a:p>
            <a:pPr algn="ctr"/>
            <a:r>
              <a:rPr lang="fr-CA" sz="6000"/>
              <a:t>Minute debout</a:t>
            </a:r>
          </a:p>
        </p:txBody>
      </p:sp>
    </p:spTree>
    <p:extLst>
      <p:ext uri="{BB962C8B-B14F-4D97-AF65-F5344CB8AC3E}">
        <p14:creationId xmlns:p14="http://schemas.microsoft.com/office/powerpoint/2010/main" val="165820981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Image 4">
            <a:extLst>
              <a:ext uri="{FF2B5EF4-FFF2-40B4-BE49-F238E27FC236}">
                <a16:creationId xmlns:a16="http://schemas.microsoft.com/office/drawing/2014/main" id="{2798977A-6620-42D3-9730-857954AB8FDE}"/>
              </a:ext>
            </a:extLst>
          </p:cNvPr>
          <p:cNvPicPr>
            <a:picLocks noChangeAspect="1"/>
          </p:cNvPicPr>
          <p:nvPr/>
        </p:nvPicPr>
        <p:blipFill rotWithShape="1">
          <a:blip r:embed="rId3"/>
          <a:srcRect t="15620" b="11814"/>
          <a:stretch/>
        </p:blipFill>
        <p:spPr>
          <a:xfrm>
            <a:off x="-1" y="10"/>
            <a:ext cx="12192001" cy="4666928"/>
          </a:xfrm>
          <a:prstGeom prst="rect">
            <a:avLst/>
          </a:prstGeom>
        </p:spPr>
      </p:pic>
      <p:pic>
        <p:nvPicPr>
          <p:cNvPr id="8" name="Picture 11">
            <a:extLst>
              <a:ext uri="{FF2B5EF4-FFF2-40B4-BE49-F238E27FC236}">
                <a16:creationId xmlns:a16="http://schemas.microsoft.com/office/drawing/2014/main" id="{EE09A529-E47C-4634-BB98-0A9526C372B4}"/>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Oval 13">
            <a:extLst>
              <a:ext uri="{FF2B5EF4-FFF2-40B4-BE49-F238E27FC236}">
                <a16:creationId xmlns:a16="http://schemas.microsoft.com/office/drawing/2014/main" id="{569C1A01-6FB5-43CE-ADCC-936728ACAC0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6267" y="4388303"/>
            <a:ext cx="824089" cy="70298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2C831E99-7584-4A5E-89AD-364BF712D96B}"/>
              </a:ext>
            </a:extLst>
          </p:cNvPr>
          <p:cNvSpPr>
            <a:spLocks noGrp="1"/>
          </p:cNvSpPr>
          <p:nvPr>
            <p:ph type="title"/>
          </p:nvPr>
        </p:nvSpPr>
        <p:spPr>
          <a:xfrm>
            <a:off x="804998" y="4551037"/>
            <a:ext cx="5841291" cy="1509931"/>
          </a:xfrm>
        </p:spPr>
        <p:txBody>
          <a:bodyPr>
            <a:normAutofit/>
          </a:bodyPr>
          <a:lstStyle/>
          <a:p>
            <a:r>
              <a:rPr lang="fr-FR" sz="4000">
                <a:solidFill>
                  <a:srgbClr val="000000"/>
                </a:solidFill>
                <a:cs typeface="Calibri Light"/>
              </a:rPr>
              <a:t>Expérimentation Été 2018</a:t>
            </a:r>
            <a:endParaRPr lang="fr-FR" sz="4000">
              <a:solidFill>
                <a:srgbClr val="000000"/>
              </a:solidFill>
            </a:endParaRPr>
          </a:p>
        </p:txBody>
      </p:sp>
    </p:spTree>
    <p:extLst>
      <p:ext uri="{BB962C8B-B14F-4D97-AF65-F5344CB8AC3E}">
        <p14:creationId xmlns:p14="http://schemas.microsoft.com/office/powerpoint/2010/main" val="136109888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DB146403-F3D6-484B-B2ED-97F9565D037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823AC064-BC96-4F32-8AE1-B2FD387548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463354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B618C42-E6A5-4D12-B514-C4DB7BEC1AED}"/>
              </a:ext>
            </a:extLst>
          </p:cNvPr>
          <p:cNvSpPr>
            <a:spLocks noGrp="1"/>
          </p:cNvSpPr>
          <p:nvPr>
            <p:ph type="title"/>
          </p:nvPr>
        </p:nvSpPr>
        <p:spPr>
          <a:xfrm>
            <a:off x="527538" y="4756638"/>
            <a:ext cx="11139854" cy="930447"/>
          </a:xfrm>
        </p:spPr>
        <p:txBody>
          <a:bodyPr vert="horz" lIns="91440" tIns="45720" rIns="91440" bIns="45720" rtlCol="0" anchor="b">
            <a:normAutofit/>
          </a:bodyPr>
          <a:lstStyle/>
          <a:p>
            <a:pPr algn="ctr"/>
            <a:r>
              <a:rPr lang="en-US" sz="5400">
                <a:solidFill>
                  <a:srgbClr val="FFFFFF"/>
                </a:solidFill>
              </a:rPr>
              <a:t>Stations debout</a:t>
            </a:r>
          </a:p>
        </p:txBody>
      </p:sp>
      <p:pic>
        <p:nvPicPr>
          <p:cNvPr id="5" name="Picture 5">
            <a:extLst>
              <a:ext uri="{FF2B5EF4-FFF2-40B4-BE49-F238E27FC236}">
                <a16:creationId xmlns:a16="http://schemas.microsoft.com/office/drawing/2014/main" id="{4BC89EC8-7DE0-410A-82C4-9E5AE659238E}"/>
              </a:ext>
            </a:extLst>
          </p:cNvPr>
          <p:cNvPicPr>
            <a:picLocks noGrp="1" noChangeAspect="1"/>
          </p:cNvPicPr>
          <p:nvPr>
            <p:ph sz="half" idx="1"/>
          </p:nvPr>
        </p:nvPicPr>
        <p:blipFill>
          <a:blip r:embed="rId3"/>
          <a:stretch>
            <a:fillRect/>
          </a:stretch>
        </p:blipFill>
        <p:spPr>
          <a:xfrm>
            <a:off x="1548885" y="307731"/>
            <a:ext cx="2998227" cy="3997637"/>
          </a:xfrm>
          <a:prstGeom prst="rect">
            <a:avLst/>
          </a:prstGeom>
        </p:spPr>
      </p:pic>
      <p:pic>
        <p:nvPicPr>
          <p:cNvPr id="7" name="Picture 7" descr="A person sitting at a desk in front of a computer&#10;&#10;Description generated with very high confidence">
            <a:extLst>
              <a:ext uri="{FF2B5EF4-FFF2-40B4-BE49-F238E27FC236}">
                <a16:creationId xmlns:a16="http://schemas.microsoft.com/office/drawing/2014/main" id="{300DBDCE-8B0B-4091-A88E-7AAE5DA6DCB0}"/>
              </a:ext>
            </a:extLst>
          </p:cNvPr>
          <p:cNvPicPr>
            <a:picLocks noGrp="1" noChangeAspect="1"/>
          </p:cNvPicPr>
          <p:nvPr>
            <p:ph sz="half" idx="2"/>
          </p:nvPr>
        </p:nvPicPr>
        <p:blipFill>
          <a:blip r:embed="rId4"/>
          <a:stretch>
            <a:fillRect/>
          </a:stretch>
        </p:blipFill>
        <p:spPr>
          <a:xfrm>
            <a:off x="7644888" y="307731"/>
            <a:ext cx="2998227" cy="3997637"/>
          </a:xfrm>
          <a:prstGeom prst="rect">
            <a:avLst/>
          </a:prstGeom>
        </p:spPr>
      </p:pic>
      <p:cxnSp>
        <p:nvCxnSpPr>
          <p:cNvPr id="16" name="Straight Connector 15">
            <a:extLst>
              <a:ext uri="{FF2B5EF4-FFF2-40B4-BE49-F238E27FC236}">
                <a16:creationId xmlns:a16="http://schemas.microsoft.com/office/drawing/2014/main" id="{7E7C77BC-7138-40B1-A15B-20F57A494629}"/>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3869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071033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DB146403-F3D6-484B-B2ED-97F9565D037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823AC064-BC96-4F32-8AE1-B2FD387548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463354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13A168D3-61EF-4F5D-A749-DD0FFAF25F06}"/>
              </a:ext>
            </a:extLst>
          </p:cNvPr>
          <p:cNvSpPr>
            <a:spLocks noGrp="1"/>
          </p:cNvSpPr>
          <p:nvPr>
            <p:ph type="title"/>
          </p:nvPr>
        </p:nvSpPr>
        <p:spPr>
          <a:xfrm>
            <a:off x="527538" y="4756638"/>
            <a:ext cx="11139854" cy="930447"/>
          </a:xfrm>
        </p:spPr>
        <p:txBody>
          <a:bodyPr vert="horz" lIns="91440" tIns="45720" rIns="91440" bIns="45720" rtlCol="0" anchor="b">
            <a:normAutofit/>
          </a:bodyPr>
          <a:lstStyle/>
          <a:p>
            <a:pPr algn="ctr"/>
            <a:r>
              <a:rPr lang="en-US" sz="5400">
                <a:solidFill>
                  <a:srgbClr val="FFFFFF"/>
                </a:solidFill>
              </a:rPr>
              <a:t>Tables basses</a:t>
            </a:r>
          </a:p>
        </p:txBody>
      </p:sp>
      <p:pic>
        <p:nvPicPr>
          <p:cNvPr id="7" name="Picture 7" descr="A person sitting at a desk with a computer on a table&#10;&#10;Description generated with very high confidence">
            <a:extLst>
              <a:ext uri="{FF2B5EF4-FFF2-40B4-BE49-F238E27FC236}">
                <a16:creationId xmlns:a16="http://schemas.microsoft.com/office/drawing/2014/main" id="{4E18E167-29BF-4503-BC33-E7422A5DB55F}"/>
              </a:ext>
            </a:extLst>
          </p:cNvPr>
          <p:cNvPicPr>
            <a:picLocks noGrp="1" noChangeAspect="1"/>
          </p:cNvPicPr>
          <p:nvPr>
            <p:ph sz="half" idx="2"/>
          </p:nvPr>
        </p:nvPicPr>
        <p:blipFill>
          <a:blip r:embed="rId3"/>
          <a:stretch>
            <a:fillRect/>
          </a:stretch>
        </p:blipFill>
        <p:spPr>
          <a:xfrm>
            <a:off x="1548885" y="307731"/>
            <a:ext cx="2998227" cy="3997637"/>
          </a:xfrm>
          <a:prstGeom prst="rect">
            <a:avLst/>
          </a:prstGeom>
        </p:spPr>
      </p:pic>
      <p:pic>
        <p:nvPicPr>
          <p:cNvPr id="5" name="Picture 5" descr="A person sitting on a table&#10;&#10;Description generated with high confidence">
            <a:extLst>
              <a:ext uri="{FF2B5EF4-FFF2-40B4-BE49-F238E27FC236}">
                <a16:creationId xmlns:a16="http://schemas.microsoft.com/office/drawing/2014/main" id="{2C4DD0FB-FFDB-41CC-A159-8A22181218E6}"/>
              </a:ext>
            </a:extLst>
          </p:cNvPr>
          <p:cNvPicPr>
            <a:picLocks noGrp="1" noChangeAspect="1"/>
          </p:cNvPicPr>
          <p:nvPr>
            <p:ph sz="half" idx="1"/>
          </p:nvPr>
        </p:nvPicPr>
        <p:blipFill>
          <a:blip r:embed="rId4"/>
          <a:stretch>
            <a:fillRect/>
          </a:stretch>
        </p:blipFill>
        <p:spPr>
          <a:xfrm>
            <a:off x="6478910" y="307731"/>
            <a:ext cx="5330182" cy="3997637"/>
          </a:xfrm>
          <a:prstGeom prst="rect">
            <a:avLst/>
          </a:prstGeom>
        </p:spPr>
      </p:pic>
      <p:cxnSp>
        <p:nvCxnSpPr>
          <p:cNvPr id="16" name="Straight Connector 15">
            <a:extLst>
              <a:ext uri="{FF2B5EF4-FFF2-40B4-BE49-F238E27FC236}">
                <a16:creationId xmlns:a16="http://schemas.microsoft.com/office/drawing/2014/main" id="{7E7C77BC-7138-40B1-A15B-20F57A494629}"/>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3869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5353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DB146403-F3D6-484B-B2ED-97F9565D037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823AC064-BC96-4F32-8AE1-B2FD387548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463354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64E8864C-A287-4509-8BAB-B2B8F38D214C}"/>
              </a:ext>
            </a:extLst>
          </p:cNvPr>
          <p:cNvSpPr>
            <a:spLocks noGrp="1"/>
          </p:cNvSpPr>
          <p:nvPr>
            <p:ph type="title"/>
          </p:nvPr>
        </p:nvSpPr>
        <p:spPr>
          <a:xfrm>
            <a:off x="527538" y="4756638"/>
            <a:ext cx="11139854" cy="930447"/>
          </a:xfrm>
        </p:spPr>
        <p:txBody>
          <a:bodyPr vert="horz" lIns="91440" tIns="45720" rIns="91440" bIns="45720" rtlCol="0" anchor="b">
            <a:normAutofit/>
          </a:bodyPr>
          <a:lstStyle/>
          <a:p>
            <a:pPr algn="ctr"/>
            <a:r>
              <a:rPr lang="en-US" sz="5400">
                <a:solidFill>
                  <a:srgbClr val="FFFFFF"/>
                </a:solidFill>
              </a:rPr>
              <a:t>Sol productif (coin lecture)</a:t>
            </a:r>
          </a:p>
        </p:txBody>
      </p:sp>
      <p:pic>
        <p:nvPicPr>
          <p:cNvPr id="5" name="Picture 5" descr="A group of people sitting at a table&#10;&#10;Description generated with very high confidence">
            <a:extLst>
              <a:ext uri="{FF2B5EF4-FFF2-40B4-BE49-F238E27FC236}">
                <a16:creationId xmlns:a16="http://schemas.microsoft.com/office/drawing/2014/main" id="{08180359-237B-4FCE-8565-E7155E44BA97}"/>
              </a:ext>
            </a:extLst>
          </p:cNvPr>
          <p:cNvPicPr>
            <a:picLocks noGrp="1" noChangeAspect="1"/>
          </p:cNvPicPr>
          <p:nvPr>
            <p:ph sz="half" idx="1"/>
          </p:nvPr>
        </p:nvPicPr>
        <p:blipFill>
          <a:blip r:embed="rId3"/>
          <a:stretch>
            <a:fillRect/>
          </a:stretch>
        </p:blipFill>
        <p:spPr>
          <a:xfrm>
            <a:off x="382907" y="307731"/>
            <a:ext cx="5330182" cy="3997637"/>
          </a:xfrm>
          <a:prstGeom prst="rect">
            <a:avLst/>
          </a:prstGeom>
        </p:spPr>
      </p:pic>
      <p:pic>
        <p:nvPicPr>
          <p:cNvPr id="7" name="Picture 7" descr="A group of people sitting at a table&#10;&#10;Description generated with very high confidence">
            <a:extLst>
              <a:ext uri="{FF2B5EF4-FFF2-40B4-BE49-F238E27FC236}">
                <a16:creationId xmlns:a16="http://schemas.microsoft.com/office/drawing/2014/main" id="{DF099B9B-7995-4E9A-93B4-0D4D7363C988}"/>
              </a:ext>
            </a:extLst>
          </p:cNvPr>
          <p:cNvPicPr>
            <a:picLocks noGrp="1" noChangeAspect="1"/>
          </p:cNvPicPr>
          <p:nvPr>
            <p:ph sz="half" idx="2"/>
          </p:nvPr>
        </p:nvPicPr>
        <p:blipFill>
          <a:blip r:embed="rId4"/>
          <a:stretch>
            <a:fillRect/>
          </a:stretch>
        </p:blipFill>
        <p:spPr>
          <a:xfrm>
            <a:off x="6478910" y="307731"/>
            <a:ext cx="5330182" cy="3997637"/>
          </a:xfrm>
          <a:prstGeom prst="rect">
            <a:avLst/>
          </a:prstGeom>
        </p:spPr>
      </p:pic>
      <p:cxnSp>
        <p:nvCxnSpPr>
          <p:cNvPr id="16" name="Straight Connector 15">
            <a:extLst>
              <a:ext uri="{FF2B5EF4-FFF2-40B4-BE49-F238E27FC236}">
                <a16:creationId xmlns:a16="http://schemas.microsoft.com/office/drawing/2014/main" id="{7E7C77BC-7138-40B1-A15B-20F57A494629}"/>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3869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719783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DB146403-F3D6-484B-B2ED-97F9565D037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823AC064-BC96-4F32-8AE1-B2FD387548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463354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82DDA3E8-DF50-471D-930A-7531925C9352}"/>
              </a:ext>
            </a:extLst>
          </p:cNvPr>
          <p:cNvSpPr>
            <a:spLocks noGrp="1"/>
          </p:cNvSpPr>
          <p:nvPr>
            <p:ph type="title"/>
          </p:nvPr>
        </p:nvSpPr>
        <p:spPr>
          <a:xfrm>
            <a:off x="527538" y="4756638"/>
            <a:ext cx="11139854" cy="930447"/>
          </a:xfrm>
        </p:spPr>
        <p:txBody>
          <a:bodyPr vert="horz" lIns="91440" tIns="45720" rIns="91440" bIns="45720" rtlCol="0" anchor="b">
            <a:normAutofit/>
          </a:bodyPr>
          <a:lstStyle/>
          <a:p>
            <a:pPr algn="ctr"/>
            <a:r>
              <a:rPr lang="en-US" sz="5400">
                <a:solidFill>
                  <a:srgbClr val="FFFFFF"/>
                </a:solidFill>
              </a:rPr>
              <a:t>Salle de conférence flexible</a:t>
            </a:r>
          </a:p>
        </p:txBody>
      </p:sp>
      <p:pic>
        <p:nvPicPr>
          <p:cNvPr id="5" name="Picture 5" descr="A group of people in a room&#10;&#10;Description generated with very high confidence">
            <a:extLst>
              <a:ext uri="{FF2B5EF4-FFF2-40B4-BE49-F238E27FC236}">
                <a16:creationId xmlns:a16="http://schemas.microsoft.com/office/drawing/2014/main" id="{08CCC922-1DE8-4D29-9E01-A3D11B9B4440}"/>
              </a:ext>
            </a:extLst>
          </p:cNvPr>
          <p:cNvPicPr>
            <a:picLocks noGrp="1" noChangeAspect="1"/>
          </p:cNvPicPr>
          <p:nvPr>
            <p:ph sz="half" idx="1"/>
          </p:nvPr>
        </p:nvPicPr>
        <p:blipFill>
          <a:blip r:embed="rId3"/>
          <a:stretch>
            <a:fillRect/>
          </a:stretch>
        </p:blipFill>
        <p:spPr>
          <a:xfrm>
            <a:off x="382907" y="307731"/>
            <a:ext cx="5330182" cy="3997637"/>
          </a:xfrm>
          <a:prstGeom prst="rect">
            <a:avLst/>
          </a:prstGeom>
        </p:spPr>
      </p:pic>
      <p:pic>
        <p:nvPicPr>
          <p:cNvPr id="7" name="Picture 7" descr="A group of people in a room&#10;&#10;Description generated with very high confidence">
            <a:extLst>
              <a:ext uri="{FF2B5EF4-FFF2-40B4-BE49-F238E27FC236}">
                <a16:creationId xmlns:a16="http://schemas.microsoft.com/office/drawing/2014/main" id="{A0978EBA-71B8-47E4-9E27-F2022BB6E466}"/>
              </a:ext>
            </a:extLst>
          </p:cNvPr>
          <p:cNvPicPr>
            <a:picLocks noGrp="1" noChangeAspect="1"/>
          </p:cNvPicPr>
          <p:nvPr>
            <p:ph sz="half" idx="2"/>
          </p:nvPr>
        </p:nvPicPr>
        <p:blipFill>
          <a:blip r:embed="rId4"/>
          <a:stretch>
            <a:fillRect/>
          </a:stretch>
        </p:blipFill>
        <p:spPr>
          <a:xfrm>
            <a:off x="6478910" y="307731"/>
            <a:ext cx="5330182" cy="3997637"/>
          </a:xfrm>
          <a:prstGeom prst="rect">
            <a:avLst/>
          </a:prstGeom>
        </p:spPr>
      </p:pic>
      <p:cxnSp>
        <p:nvCxnSpPr>
          <p:cNvPr id="16" name="Straight Connector 15">
            <a:extLst>
              <a:ext uri="{FF2B5EF4-FFF2-40B4-BE49-F238E27FC236}">
                <a16:creationId xmlns:a16="http://schemas.microsoft.com/office/drawing/2014/main" id="{7E7C77BC-7138-40B1-A15B-20F57A494629}"/>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3869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354756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p:cNvPicPr>
            <a:picLocks noGrp="1" noChangeAspect="1"/>
          </p:cNvPicPr>
          <p:nvPr>
            <p:ph idx="1"/>
          </p:nvPr>
        </p:nvPicPr>
        <p:blipFill>
          <a:blip r:embed="rId3" cstate="hqprint">
            <a:extLst>
              <a:ext uri="{28A0092B-C50C-407E-A947-70E740481C1C}">
                <a14:useLocalDpi xmlns:a14="http://schemas.microsoft.com/office/drawing/2010/main" val="0"/>
              </a:ext>
            </a:extLst>
          </a:blip>
          <a:stretch>
            <a:fillRect/>
          </a:stretch>
        </p:blipFill>
        <p:spPr>
          <a:xfrm>
            <a:off x="1261872" y="0"/>
            <a:ext cx="9027957" cy="6770967"/>
          </a:xfrm>
        </p:spPr>
      </p:pic>
      <p:sp>
        <p:nvSpPr>
          <p:cNvPr id="2" name="Titre 1"/>
          <p:cNvSpPr>
            <a:spLocks noGrp="1"/>
          </p:cNvSpPr>
          <p:nvPr>
            <p:ph type="title"/>
          </p:nvPr>
        </p:nvSpPr>
        <p:spPr>
          <a:xfrm>
            <a:off x="584541" y="6062120"/>
            <a:ext cx="11201057" cy="776925"/>
          </a:xfrm>
          <a:solidFill>
            <a:schemeClr val="bg1"/>
          </a:solidFill>
          <a:ln>
            <a:solidFill>
              <a:schemeClr val="accent1"/>
            </a:solidFill>
          </a:ln>
        </p:spPr>
        <p:txBody>
          <a:bodyPr/>
          <a:lstStyle/>
          <a:p>
            <a:pPr algn="ctr"/>
            <a:r>
              <a:rPr lang="fr-CA"/>
              <a:t>Expérience à Saint-Bruno-de-Montarville</a:t>
            </a:r>
          </a:p>
        </p:txBody>
      </p:sp>
    </p:spTree>
    <p:extLst>
      <p:ext uri="{BB962C8B-B14F-4D97-AF65-F5344CB8AC3E}">
        <p14:creationId xmlns:p14="http://schemas.microsoft.com/office/powerpoint/2010/main" val="295424400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8C9BE48-D574-4AF9-A9CB-CBD589067DC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re 1"/>
          <p:cNvSpPr>
            <a:spLocks noGrp="1"/>
          </p:cNvSpPr>
          <p:nvPr>
            <p:ph type="title"/>
          </p:nvPr>
        </p:nvSpPr>
        <p:spPr>
          <a:xfrm>
            <a:off x="7534656" y="365760"/>
            <a:ext cx="3419856" cy="1325562"/>
          </a:xfrm>
        </p:spPr>
        <p:txBody>
          <a:bodyPr vert="horz" lIns="91440" tIns="45720" rIns="91440" bIns="45720" rtlCol="0" anchor="b">
            <a:normAutofit/>
          </a:bodyPr>
          <a:lstStyle/>
          <a:p>
            <a:r>
              <a:rPr lang="en-US" sz="4000"/>
              <a:t>Expérience à Varennes</a:t>
            </a:r>
          </a:p>
        </p:txBody>
      </p:sp>
      <p:pic>
        <p:nvPicPr>
          <p:cNvPr id="8" name="Image 8" descr="Une image contenant intérieur, plancher, mur, chaise&#10;&#10;Description générée avec un niveau de confiance très élevé">
            <a:extLst>
              <a:ext uri="{FF2B5EF4-FFF2-40B4-BE49-F238E27FC236}">
                <a16:creationId xmlns:a16="http://schemas.microsoft.com/office/drawing/2014/main" id="{8CD28FFD-13B4-486D-BDE1-03B9E64163E2}"/>
              </a:ext>
            </a:extLst>
          </p:cNvPr>
          <p:cNvPicPr>
            <a:picLocks noChangeAspect="1"/>
          </p:cNvPicPr>
          <p:nvPr/>
        </p:nvPicPr>
        <p:blipFill rotWithShape="1">
          <a:blip r:embed="rId3"/>
          <a:srcRect l="29203" r="22682" b="2"/>
          <a:stretch/>
        </p:blipFill>
        <p:spPr>
          <a:xfrm>
            <a:off x="-8295" y="-6"/>
            <a:ext cx="3560740" cy="4162622"/>
          </a:xfrm>
          <a:prstGeom prst="rect">
            <a:avLst/>
          </a:prstGeom>
        </p:spPr>
      </p:pic>
      <p:pic>
        <p:nvPicPr>
          <p:cNvPr id="6" name="Image 6" descr="Une image contenant plancher, intérieur, table, chaise&#10;&#10;Description générée avec un niveau de confiance très élevé">
            <a:extLst>
              <a:ext uri="{FF2B5EF4-FFF2-40B4-BE49-F238E27FC236}">
                <a16:creationId xmlns:a16="http://schemas.microsoft.com/office/drawing/2014/main" id="{904C69D2-05AE-4CD4-8798-A22ED2AC2FCB}"/>
              </a:ext>
            </a:extLst>
          </p:cNvPr>
          <p:cNvPicPr>
            <a:picLocks noChangeAspect="1"/>
          </p:cNvPicPr>
          <p:nvPr/>
        </p:nvPicPr>
        <p:blipFill rotWithShape="1">
          <a:blip r:embed="rId4"/>
          <a:srcRect l="32836" r="19049" b="3"/>
          <a:stretch/>
        </p:blipFill>
        <p:spPr>
          <a:xfrm>
            <a:off x="3643883" y="1"/>
            <a:ext cx="3560740" cy="4162617"/>
          </a:xfrm>
          <a:prstGeom prst="rect">
            <a:avLst/>
          </a:prstGeom>
        </p:spPr>
      </p:pic>
      <p:sp>
        <p:nvSpPr>
          <p:cNvPr id="3" name="Espace réservé du contenu 2"/>
          <p:cNvSpPr>
            <a:spLocks noGrp="1"/>
          </p:cNvSpPr>
          <p:nvPr>
            <p:ph sz="half" idx="1"/>
          </p:nvPr>
        </p:nvSpPr>
        <p:spPr>
          <a:xfrm>
            <a:off x="7534655" y="1828800"/>
            <a:ext cx="3457810" cy="4476750"/>
          </a:xfrm>
        </p:spPr>
        <p:txBody>
          <a:bodyPr vert="horz" lIns="91440" tIns="45720" rIns="91440" bIns="45720" rtlCol="0">
            <a:normAutofit/>
          </a:bodyPr>
          <a:lstStyle/>
          <a:p>
            <a:r>
              <a:rPr lang="en-US"/>
              <a:t>Clientèle / FBC</a:t>
            </a:r>
          </a:p>
          <a:p>
            <a:r>
              <a:rPr lang="en-US"/>
              <a:t>Préparation</a:t>
            </a:r>
          </a:p>
          <a:p>
            <a:r>
              <a:rPr lang="en-US"/>
              <a:t>Obstacles et solutions</a:t>
            </a:r>
          </a:p>
          <a:p>
            <a:r>
              <a:rPr lang="en-US"/>
              <a:t>Anecdotes </a:t>
            </a:r>
          </a:p>
          <a:p>
            <a:endParaRPr lang="en-US"/>
          </a:p>
        </p:txBody>
      </p:sp>
      <p:sp>
        <p:nvSpPr>
          <p:cNvPr id="17" name="Rectangle 16">
            <a:extLst>
              <a:ext uri="{FF2B5EF4-FFF2-40B4-BE49-F238E27FC236}">
                <a16:creationId xmlns:a16="http://schemas.microsoft.com/office/drawing/2014/main" id="{0796353C-A5F8-474B-9711-B70F2A2453F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Image 4" descr="Une image contenant intérieur, mur, plancher, pièce&#10;&#10;Description générée avec un niveau de confiance très élevé">
            <a:extLst>
              <a:ext uri="{FF2B5EF4-FFF2-40B4-BE49-F238E27FC236}">
                <a16:creationId xmlns:a16="http://schemas.microsoft.com/office/drawing/2014/main" id="{D9166164-027B-452B-A2CF-4C521A3FEF94}"/>
              </a:ext>
            </a:extLst>
          </p:cNvPr>
          <p:cNvPicPr>
            <a:picLocks noChangeAspect="1"/>
          </p:cNvPicPr>
          <p:nvPr/>
        </p:nvPicPr>
        <p:blipFill rotWithShape="1">
          <a:blip r:embed="rId5"/>
          <a:srcRect l="23081" r="-1" b="-1"/>
          <a:stretch/>
        </p:blipFill>
        <p:spPr>
          <a:xfrm>
            <a:off x="-8297" y="4254061"/>
            <a:ext cx="3560741" cy="2603939"/>
          </a:xfrm>
          <a:prstGeom prst="rect">
            <a:avLst/>
          </a:prstGeom>
        </p:spPr>
      </p:pic>
      <p:pic>
        <p:nvPicPr>
          <p:cNvPr id="10" name="Image 10" descr="Une image contenant plancher, intérieur, chaise, pièce&#10;&#10;Description générée avec un niveau de confiance très élevé">
            <a:extLst>
              <a:ext uri="{FF2B5EF4-FFF2-40B4-BE49-F238E27FC236}">
                <a16:creationId xmlns:a16="http://schemas.microsoft.com/office/drawing/2014/main" id="{C8576D30-94E4-4323-B861-889CE2C7C484}"/>
              </a:ext>
            </a:extLst>
          </p:cNvPr>
          <p:cNvPicPr>
            <a:picLocks noChangeAspect="1"/>
          </p:cNvPicPr>
          <p:nvPr/>
        </p:nvPicPr>
        <p:blipFill rotWithShape="1">
          <a:blip r:embed="rId6"/>
          <a:srcRect r="23081" b="-1"/>
          <a:stretch/>
        </p:blipFill>
        <p:spPr>
          <a:xfrm>
            <a:off x="3643883" y="4254066"/>
            <a:ext cx="3560741" cy="2603939"/>
          </a:xfrm>
          <a:prstGeom prst="rect">
            <a:avLst/>
          </a:prstGeom>
        </p:spPr>
      </p:pic>
    </p:spTree>
    <p:extLst>
      <p:ext uri="{BB962C8B-B14F-4D97-AF65-F5344CB8AC3E}">
        <p14:creationId xmlns:p14="http://schemas.microsoft.com/office/powerpoint/2010/main" val="223817786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760"/>
            <a:ext cx="10116312" cy="1325562"/>
          </a:xfrm>
        </p:spPr>
        <p:txBody>
          <a:bodyPr/>
          <a:lstStyle/>
          <a:p>
            <a:r>
              <a:rPr lang="fr-CA"/>
              <a:t>Expérience à </a:t>
            </a:r>
            <a:r>
              <a:rPr lang="fr-CA" err="1"/>
              <a:t>McMasterville</a:t>
            </a:r>
            <a:endParaRPr lang="fr-CA"/>
          </a:p>
        </p:txBody>
      </p:sp>
      <p:sp>
        <p:nvSpPr>
          <p:cNvPr id="3" name="Espace réservé du contenu 2"/>
          <p:cNvSpPr>
            <a:spLocks noGrp="1"/>
          </p:cNvSpPr>
          <p:nvPr>
            <p:ph sz="half" idx="1"/>
          </p:nvPr>
        </p:nvSpPr>
        <p:spPr>
          <a:xfrm>
            <a:off x="838200" y="1825625"/>
            <a:ext cx="10515600" cy="4351338"/>
          </a:xfrm>
        </p:spPr>
        <p:txBody>
          <a:bodyPr/>
          <a:lstStyle/>
          <a:p>
            <a:endParaRPr lang="fr-CA"/>
          </a:p>
          <a:p>
            <a:endParaRPr lang="fr-CA"/>
          </a:p>
        </p:txBody>
      </p:sp>
      <p:pic>
        <p:nvPicPr>
          <p:cNvPr id="6" name="Imag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949894" y="1965221"/>
            <a:ext cx="5040000" cy="378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Image 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71052" y="1966448"/>
            <a:ext cx="5040000" cy="378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6075106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46C64-C4A2-422D-A49D-98321B153861}"/>
              </a:ext>
            </a:extLst>
          </p:cNvPr>
          <p:cNvSpPr>
            <a:spLocks noGrp="1"/>
          </p:cNvSpPr>
          <p:nvPr>
            <p:ph type="title"/>
          </p:nvPr>
        </p:nvSpPr>
        <p:spPr>
          <a:xfrm>
            <a:off x="1261872" y="604595"/>
            <a:ext cx="9692640" cy="927503"/>
          </a:xfrm>
        </p:spPr>
        <p:txBody>
          <a:bodyPr>
            <a:normAutofit/>
          </a:bodyPr>
          <a:lstStyle/>
          <a:p>
            <a:r>
              <a:rPr lang="en-US" sz="4000" err="1"/>
              <a:t>Quels</a:t>
            </a:r>
            <a:r>
              <a:rPr lang="en-US" sz="4000"/>
              <a:t> </a:t>
            </a:r>
            <a:r>
              <a:rPr lang="en-US" sz="4000" err="1"/>
              <a:t>sont</a:t>
            </a:r>
            <a:r>
              <a:rPr lang="en-US" sz="4000"/>
              <a:t> </a:t>
            </a:r>
            <a:r>
              <a:rPr lang="en-US" sz="4000" err="1"/>
              <a:t>nos</a:t>
            </a:r>
            <a:r>
              <a:rPr lang="en-US" sz="4000"/>
              <a:t> combats </a:t>
            </a:r>
            <a:r>
              <a:rPr lang="en-US" sz="4000" err="1"/>
              <a:t>quotidiens</a:t>
            </a:r>
            <a:r>
              <a:rPr lang="en-US" sz="4000"/>
              <a:t> ?</a:t>
            </a:r>
          </a:p>
        </p:txBody>
      </p:sp>
      <p:sp>
        <p:nvSpPr>
          <p:cNvPr id="3" name="Content Placeholder 2">
            <a:extLst>
              <a:ext uri="{FF2B5EF4-FFF2-40B4-BE49-F238E27FC236}">
                <a16:creationId xmlns:a16="http://schemas.microsoft.com/office/drawing/2014/main" id="{35218E38-3B4A-4EB8-AD54-3F798BBB950A}"/>
              </a:ext>
            </a:extLst>
          </p:cNvPr>
          <p:cNvSpPr>
            <a:spLocks noGrp="1"/>
          </p:cNvSpPr>
          <p:nvPr>
            <p:ph idx="1"/>
          </p:nvPr>
        </p:nvSpPr>
        <p:spPr>
          <a:xfrm>
            <a:off x="1261872" y="1658203"/>
            <a:ext cx="8595360" cy="4601545"/>
          </a:xfrm>
        </p:spPr>
        <p:txBody>
          <a:bodyPr vert="horz" lIns="91440" tIns="45720" rIns="91440" bIns="45720" rtlCol="0" anchor="t">
            <a:noAutofit/>
          </a:bodyPr>
          <a:lstStyle/>
          <a:p>
            <a:pPr marL="0">
              <a:lnSpc>
                <a:spcPct val="120000"/>
              </a:lnSpc>
              <a:spcBef>
                <a:spcPts val="600"/>
              </a:spcBef>
            </a:pPr>
            <a:r>
              <a:rPr lang="en-US" err="1"/>
              <a:t>Absentéisme</a:t>
            </a:r>
            <a:r>
              <a:rPr lang="en-US"/>
              <a:t>, </a:t>
            </a:r>
            <a:r>
              <a:rPr lang="en-US" err="1"/>
              <a:t>ponctualité</a:t>
            </a:r>
            <a:r>
              <a:rPr lang="en-US"/>
              <a:t> des </a:t>
            </a:r>
            <a:r>
              <a:rPr lang="en-US" err="1"/>
              <a:t>élèves</a:t>
            </a:r>
            <a:endParaRPr lang="en-US"/>
          </a:p>
          <a:p>
            <a:pPr marL="0">
              <a:lnSpc>
                <a:spcPct val="120000"/>
              </a:lnSpc>
              <a:spcBef>
                <a:spcPts val="600"/>
              </a:spcBef>
            </a:pPr>
            <a:r>
              <a:rPr lang="en-US"/>
              <a:t>Motivation, </a:t>
            </a:r>
            <a:r>
              <a:rPr lang="en-US" err="1"/>
              <a:t>mobilisation</a:t>
            </a:r>
            <a:r>
              <a:rPr lang="en-US"/>
              <a:t>, </a:t>
            </a:r>
            <a:r>
              <a:rPr lang="en-US" err="1"/>
              <a:t>échéanciers</a:t>
            </a:r>
            <a:endParaRPr lang="en-US"/>
          </a:p>
          <a:p>
            <a:pPr marL="0">
              <a:lnSpc>
                <a:spcPct val="120000"/>
              </a:lnSpc>
              <a:spcBef>
                <a:spcPts val="600"/>
              </a:spcBef>
            </a:pPr>
            <a:r>
              <a:rPr lang="en-US" err="1"/>
              <a:t>Habiletés</a:t>
            </a:r>
            <a:r>
              <a:rPr lang="en-US"/>
              <a:t>, aptitudes </a:t>
            </a:r>
            <a:r>
              <a:rPr lang="en-US" err="1"/>
              <a:t>sociales</a:t>
            </a:r>
            <a:endParaRPr lang="en-US"/>
          </a:p>
          <a:p>
            <a:pPr marL="0">
              <a:lnSpc>
                <a:spcPct val="120000"/>
              </a:lnSpc>
              <a:spcBef>
                <a:spcPts val="600"/>
              </a:spcBef>
            </a:pPr>
            <a:r>
              <a:rPr lang="en-US" err="1"/>
              <a:t>Problématiques</a:t>
            </a:r>
            <a:r>
              <a:rPr lang="en-US"/>
              <a:t> de santé </a:t>
            </a:r>
            <a:r>
              <a:rPr lang="en-US" err="1"/>
              <a:t>mentale</a:t>
            </a:r>
            <a:endParaRPr lang="en-US"/>
          </a:p>
          <a:p>
            <a:pPr marL="0">
              <a:lnSpc>
                <a:spcPct val="120000"/>
              </a:lnSpc>
              <a:spcBef>
                <a:spcPts val="600"/>
              </a:spcBef>
            </a:pPr>
            <a:r>
              <a:rPr lang="en-US" err="1"/>
              <a:t>Multiniveau</a:t>
            </a:r>
            <a:r>
              <a:rPr lang="en-US"/>
              <a:t>, </a:t>
            </a:r>
            <a:r>
              <a:rPr lang="en-US" err="1"/>
              <a:t>multisigle</a:t>
            </a:r>
            <a:r>
              <a:rPr lang="en-US"/>
              <a:t>, </a:t>
            </a:r>
            <a:r>
              <a:rPr lang="en-US" err="1"/>
              <a:t>multimatière</a:t>
            </a:r>
            <a:endParaRPr lang="en-US"/>
          </a:p>
          <a:p>
            <a:pPr marL="0">
              <a:lnSpc>
                <a:spcPct val="120000"/>
              </a:lnSpc>
              <a:spcBef>
                <a:spcPts val="600"/>
              </a:spcBef>
            </a:pPr>
            <a:r>
              <a:rPr lang="en-US"/>
              <a:t>Entrées et sorties en </a:t>
            </a:r>
            <a:r>
              <a:rPr lang="en-US" err="1"/>
              <a:t>continu</a:t>
            </a:r>
            <a:endParaRPr lang="en-US"/>
          </a:p>
          <a:p>
            <a:pPr marL="0">
              <a:lnSpc>
                <a:spcPct val="120000"/>
              </a:lnSpc>
              <a:spcBef>
                <a:spcPts val="600"/>
              </a:spcBef>
            </a:pPr>
            <a:r>
              <a:rPr lang="en-US" err="1"/>
              <a:t>Manque</a:t>
            </a:r>
            <a:r>
              <a:rPr lang="en-US"/>
              <a:t> </a:t>
            </a:r>
            <a:r>
              <a:rPr lang="en-US" err="1"/>
              <a:t>d'autonomie</a:t>
            </a:r>
            <a:endParaRPr lang="en-US"/>
          </a:p>
          <a:p>
            <a:pPr marL="0">
              <a:lnSpc>
                <a:spcPct val="120000"/>
              </a:lnSpc>
              <a:spcBef>
                <a:spcPts val="600"/>
              </a:spcBef>
            </a:pPr>
            <a:r>
              <a:rPr lang="en-US" err="1"/>
              <a:t>L'appel</a:t>
            </a:r>
            <a:r>
              <a:rPr lang="en-US"/>
              <a:t> du travail </a:t>
            </a:r>
            <a:r>
              <a:rPr lang="en-US" err="1"/>
              <a:t>rémunéré</a:t>
            </a:r>
            <a:endParaRPr lang="en-US"/>
          </a:p>
          <a:p>
            <a:pPr marL="0">
              <a:lnSpc>
                <a:spcPct val="120000"/>
              </a:lnSpc>
              <a:spcBef>
                <a:spcPts val="600"/>
              </a:spcBef>
            </a:pPr>
            <a:r>
              <a:rPr lang="en-US" err="1"/>
              <a:t>Manque</a:t>
            </a:r>
            <a:r>
              <a:rPr lang="en-US"/>
              <a:t> de </a:t>
            </a:r>
            <a:r>
              <a:rPr lang="en-US" err="1"/>
              <a:t>soutien</a:t>
            </a:r>
            <a:endParaRPr lang="en-US"/>
          </a:p>
          <a:p>
            <a:pPr marL="0">
              <a:lnSpc>
                <a:spcPct val="120000"/>
              </a:lnSpc>
              <a:spcBef>
                <a:spcPts val="600"/>
              </a:spcBef>
            </a:pPr>
            <a:r>
              <a:rPr lang="en-US" err="1"/>
              <a:t>Gestion</a:t>
            </a:r>
            <a:r>
              <a:rPr lang="en-US"/>
              <a:t> des </a:t>
            </a:r>
            <a:r>
              <a:rPr lang="en-US" err="1"/>
              <a:t>appareils</a:t>
            </a:r>
            <a:r>
              <a:rPr lang="en-US"/>
              <a:t> </a:t>
            </a:r>
            <a:r>
              <a:rPr lang="en-US" err="1"/>
              <a:t>technologiques</a:t>
            </a:r>
            <a:r>
              <a:rPr lang="en-US"/>
              <a:t> (cell, </a:t>
            </a:r>
            <a:r>
              <a:rPr lang="en-US" err="1"/>
              <a:t>vidéos</a:t>
            </a:r>
            <a:r>
              <a:rPr lang="en-US"/>
              <a:t>)</a:t>
            </a:r>
          </a:p>
          <a:p>
            <a:pPr marL="0">
              <a:lnSpc>
                <a:spcPct val="120000"/>
              </a:lnSpc>
              <a:spcBef>
                <a:spcPts val="600"/>
              </a:spcBef>
            </a:pPr>
            <a:r>
              <a:rPr lang="en-US"/>
              <a:t>Etc.</a:t>
            </a:r>
          </a:p>
        </p:txBody>
      </p:sp>
      <p:sp>
        <p:nvSpPr>
          <p:cNvPr id="4" name="TextBox 3">
            <a:extLst>
              <a:ext uri="{FF2B5EF4-FFF2-40B4-BE49-F238E27FC236}">
                <a16:creationId xmlns:a16="http://schemas.microsoft.com/office/drawing/2014/main" id="{01987D46-62CA-490B-823F-7A172FB14D29}"/>
              </a:ext>
            </a:extLst>
          </p:cNvPr>
          <p:cNvSpPr txBox="1"/>
          <p:nvPr/>
        </p:nvSpPr>
        <p:spPr>
          <a:xfrm flipH="1">
            <a:off x="8237164" y="5737676"/>
            <a:ext cx="4153468"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400">
                <a:solidFill>
                  <a:schemeClr val="accent1">
                    <a:lumMod val="40000"/>
                    <a:lumOff val="60000"/>
                  </a:schemeClr>
                </a:solidFill>
              </a:rPr>
              <a:t>PÉDAGOGIE</a:t>
            </a:r>
          </a:p>
        </p:txBody>
      </p:sp>
      <p:pic>
        <p:nvPicPr>
          <p:cNvPr id="6" name="Image 4" descr="A picture containing clipart&#10;&#10;Description generated with very high confidence">
            <a:extLst>
              <a:ext uri="{FF2B5EF4-FFF2-40B4-BE49-F238E27FC236}">
                <a16:creationId xmlns:a16="http://schemas.microsoft.com/office/drawing/2014/main" id="{EF822F6C-3F09-4070-A104-8781E2B5AEA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6834" b="93103" l="54588" r="95176"/>
                    </a14:imgEffect>
                  </a14:imgLayer>
                </a14:imgProps>
              </a:ext>
            </a:extLst>
          </a:blip>
          <a:srcRect l="53714" t="32835"/>
          <a:stretch/>
        </p:blipFill>
        <p:spPr>
          <a:xfrm>
            <a:off x="9125671" y="2422424"/>
            <a:ext cx="2042595" cy="2205069"/>
          </a:xfrm>
          <a:prstGeom prst="rect">
            <a:avLst/>
          </a:prstGeom>
        </p:spPr>
      </p:pic>
    </p:spTree>
    <p:extLst>
      <p:ext uri="{BB962C8B-B14F-4D97-AF65-F5344CB8AC3E}">
        <p14:creationId xmlns:p14="http://schemas.microsoft.com/office/powerpoint/2010/main" val="335304124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89683EB-D202-4B4D-B1BD-8BA6965FBEF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20724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Une image contenant texte&#10;&#10;Description générée avec un niveau de confiance très élevé">
            <a:extLst>
              <a:ext uri="{FF2B5EF4-FFF2-40B4-BE49-F238E27FC236}">
                <a16:creationId xmlns:a16="http://schemas.microsoft.com/office/drawing/2014/main" id="{5CBEBB42-0C84-46FF-848E-AF603D6A20CC}"/>
              </a:ext>
            </a:extLst>
          </p:cNvPr>
          <p:cNvPicPr>
            <a:picLocks noChangeAspect="1"/>
          </p:cNvPicPr>
          <p:nvPr/>
        </p:nvPicPr>
        <p:blipFill rotWithShape="1">
          <a:blip r:embed="rId3">
            <a:alphaModFix amt="35000"/>
          </a:blip>
          <a:srcRect/>
          <a:stretch/>
        </p:blipFill>
        <p:spPr>
          <a:xfrm>
            <a:off x="20" y="10"/>
            <a:ext cx="12191980" cy="6857990"/>
          </a:xfrm>
          <a:prstGeom prst="rect">
            <a:avLst/>
          </a:prstGeom>
        </p:spPr>
      </p:pic>
      <p:sp>
        <p:nvSpPr>
          <p:cNvPr id="2" name="Titre 1"/>
          <p:cNvSpPr>
            <a:spLocks noGrp="1"/>
          </p:cNvSpPr>
          <p:nvPr>
            <p:ph type="title"/>
          </p:nvPr>
        </p:nvSpPr>
        <p:spPr>
          <a:xfrm>
            <a:off x="1261872" y="365760"/>
            <a:ext cx="9692640" cy="1325562"/>
          </a:xfrm>
        </p:spPr>
        <p:txBody>
          <a:bodyPr>
            <a:normAutofit/>
          </a:bodyPr>
          <a:lstStyle/>
          <a:p>
            <a:r>
              <a:rPr lang="fr-CA"/>
              <a:t>Ordre du jour</a:t>
            </a:r>
          </a:p>
        </p:txBody>
      </p:sp>
      <p:sp>
        <p:nvSpPr>
          <p:cNvPr id="3" name="Espace réservé du contenu 2"/>
          <p:cNvSpPr>
            <a:spLocks noGrp="1"/>
          </p:cNvSpPr>
          <p:nvPr>
            <p:ph idx="1"/>
          </p:nvPr>
        </p:nvSpPr>
        <p:spPr>
          <a:xfrm>
            <a:off x="1261872" y="1828800"/>
            <a:ext cx="8595360" cy="4351337"/>
          </a:xfrm>
        </p:spPr>
        <p:txBody>
          <a:bodyPr vert="horz" lIns="91440" tIns="45720" rIns="91440" bIns="45720" rtlCol="0">
            <a:normAutofit/>
          </a:bodyPr>
          <a:lstStyle/>
          <a:p>
            <a:r>
              <a:rPr lang="fr-CA"/>
              <a:t>Les recherches</a:t>
            </a:r>
          </a:p>
          <a:p>
            <a:r>
              <a:rPr lang="fr-CA"/>
              <a:t>La définition du concept de classe flexible</a:t>
            </a:r>
          </a:p>
          <a:p>
            <a:r>
              <a:rPr lang="fr-CA"/>
              <a:t>De la conception à la réalisation</a:t>
            </a:r>
          </a:p>
          <a:p>
            <a:r>
              <a:rPr lang="fr-CA"/>
              <a:t>Les assises flexibles</a:t>
            </a:r>
          </a:p>
          <a:p>
            <a:r>
              <a:rPr lang="fr-CA"/>
              <a:t>Les six expérimentations</a:t>
            </a:r>
          </a:p>
          <a:p>
            <a:r>
              <a:rPr lang="fr-CA"/>
              <a:t>La pédagogie</a:t>
            </a:r>
          </a:p>
          <a:p>
            <a:r>
              <a:rPr lang="fr-CA"/>
              <a:t>Pérennité et projets futurs</a:t>
            </a:r>
          </a:p>
          <a:p>
            <a:r>
              <a:rPr lang="fr-CA"/>
              <a:t>Questions et discussion</a:t>
            </a:r>
          </a:p>
          <a:p>
            <a:endParaRPr lang="fr-CA"/>
          </a:p>
          <a:p>
            <a:endParaRPr lang="fr-CA"/>
          </a:p>
        </p:txBody>
      </p:sp>
      <p:sp>
        <p:nvSpPr>
          <p:cNvPr id="11" name="Rectangle 10">
            <a:extLst>
              <a:ext uri="{FF2B5EF4-FFF2-40B4-BE49-F238E27FC236}">
                <a16:creationId xmlns:a16="http://schemas.microsoft.com/office/drawing/2014/main" id="{6F246E76-A855-473C-9C24-9EEE2D11F30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bg2">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0278692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46C64-C4A2-422D-A49D-98321B153861}"/>
              </a:ext>
            </a:extLst>
          </p:cNvPr>
          <p:cNvSpPr>
            <a:spLocks noGrp="1"/>
          </p:cNvSpPr>
          <p:nvPr>
            <p:ph type="title"/>
          </p:nvPr>
        </p:nvSpPr>
        <p:spPr>
          <a:xfrm>
            <a:off x="1261872" y="752446"/>
            <a:ext cx="9692640" cy="1325562"/>
          </a:xfrm>
        </p:spPr>
        <p:txBody>
          <a:bodyPr>
            <a:normAutofit/>
          </a:bodyPr>
          <a:lstStyle/>
          <a:p>
            <a:r>
              <a:rPr lang="en-US" sz="4000" err="1"/>
              <a:t>C'est</a:t>
            </a:r>
            <a:r>
              <a:rPr lang="en-US" sz="4000"/>
              <a:t> quoi des </a:t>
            </a:r>
            <a:r>
              <a:rPr lang="en-US" sz="4000" err="1"/>
              <a:t>pratiques</a:t>
            </a:r>
            <a:r>
              <a:rPr lang="en-US" sz="4000"/>
              <a:t> </a:t>
            </a:r>
            <a:r>
              <a:rPr lang="en-US" sz="4000" err="1"/>
              <a:t>pédagogiques</a:t>
            </a:r>
            <a:r>
              <a:rPr lang="en-US" sz="4000"/>
              <a:t> </a:t>
            </a:r>
            <a:r>
              <a:rPr lang="en-US" sz="4000" err="1"/>
              <a:t>efficaces</a:t>
            </a:r>
            <a:r>
              <a:rPr lang="en-US" sz="4000"/>
              <a:t> en FGA ? </a:t>
            </a:r>
          </a:p>
        </p:txBody>
      </p:sp>
      <p:sp>
        <p:nvSpPr>
          <p:cNvPr id="3" name="Content Placeholder 2">
            <a:extLst>
              <a:ext uri="{FF2B5EF4-FFF2-40B4-BE49-F238E27FC236}">
                <a16:creationId xmlns:a16="http://schemas.microsoft.com/office/drawing/2014/main" id="{35218E38-3B4A-4EB8-AD54-3F798BBB950A}"/>
              </a:ext>
            </a:extLst>
          </p:cNvPr>
          <p:cNvSpPr>
            <a:spLocks noGrp="1"/>
          </p:cNvSpPr>
          <p:nvPr>
            <p:ph idx="1"/>
          </p:nvPr>
        </p:nvSpPr>
        <p:spPr>
          <a:xfrm>
            <a:off x="1261872" y="2079009"/>
            <a:ext cx="8595360" cy="4317217"/>
          </a:xfrm>
        </p:spPr>
        <p:txBody>
          <a:bodyPr vert="horz" lIns="91440" tIns="45720" rIns="91440" bIns="45720" rtlCol="0" anchor="t">
            <a:normAutofit/>
          </a:bodyPr>
          <a:lstStyle/>
          <a:p>
            <a:pPr marL="0">
              <a:spcBef>
                <a:spcPts val="600"/>
              </a:spcBef>
            </a:pPr>
            <a:r>
              <a:rPr lang="en-US" err="1"/>
              <a:t>Enseignement</a:t>
            </a:r>
            <a:r>
              <a:rPr lang="en-US"/>
              <a:t> </a:t>
            </a:r>
            <a:r>
              <a:rPr lang="en-US" err="1"/>
              <a:t>individualisé</a:t>
            </a:r>
            <a:r>
              <a:rPr lang="en-US"/>
              <a:t>, </a:t>
            </a:r>
            <a:r>
              <a:rPr lang="en-US" err="1"/>
              <a:t>personnalisé</a:t>
            </a:r>
            <a:r>
              <a:rPr lang="en-US"/>
              <a:t>, </a:t>
            </a:r>
            <a:r>
              <a:rPr lang="en-US" err="1"/>
              <a:t>magistral</a:t>
            </a:r>
            <a:r>
              <a:rPr lang="en-US"/>
              <a:t>, capsule</a:t>
            </a:r>
          </a:p>
          <a:p>
            <a:pPr marL="0">
              <a:spcBef>
                <a:spcPts val="600"/>
              </a:spcBef>
            </a:pPr>
            <a:r>
              <a:rPr lang="en-US"/>
              <a:t>La </a:t>
            </a:r>
            <a:r>
              <a:rPr lang="en-US" err="1"/>
              <a:t>différenciation</a:t>
            </a:r>
            <a:r>
              <a:rPr lang="en-US"/>
              <a:t> </a:t>
            </a:r>
            <a:r>
              <a:rPr lang="en-US" err="1"/>
              <a:t>pédagogique</a:t>
            </a:r>
            <a:endParaRPr lang="en-US"/>
          </a:p>
          <a:p>
            <a:pPr marL="0">
              <a:spcBef>
                <a:spcPts val="600"/>
              </a:spcBef>
            </a:pPr>
            <a:r>
              <a:rPr lang="en-US" err="1"/>
              <a:t>Réponse</a:t>
            </a:r>
            <a:r>
              <a:rPr lang="en-US"/>
              <a:t> à </a:t>
            </a:r>
            <a:r>
              <a:rPr lang="en-US" err="1"/>
              <a:t>l'intervention</a:t>
            </a:r>
            <a:r>
              <a:rPr lang="en-US"/>
              <a:t> (</a:t>
            </a:r>
            <a:r>
              <a:rPr lang="en-US" err="1"/>
              <a:t>modèle</a:t>
            </a:r>
            <a:r>
              <a:rPr lang="en-US"/>
              <a:t> RAI)</a:t>
            </a:r>
          </a:p>
          <a:p>
            <a:pPr marL="0">
              <a:spcBef>
                <a:spcPts val="600"/>
              </a:spcBef>
            </a:pPr>
            <a:r>
              <a:rPr lang="en-US" err="1"/>
              <a:t>Enseignement</a:t>
            </a:r>
            <a:r>
              <a:rPr lang="en-US"/>
              <a:t> </a:t>
            </a:r>
            <a:r>
              <a:rPr lang="en-US" err="1"/>
              <a:t>explicite</a:t>
            </a:r>
            <a:r>
              <a:rPr lang="en-US"/>
              <a:t> et </a:t>
            </a:r>
            <a:r>
              <a:rPr lang="en-US" err="1"/>
              <a:t>stratégique</a:t>
            </a:r>
            <a:endParaRPr lang="en-US"/>
          </a:p>
          <a:p>
            <a:pPr marL="0">
              <a:spcBef>
                <a:spcPts val="600"/>
              </a:spcBef>
            </a:pPr>
            <a:r>
              <a:rPr lang="en-US"/>
              <a:t>Lien maître-</a:t>
            </a:r>
            <a:r>
              <a:rPr lang="en-US" err="1"/>
              <a:t>élève</a:t>
            </a:r>
            <a:endParaRPr lang="en-US"/>
          </a:p>
          <a:p>
            <a:pPr marL="0">
              <a:spcBef>
                <a:spcPts val="600"/>
              </a:spcBef>
            </a:pPr>
            <a:r>
              <a:rPr lang="en-US"/>
              <a:t>Sous-</a:t>
            </a:r>
            <a:r>
              <a:rPr lang="en-US" err="1"/>
              <a:t>groupe</a:t>
            </a:r>
            <a:r>
              <a:rPr lang="en-US"/>
              <a:t> de </a:t>
            </a:r>
            <a:r>
              <a:rPr lang="en-US" err="1"/>
              <a:t>besoin</a:t>
            </a:r>
            <a:endParaRPr lang="en-US"/>
          </a:p>
          <a:p>
            <a:pPr marL="0">
              <a:spcBef>
                <a:spcPts val="600"/>
              </a:spcBef>
            </a:pPr>
            <a:r>
              <a:rPr lang="en-US" err="1"/>
              <a:t>Enseignement</a:t>
            </a:r>
            <a:r>
              <a:rPr lang="en-US"/>
              <a:t> par les pairs</a:t>
            </a:r>
          </a:p>
          <a:p>
            <a:pPr marL="0">
              <a:spcBef>
                <a:spcPts val="600"/>
              </a:spcBef>
            </a:pPr>
            <a:r>
              <a:rPr lang="en-US" err="1"/>
              <a:t>Enseignement</a:t>
            </a:r>
            <a:r>
              <a:rPr lang="en-US"/>
              <a:t> par </a:t>
            </a:r>
            <a:r>
              <a:rPr lang="en-US" err="1"/>
              <a:t>objectifs</a:t>
            </a:r>
            <a:endParaRPr lang="en-US"/>
          </a:p>
          <a:p>
            <a:pPr marL="0">
              <a:spcBef>
                <a:spcPts val="600"/>
              </a:spcBef>
            </a:pPr>
            <a:r>
              <a:rPr lang="en-US" err="1"/>
              <a:t>Rétroactions</a:t>
            </a:r>
            <a:r>
              <a:rPr lang="en-US"/>
              <a:t> </a:t>
            </a:r>
            <a:r>
              <a:rPr lang="en-US" err="1"/>
              <a:t>rapides</a:t>
            </a:r>
            <a:r>
              <a:rPr lang="en-US"/>
              <a:t> </a:t>
            </a:r>
            <a:r>
              <a:rPr lang="en-US" err="1"/>
              <a:t>efficaces</a:t>
            </a:r>
            <a:endParaRPr lang="en-US"/>
          </a:p>
          <a:p>
            <a:pPr marL="0">
              <a:spcBef>
                <a:spcPts val="600"/>
              </a:spcBef>
            </a:pPr>
            <a:r>
              <a:rPr lang="en-US" err="1"/>
              <a:t>Évaluations</a:t>
            </a:r>
            <a:r>
              <a:rPr lang="en-US"/>
              <a:t> en aide à </a:t>
            </a:r>
            <a:r>
              <a:rPr lang="en-US" err="1"/>
              <a:t>l'apprentissage</a:t>
            </a:r>
            <a:endParaRPr lang="en-US"/>
          </a:p>
          <a:p>
            <a:pPr marL="0">
              <a:spcBef>
                <a:spcPts val="600"/>
              </a:spcBef>
            </a:pPr>
            <a:r>
              <a:rPr lang="en-US"/>
              <a:t>Etc.</a:t>
            </a:r>
          </a:p>
        </p:txBody>
      </p:sp>
      <p:sp>
        <p:nvSpPr>
          <p:cNvPr id="5" name="TextBox 3">
            <a:extLst>
              <a:ext uri="{FF2B5EF4-FFF2-40B4-BE49-F238E27FC236}">
                <a16:creationId xmlns:a16="http://schemas.microsoft.com/office/drawing/2014/main" id="{01987D46-62CA-490B-823F-7A172FB14D29}"/>
              </a:ext>
            </a:extLst>
          </p:cNvPr>
          <p:cNvSpPr txBox="1"/>
          <p:nvPr/>
        </p:nvSpPr>
        <p:spPr>
          <a:xfrm flipH="1">
            <a:off x="8237164" y="5737676"/>
            <a:ext cx="4153468"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400">
                <a:solidFill>
                  <a:schemeClr val="accent1">
                    <a:lumMod val="40000"/>
                    <a:lumOff val="60000"/>
                  </a:schemeClr>
                </a:solidFill>
              </a:rPr>
              <a:t>PÉDAGOGIE</a:t>
            </a:r>
          </a:p>
        </p:txBody>
      </p:sp>
      <p:pic>
        <p:nvPicPr>
          <p:cNvPr id="4" name="Image 4" descr="A picture containing clipart&#10;&#10;Description generated with very high confidence">
            <a:extLst>
              <a:ext uri="{FF2B5EF4-FFF2-40B4-BE49-F238E27FC236}">
                <a16:creationId xmlns:a16="http://schemas.microsoft.com/office/drawing/2014/main" id="{56152AFE-1A40-4B27-BB2A-424C1D8F5B5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6834" b="93103" l="54588" r="95176"/>
                    </a14:imgEffect>
                  </a14:imgLayer>
                </a14:imgProps>
              </a:ext>
            </a:extLst>
          </a:blip>
          <a:srcRect l="53714" t="32835"/>
          <a:stretch/>
        </p:blipFill>
        <p:spPr>
          <a:xfrm>
            <a:off x="9125671" y="2422424"/>
            <a:ext cx="2042595" cy="2205069"/>
          </a:xfrm>
          <a:prstGeom prst="rect">
            <a:avLst/>
          </a:prstGeom>
        </p:spPr>
      </p:pic>
    </p:spTree>
    <p:extLst>
      <p:ext uri="{BB962C8B-B14F-4D97-AF65-F5344CB8AC3E}">
        <p14:creationId xmlns:p14="http://schemas.microsoft.com/office/powerpoint/2010/main" val="98097119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46C64-C4A2-422D-A49D-98321B153861}"/>
              </a:ext>
            </a:extLst>
          </p:cNvPr>
          <p:cNvSpPr>
            <a:spLocks noGrp="1"/>
          </p:cNvSpPr>
          <p:nvPr>
            <p:ph type="title"/>
          </p:nvPr>
        </p:nvSpPr>
        <p:spPr>
          <a:xfrm>
            <a:off x="1261872" y="511883"/>
            <a:ext cx="9692640" cy="1325562"/>
          </a:xfrm>
        </p:spPr>
        <p:txBody>
          <a:bodyPr>
            <a:normAutofit fontScale="90000"/>
          </a:bodyPr>
          <a:lstStyle/>
          <a:p>
            <a:r>
              <a:rPr lang="en-US" sz="4000"/>
              <a:t>À part les </a:t>
            </a:r>
            <a:r>
              <a:rPr lang="en-US" sz="4000" err="1"/>
              <a:t>pratiques</a:t>
            </a:r>
            <a:r>
              <a:rPr lang="en-US" sz="4000"/>
              <a:t> </a:t>
            </a:r>
            <a:r>
              <a:rPr lang="en-US" sz="4000" err="1"/>
              <a:t>pédagogiques</a:t>
            </a:r>
            <a:r>
              <a:rPr lang="en-US" sz="4000"/>
              <a:t>, comment </a:t>
            </a:r>
            <a:r>
              <a:rPr lang="en-US" sz="4000" err="1"/>
              <a:t>pouvons</a:t>
            </a:r>
            <a:r>
              <a:rPr lang="en-US" sz="4000"/>
              <a:t>-nous </a:t>
            </a:r>
            <a:r>
              <a:rPr lang="en-US" sz="4000" err="1"/>
              <a:t>favoriser</a:t>
            </a:r>
            <a:r>
              <a:rPr lang="en-US" sz="4000"/>
              <a:t> la </a:t>
            </a:r>
            <a:r>
              <a:rPr lang="en-US" sz="4000" err="1"/>
              <a:t>réussite</a:t>
            </a:r>
            <a:r>
              <a:rPr lang="en-US" sz="4000"/>
              <a:t> </a:t>
            </a:r>
            <a:r>
              <a:rPr lang="en-US" sz="4000" err="1"/>
              <a:t>éducative</a:t>
            </a:r>
            <a:r>
              <a:rPr lang="en-US" sz="4000"/>
              <a:t> d'un </a:t>
            </a:r>
            <a:r>
              <a:rPr lang="en-US" sz="4000" err="1"/>
              <a:t>élève</a:t>
            </a:r>
            <a:r>
              <a:rPr lang="en-US" sz="4000"/>
              <a:t> ?</a:t>
            </a:r>
          </a:p>
        </p:txBody>
      </p:sp>
      <p:sp>
        <p:nvSpPr>
          <p:cNvPr id="3" name="Content Placeholder 2">
            <a:extLst>
              <a:ext uri="{FF2B5EF4-FFF2-40B4-BE49-F238E27FC236}">
                <a16:creationId xmlns:a16="http://schemas.microsoft.com/office/drawing/2014/main" id="{35218E38-3B4A-4EB8-AD54-3F798BBB950A}"/>
              </a:ext>
            </a:extLst>
          </p:cNvPr>
          <p:cNvSpPr>
            <a:spLocks noGrp="1"/>
          </p:cNvSpPr>
          <p:nvPr>
            <p:ph idx="1"/>
          </p:nvPr>
        </p:nvSpPr>
        <p:spPr>
          <a:xfrm>
            <a:off x="1261872" y="2511188"/>
            <a:ext cx="8595360" cy="4351337"/>
          </a:xfrm>
        </p:spPr>
        <p:txBody>
          <a:bodyPr vert="horz" lIns="91440" tIns="45720" rIns="91440" bIns="45720" rtlCol="0" anchor="t">
            <a:normAutofit/>
          </a:bodyPr>
          <a:lstStyle/>
          <a:p>
            <a:r>
              <a:rPr lang="en-US" err="1"/>
              <a:t>Être</a:t>
            </a:r>
            <a:r>
              <a:rPr lang="en-US"/>
              <a:t> un milieu </a:t>
            </a:r>
            <a:r>
              <a:rPr lang="en-US" err="1"/>
              <a:t>accueillant</a:t>
            </a:r>
            <a:r>
              <a:rPr lang="en-US"/>
              <a:t>, stimulant, </a:t>
            </a:r>
            <a:r>
              <a:rPr lang="en-US" err="1"/>
              <a:t>ouvert</a:t>
            </a:r>
            <a:endParaRPr lang="en-US"/>
          </a:p>
          <a:p>
            <a:r>
              <a:rPr lang="en-US" err="1"/>
              <a:t>Favoriser</a:t>
            </a:r>
            <a:r>
              <a:rPr lang="en-US"/>
              <a:t> </a:t>
            </a:r>
            <a:r>
              <a:rPr lang="en-US" err="1"/>
              <a:t>l'autorégulation</a:t>
            </a:r>
            <a:endParaRPr lang="en-US"/>
          </a:p>
          <a:p>
            <a:r>
              <a:rPr lang="en-US" err="1"/>
              <a:t>Flexibilité</a:t>
            </a:r>
            <a:r>
              <a:rPr lang="en-US"/>
              <a:t> </a:t>
            </a:r>
            <a:r>
              <a:rPr lang="en-US" err="1"/>
              <a:t>dans</a:t>
            </a:r>
            <a:r>
              <a:rPr lang="en-US"/>
              <a:t> </a:t>
            </a:r>
            <a:r>
              <a:rPr lang="en-US" err="1"/>
              <a:t>l'horaire</a:t>
            </a:r>
            <a:endParaRPr lang="en-US"/>
          </a:p>
          <a:p>
            <a:r>
              <a:rPr lang="en-US" err="1"/>
              <a:t>Activités</a:t>
            </a:r>
            <a:r>
              <a:rPr lang="en-US"/>
              <a:t>, ateliers hors cursus</a:t>
            </a:r>
          </a:p>
          <a:p>
            <a:r>
              <a:rPr lang="en-US" err="1"/>
              <a:t>Écoute</a:t>
            </a:r>
            <a:r>
              <a:rPr lang="en-US"/>
              <a:t> active</a:t>
            </a:r>
          </a:p>
          <a:p>
            <a:r>
              <a:rPr lang="en-US" err="1"/>
              <a:t>Coopération</a:t>
            </a:r>
            <a:r>
              <a:rPr lang="en-US"/>
              <a:t>, sous-</a:t>
            </a:r>
            <a:r>
              <a:rPr lang="en-US" err="1"/>
              <a:t>groupe</a:t>
            </a:r>
            <a:endParaRPr lang="en-US"/>
          </a:p>
          <a:p>
            <a:r>
              <a:rPr lang="en-US"/>
              <a:t>Etc.</a:t>
            </a:r>
          </a:p>
          <a:p>
            <a:endParaRPr lang="en-US"/>
          </a:p>
          <a:p>
            <a:endParaRPr lang="en-US"/>
          </a:p>
        </p:txBody>
      </p:sp>
      <p:sp>
        <p:nvSpPr>
          <p:cNvPr id="5" name="TextBox 3">
            <a:extLst>
              <a:ext uri="{FF2B5EF4-FFF2-40B4-BE49-F238E27FC236}">
                <a16:creationId xmlns:a16="http://schemas.microsoft.com/office/drawing/2014/main" id="{01987D46-62CA-490B-823F-7A172FB14D29}"/>
              </a:ext>
            </a:extLst>
          </p:cNvPr>
          <p:cNvSpPr txBox="1"/>
          <p:nvPr/>
        </p:nvSpPr>
        <p:spPr>
          <a:xfrm flipH="1">
            <a:off x="8237164" y="5737676"/>
            <a:ext cx="4153468"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400">
                <a:solidFill>
                  <a:schemeClr val="accent1">
                    <a:lumMod val="40000"/>
                    <a:lumOff val="60000"/>
                  </a:schemeClr>
                </a:solidFill>
              </a:rPr>
              <a:t>PÉDAGOGIE</a:t>
            </a:r>
          </a:p>
        </p:txBody>
      </p:sp>
      <p:pic>
        <p:nvPicPr>
          <p:cNvPr id="4" name="Image 4" descr="A picture containing clipart&#10;&#10;Description generated with very high confidence">
            <a:extLst>
              <a:ext uri="{FF2B5EF4-FFF2-40B4-BE49-F238E27FC236}">
                <a16:creationId xmlns:a16="http://schemas.microsoft.com/office/drawing/2014/main" id="{0815F2EE-6261-4FC6-A387-25CA1310DB2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6834" b="93103" l="54588" r="95176"/>
                    </a14:imgEffect>
                  </a14:imgLayer>
                </a14:imgProps>
              </a:ext>
            </a:extLst>
          </a:blip>
          <a:srcRect l="53714" t="32835"/>
          <a:stretch/>
        </p:blipFill>
        <p:spPr>
          <a:xfrm>
            <a:off x="9125671" y="2422424"/>
            <a:ext cx="2042595" cy="2205069"/>
          </a:xfrm>
          <a:prstGeom prst="rect">
            <a:avLst/>
          </a:prstGeom>
        </p:spPr>
      </p:pic>
    </p:spTree>
    <p:extLst>
      <p:ext uri="{BB962C8B-B14F-4D97-AF65-F5344CB8AC3E}">
        <p14:creationId xmlns:p14="http://schemas.microsoft.com/office/powerpoint/2010/main" val="71050930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p:cNvGraphicFramePr/>
          <p:nvPr>
            <p:extLst>
              <p:ext uri="{D42A27DB-BD31-4B8C-83A1-F6EECF244321}">
                <p14:modId xmlns:p14="http://schemas.microsoft.com/office/powerpoint/2010/main" val="110851438"/>
              </p:ext>
            </p:extLst>
          </p:nvPr>
        </p:nvGraphicFramePr>
        <p:xfrm>
          <a:off x="88130" y="0"/>
          <a:ext cx="11193141"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6" name="TextBox 185">
            <a:extLst>
              <a:ext uri="{FF2B5EF4-FFF2-40B4-BE49-F238E27FC236}">
                <a16:creationId xmlns:a16="http://schemas.microsoft.com/office/drawing/2014/main" id="{A9D3485C-8814-4B4C-AC43-0DABEB46C6BF}"/>
              </a:ext>
            </a:extLst>
          </p:cNvPr>
          <p:cNvSpPr txBox="1"/>
          <p:nvPr/>
        </p:nvSpPr>
        <p:spPr>
          <a:xfrm>
            <a:off x="2610030" y="1819275"/>
            <a:ext cx="157863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a:solidFill>
                  <a:srgbClr val="FFFFFF"/>
                </a:solidFill>
              </a:rPr>
              <a:t>Liberté de choix</a:t>
            </a:r>
            <a:endParaRPr lang="fr-FR"/>
          </a:p>
        </p:txBody>
      </p:sp>
      <p:sp>
        <p:nvSpPr>
          <p:cNvPr id="187" name="TextBox 186">
            <a:extLst>
              <a:ext uri="{FF2B5EF4-FFF2-40B4-BE49-F238E27FC236}">
                <a16:creationId xmlns:a16="http://schemas.microsoft.com/office/drawing/2014/main" id="{202F407A-96FA-44A6-9122-5A7577868AF7}"/>
              </a:ext>
            </a:extLst>
          </p:cNvPr>
          <p:cNvSpPr txBox="1"/>
          <p:nvPr/>
        </p:nvSpPr>
        <p:spPr>
          <a:xfrm>
            <a:off x="4709124" y="625953"/>
            <a:ext cx="195244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a:solidFill>
                  <a:srgbClr val="FFFFFF"/>
                </a:solidFill>
              </a:rPr>
              <a:t>Interactions</a:t>
            </a:r>
          </a:p>
        </p:txBody>
      </p:sp>
      <p:sp>
        <p:nvSpPr>
          <p:cNvPr id="440" name="TextBox 439">
            <a:extLst>
              <a:ext uri="{FF2B5EF4-FFF2-40B4-BE49-F238E27FC236}">
                <a16:creationId xmlns:a16="http://schemas.microsoft.com/office/drawing/2014/main" id="{8830D632-612A-4FDC-94BB-418060BD799C}"/>
              </a:ext>
            </a:extLst>
          </p:cNvPr>
          <p:cNvSpPr txBox="1"/>
          <p:nvPr/>
        </p:nvSpPr>
        <p:spPr>
          <a:xfrm>
            <a:off x="6707577" y="1919916"/>
            <a:ext cx="245565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a:solidFill>
                  <a:srgbClr val="FFFFFF"/>
                </a:solidFill>
              </a:rPr>
              <a:t>Environnement</a:t>
            </a:r>
          </a:p>
        </p:txBody>
      </p:sp>
      <p:sp>
        <p:nvSpPr>
          <p:cNvPr id="651" name="TextBox 650">
            <a:extLst>
              <a:ext uri="{FF2B5EF4-FFF2-40B4-BE49-F238E27FC236}">
                <a16:creationId xmlns:a16="http://schemas.microsoft.com/office/drawing/2014/main" id="{A96E13A9-3F28-478F-A0A3-4762597FC96E}"/>
              </a:ext>
            </a:extLst>
          </p:cNvPr>
          <p:cNvSpPr txBox="1"/>
          <p:nvPr/>
        </p:nvSpPr>
        <p:spPr>
          <a:xfrm>
            <a:off x="7138897" y="4450330"/>
            <a:ext cx="157863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a:solidFill>
                  <a:srgbClr val="FFFFFF"/>
                </a:solidFill>
              </a:rPr>
              <a:t>Énergie/</a:t>
            </a:r>
          </a:p>
          <a:p>
            <a:pPr algn="ctr"/>
            <a:r>
              <a:rPr lang="fr-FR">
                <a:solidFill>
                  <a:srgbClr val="FFFFFF"/>
                </a:solidFill>
              </a:rPr>
              <a:t>humeur</a:t>
            </a:r>
          </a:p>
        </p:txBody>
      </p:sp>
      <p:sp>
        <p:nvSpPr>
          <p:cNvPr id="778" name="TextBox 777">
            <a:extLst>
              <a:ext uri="{FF2B5EF4-FFF2-40B4-BE49-F238E27FC236}">
                <a16:creationId xmlns:a16="http://schemas.microsoft.com/office/drawing/2014/main" id="{9FAC8C85-4FFE-4E0C-A5FB-AF2A8CBA7FA2}"/>
              </a:ext>
            </a:extLst>
          </p:cNvPr>
          <p:cNvSpPr txBox="1"/>
          <p:nvPr/>
        </p:nvSpPr>
        <p:spPr>
          <a:xfrm>
            <a:off x="4450331" y="5873689"/>
            <a:ext cx="245565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a:solidFill>
                  <a:srgbClr val="FFFFFF"/>
                </a:solidFill>
              </a:rPr>
              <a:t>Autorégulation</a:t>
            </a:r>
          </a:p>
        </p:txBody>
      </p:sp>
    </p:spTree>
    <p:extLst>
      <p:ext uri="{BB962C8B-B14F-4D97-AF65-F5344CB8AC3E}">
        <p14:creationId xmlns:p14="http://schemas.microsoft.com/office/powerpoint/2010/main" val="293245771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372F1-5C87-4986-828D-60A100EB01AC}"/>
              </a:ext>
            </a:extLst>
          </p:cNvPr>
          <p:cNvSpPr>
            <a:spLocks noGrp="1"/>
          </p:cNvSpPr>
          <p:nvPr>
            <p:ph type="title"/>
          </p:nvPr>
        </p:nvSpPr>
        <p:spPr/>
        <p:txBody>
          <a:bodyPr/>
          <a:lstStyle/>
          <a:p>
            <a:r>
              <a:rPr lang="en-US"/>
              <a:t>Les types </a:t>
            </a:r>
            <a:r>
              <a:rPr lang="en-US" err="1"/>
              <a:t>d'</a:t>
            </a:r>
            <a:r>
              <a:rPr lang="en-US" err="1">
                <a:solidFill>
                  <a:srgbClr val="0070C0"/>
                </a:solidFill>
              </a:rPr>
              <a:t>INTERACTIONS</a:t>
            </a:r>
            <a:endParaRPr lang="en-US">
              <a:solidFill>
                <a:srgbClr val="0070C0"/>
              </a:solidFill>
            </a:endParaRPr>
          </a:p>
        </p:txBody>
      </p:sp>
      <p:sp>
        <p:nvSpPr>
          <p:cNvPr id="3" name="Content Placeholder 2">
            <a:extLst>
              <a:ext uri="{FF2B5EF4-FFF2-40B4-BE49-F238E27FC236}">
                <a16:creationId xmlns:a16="http://schemas.microsoft.com/office/drawing/2014/main" id="{639FAA34-8AAF-4F5F-A84E-A3D9FB191B3D}"/>
              </a:ext>
            </a:extLst>
          </p:cNvPr>
          <p:cNvSpPr>
            <a:spLocks noGrp="1"/>
          </p:cNvSpPr>
          <p:nvPr>
            <p:ph idx="1"/>
          </p:nvPr>
        </p:nvSpPr>
        <p:spPr>
          <a:xfrm>
            <a:off x="1261872" y="2136274"/>
            <a:ext cx="8595360" cy="4351337"/>
          </a:xfrm>
        </p:spPr>
        <p:txBody>
          <a:bodyPr vert="horz" lIns="91440" tIns="45720" rIns="91440" bIns="45720" rtlCol="0" anchor="t">
            <a:normAutofit/>
          </a:bodyPr>
          <a:lstStyle/>
          <a:p>
            <a:r>
              <a:rPr lang="en-US" sz="2400"/>
              <a:t>Interactions </a:t>
            </a:r>
            <a:r>
              <a:rPr lang="en-US" sz="2400" err="1"/>
              <a:t>subtiles</a:t>
            </a:r>
            <a:r>
              <a:rPr lang="en-US" sz="2400"/>
              <a:t> entre </a:t>
            </a:r>
            <a:r>
              <a:rPr lang="en-US" sz="2400" err="1"/>
              <a:t>élèves</a:t>
            </a:r>
            <a:r>
              <a:rPr lang="en-US" sz="2400"/>
              <a:t> (sans parole, non verbal, </a:t>
            </a:r>
            <a:r>
              <a:rPr lang="en-US" sz="2400" err="1"/>
              <a:t>mimétisme</a:t>
            </a:r>
            <a:r>
              <a:rPr lang="en-US" sz="2400"/>
              <a:t>) ;</a:t>
            </a:r>
          </a:p>
          <a:p>
            <a:r>
              <a:rPr lang="en-US" sz="2400"/>
              <a:t>Interaction </a:t>
            </a:r>
            <a:r>
              <a:rPr lang="en-US" sz="2400" err="1"/>
              <a:t>courtes</a:t>
            </a:r>
            <a:r>
              <a:rPr lang="en-US" sz="2400"/>
              <a:t> entre </a:t>
            </a:r>
            <a:r>
              <a:rPr lang="en-US" sz="2400" err="1"/>
              <a:t>élèves</a:t>
            </a:r>
            <a:r>
              <a:rPr lang="en-US" sz="2400"/>
              <a:t> (questions, </a:t>
            </a:r>
            <a:r>
              <a:rPr lang="en-US" sz="2400" err="1"/>
              <a:t>commentaires</a:t>
            </a:r>
            <a:r>
              <a:rPr lang="en-US" sz="2400"/>
              <a:t>, </a:t>
            </a:r>
            <a:r>
              <a:rPr lang="en-US" sz="2400" err="1"/>
              <a:t>conseils</a:t>
            </a:r>
            <a:r>
              <a:rPr lang="en-US" sz="2400"/>
              <a:t>, sans lien </a:t>
            </a:r>
            <a:r>
              <a:rPr lang="en-US" sz="2400" err="1"/>
              <a:t>d'amitié</a:t>
            </a:r>
            <a:r>
              <a:rPr lang="en-US" sz="2400"/>
              <a:t>, de </a:t>
            </a:r>
            <a:r>
              <a:rPr lang="en-US" sz="2400" err="1"/>
              <a:t>façon</a:t>
            </a:r>
            <a:r>
              <a:rPr lang="en-US" sz="2400"/>
              <a:t> </a:t>
            </a:r>
            <a:r>
              <a:rPr lang="en-US" sz="2400" err="1"/>
              <a:t>spontanée</a:t>
            </a:r>
            <a:r>
              <a:rPr lang="en-US" sz="2400"/>
              <a:t>) ;</a:t>
            </a:r>
          </a:p>
          <a:p>
            <a:r>
              <a:rPr lang="en-US" sz="2400" err="1"/>
              <a:t>Interactivité</a:t>
            </a:r>
            <a:r>
              <a:rPr lang="en-US" sz="2400"/>
              <a:t> entre </a:t>
            </a:r>
            <a:r>
              <a:rPr lang="en-US" sz="2400" err="1"/>
              <a:t>l'élève</a:t>
            </a:r>
            <a:r>
              <a:rPr lang="en-US" sz="2400"/>
              <a:t> et </a:t>
            </a:r>
            <a:r>
              <a:rPr lang="en-US" sz="2400" err="1"/>
              <a:t>l'enseignant</a:t>
            </a:r>
            <a:r>
              <a:rPr lang="en-US" sz="2400"/>
              <a:t> ;</a:t>
            </a:r>
          </a:p>
          <a:p>
            <a:r>
              <a:rPr lang="en-US" sz="2400"/>
              <a:t>Gestion de </a:t>
            </a:r>
            <a:r>
              <a:rPr lang="en-US" sz="2400" err="1"/>
              <a:t>classe</a:t>
            </a:r>
            <a:r>
              <a:rPr lang="en-US" sz="2400"/>
              <a:t> </a:t>
            </a:r>
            <a:r>
              <a:rPr lang="en-US" sz="2400" err="1"/>
              <a:t>facilitée</a:t>
            </a:r>
            <a:r>
              <a:rPr lang="en-US" sz="2400"/>
              <a:t>.</a:t>
            </a:r>
          </a:p>
          <a:p>
            <a:pPr marL="0" indent="0">
              <a:buNone/>
            </a:pPr>
            <a:endParaRPr lang="en-US" sz="2400"/>
          </a:p>
        </p:txBody>
      </p:sp>
      <p:pic>
        <p:nvPicPr>
          <p:cNvPr id="4" name="Picture 4" descr="A picture containing clipart&#10;&#10;Description generated with high confidence">
            <a:extLst>
              <a:ext uri="{FF2B5EF4-FFF2-40B4-BE49-F238E27FC236}">
                <a16:creationId xmlns:a16="http://schemas.microsoft.com/office/drawing/2014/main" id="{47C2E81B-D589-4753-BAA6-8B31F2F94727}"/>
              </a:ext>
            </a:extLst>
          </p:cNvPr>
          <p:cNvPicPr>
            <a:picLocks noChangeAspect="1"/>
          </p:cNvPicPr>
          <p:nvPr/>
        </p:nvPicPr>
        <p:blipFill>
          <a:blip r:embed="rId3"/>
          <a:stretch>
            <a:fillRect/>
          </a:stretch>
        </p:blipFill>
        <p:spPr>
          <a:xfrm>
            <a:off x="7743908" y="4123240"/>
            <a:ext cx="3268077" cy="2408153"/>
          </a:xfrm>
          <a:prstGeom prst="rect">
            <a:avLst/>
          </a:prstGeom>
        </p:spPr>
      </p:pic>
    </p:spTree>
    <p:extLst>
      <p:ext uri="{BB962C8B-B14F-4D97-AF65-F5344CB8AC3E}">
        <p14:creationId xmlns:p14="http://schemas.microsoft.com/office/powerpoint/2010/main" val="202108011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7397E-18AF-4C72-A5EE-98BAB780CA52}"/>
              </a:ext>
            </a:extLst>
          </p:cNvPr>
          <p:cNvSpPr>
            <a:spLocks noGrp="1"/>
          </p:cNvSpPr>
          <p:nvPr>
            <p:ph type="title"/>
          </p:nvPr>
        </p:nvSpPr>
        <p:spPr>
          <a:xfrm>
            <a:off x="1261872" y="365760"/>
            <a:ext cx="9692640" cy="1325562"/>
          </a:xfrm>
        </p:spPr>
        <p:txBody>
          <a:bodyPr>
            <a:normAutofit/>
          </a:bodyPr>
          <a:lstStyle/>
          <a:p>
            <a:r>
              <a:rPr lang="en-US"/>
              <a:t>Les </a:t>
            </a:r>
            <a:r>
              <a:rPr lang="en-US" err="1"/>
              <a:t>effets</a:t>
            </a:r>
            <a:r>
              <a:rPr lang="en-US"/>
              <a:t> des </a:t>
            </a:r>
            <a:r>
              <a:rPr lang="en-US">
                <a:solidFill>
                  <a:srgbClr val="0070C0"/>
                </a:solidFill>
              </a:rPr>
              <a:t>INTERACTIONS</a:t>
            </a:r>
          </a:p>
        </p:txBody>
      </p:sp>
      <p:sp>
        <p:nvSpPr>
          <p:cNvPr id="3" name="Content Placeholder 2">
            <a:extLst>
              <a:ext uri="{FF2B5EF4-FFF2-40B4-BE49-F238E27FC236}">
                <a16:creationId xmlns:a16="http://schemas.microsoft.com/office/drawing/2014/main" id="{74B9AEE8-4AD5-4947-846D-2DFF71F1ED97}"/>
              </a:ext>
            </a:extLst>
          </p:cNvPr>
          <p:cNvSpPr>
            <a:spLocks noGrp="1"/>
          </p:cNvSpPr>
          <p:nvPr>
            <p:ph idx="1"/>
          </p:nvPr>
        </p:nvSpPr>
        <p:spPr>
          <a:xfrm>
            <a:off x="1261872" y="2176379"/>
            <a:ext cx="9120561" cy="4351337"/>
          </a:xfrm>
        </p:spPr>
        <p:txBody>
          <a:bodyPr vert="horz" lIns="91440" tIns="45720" rIns="91440" bIns="45720" rtlCol="0" anchor="t">
            <a:normAutofit/>
          </a:bodyPr>
          <a:lstStyle/>
          <a:p>
            <a:r>
              <a:rPr lang="en-US" sz="2400"/>
              <a:t>Augmenter les interactions </a:t>
            </a:r>
          </a:p>
          <a:p>
            <a:pPr marL="0" indent="0">
              <a:spcBef>
                <a:spcPts val="0"/>
              </a:spcBef>
              <a:buNone/>
            </a:pPr>
            <a:endParaRPr lang="en-US" sz="800">
              <a:solidFill>
                <a:srgbClr val="000000"/>
              </a:solidFill>
            </a:endParaRPr>
          </a:p>
          <a:p>
            <a:pPr lvl="1">
              <a:buFont typeface="Wingdings" pitchFamily="18" charset="2"/>
              <a:buChar char="Ø"/>
            </a:pPr>
            <a:r>
              <a:rPr lang="en-US" sz="2000" spc="10"/>
              <a:t> Engagement </a:t>
            </a:r>
          </a:p>
          <a:p>
            <a:pPr lvl="1">
              <a:buFont typeface="Wingdings" pitchFamily="18" charset="2"/>
              <a:buChar char="Ø"/>
            </a:pPr>
            <a:endParaRPr lang="en-US" sz="2000" spc="10"/>
          </a:p>
          <a:p>
            <a:pPr lvl="1">
              <a:buFont typeface="Wingdings" pitchFamily="18" charset="2"/>
              <a:buChar char="Ø"/>
            </a:pPr>
            <a:r>
              <a:rPr lang="en-US" sz="2000" spc="10"/>
              <a:t> Motivation </a:t>
            </a:r>
          </a:p>
          <a:p>
            <a:pPr lvl="1">
              <a:buFont typeface="Wingdings" pitchFamily="18" charset="2"/>
              <a:buChar char="Ø"/>
            </a:pPr>
            <a:endParaRPr lang="en-US" sz="2000" spc="10"/>
          </a:p>
          <a:p>
            <a:pPr lvl="1">
              <a:buFont typeface="Wingdings" pitchFamily="18" charset="2"/>
              <a:buChar char="Ø"/>
            </a:pPr>
            <a:r>
              <a:rPr lang="en-US" sz="2000" spc="10"/>
              <a:t> Stress (trouble </a:t>
            </a:r>
            <a:r>
              <a:rPr lang="en-US" sz="2000" spc="10" err="1"/>
              <a:t>anxieux</a:t>
            </a:r>
            <a:r>
              <a:rPr lang="en-US" sz="2000" spc="10"/>
              <a:t>) </a:t>
            </a:r>
          </a:p>
          <a:p>
            <a:pPr marL="274320" lvl="1" indent="0">
              <a:buNone/>
            </a:pPr>
            <a:endParaRPr lang="en-US" sz="2000" spc="10"/>
          </a:p>
          <a:p>
            <a:r>
              <a:rPr lang="en-US" sz="2400" spc="10"/>
              <a:t>Développement du </a:t>
            </a:r>
            <a:r>
              <a:rPr lang="en-US" sz="2400" spc="10" err="1"/>
              <a:t>cerveau</a:t>
            </a:r>
            <a:r>
              <a:rPr lang="en-US" sz="2400" spc="10"/>
              <a:t>, </a:t>
            </a:r>
            <a:r>
              <a:rPr lang="en-US" sz="2400" spc="10" err="1"/>
              <a:t>rejet</a:t>
            </a:r>
            <a:r>
              <a:rPr lang="en-US" sz="2400" spc="10"/>
              <a:t> de </a:t>
            </a:r>
            <a:r>
              <a:rPr lang="en-US" sz="2400" spc="10" err="1"/>
              <a:t>l'autorité</a:t>
            </a:r>
            <a:r>
              <a:rPr lang="en-US" sz="2400" spc="10"/>
              <a:t>, </a:t>
            </a:r>
            <a:r>
              <a:rPr lang="en-US" sz="2400" spc="10" err="1"/>
              <a:t>groupe</a:t>
            </a:r>
            <a:r>
              <a:rPr lang="en-US" sz="2400" spc="10"/>
              <a:t> </a:t>
            </a:r>
            <a:r>
              <a:rPr lang="en-US" sz="2400" spc="10" err="1"/>
              <a:t>d'âge</a:t>
            </a:r>
            <a:r>
              <a:rPr lang="en-US" sz="2400"/>
              <a:t>.</a:t>
            </a:r>
            <a:endParaRPr lang="en-US" sz="2400" spc="10"/>
          </a:p>
        </p:txBody>
      </p:sp>
      <p:pic>
        <p:nvPicPr>
          <p:cNvPr id="4" name="Picture 4">
            <a:extLst>
              <a:ext uri="{FF2B5EF4-FFF2-40B4-BE49-F238E27FC236}">
                <a16:creationId xmlns:a16="http://schemas.microsoft.com/office/drawing/2014/main" id="{01AAD806-3DB4-4F00-AAA3-9AD9591E90D4}"/>
              </a:ext>
            </a:extLst>
          </p:cNvPr>
          <p:cNvPicPr>
            <a:picLocks noChangeAspect="1"/>
          </p:cNvPicPr>
          <p:nvPr/>
        </p:nvPicPr>
        <p:blipFill>
          <a:blip r:embed="rId3"/>
          <a:stretch>
            <a:fillRect/>
          </a:stretch>
        </p:blipFill>
        <p:spPr>
          <a:xfrm>
            <a:off x="7379367" y="1962116"/>
            <a:ext cx="3350130" cy="2513316"/>
          </a:xfrm>
          <a:prstGeom prst="rect">
            <a:avLst/>
          </a:prstGeom>
        </p:spPr>
      </p:pic>
      <p:sp>
        <p:nvSpPr>
          <p:cNvPr id="7" name="Flèche vers le bas 4">
            <a:extLst>
              <a:ext uri="{FF2B5EF4-FFF2-40B4-BE49-F238E27FC236}">
                <a16:creationId xmlns:a16="http://schemas.microsoft.com/office/drawing/2014/main" id="{713BA1AB-2F37-407D-AC54-0FBF0E00C42F}"/>
              </a:ext>
            </a:extLst>
          </p:cNvPr>
          <p:cNvSpPr/>
          <p:nvPr/>
        </p:nvSpPr>
        <p:spPr>
          <a:xfrm rot="10800000">
            <a:off x="3465147" y="2714772"/>
            <a:ext cx="204535" cy="275932"/>
          </a:xfrm>
          <a:prstGeom prst="down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fr-CA"/>
          </a:p>
        </p:txBody>
      </p:sp>
      <p:sp>
        <p:nvSpPr>
          <p:cNvPr id="9" name="Flèche vers le bas 4">
            <a:extLst>
              <a:ext uri="{FF2B5EF4-FFF2-40B4-BE49-F238E27FC236}">
                <a16:creationId xmlns:a16="http://schemas.microsoft.com/office/drawing/2014/main" id="{246363DE-3CF6-4769-9B8E-EE30EF16A0B7}"/>
              </a:ext>
            </a:extLst>
          </p:cNvPr>
          <p:cNvSpPr/>
          <p:nvPr/>
        </p:nvSpPr>
        <p:spPr>
          <a:xfrm rot="10800000">
            <a:off x="3277988" y="3409930"/>
            <a:ext cx="204535" cy="275932"/>
          </a:xfrm>
          <a:prstGeom prst="down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fr-CA"/>
          </a:p>
        </p:txBody>
      </p:sp>
      <p:sp>
        <p:nvSpPr>
          <p:cNvPr id="11" name="Flèche vers le bas 6">
            <a:extLst>
              <a:ext uri="{FF2B5EF4-FFF2-40B4-BE49-F238E27FC236}">
                <a16:creationId xmlns:a16="http://schemas.microsoft.com/office/drawing/2014/main" id="{619EEB0F-2B2D-4E60-B6A3-05D4A9FD8ADF}"/>
              </a:ext>
            </a:extLst>
          </p:cNvPr>
          <p:cNvSpPr/>
          <p:nvPr/>
        </p:nvSpPr>
        <p:spPr>
          <a:xfrm>
            <a:off x="4812323" y="4188908"/>
            <a:ext cx="192507" cy="259473"/>
          </a:xfrm>
          <a:prstGeom prst="down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95809644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a:t>Modèle de </a:t>
            </a:r>
            <a:r>
              <a:rPr lang="fr-CA" err="1"/>
              <a:t>Grow</a:t>
            </a:r>
            <a:r>
              <a:rPr lang="fr-CA"/>
              <a:t> (1991)</a:t>
            </a:r>
            <a:endParaRPr lang="fr-CA" err="1"/>
          </a:p>
        </p:txBody>
      </p:sp>
      <p:sp>
        <p:nvSpPr>
          <p:cNvPr id="7" name="Rectangle 6"/>
          <p:cNvSpPr/>
          <p:nvPr/>
        </p:nvSpPr>
        <p:spPr>
          <a:xfrm>
            <a:off x="5977217" y="3244334"/>
            <a:ext cx="237566" cy="369332"/>
          </a:xfrm>
          <a:prstGeom prst="rect">
            <a:avLst/>
          </a:prstGeom>
        </p:spPr>
        <p:txBody>
          <a:bodyPr wrap="none">
            <a:spAutoFit/>
          </a:bodyPr>
          <a:lstStyle/>
          <a:p>
            <a:r>
              <a:rPr lang="fr-CA"/>
              <a:t> </a:t>
            </a:r>
          </a:p>
        </p:txBody>
      </p:sp>
      <p:pic>
        <p:nvPicPr>
          <p:cNvPr id="8" name="Image 7"/>
          <p:cNvPicPr>
            <a:picLocks noChangeAspect="1"/>
          </p:cNvPicPr>
          <p:nvPr/>
        </p:nvPicPr>
        <p:blipFill rotWithShape="1">
          <a:blip r:embed="rId3"/>
          <a:srcRect l="41105" t="38708" r="22828" b="29201"/>
          <a:stretch/>
        </p:blipFill>
        <p:spPr>
          <a:xfrm>
            <a:off x="1839563" y="1630493"/>
            <a:ext cx="8523650" cy="4266014"/>
          </a:xfrm>
          <a:prstGeom prst="rect">
            <a:avLst/>
          </a:prstGeom>
        </p:spPr>
      </p:pic>
      <p:sp>
        <p:nvSpPr>
          <p:cNvPr id="3" name="TextBox 2">
            <a:extLst>
              <a:ext uri="{FF2B5EF4-FFF2-40B4-BE49-F238E27FC236}">
                <a16:creationId xmlns:a16="http://schemas.microsoft.com/office/drawing/2014/main" id="{1F8856BD-65F5-47CE-8F30-E13F100E233A}"/>
              </a:ext>
            </a:extLst>
          </p:cNvPr>
          <p:cNvSpPr txBox="1"/>
          <p:nvPr/>
        </p:nvSpPr>
        <p:spPr>
          <a:xfrm>
            <a:off x="526211" y="6420928"/>
            <a:ext cx="106076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1200"/>
              <a:t>GROW, G. O. (1991) - </a:t>
            </a:r>
            <a:r>
              <a:rPr lang="fr-CA" sz="1200" err="1"/>
              <a:t>Teaching</a:t>
            </a:r>
            <a:r>
              <a:rPr lang="fr-CA" sz="1200"/>
              <a:t> </a:t>
            </a:r>
            <a:r>
              <a:rPr lang="fr-CA" sz="1200" err="1"/>
              <a:t>learners</a:t>
            </a:r>
            <a:r>
              <a:rPr lang="fr-CA" sz="1200"/>
              <a:t> to </a:t>
            </a:r>
            <a:r>
              <a:rPr lang="fr-CA" sz="1200" err="1"/>
              <a:t>be</a:t>
            </a:r>
            <a:r>
              <a:rPr lang="fr-CA" sz="1200"/>
              <a:t> self-</a:t>
            </a:r>
            <a:r>
              <a:rPr lang="fr-CA" sz="1200" err="1"/>
              <a:t>directed</a:t>
            </a:r>
            <a:r>
              <a:rPr lang="fr-CA" sz="1200"/>
              <a:t>. Source: </a:t>
            </a:r>
            <a:r>
              <a:rPr lang="fr-FR" sz="1200">
                <a:hlinkClick r:id="rId4"/>
              </a:rPr>
              <a:t>Tiny.cc/individualise2</a:t>
            </a:r>
            <a:r>
              <a:rPr lang="fr-FR" sz="1200"/>
              <a:t> (Atelier de Martin Hébert à la Rencontre des gestionnaires 2019)</a:t>
            </a:r>
          </a:p>
          <a:p>
            <a:endParaRPr lang="fr-FR" sz="1200"/>
          </a:p>
        </p:txBody>
      </p:sp>
    </p:spTree>
    <p:extLst>
      <p:ext uri="{BB962C8B-B14F-4D97-AF65-F5344CB8AC3E}">
        <p14:creationId xmlns:p14="http://schemas.microsoft.com/office/powerpoint/2010/main" val="54811774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1089985" y="1232917"/>
            <a:ext cx="9203035" cy="4996171"/>
          </a:xfrm>
          <a:prstGeom prst="rect">
            <a:avLst/>
          </a:prstGeom>
        </p:spPr>
      </p:pic>
      <p:sp>
        <p:nvSpPr>
          <p:cNvPr id="2" name="Titre 1"/>
          <p:cNvSpPr>
            <a:spLocks noGrp="1"/>
          </p:cNvSpPr>
          <p:nvPr>
            <p:ph type="title"/>
          </p:nvPr>
        </p:nvSpPr>
        <p:spPr>
          <a:xfrm>
            <a:off x="1261872" y="-19831"/>
            <a:ext cx="9692640" cy="1325562"/>
          </a:xfrm>
        </p:spPr>
        <p:txBody>
          <a:bodyPr/>
          <a:lstStyle/>
          <a:p>
            <a:r>
              <a:rPr lang="fr-CA"/>
              <a:t>Les 7 piliers de l’autoformation</a:t>
            </a:r>
          </a:p>
        </p:txBody>
      </p:sp>
      <p:sp>
        <p:nvSpPr>
          <p:cNvPr id="3" name="TextBox 2">
            <a:extLst>
              <a:ext uri="{FF2B5EF4-FFF2-40B4-BE49-F238E27FC236}">
                <a16:creationId xmlns:a16="http://schemas.microsoft.com/office/drawing/2014/main" id="{9511E43D-A733-40F5-9F82-73742D8A86C3}"/>
              </a:ext>
            </a:extLst>
          </p:cNvPr>
          <p:cNvSpPr txBox="1"/>
          <p:nvPr/>
        </p:nvSpPr>
        <p:spPr>
          <a:xfrm>
            <a:off x="959893" y="6237026"/>
            <a:ext cx="941922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t>CARRE, P. (1999). « Faut-il avoir peur de l'autoformation », Les cahiers pédagogiques no 370, p. 16.</a:t>
            </a:r>
          </a:p>
        </p:txBody>
      </p:sp>
    </p:spTree>
    <p:extLst>
      <p:ext uri="{BB962C8B-B14F-4D97-AF65-F5344CB8AC3E}">
        <p14:creationId xmlns:p14="http://schemas.microsoft.com/office/powerpoint/2010/main" val="333347070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a:t>Pérennité et projets futurs</a:t>
            </a:r>
          </a:p>
        </p:txBody>
      </p:sp>
      <p:sp>
        <p:nvSpPr>
          <p:cNvPr id="5" name="Espace réservé du contenu 3"/>
          <p:cNvSpPr>
            <a:spLocks noGrp="1"/>
          </p:cNvSpPr>
          <p:nvPr>
            <p:ph sz="half" idx="2"/>
          </p:nvPr>
        </p:nvSpPr>
        <p:spPr>
          <a:xfrm>
            <a:off x="857580" y="1927608"/>
            <a:ext cx="10501223" cy="4584403"/>
          </a:xfrm>
        </p:spPr>
        <p:txBody>
          <a:bodyPr vert="horz" lIns="91440" tIns="45720" rIns="91440" bIns="45720" numCol="2" rtlCol="0" anchor="t">
            <a:normAutofit/>
          </a:bodyPr>
          <a:lstStyle/>
          <a:p>
            <a:pPr marL="0" indent="0" algn="ctr">
              <a:buNone/>
            </a:pPr>
            <a:r>
              <a:rPr lang="en-GB" b="1" u="sng" err="1"/>
              <a:t>Année</a:t>
            </a:r>
            <a:r>
              <a:rPr lang="en-GB" b="1" u="sng"/>
              <a:t> </a:t>
            </a:r>
            <a:r>
              <a:rPr lang="en-GB" b="1" u="sng" err="1"/>
              <a:t>scolaire</a:t>
            </a:r>
            <a:r>
              <a:rPr lang="en-GB" b="1" u="sng"/>
              <a:t> 2018-2019</a:t>
            </a:r>
          </a:p>
          <a:p>
            <a:pPr fontAlgn="base"/>
            <a:r>
              <a:rPr lang="en-GB"/>
              <a:t>Phase 1 </a:t>
            </a:r>
            <a:r>
              <a:rPr lang="en-GB" err="1"/>
              <a:t>classe</a:t>
            </a:r>
            <a:r>
              <a:rPr lang="en-GB"/>
              <a:t> flexible</a:t>
            </a:r>
          </a:p>
          <a:p>
            <a:pPr fontAlgn="base"/>
            <a:r>
              <a:rPr lang="en-GB" err="1"/>
              <a:t>Enregistrement</a:t>
            </a:r>
            <a:r>
              <a:rPr lang="en-GB"/>
              <a:t> </a:t>
            </a:r>
            <a:r>
              <a:rPr lang="en-GB" err="1"/>
              <a:t>vidéo</a:t>
            </a:r>
            <a:r>
              <a:rPr lang="en-GB"/>
              <a:t> pour le </a:t>
            </a:r>
            <a:r>
              <a:rPr lang="en-GB" i="1" err="1"/>
              <a:t>Récit</a:t>
            </a:r>
            <a:r>
              <a:rPr lang="en-GB"/>
              <a:t> </a:t>
            </a:r>
          </a:p>
          <a:p>
            <a:pPr fontAlgn="base"/>
            <a:r>
              <a:rPr lang="en-GB"/>
              <a:t>Rencontre avec un </a:t>
            </a:r>
            <a:r>
              <a:rPr lang="en-GB" err="1"/>
              <a:t>chercheur</a:t>
            </a:r>
            <a:r>
              <a:rPr lang="en-GB"/>
              <a:t> de </a:t>
            </a:r>
            <a:r>
              <a:rPr lang="en-GB" err="1"/>
              <a:t>l’UQAM</a:t>
            </a:r>
            <a:r>
              <a:rPr lang="en-GB"/>
              <a:t> </a:t>
            </a:r>
          </a:p>
          <a:p>
            <a:pPr fontAlgn="base"/>
            <a:r>
              <a:rPr lang="en-GB"/>
              <a:t>CAP </a:t>
            </a:r>
            <a:r>
              <a:rPr lang="en-GB" err="1"/>
              <a:t>classe</a:t>
            </a:r>
            <a:r>
              <a:rPr lang="en-GB"/>
              <a:t> flexible</a:t>
            </a:r>
          </a:p>
          <a:p>
            <a:pPr fontAlgn="base"/>
            <a:r>
              <a:rPr lang="en-GB" err="1"/>
              <a:t>Visite</a:t>
            </a:r>
            <a:r>
              <a:rPr lang="en-GB"/>
              <a:t> de </a:t>
            </a:r>
            <a:r>
              <a:rPr lang="en-GB" i="1"/>
              <a:t>La </a:t>
            </a:r>
            <a:r>
              <a:rPr lang="en-GB" i="1" err="1"/>
              <a:t>Relance</a:t>
            </a:r>
            <a:endParaRPr lang="en-GB"/>
          </a:p>
          <a:p>
            <a:pPr fontAlgn="base"/>
            <a:r>
              <a:rPr lang="en-GB" err="1"/>
              <a:t>Enregistrement</a:t>
            </a:r>
            <a:r>
              <a:rPr lang="en-GB"/>
              <a:t> </a:t>
            </a:r>
            <a:r>
              <a:rPr lang="en-GB" err="1"/>
              <a:t>vidéo</a:t>
            </a:r>
            <a:r>
              <a:rPr lang="en-GB"/>
              <a:t>  </a:t>
            </a:r>
            <a:r>
              <a:rPr lang="en-GB" i="1"/>
              <a:t>Cadre 21 </a:t>
            </a:r>
          </a:p>
          <a:p>
            <a:pPr fontAlgn="base"/>
            <a:r>
              <a:rPr lang="en-GB"/>
              <a:t>COP </a:t>
            </a:r>
          </a:p>
          <a:p>
            <a:pPr fontAlgn="base"/>
            <a:r>
              <a:rPr lang="en-GB"/>
              <a:t>Portfolio</a:t>
            </a:r>
          </a:p>
          <a:p>
            <a:pPr fontAlgn="base"/>
            <a:r>
              <a:rPr lang="en-GB" err="1"/>
              <a:t>Journée</a:t>
            </a:r>
            <a:r>
              <a:rPr lang="en-GB"/>
              <a:t> </a:t>
            </a:r>
            <a:r>
              <a:rPr lang="en-GB" err="1"/>
              <a:t>pédagogique</a:t>
            </a:r>
            <a:r>
              <a:rPr lang="en-GB"/>
              <a:t> </a:t>
            </a:r>
            <a:r>
              <a:rPr lang="en-GB" err="1"/>
              <a:t>montérégienne</a:t>
            </a:r>
            <a:endParaRPr lang="en-GB"/>
          </a:p>
          <a:p>
            <a:pPr marL="0" indent="0" algn="ctr" fontAlgn="base">
              <a:buNone/>
            </a:pPr>
            <a:r>
              <a:rPr lang="en-GB" b="1" u="sng" err="1"/>
              <a:t>Projets</a:t>
            </a:r>
            <a:r>
              <a:rPr lang="en-GB" b="1" u="sng"/>
              <a:t> </a:t>
            </a:r>
            <a:r>
              <a:rPr lang="en-GB" b="1" u="sng" err="1"/>
              <a:t>futurs</a:t>
            </a:r>
            <a:endParaRPr lang="en-GB" b="1" u="sng"/>
          </a:p>
          <a:p>
            <a:pPr fontAlgn="base"/>
            <a:r>
              <a:rPr lang="en-GB"/>
              <a:t>Phase 2 </a:t>
            </a:r>
            <a:r>
              <a:rPr lang="en-GB" err="1"/>
              <a:t>classe</a:t>
            </a:r>
            <a:r>
              <a:rPr lang="en-GB"/>
              <a:t> flexible</a:t>
            </a:r>
          </a:p>
          <a:p>
            <a:pPr fontAlgn="base"/>
            <a:r>
              <a:rPr lang="en-GB" err="1"/>
              <a:t>Classe</a:t>
            </a:r>
            <a:r>
              <a:rPr lang="en-GB"/>
              <a:t> flexible </a:t>
            </a:r>
            <a:r>
              <a:rPr lang="en-GB" err="1"/>
              <a:t>vers</a:t>
            </a:r>
            <a:r>
              <a:rPr lang="en-GB"/>
              <a:t> milieu flexible (contamination)</a:t>
            </a:r>
          </a:p>
          <a:p>
            <a:pPr fontAlgn="base"/>
            <a:r>
              <a:rPr lang="en-GB" err="1"/>
              <a:t>Contribuer</a:t>
            </a:r>
            <a:r>
              <a:rPr lang="en-GB"/>
              <a:t> à </a:t>
            </a:r>
            <a:r>
              <a:rPr lang="en-GB" err="1"/>
              <a:t>une</a:t>
            </a:r>
            <a:r>
              <a:rPr lang="en-GB"/>
              <a:t> </a:t>
            </a:r>
            <a:r>
              <a:rPr lang="en-GB" err="1"/>
              <a:t>recherche</a:t>
            </a:r>
            <a:r>
              <a:rPr lang="en-GB"/>
              <a:t> </a:t>
            </a:r>
            <a:r>
              <a:rPr lang="en-GB" err="1"/>
              <a:t>universitaire</a:t>
            </a:r>
            <a:endParaRPr lang="en-GB"/>
          </a:p>
          <a:p>
            <a:pPr fontAlgn="base"/>
            <a:r>
              <a:rPr lang="en-GB" err="1"/>
              <a:t>Réseautage</a:t>
            </a:r>
            <a:endParaRPr lang="en-GB"/>
          </a:p>
          <a:p>
            <a:endParaRPr lang="en-GB"/>
          </a:p>
        </p:txBody>
      </p:sp>
    </p:spTree>
    <p:extLst>
      <p:ext uri="{BB962C8B-B14F-4D97-AF65-F5344CB8AC3E}">
        <p14:creationId xmlns:p14="http://schemas.microsoft.com/office/powerpoint/2010/main" val="414221893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a:spLocks noGrp="1"/>
          </p:cNvSpPr>
          <p:nvPr>
            <p:ph idx="1"/>
          </p:nvPr>
        </p:nvSpPr>
        <p:spPr>
          <a:xfrm>
            <a:off x="1236453" y="1288419"/>
            <a:ext cx="9465496" cy="4882307"/>
          </a:xfrm>
        </p:spPr>
        <p:txBody>
          <a:bodyPr vert="horz" lIns="91440" tIns="45720" rIns="91440" bIns="45720" rtlCol="0" anchor="t">
            <a:normAutofit/>
          </a:bodyPr>
          <a:lstStyle/>
          <a:p>
            <a:pPr marL="0" indent="0" algn="ctr">
              <a:buNone/>
            </a:pPr>
            <a:endParaRPr lang="fr-CA" sz="4000"/>
          </a:p>
          <a:p>
            <a:pPr marL="0" indent="0" algn="ctr">
              <a:buNone/>
            </a:pPr>
            <a:endParaRPr lang="fr-CA" sz="4000"/>
          </a:p>
          <a:p>
            <a:pPr marL="0" indent="0" algn="ctr">
              <a:buNone/>
            </a:pPr>
            <a:r>
              <a:rPr lang="fr-CA" sz="4800"/>
              <a:t>En un mot, que retenez-vous de cet atelier?</a:t>
            </a:r>
          </a:p>
        </p:txBody>
      </p:sp>
    </p:spTree>
    <p:extLst>
      <p:ext uri="{BB962C8B-B14F-4D97-AF65-F5344CB8AC3E}">
        <p14:creationId xmlns:p14="http://schemas.microsoft.com/office/powerpoint/2010/main" val="108079947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ouée 3"/>
          <p:cNvSpPr/>
          <p:nvPr/>
        </p:nvSpPr>
        <p:spPr>
          <a:xfrm>
            <a:off x="3046053" y="132203"/>
            <a:ext cx="6924211" cy="6577069"/>
          </a:xfrm>
          <a:prstGeom prst="donut">
            <a:avLst>
              <a:gd name="adj" fmla="val 592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2" name="Titre 1"/>
          <p:cNvSpPr>
            <a:spLocks noGrp="1"/>
          </p:cNvSpPr>
          <p:nvPr>
            <p:ph type="ctrTitle"/>
          </p:nvPr>
        </p:nvSpPr>
        <p:spPr>
          <a:xfrm>
            <a:off x="1798998" y="1849621"/>
            <a:ext cx="9418320" cy="2006282"/>
          </a:xfrm>
        </p:spPr>
        <p:txBody>
          <a:bodyPr/>
          <a:lstStyle/>
          <a:p>
            <a:pPr algn="ctr"/>
            <a:r>
              <a:rPr lang="fr-CA" sz="6000"/>
              <a:t>Minute debout</a:t>
            </a:r>
          </a:p>
        </p:txBody>
      </p:sp>
    </p:spTree>
    <p:extLst>
      <p:ext uri="{BB962C8B-B14F-4D97-AF65-F5344CB8AC3E}">
        <p14:creationId xmlns:p14="http://schemas.microsoft.com/office/powerpoint/2010/main" val="9624188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47450" y="1432193"/>
            <a:ext cx="10204089" cy="4882307"/>
          </a:xfrm>
        </p:spPr>
        <p:txBody>
          <a:bodyPr vert="horz" lIns="91440" tIns="45720" rIns="91440" bIns="45720" rtlCol="0" anchor="t">
            <a:normAutofit/>
          </a:bodyPr>
          <a:lstStyle/>
          <a:p>
            <a:pPr marL="0" indent="0" algn="ctr">
              <a:buNone/>
            </a:pPr>
            <a:endParaRPr lang="fr-CA" sz="4000"/>
          </a:p>
          <a:p>
            <a:pPr marL="0" indent="0" algn="ctr">
              <a:buNone/>
            </a:pPr>
            <a:endParaRPr lang="fr-CA" sz="4000"/>
          </a:p>
          <a:p>
            <a:pPr marL="0" indent="0" algn="ctr">
              <a:buNone/>
            </a:pPr>
            <a:r>
              <a:rPr lang="fr-CA" sz="4800"/>
              <a:t>Qu’est-ce qu’une classe flexible ?</a:t>
            </a:r>
          </a:p>
        </p:txBody>
      </p:sp>
    </p:spTree>
    <p:extLst>
      <p:ext uri="{BB962C8B-B14F-4D97-AF65-F5344CB8AC3E}">
        <p14:creationId xmlns:p14="http://schemas.microsoft.com/office/powerpoint/2010/main" val="408090428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a:spLocks noGrp="1"/>
          </p:cNvSpPr>
          <p:nvPr>
            <p:ph idx="1"/>
          </p:nvPr>
        </p:nvSpPr>
        <p:spPr>
          <a:xfrm>
            <a:off x="0" y="1432193"/>
            <a:ext cx="12398477" cy="4882307"/>
          </a:xfrm>
        </p:spPr>
        <p:txBody>
          <a:bodyPr vert="horz" lIns="91440" tIns="45720" rIns="91440" bIns="45720" rtlCol="0" anchor="t">
            <a:normAutofit/>
          </a:bodyPr>
          <a:lstStyle/>
          <a:p>
            <a:pPr marL="0" indent="0" algn="ctr">
              <a:buNone/>
            </a:pPr>
            <a:endParaRPr lang="fr-CA" sz="4000"/>
          </a:p>
          <a:p>
            <a:pPr marL="0" indent="0" algn="ctr">
              <a:buNone/>
            </a:pPr>
            <a:endParaRPr lang="fr-CA" sz="4800"/>
          </a:p>
          <a:p>
            <a:pPr marL="0" indent="0" algn="ctr">
              <a:buNone/>
            </a:pPr>
            <a:r>
              <a:rPr lang="fr-CA" sz="4800"/>
              <a:t>Période de questions</a:t>
            </a:r>
            <a:endParaRPr lang="fr-CA"/>
          </a:p>
        </p:txBody>
      </p:sp>
    </p:spTree>
    <p:extLst>
      <p:ext uri="{BB962C8B-B14F-4D97-AF65-F5344CB8AC3E}">
        <p14:creationId xmlns:p14="http://schemas.microsoft.com/office/powerpoint/2010/main" val="338883985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B5E0686-F2FD-44DF-AEF8-E16ADF926A21}"/>
              </a:ext>
            </a:extLst>
          </p:cNvPr>
          <p:cNvPicPr>
            <a:picLocks noChangeAspect="1"/>
          </p:cNvPicPr>
          <p:nvPr/>
        </p:nvPicPr>
        <p:blipFill rotWithShape="1">
          <a:blip r:embed="rId3"/>
          <a:srcRect t="9157" r="2571" b="-656"/>
          <a:stretch/>
        </p:blipFill>
        <p:spPr>
          <a:xfrm>
            <a:off x="6061493" y="157504"/>
            <a:ext cx="4899880" cy="4037949"/>
          </a:xfrm>
          <a:prstGeom prst="rect">
            <a:avLst/>
          </a:prstGeom>
        </p:spPr>
      </p:pic>
      <p:sp>
        <p:nvSpPr>
          <p:cNvPr id="2" name="Titre 1"/>
          <p:cNvSpPr>
            <a:spLocks noGrp="1"/>
          </p:cNvSpPr>
          <p:nvPr>
            <p:ph type="title"/>
          </p:nvPr>
        </p:nvSpPr>
        <p:spPr/>
        <p:txBody>
          <a:bodyPr/>
          <a:lstStyle/>
          <a:p>
            <a:r>
              <a:rPr lang="fr-CA"/>
              <a:t>À retenir!</a:t>
            </a:r>
          </a:p>
        </p:txBody>
      </p:sp>
      <p:sp>
        <p:nvSpPr>
          <p:cNvPr id="3" name="Espace réservé du contenu 2"/>
          <p:cNvSpPr>
            <a:spLocks noGrp="1"/>
          </p:cNvSpPr>
          <p:nvPr>
            <p:ph idx="1"/>
          </p:nvPr>
        </p:nvSpPr>
        <p:spPr>
          <a:xfrm>
            <a:off x="1261872" y="2964612"/>
            <a:ext cx="7488303" cy="3028620"/>
          </a:xfrm>
        </p:spPr>
        <p:txBody>
          <a:bodyPr vert="horz" lIns="91440" tIns="45720" rIns="91440" bIns="45720" rtlCol="0" anchor="t">
            <a:normAutofit/>
          </a:bodyPr>
          <a:lstStyle/>
          <a:p>
            <a:r>
              <a:rPr lang="fr-CA" sz="4000">
                <a:solidFill>
                  <a:srgbClr val="0070C0"/>
                </a:solidFill>
              </a:rPr>
              <a:t>Liberté de choix</a:t>
            </a:r>
          </a:p>
          <a:p>
            <a:r>
              <a:rPr lang="fr-CA" sz="4000">
                <a:solidFill>
                  <a:srgbClr val="00B050"/>
                </a:solidFill>
              </a:rPr>
              <a:t>Autonomie et autorégulation</a:t>
            </a:r>
          </a:p>
          <a:p>
            <a:r>
              <a:rPr lang="fr-CA" sz="4000">
                <a:solidFill>
                  <a:srgbClr val="FF0000"/>
                </a:solidFill>
              </a:rPr>
              <a:t>Santé et bienêtre</a:t>
            </a:r>
          </a:p>
          <a:p>
            <a:endParaRPr lang="fr-CA" sz="4000">
              <a:solidFill>
                <a:srgbClr val="000000"/>
              </a:solidFill>
            </a:endParaRPr>
          </a:p>
          <a:p>
            <a:endParaRPr lang="fr-CA" sz="4000">
              <a:solidFill>
                <a:srgbClr val="000000"/>
              </a:solidFill>
            </a:endParaRPr>
          </a:p>
          <a:p>
            <a:endParaRPr lang="fr-CA" sz="4000">
              <a:solidFill>
                <a:srgbClr val="000000"/>
              </a:solidFill>
            </a:endParaRPr>
          </a:p>
        </p:txBody>
      </p:sp>
    </p:spTree>
    <p:extLst>
      <p:ext uri="{BB962C8B-B14F-4D97-AF65-F5344CB8AC3E}">
        <p14:creationId xmlns:p14="http://schemas.microsoft.com/office/powerpoint/2010/main" val="365453810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91518" y="365760"/>
            <a:ext cx="9962994" cy="1325562"/>
          </a:xfrm>
        </p:spPr>
        <p:txBody>
          <a:bodyPr/>
          <a:lstStyle/>
          <a:p>
            <a:r>
              <a:rPr lang="fr-CA"/>
              <a:t>Classe flexible et classe fixe</a:t>
            </a:r>
          </a:p>
        </p:txBody>
      </p:sp>
      <p:sp>
        <p:nvSpPr>
          <p:cNvPr id="3" name="Espace réservé du contenu 2"/>
          <p:cNvSpPr>
            <a:spLocks noGrp="1"/>
          </p:cNvSpPr>
          <p:nvPr>
            <p:ph idx="1"/>
          </p:nvPr>
        </p:nvSpPr>
        <p:spPr>
          <a:xfrm>
            <a:off x="1261872" y="2130725"/>
            <a:ext cx="6729201" cy="4351337"/>
          </a:xfrm>
        </p:spPr>
        <p:txBody>
          <a:bodyPr vert="horz" lIns="91440" tIns="45720" rIns="91440" bIns="45720" rtlCol="0" anchor="t">
            <a:normAutofit/>
          </a:bodyPr>
          <a:lstStyle/>
          <a:p>
            <a:pPr fontAlgn="base"/>
            <a:r>
              <a:rPr lang="en-GB" sz="2800"/>
              <a:t>Classe fixe :</a:t>
            </a:r>
          </a:p>
          <a:p>
            <a:pPr lvl="1" fontAlgn="base">
              <a:buFont typeface="Wingdings" pitchFamily="18" charset="2"/>
              <a:buChar char="Ø"/>
            </a:pPr>
            <a:r>
              <a:rPr lang="en-GB" sz="2400"/>
              <a:t> Place </a:t>
            </a:r>
            <a:r>
              <a:rPr lang="en-GB" sz="2400" err="1"/>
              <a:t>attitrée</a:t>
            </a:r>
            <a:r>
              <a:rPr lang="en-GB" sz="2400"/>
              <a:t> qui ne change pas</a:t>
            </a:r>
          </a:p>
          <a:p>
            <a:pPr marL="274320" lvl="1" indent="0" fontAlgn="base">
              <a:buNone/>
            </a:pPr>
            <a:endParaRPr lang="en-GB" sz="2400"/>
          </a:p>
          <a:p>
            <a:pPr fontAlgn="base"/>
            <a:r>
              <a:rPr lang="fr-CA" sz="2800"/>
              <a:t>Classe flexible : </a:t>
            </a:r>
          </a:p>
          <a:p>
            <a:pPr lvl="1" fontAlgn="base">
              <a:buFont typeface="Wingdings" pitchFamily="18" charset="2"/>
              <a:buChar char="Ø"/>
            </a:pPr>
            <a:r>
              <a:rPr lang="fr-CA" sz="2400"/>
              <a:t> Place libre qui permet un choix</a:t>
            </a:r>
          </a:p>
          <a:p>
            <a:pPr lvl="1" fontAlgn="base">
              <a:buFont typeface="Wingdings" pitchFamily="18" charset="2"/>
              <a:buChar char="Ø"/>
            </a:pPr>
            <a:r>
              <a:rPr lang="fr-CA" sz="2400"/>
              <a:t> Options offertes : confort, contrôle, liberté </a:t>
            </a:r>
            <a:endParaRPr lang="en-GB" sz="2400"/>
          </a:p>
        </p:txBody>
      </p:sp>
      <p:pic>
        <p:nvPicPr>
          <p:cNvPr id="4" name="Image 3"/>
          <p:cNvPicPr>
            <a:picLocks noChangeAspect="1"/>
          </p:cNvPicPr>
          <p:nvPr/>
        </p:nvPicPr>
        <p:blipFill>
          <a:blip r:embed="rId3"/>
          <a:stretch>
            <a:fillRect/>
          </a:stretch>
        </p:blipFill>
        <p:spPr>
          <a:xfrm>
            <a:off x="8119430" y="1828800"/>
            <a:ext cx="2556143" cy="2130119"/>
          </a:xfrm>
          <a:prstGeom prst="rect">
            <a:avLst/>
          </a:prstGeom>
        </p:spPr>
      </p:pic>
    </p:spTree>
    <p:extLst>
      <p:ext uri="{BB962C8B-B14F-4D97-AF65-F5344CB8AC3E}">
        <p14:creationId xmlns:p14="http://schemas.microsoft.com/office/powerpoint/2010/main" val="140116073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10675"/>
            <a:ext cx="10116312" cy="1325562"/>
          </a:xfrm>
        </p:spPr>
        <p:txBody>
          <a:bodyPr/>
          <a:lstStyle/>
          <a:p>
            <a:r>
              <a:rPr lang="fr-CA"/>
              <a:t>Des recherches prometteuses…</a:t>
            </a:r>
          </a:p>
        </p:txBody>
      </p:sp>
      <p:sp>
        <p:nvSpPr>
          <p:cNvPr id="3" name="Espace réservé du contenu 2"/>
          <p:cNvSpPr>
            <a:spLocks noGrp="1"/>
          </p:cNvSpPr>
          <p:nvPr>
            <p:ph idx="1"/>
          </p:nvPr>
        </p:nvSpPr>
        <p:spPr>
          <a:xfrm>
            <a:off x="838200" y="2083110"/>
            <a:ext cx="10515600" cy="3488697"/>
          </a:xfrm>
        </p:spPr>
        <p:txBody>
          <a:bodyPr vert="horz" lIns="91440" tIns="45720" rIns="91440" bIns="45720" rtlCol="0" anchor="t">
            <a:normAutofit/>
          </a:bodyPr>
          <a:lstStyle/>
          <a:p>
            <a:pPr marL="457200" indent="-457200">
              <a:lnSpc>
                <a:spcPct val="120000"/>
              </a:lnSpc>
              <a:buFont typeface="+mj-lt"/>
              <a:buAutoNum type="arabicPeriod"/>
            </a:pPr>
            <a:r>
              <a:rPr lang="fr-FR" sz="2000"/>
              <a:t>Espaces flexibles et accueillants =      73% des progrès en mathématiques</a:t>
            </a:r>
            <a:r>
              <a:rPr lang="fr-FR" sz="2000" baseline="30000"/>
              <a:t>1</a:t>
            </a:r>
            <a:r>
              <a:rPr lang="fr-FR" sz="2000"/>
              <a:t> </a:t>
            </a:r>
          </a:p>
          <a:p>
            <a:pPr marL="457200" indent="-457200">
              <a:lnSpc>
                <a:spcPct val="120000"/>
              </a:lnSpc>
              <a:buFont typeface="+mj-lt"/>
              <a:buAutoNum type="arabicPeriod"/>
            </a:pPr>
            <a:r>
              <a:rPr lang="fr-FR" sz="2000"/>
              <a:t>Réduit anxiété</a:t>
            </a:r>
            <a:r>
              <a:rPr lang="fr-FR" sz="2000" baseline="30000"/>
              <a:t>1</a:t>
            </a:r>
            <a:endParaRPr lang="fr-FR" sz="2000"/>
          </a:p>
          <a:p>
            <a:pPr marL="457200" indent="-457200">
              <a:lnSpc>
                <a:spcPct val="120000"/>
              </a:lnSpc>
              <a:buFont typeface="+mj-lt"/>
              <a:buAutoNum type="arabicPeriod"/>
            </a:pPr>
            <a:r>
              <a:rPr lang="fr-FR" sz="2000"/>
              <a:t>Confort de l'environnement</a:t>
            </a:r>
            <a:r>
              <a:rPr lang="fr-FR" sz="2000" baseline="30000"/>
              <a:t>2</a:t>
            </a:r>
            <a:endParaRPr lang="fr-FR" sz="2000"/>
          </a:p>
          <a:p>
            <a:pPr marL="457200" indent="-457200">
              <a:lnSpc>
                <a:spcPct val="120000"/>
              </a:lnSpc>
              <a:buFont typeface="+mj-lt"/>
              <a:buAutoNum type="arabicPeriod"/>
            </a:pPr>
            <a:r>
              <a:rPr lang="fr-FR" sz="2000"/>
              <a:t>Motivation, engagement, attention et volonté d’apprendre</a:t>
            </a:r>
            <a:r>
              <a:rPr lang="fr-FR" sz="2000" baseline="30000"/>
              <a:t>2</a:t>
            </a:r>
            <a:endParaRPr lang="fr-FR" sz="2000"/>
          </a:p>
          <a:p>
            <a:pPr marL="457200" indent="-457200">
              <a:lnSpc>
                <a:spcPct val="120000"/>
              </a:lnSpc>
              <a:buFont typeface="+mj-lt"/>
              <a:buAutoNum type="arabicPeriod"/>
            </a:pPr>
            <a:r>
              <a:rPr lang="fr-FR" sz="2000"/>
              <a:t>     fonction exécutive et capacités de mémoire de travail</a:t>
            </a:r>
            <a:r>
              <a:rPr lang="fr-FR" sz="2000" baseline="30000"/>
              <a:t>3</a:t>
            </a:r>
          </a:p>
          <a:p>
            <a:pPr marL="457200" indent="-457200">
              <a:lnSpc>
                <a:spcPct val="120000"/>
              </a:lnSpc>
              <a:buFont typeface="+mj-lt"/>
              <a:buAutoNum type="arabicPeriod"/>
            </a:pPr>
            <a:r>
              <a:rPr lang="fr-FR" sz="2000" baseline="30000"/>
              <a:t>        </a:t>
            </a:r>
            <a:r>
              <a:rPr lang="fr-FR" sz="2000"/>
              <a:t>30% pression sur les disques intervertébraux</a:t>
            </a:r>
          </a:p>
        </p:txBody>
      </p:sp>
      <p:sp>
        <p:nvSpPr>
          <p:cNvPr id="4" name="Flèche vers le bas 3"/>
          <p:cNvSpPr/>
          <p:nvPr/>
        </p:nvSpPr>
        <p:spPr>
          <a:xfrm rot="10800000">
            <a:off x="1465690" y="4540337"/>
            <a:ext cx="204535" cy="275932"/>
          </a:xfrm>
          <a:prstGeom prst="down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fr-CA"/>
          </a:p>
        </p:txBody>
      </p:sp>
      <p:sp>
        <p:nvSpPr>
          <p:cNvPr id="8" name="Flèche vers le bas 7"/>
          <p:cNvSpPr/>
          <p:nvPr/>
        </p:nvSpPr>
        <p:spPr>
          <a:xfrm rot="10800000">
            <a:off x="5608451" y="2151397"/>
            <a:ext cx="204535" cy="275932"/>
          </a:xfrm>
          <a:prstGeom prst="down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fr-CA"/>
          </a:p>
        </p:txBody>
      </p:sp>
      <p:sp>
        <p:nvSpPr>
          <p:cNvPr id="9" name="Flèche vers le bas 8"/>
          <p:cNvSpPr/>
          <p:nvPr/>
        </p:nvSpPr>
        <p:spPr>
          <a:xfrm>
            <a:off x="1475065" y="5164795"/>
            <a:ext cx="192507" cy="259473"/>
          </a:xfrm>
          <a:prstGeom prst="down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fr-CA"/>
          </a:p>
        </p:txBody>
      </p:sp>
      <p:sp>
        <p:nvSpPr>
          <p:cNvPr id="10" name="ZoneTexte 9"/>
          <p:cNvSpPr txBox="1"/>
          <p:nvPr/>
        </p:nvSpPr>
        <p:spPr>
          <a:xfrm>
            <a:off x="385011" y="5968816"/>
            <a:ext cx="11562347" cy="1015663"/>
          </a:xfrm>
          <a:prstGeom prst="rect">
            <a:avLst/>
          </a:prstGeom>
          <a:noFill/>
        </p:spPr>
        <p:txBody>
          <a:bodyPr wrap="square" rtlCol="0">
            <a:spAutoFit/>
          </a:bodyPr>
          <a:lstStyle/>
          <a:p>
            <a:pPr>
              <a:buAutoNum type="arabicPeriod"/>
            </a:pPr>
            <a:r>
              <a:rPr lang="fr-CA" sz="1050">
                <a:hlinkClick r:id="rId3"/>
              </a:rPr>
              <a:t>https://www.ncbi.nlm.nih.gov/pmc/articles/PMC5394432/</a:t>
            </a:r>
            <a:endParaRPr lang="fr-CA" sz="1050"/>
          </a:p>
          <a:p>
            <a:pPr>
              <a:buAutoNum type="arabicPeriod"/>
            </a:pPr>
            <a:r>
              <a:rPr lang="fr-CA" sz="1050"/>
              <a:t>Benedict &amp; </a:t>
            </a:r>
            <a:r>
              <a:rPr lang="fr-CA" sz="1050" err="1"/>
              <a:t>Hoag</a:t>
            </a:r>
            <a:r>
              <a:rPr lang="fr-CA" sz="1050"/>
              <a:t>, 2004; </a:t>
            </a:r>
            <a:r>
              <a:rPr lang="fr-CA" sz="1050" err="1"/>
              <a:t>Betoret</a:t>
            </a:r>
            <a:r>
              <a:rPr lang="fr-CA" sz="1050"/>
              <a:t> &amp; </a:t>
            </a:r>
            <a:r>
              <a:rPr lang="fr-CA" sz="1050" err="1"/>
              <a:t>Artiga</a:t>
            </a:r>
            <a:r>
              <a:rPr lang="fr-CA" sz="1050"/>
              <a:t>, 2004; </a:t>
            </a:r>
            <a:r>
              <a:rPr lang="fr-CA" sz="1050" err="1"/>
              <a:t>Budge</a:t>
            </a:r>
            <a:r>
              <a:rPr lang="fr-CA" sz="1050"/>
              <a:t>, 2000; Burda &amp; Brooks, 1996; Daly &amp; Suite, 1982; Marx, </a:t>
            </a:r>
            <a:r>
              <a:rPr lang="fr-CA" sz="1050" err="1"/>
              <a:t>Fuhrer</a:t>
            </a:r>
            <a:r>
              <a:rPr lang="fr-CA" sz="1050"/>
              <a:t>, &amp; </a:t>
            </a:r>
            <a:r>
              <a:rPr lang="fr-CA" sz="1050" err="1"/>
              <a:t>Hartig</a:t>
            </a:r>
            <a:r>
              <a:rPr lang="fr-CA" sz="1050"/>
              <a:t>, 2000; Perkins &amp; </a:t>
            </a:r>
            <a:r>
              <a:rPr lang="fr-CA" sz="1050" err="1"/>
              <a:t>Wieman</a:t>
            </a:r>
            <a:r>
              <a:rPr lang="fr-CA" sz="1050"/>
              <a:t>, 2005; </a:t>
            </a:r>
            <a:r>
              <a:rPr lang="fr-CA" sz="1050" err="1"/>
              <a:t>Wannarka</a:t>
            </a:r>
            <a:r>
              <a:rPr lang="fr-CA" sz="1050"/>
              <a:t> &amp; </a:t>
            </a:r>
            <a:r>
              <a:rPr lang="fr-CA" sz="1050" err="1"/>
              <a:t>Ruhl</a:t>
            </a:r>
            <a:r>
              <a:rPr lang="fr-CA" sz="1050"/>
              <a:t>, 2008</a:t>
            </a:r>
          </a:p>
          <a:p>
            <a:pPr>
              <a:buAutoNum type="arabicPeriod"/>
            </a:pPr>
            <a:r>
              <a:rPr lang="fr-CA" sz="1050">
                <a:hlinkClick r:id="rId4"/>
              </a:rPr>
              <a:t>https://vitalrecord.tamhsc.edu/new-study-indicates-students-cognitive-functioning-improves-when-using-standing-desks/</a:t>
            </a:r>
            <a:endParaRPr lang="fr-CA" sz="1050"/>
          </a:p>
          <a:p>
            <a:pPr>
              <a:buAutoNum type="arabicPeriod"/>
            </a:pPr>
            <a:r>
              <a:rPr lang="fr-CA" sz="1050">
                <a:hlinkClick r:id="rId5"/>
              </a:rPr>
              <a:t>https://www.nemours.org/content/dam/nemours/www/filebox/service/preventive/nhps/pep/braininmind.pdf</a:t>
            </a:r>
            <a:r>
              <a:rPr lang="fr-CA" sz="1050"/>
              <a:t> </a:t>
            </a:r>
          </a:p>
          <a:p>
            <a:endParaRPr lang="fr-CA"/>
          </a:p>
        </p:txBody>
      </p:sp>
    </p:spTree>
    <p:extLst>
      <p:ext uri="{BB962C8B-B14F-4D97-AF65-F5344CB8AC3E}">
        <p14:creationId xmlns:p14="http://schemas.microsoft.com/office/powerpoint/2010/main" val="258913233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 3">
            <a:extLst>
              <a:ext uri="{FF2B5EF4-FFF2-40B4-BE49-F238E27FC236}">
                <a16:creationId xmlns:a16="http://schemas.microsoft.com/office/drawing/2014/main" id="{776B6D41-A5CB-434A-BD9B-138695916F86}"/>
              </a:ext>
            </a:extLst>
          </p:cNvPr>
          <p:cNvPicPr>
            <a:picLocks noChangeAspect="1"/>
          </p:cNvPicPr>
          <p:nvPr/>
        </p:nvPicPr>
        <p:blipFill rotWithShape="1">
          <a:blip r:embed="rId3"/>
          <a:srcRect t="15730"/>
          <a:stretch/>
        </p:blipFill>
        <p:spPr>
          <a:xfrm>
            <a:off x="20" y="10"/>
            <a:ext cx="12191980" cy="6857990"/>
          </a:xfrm>
          <a:prstGeom prst="rect">
            <a:avLst/>
          </a:prstGeom>
        </p:spPr>
      </p:pic>
      <p:sp>
        <p:nvSpPr>
          <p:cNvPr id="16"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re 1">
            <a:extLst>
              <a:ext uri="{FF2B5EF4-FFF2-40B4-BE49-F238E27FC236}">
                <a16:creationId xmlns:a16="http://schemas.microsoft.com/office/drawing/2014/main" id="{DF29804B-39E4-49E1-A17C-A94B8D56BC0A}"/>
              </a:ext>
            </a:extLst>
          </p:cNvPr>
          <p:cNvSpPr>
            <a:spLocks noGrp="1"/>
          </p:cNvSpPr>
          <p:nvPr>
            <p:ph type="title"/>
          </p:nvPr>
        </p:nvSpPr>
        <p:spPr>
          <a:xfrm>
            <a:off x="7921379" y="4195213"/>
            <a:ext cx="4038947" cy="3760622"/>
          </a:xfrm>
        </p:spPr>
        <p:txBody>
          <a:bodyPr vert="horz" lIns="91440" tIns="45720" rIns="91440" bIns="45720" rtlCol="0" anchor="b">
            <a:normAutofit fontScale="90000"/>
          </a:bodyPr>
          <a:lstStyle/>
          <a:p>
            <a:r>
              <a:rPr lang="en-US" sz="3100">
                <a:cs typeface="Calibri Light"/>
              </a:rPr>
              <a:t/>
            </a:r>
            <a:br>
              <a:rPr lang="en-US" sz="3100">
                <a:cs typeface="Calibri Light"/>
              </a:rPr>
            </a:br>
            <a:r>
              <a:rPr lang="en-US" sz="3100">
                <a:cs typeface="Calibri Light"/>
              </a:rPr>
              <a:t/>
            </a:r>
            <a:br>
              <a:rPr lang="en-US" sz="3100">
                <a:cs typeface="Calibri Light"/>
              </a:rPr>
            </a:br>
            <a:r>
              <a:rPr lang="en-US" sz="3100">
                <a:cs typeface="Calibri Light"/>
              </a:rPr>
              <a:t>- Rêve partagé</a:t>
            </a:r>
            <a:br>
              <a:rPr lang="en-US" sz="3100">
                <a:cs typeface="Calibri Light"/>
              </a:rPr>
            </a:br>
            <a:r>
              <a:rPr lang="en-US" sz="3100">
                <a:cs typeface="Calibri Light"/>
              </a:rPr>
              <a:t>- Atelier et recherches</a:t>
            </a:r>
            <a:br>
              <a:rPr lang="en-US" sz="3100">
                <a:cs typeface="Calibri Light"/>
              </a:rPr>
            </a:br>
            <a:r>
              <a:rPr lang="en-US" sz="3100">
                <a:cs typeface="Calibri Light"/>
              </a:rPr>
              <a:t>- Surplus budgétaires</a:t>
            </a:r>
            <a:br>
              <a:rPr lang="en-US" sz="3100">
                <a:cs typeface="Calibri Light"/>
              </a:rPr>
            </a:br>
            <a:r>
              <a:rPr lang="en-US" sz="3100">
                <a:cs typeface="Calibri Light"/>
              </a:rPr>
              <a:t/>
            </a:r>
            <a:br>
              <a:rPr lang="en-US" sz="3100">
                <a:cs typeface="Calibri Light"/>
              </a:rPr>
            </a:br>
            <a:r>
              <a:rPr lang="en-US" sz="3100">
                <a:cs typeface="Calibri Light"/>
              </a:rPr>
              <a:t/>
            </a:r>
            <a:br>
              <a:rPr lang="en-US" sz="3100">
                <a:cs typeface="Calibri Light"/>
              </a:rPr>
            </a:br>
            <a:r>
              <a:rPr lang="en-US" sz="3100">
                <a:cs typeface="Calibri Light"/>
              </a:rPr>
              <a:t>- Course contre la montre</a:t>
            </a:r>
            <a:br>
              <a:rPr lang="en-US" sz="3100">
                <a:cs typeface="Calibri Light"/>
              </a:rPr>
            </a:br>
            <a:r>
              <a:rPr lang="en-US" sz="3100">
                <a:cs typeface="Calibri Light"/>
              </a:rPr>
              <a:t/>
            </a:r>
            <a:br>
              <a:rPr lang="en-US" sz="3100">
                <a:cs typeface="Calibri Light"/>
              </a:rPr>
            </a:br>
            <a:r>
              <a:rPr lang="en-US" sz="3100">
                <a:cs typeface="Calibri Light"/>
              </a:rPr>
              <a:t/>
            </a:r>
            <a:br>
              <a:rPr lang="en-US" sz="3100">
                <a:cs typeface="Calibri Light"/>
              </a:rPr>
            </a:br>
            <a:r>
              <a:rPr lang="en-US" sz="3100">
                <a:cs typeface="Calibri Light"/>
              </a:rPr>
              <a:t/>
            </a:r>
            <a:br>
              <a:rPr lang="en-US" sz="3100">
                <a:cs typeface="Calibri Light"/>
              </a:rPr>
            </a:br>
            <a:r>
              <a:rPr lang="en-US" sz="3100">
                <a:cs typeface="Calibri Light"/>
              </a:rPr>
              <a:t/>
            </a:r>
            <a:br>
              <a:rPr lang="en-US" sz="3100">
                <a:cs typeface="Calibri Light"/>
              </a:rPr>
            </a:br>
            <a:endParaRPr lang="en-US" sz="3100">
              <a:cs typeface="Calibri Light"/>
            </a:endParaRPr>
          </a:p>
        </p:txBody>
      </p:sp>
      <p:cxnSp>
        <p:nvCxnSpPr>
          <p:cNvPr id="19" name="Straight Connector 19">
            <a:extLst>
              <a:ext uri="{FF2B5EF4-FFF2-40B4-BE49-F238E27FC236}">
                <a16:creationId xmlns:a16="http://schemas.microsoft.com/office/drawing/2014/main" id="{BCDAEC91-5BCE-4B55-9CC0-43EF94CB734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F28981F-3C81-4EC0-BA61-0538F50C97B3}"/>
              </a:ext>
            </a:extLst>
          </p:cNvPr>
          <p:cNvSpPr txBox="1"/>
          <p:nvPr/>
        </p:nvSpPr>
        <p:spPr>
          <a:xfrm>
            <a:off x="454325" y="583721"/>
            <a:ext cx="801969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000">
                <a:cs typeface="Calibri"/>
              </a:rPr>
              <a:t>De la conception à l'expérimentation</a:t>
            </a:r>
          </a:p>
        </p:txBody>
      </p:sp>
    </p:spTree>
    <p:extLst>
      <p:ext uri="{BB962C8B-B14F-4D97-AF65-F5344CB8AC3E}">
        <p14:creationId xmlns:p14="http://schemas.microsoft.com/office/powerpoint/2010/main" val="171601007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4A98-879D-4043-B2E5-52104B60835B}"/>
              </a:ext>
            </a:extLst>
          </p:cNvPr>
          <p:cNvSpPr>
            <a:spLocks noGrp="1"/>
          </p:cNvSpPr>
          <p:nvPr>
            <p:ph type="title"/>
          </p:nvPr>
        </p:nvSpPr>
        <p:spPr>
          <a:xfrm>
            <a:off x="830551" y="365760"/>
            <a:ext cx="9692640" cy="1325562"/>
          </a:xfrm>
        </p:spPr>
        <p:txBody>
          <a:bodyPr/>
          <a:lstStyle/>
          <a:p>
            <a:pPr algn="ctr"/>
            <a:r>
              <a:rPr lang="fr-FR"/>
              <a:t>Choix de stations de travail</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4501" y="4461126"/>
            <a:ext cx="3459871" cy="1963672"/>
          </a:xfrm>
          <a:prstGeom prst="rect">
            <a:avLst/>
          </a:prstGeom>
        </p:spPr>
      </p:pic>
      <p:pic>
        <p:nvPicPr>
          <p:cNvPr id="3" name="Picture 4" descr="Une image contenant meubles, fauteuil&#10;&#10;Description générée avec un niveau de confiance élevé">
            <a:extLst>
              <a:ext uri="{FF2B5EF4-FFF2-40B4-BE49-F238E27FC236}">
                <a16:creationId xmlns:a16="http://schemas.microsoft.com/office/drawing/2014/main" id="{74461730-9520-401C-BC30-6612D5EAC74B}"/>
              </a:ext>
            </a:extLst>
          </p:cNvPr>
          <p:cNvPicPr>
            <a:picLocks noChangeAspect="1"/>
          </p:cNvPicPr>
          <p:nvPr/>
        </p:nvPicPr>
        <p:blipFill>
          <a:blip r:embed="rId4"/>
          <a:stretch>
            <a:fillRect/>
          </a:stretch>
        </p:blipFill>
        <p:spPr>
          <a:xfrm>
            <a:off x="353683" y="2200509"/>
            <a:ext cx="3462067" cy="1939394"/>
          </a:xfrm>
          <a:prstGeom prst="rect">
            <a:avLst/>
          </a:prstGeom>
        </p:spPr>
      </p:pic>
      <p:pic>
        <p:nvPicPr>
          <p:cNvPr id="6" name="Picture 6">
            <a:extLst>
              <a:ext uri="{FF2B5EF4-FFF2-40B4-BE49-F238E27FC236}">
                <a16:creationId xmlns:a16="http://schemas.microsoft.com/office/drawing/2014/main" id="{F8E325FE-BF5D-4D9A-9FD8-4EDD855DF214}"/>
              </a:ext>
            </a:extLst>
          </p:cNvPr>
          <p:cNvPicPr>
            <a:picLocks noChangeAspect="1"/>
          </p:cNvPicPr>
          <p:nvPr/>
        </p:nvPicPr>
        <p:blipFill>
          <a:blip r:embed="rId5"/>
          <a:stretch>
            <a:fillRect/>
          </a:stretch>
        </p:blipFill>
        <p:spPr>
          <a:xfrm>
            <a:off x="3976777" y="2203611"/>
            <a:ext cx="3462067" cy="1933191"/>
          </a:xfrm>
          <a:prstGeom prst="rect">
            <a:avLst/>
          </a:prstGeom>
        </p:spPr>
      </p:pic>
      <p:pic>
        <p:nvPicPr>
          <p:cNvPr id="8" name="Picture 8">
            <a:extLst>
              <a:ext uri="{FF2B5EF4-FFF2-40B4-BE49-F238E27FC236}">
                <a16:creationId xmlns:a16="http://schemas.microsoft.com/office/drawing/2014/main" id="{0A60DFE3-3E0D-42B4-9B6E-EF8835ED0005}"/>
              </a:ext>
            </a:extLst>
          </p:cNvPr>
          <p:cNvPicPr>
            <a:picLocks noChangeAspect="1"/>
          </p:cNvPicPr>
          <p:nvPr/>
        </p:nvPicPr>
        <p:blipFill>
          <a:blip r:embed="rId6"/>
          <a:stretch>
            <a:fillRect/>
          </a:stretch>
        </p:blipFill>
        <p:spPr>
          <a:xfrm>
            <a:off x="7585494" y="2196277"/>
            <a:ext cx="3462067" cy="1947861"/>
          </a:xfrm>
          <a:prstGeom prst="rect">
            <a:avLst/>
          </a:prstGeom>
        </p:spPr>
      </p:pic>
      <p:pic>
        <p:nvPicPr>
          <p:cNvPr id="10" name="Picture 10">
            <a:extLst>
              <a:ext uri="{FF2B5EF4-FFF2-40B4-BE49-F238E27FC236}">
                <a16:creationId xmlns:a16="http://schemas.microsoft.com/office/drawing/2014/main" id="{0FE629F2-6A9A-486E-8917-8D7E6CD8E82E}"/>
              </a:ext>
            </a:extLst>
          </p:cNvPr>
          <p:cNvPicPr>
            <a:picLocks noChangeAspect="1"/>
          </p:cNvPicPr>
          <p:nvPr/>
        </p:nvPicPr>
        <p:blipFill>
          <a:blip r:embed="rId7"/>
          <a:stretch>
            <a:fillRect/>
          </a:stretch>
        </p:blipFill>
        <p:spPr>
          <a:xfrm>
            <a:off x="2150853" y="4456638"/>
            <a:ext cx="3490822" cy="1970383"/>
          </a:xfrm>
          <a:prstGeom prst="rect">
            <a:avLst/>
          </a:prstGeom>
        </p:spPr>
      </p:pic>
    </p:spTree>
    <p:extLst>
      <p:ext uri="{BB962C8B-B14F-4D97-AF65-F5344CB8AC3E}">
        <p14:creationId xmlns:p14="http://schemas.microsoft.com/office/powerpoint/2010/main" val="376677025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17457" y="552666"/>
            <a:ext cx="8930641" cy="1397448"/>
          </a:xfrm>
        </p:spPr>
        <p:txBody>
          <a:bodyPr>
            <a:normAutofit/>
          </a:bodyPr>
          <a:lstStyle/>
          <a:p>
            <a:r>
              <a:rPr lang="fr-CA"/>
              <a:t>Bienfaits de l’éclairage naturel</a:t>
            </a:r>
            <a:br>
              <a:rPr lang="fr-CA"/>
            </a:br>
            <a:r>
              <a:rPr lang="fr-CA"/>
              <a:t>et des plantes</a:t>
            </a:r>
          </a:p>
        </p:txBody>
      </p:sp>
      <p:pic>
        <p:nvPicPr>
          <p:cNvPr id="5" name="Espace réservé du contenu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834441" y="2747300"/>
            <a:ext cx="4950680" cy="2787901"/>
          </a:xfrm>
        </p:spPr>
      </p:pic>
      <p:pic>
        <p:nvPicPr>
          <p:cNvPr id="11" name="Espace réservé du contenu 10"/>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35332" y="2747300"/>
            <a:ext cx="4961563" cy="2783667"/>
          </a:xfrm>
        </p:spPr>
      </p:pic>
      <p:sp>
        <p:nvSpPr>
          <p:cNvPr id="3" name="TextBox 2">
            <a:extLst>
              <a:ext uri="{FF2B5EF4-FFF2-40B4-BE49-F238E27FC236}">
                <a16:creationId xmlns:a16="http://schemas.microsoft.com/office/drawing/2014/main" id="{8147848A-BC93-4454-BBD4-EAD006E5584C}"/>
              </a:ext>
            </a:extLst>
          </p:cNvPr>
          <p:cNvSpPr txBox="1"/>
          <p:nvPr/>
        </p:nvSpPr>
        <p:spPr>
          <a:xfrm>
            <a:off x="3372928" y="6334664"/>
            <a:ext cx="547489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Edward &amp; </a:t>
            </a:r>
            <a:r>
              <a:rPr lang="en-US" err="1"/>
              <a:t>Torcelli</a:t>
            </a:r>
            <a:r>
              <a:rPr lang="en-US"/>
              <a:t>, 2002; Tanner, 2008</a:t>
            </a:r>
            <a:endParaRPr lang="fr-FR"/>
          </a:p>
        </p:txBody>
      </p:sp>
    </p:spTree>
    <p:extLst>
      <p:ext uri="{BB962C8B-B14F-4D97-AF65-F5344CB8AC3E}">
        <p14:creationId xmlns:p14="http://schemas.microsoft.com/office/powerpoint/2010/main" val="103982892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a:t>Aménagements fixe et flexible</a:t>
            </a:r>
          </a:p>
        </p:txBody>
      </p:sp>
      <p:pic>
        <p:nvPicPr>
          <p:cNvPr id="5" name="Espace réservé du contenu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3330" y="1964267"/>
            <a:ext cx="5985327" cy="3580008"/>
          </a:xfrm>
        </p:spPr>
      </p:pic>
      <p:pic>
        <p:nvPicPr>
          <p:cNvPr id="6" name="Espace réservé du contenu 5"/>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154065" y="1912434"/>
            <a:ext cx="6037935" cy="3631841"/>
          </a:xfrm>
        </p:spPr>
      </p:pic>
    </p:spTree>
    <p:extLst>
      <p:ext uri="{BB962C8B-B14F-4D97-AF65-F5344CB8AC3E}">
        <p14:creationId xmlns:p14="http://schemas.microsoft.com/office/powerpoint/2010/main" val="15627664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3.xml><?xml version="1.0" encoding="utf-8"?>
<a:theme xmlns:a="http://schemas.openxmlformats.org/drawingml/2006/main" name="Ion">
  <a:themeElements>
    <a:clrScheme name="Ion">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5A2F9111-B2DB-470C-BA56-608F9B658826}"/>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35128d1f-5687-4d8a-b66c-792f8d670b7a">
      <UserInfo>
        <DisplayName>GUIMOND-HACALA, MATHIEU</DisplayName>
        <AccountId>6</AccountId>
        <AccountType/>
      </UserInfo>
      <UserInfo>
        <DisplayName>Bonneville, Valérie</DisplayName>
        <AccountId>13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3C752BD7BBDE847BAC06A32F7E3A204" ma:contentTypeVersion="7" ma:contentTypeDescription="Crée un document." ma:contentTypeScope="" ma:versionID="abf8ef14cdd2f13b29cecf9d49a7bba3">
  <xsd:schema xmlns:xsd="http://www.w3.org/2001/XMLSchema" xmlns:xs="http://www.w3.org/2001/XMLSchema" xmlns:p="http://schemas.microsoft.com/office/2006/metadata/properties" xmlns:ns2="b0de15ad-1c92-413f-9551-cc65f3778cbd" xmlns:ns3="35128d1f-5687-4d8a-b66c-792f8d670b7a" targetNamespace="http://schemas.microsoft.com/office/2006/metadata/properties" ma:root="true" ma:fieldsID="0c584abb40ff853fff543df6100311bc" ns2:_="" ns3:_="">
    <xsd:import namespace="b0de15ad-1c92-413f-9551-cc65f3778cbd"/>
    <xsd:import namespace="35128d1f-5687-4d8a-b66c-792f8d670b7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de15ad-1c92-413f-9551-cc65f3778c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128d1f-5687-4d8a-b66c-792f8d670b7a" elementFormDefault="qualified">
    <xsd:import namespace="http://schemas.microsoft.com/office/2006/documentManagement/types"/>
    <xsd:import namespace="http://schemas.microsoft.com/office/infopath/2007/PartnerControls"/>
    <xsd:element name="SharedWithUsers" ma:index="13"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D47C4E-AA08-4DD8-86EE-919D4988EE71}">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b0de15ad-1c92-413f-9551-cc65f3778cbd"/>
    <ds:schemaRef ds:uri="http://purl.org/dc/elements/1.1/"/>
    <ds:schemaRef ds:uri="http://schemas.microsoft.com/office/2006/metadata/properties"/>
    <ds:schemaRef ds:uri="35128d1f-5687-4d8a-b66c-792f8d670b7a"/>
    <ds:schemaRef ds:uri="http://www.w3.org/XML/1998/namespace"/>
  </ds:schemaRefs>
</ds:datastoreItem>
</file>

<file path=customXml/itemProps2.xml><?xml version="1.0" encoding="utf-8"?>
<ds:datastoreItem xmlns:ds="http://schemas.openxmlformats.org/officeDocument/2006/customXml" ds:itemID="{BF055B51-50D5-4CCF-89FC-5C111378FB00}">
  <ds:schemaRefs>
    <ds:schemaRef ds:uri="http://schemas.microsoft.com/sharepoint/v3/contenttype/forms"/>
  </ds:schemaRefs>
</ds:datastoreItem>
</file>

<file path=customXml/itemProps3.xml><?xml version="1.0" encoding="utf-8"?>
<ds:datastoreItem xmlns:ds="http://schemas.openxmlformats.org/officeDocument/2006/customXml" ds:itemID="{C979D1B2-9F04-4553-9019-43ACC93B047D}">
  <ds:schemaRefs>
    <ds:schemaRef ds:uri="35128d1f-5687-4d8a-b66c-792f8d670b7a"/>
    <ds:schemaRef ds:uri="b0de15ad-1c92-413f-9551-cc65f3778cb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TM03457515[[fn=Vue]]</Template>
  <TotalTime>0</TotalTime>
  <Words>873</Words>
  <Application>Microsoft Office PowerPoint</Application>
  <PresentationFormat>Grand écran</PresentationFormat>
  <Paragraphs>272</Paragraphs>
  <Slides>31</Slides>
  <Notes>31</Notes>
  <HiddenSlides>0</HiddenSlides>
  <MMClips>0</MMClips>
  <ScaleCrop>false</ScaleCrop>
  <HeadingPairs>
    <vt:vector size="6" baseType="variant">
      <vt:variant>
        <vt:lpstr>Polices utilisées</vt:lpstr>
      </vt:variant>
      <vt:variant>
        <vt:i4>8</vt:i4>
      </vt:variant>
      <vt:variant>
        <vt:lpstr>Thème</vt:lpstr>
      </vt:variant>
      <vt:variant>
        <vt:i4>3</vt:i4>
      </vt:variant>
      <vt:variant>
        <vt:lpstr>Titres des diapositives</vt:lpstr>
      </vt:variant>
      <vt:variant>
        <vt:i4>31</vt:i4>
      </vt:variant>
    </vt:vector>
  </HeadingPairs>
  <TitlesOfParts>
    <vt:vector size="42" baseType="lpstr">
      <vt:lpstr>Arial</vt:lpstr>
      <vt:lpstr>Calibri</vt:lpstr>
      <vt:lpstr>Calibri Light</vt:lpstr>
      <vt:lpstr>Century Gothic</vt:lpstr>
      <vt:lpstr>Century Schoolbook</vt:lpstr>
      <vt:lpstr>Wingdings</vt:lpstr>
      <vt:lpstr>Wingdings 2</vt:lpstr>
      <vt:lpstr>Wingdings 3</vt:lpstr>
      <vt:lpstr>Thème Office</vt:lpstr>
      <vt:lpstr>View</vt:lpstr>
      <vt:lpstr>Ion</vt:lpstr>
      <vt:lpstr>Classes flexibles</vt:lpstr>
      <vt:lpstr>Ordre du jour</vt:lpstr>
      <vt:lpstr>Présentation PowerPoint</vt:lpstr>
      <vt:lpstr>Classe flexible et classe fixe</vt:lpstr>
      <vt:lpstr>Des recherches prometteuses…</vt:lpstr>
      <vt:lpstr>  - Rêve partagé - Atelier et recherches - Surplus budgétaires   - Course contre la montre     </vt:lpstr>
      <vt:lpstr>Choix de stations de travail</vt:lpstr>
      <vt:lpstr>Bienfaits de l’éclairage naturel et des plantes</vt:lpstr>
      <vt:lpstr>Aménagements fixe et flexible</vt:lpstr>
      <vt:lpstr>Minute debout</vt:lpstr>
      <vt:lpstr>Expérimentation Été 2018</vt:lpstr>
      <vt:lpstr>Stations debout</vt:lpstr>
      <vt:lpstr>Tables basses</vt:lpstr>
      <vt:lpstr>Sol productif (coin lecture)</vt:lpstr>
      <vt:lpstr>Salle de conférence flexible</vt:lpstr>
      <vt:lpstr>Expérience à Saint-Bruno-de-Montarville</vt:lpstr>
      <vt:lpstr>Expérience à Varennes</vt:lpstr>
      <vt:lpstr>Expérience à McMasterville</vt:lpstr>
      <vt:lpstr>Quels sont nos combats quotidiens ?</vt:lpstr>
      <vt:lpstr>C'est quoi des pratiques pédagogiques efficaces en FGA ? </vt:lpstr>
      <vt:lpstr>À part les pratiques pédagogiques, comment pouvons-nous favoriser la réussite éducative d'un élève ?</vt:lpstr>
      <vt:lpstr>Présentation PowerPoint</vt:lpstr>
      <vt:lpstr>Les types d'INTERACTIONS</vt:lpstr>
      <vt:lpstr>Les effets des INTERACTIONS</vt:lpstr>
      <vt:lpstr>Modèle de Grow (1991)</vt:lpstr>
      <vt:lpstr>Les 7 piliers de l’autoformation</vt:lpstr>
      <vt:lpstr>Pérennité et projets futurs</vt:lpstr>
      <vt:lpstr>Présentation PowerPoint</vt:lpstr>
      <vt:lpstr>Minute debout</vt:lpstr>
      <vt:lpstr>Présentation PowerPoint</vt:lpstr>
      <vt:lpstr>À retenir!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L'environnement ergonomique</dc:title>
  <dc:creator/>
  <cp:lastModifiedBy/>
  <cp:revision>1</cp:revision>
  <dcterms:modified xsi:type="dcterms:W3CDTF">2019-05-06T16:43:02Z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0x010100F3C752BD7BBDE847BAC06A32F7E3A204</vt:lpwstr>
  </property>
  <property fmtid="{D5CDD505-2E9C-101B-9397-08002B2CF9AE}" pid="3" name="AuthorIds_UIVersion_512">
    <vt:lpwstr>13</vt:lpwstr>
  </property>
  <property fmtid="{D5CDD505-2E9C-101B-9397-08002B2CF9AE}" pid="4" name="AuthorIds_UIVersion_1024">
    <vt:lpwstr>13</vt:lpwstr>
  </property>
  <property fmtid="{D5CDD505-2E9C-101B-9397-08002B2CF9AE}" pid="5" name="AuthorIds_UIVersion_16384">
    <vt:lpwstr>12</vt:lpwstr>
  </property>
</Properties>
</file>