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0" r:id="rId5"/>
    <p:sldId id="257" r:id="rId6"/>
    <p:sldId id="282" r:id="rId7"/>
    <p:sldId id="283" r:id="rId8"/>
    <p:sldId id="280" r:id="rId9"/>
    <p:sldId id="266" r:id="rId10"/>
    <p:sldId id="284" r:id="rId11"/>
    <p:sldId id="278" r:id="rId12"/>
    <p:sldId id="285" r:id="rId13"/>
    <p:sldId id="274" r:id="rId14"/>
    <p:sldId id="258" r:id="rId15"/>
    <p:sldId id="272" r:id="rId16"/>
    <p:sldId id="286" r:id="rId17"/>
    <p:sldId id="259" r:id="rId18"/>
    <p:sldId id="261" r:id="rId19"/>
    <p:sldId id="273" r:id="rId20"/>
    <p:sldId id="279" r:id="rId21"/>
    <p:sldId id="269" r:id="rId22"/>
    <p:sldId id="287" r:id="rId23"/>
    <p:sldId id="262" r:id="rId24"/>
    <p:sldId id="28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0"/>
    <a:srgbClr val="D6A39B"/>
    <a:srgbClr val="AB3D3D"/>
    <a:srgbClr val="970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15" autoAdjust="0"/>
    <p:restoredTop sz="49203" autoAdjust="0"/>
  </p:normalViewPr>
  <p:slideViewPr>
    <p:cSldViewPr snapToGrid="0">
      <p:cViewPr varScale="1">
        <p:scale>
          <a:sx n="54" d="100"/>
          <a:sy n="54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EFAB1-D398-4D99-BA7C-638EF3C1C48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7B593AEA-DA78-4E62-AD14-E2D3E23BF6A5}">
      <dgm:prSet phldrT="[Texte]"/>
      <dgm:spPr/>
      <dgm:t>
        <a:bodyPr/>
        <a:lstStyle/>
        <a:p>
          <a:r>
            <a:rPr lang="fr-FR" dirty="0">
              <a:cs typeface="Calibri Light"/>
            </a:rPr>
            <a:t>Omniprésence des écrans </a:t>
          </a:r>
        </a:p>
      </dgm:t>
    </dgm:pt>
    <dgm:pt modelId="{D77C74CF-E081-4C3E-AD87-5F4A16710DAF}" type="parTrans" cxnId="{C95F43A5-EA72-481A-BD64-9C00F180F6AE}">
      <dgm:prSet/>
      <dgm:spPr/>
      <dgm:t>
        <a:bodyPr/>
        <a:lstStyle/>
        <a:p>
          <a:endParaRPr lang="fr-FR"/>
        </a:p>
      </dgm:t>
    </dgm:pt>
    <dgm:pt modelId="{4D42A52D-373A-4789-81A7-146BEAF0DA4E}" type="sibTrans" cxnId="{C95F43A5-EA72-481A-BD64-9C00F180F6AE}">
      <dgm:prSet/>
      <dgm:spPr/>
      <dgm:t>
        <a:bodyPr/>
        <a:lstStyle/>
        <a:p>
          <a:endParaRPr lang="fr-FR"/>
        </a:p>
      </dgm:t>
    </dgm:pt>
    <dgm:pt modelId="{BDC3923C-15D0-4923-8572-AEFF045EE4B9}">
      <dgm:prSet phldrT="[Texte]"/>
      <dgm:spPr/>
      <dgm:t>
        <a:bodyPr/>
        <a:lstStyle/>
        <a:p>
          <a:r>
            <a:rPr lang="fr-FR">
              <a:cs typeface="Calibri Light" panose="020F0302020204030204"/>
            </a:rPr>
            <a:t>Éducation des élèves</a:t>
          </a:r>
        </a:p>
      </dgm:t>
    </dgm:pt>
    <dgm:pt modelId="{35BDF049-612B-44E3-8F73-DCED42EF9AFD}" type="parTrans" cxnId="{7E02C737-6BEB-48CA-9DA4-510D3AFBF2E8}">
      <dgm:prSet/>
      <dgm:spPr/>
      <dgm:t>
        <a:bodyPr/>
        <a:lstStyle/>
        <a:p>
          <a:endParaRPr lang="fr-FR"/>
        </a:p>
      </dgm:t>
    </dgm:pt>
    <dgm:pt modelId="{44E10DF4-710C-43EC-A0E4-D03422BDB85A}" type="sibTrans" cxnId="{7E02C737-6BEB-48CA-9DA4-510D3AFBF2E8}">
      <dgm:prSet/>
      <dgm:spPr/>
      <dgm:t>
        <a:bodyPr/>
        <a:lstStyle/>
        <a:p>
          <a:endParaRPr lang="fr-FR"/>
        </a:p>
      </dgm:t>
    </dgm:pt>
    <dgm:pt modelId="{FF641710-5E65-4E02-888E-8EBA78FF1810}">
      <dgm:prSet phldrT="[Texte]"/>
      <dgm:spPr/>
      <dgm:t>
        <a:bodyPr/>
        <a:lstStyle/>
        <a:p>
          <a:r>
            <a:rPr lang="fr-FR">
              <a:cs typeface="Calibri Light" panose="020F0302020204030204"/>
            </a:rPr>
            <a:t>Approche responsabilisante</a:t>
          </a:r>
        </a:p>
      </dgm:t>
    </dgm:pt>
    <dgm:pt modelId="{ACC9F7F3-CF4B-4E87-9C70-52E31278C794}" type="parTrans" cxnId="{C5F7634C-266F-4EB6-BDC0-E9B5FD087E8E}">
      <dgm:prSet/>
      <dgm:spPr/>
      <dgm:t>
        <a:bodyPr/>
        <a:lstStyle/>
        <a:p>
          <a:endParaRPr lang="fr-FR"/>
        </a:p>
      </dgm:t>
    </dgm:pt>
    <dgm:pt modelId="{16FB1528-B1B0-4E20-AE2A-74C3A79E0CFD}" type="sibTrans" cxnId="{C5F7634C-266F-4EB6-BDC0-E9B5FD087E8E}">
      <dgm:prSet/>
      <dgm:spPr/>
      <dgm:t>
        <a:bodyPr/>
        <a:lstStyle/>
        <a:p>
          <a:endParaRPr lang="fr-FR"/>
        </a:p>
      </dgm:t>
    </dgm:pt>
    <dgm:pt modelId="{C49CA406-044E-49F9-9043-822E2204938C}" type="pres">
      <dgm:prSet presAssocID="{02AEFAB1-D398-4D99-BA7C-638EF3C1C48C}" presName="CompostProcess" presStyleCnt="0">
        <dgm:presLayoutVars>
          <dgm:dir/>
          <dgm:resizeHandles val="exact"/>
        </dgm:presLayoutVars>
      </dgm:prSet>
      <dgm:spPr/>
    </dgm:pt>
    <dgm:pt modelId="{C98DEC6C-5F1D-40B9-90E5-A3B62C4A3720}" type="pres">
      <dgm:prSet presAssocID="{02AEFAB1-D398-4D99-BA7C-638EF3C1C48C}" presName="arrow" presStyleLbl="bgShp" presStyleIdx="0" presStyleCnt="1"/>
      <dgm:spPr>
        <a:solidFill>
          <a:srgbClr val="970C10"/>
        </a:solidFill>
      </dgm:spPr>
    </dgm:pt>
    <dgm:pt modelId="{518B9C73-AD5F-4137-AEA5-4F8870BF053F}" type="pres">
      <dgm:prSet presAssocID="{02AEFAB1-D398-4D99-BA7C-638EF3C1C48C}" presName="linearProcess" presStyleCnt="0"/>
      <dgm:spPr/>
    </dgm:pt>
    <dgm:pt modelId="{5A347A5A-23C1-4172-BFB7-182F1A60817E}" type="pres">
      <dgm:prSet presAssocID="{7B593AEA-DA78-4E62-AD14-E2D3E23BF6A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D1774D-5680-4D36-B01B-12C0361E0F33}" type="pres">
      <dgm:prSet presAssocID="{4D42A52D-373A-4789-81A7-146BEAF0DA4E}" presName="sibTrans" presStyleCnt="0"/>
      <dgm:spPr/>
    </dgm:pt>
    <dgm:pt modelId="{2BDBBA48-512A-4434-962A-AEF786CCEF04}" type="pres">
      <dgm:prSet presAssocID="{BDC3923C-15D0-4923-8572-AEFF045EE4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4025F5-7ED2-4075-AAA6-42BFE823A951}" type="pres">
      <dgm:prSet presAssocID="{44E10DF4-710C-43EC-A0E4-D03422BDB85A}" presName="sibTrans" presStyleCnt="0"/>
      <dgm:spPr/>
    </dgm:pt>
    <dgm:pt modelId="{2E1D62CF-0252-4B0A-964F-2433CA7264F8}" type="pres">
      <dgm:prSet presAssocID="{FF641710-5E65-4E02-888E-8EBA78FF181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02C737-6BEB-48CA-9DA4-510D3AFBF2E8}" srcId="{02AEFAB1-D398-4D99-BA7C-638EF3C1C48C}" destId="{BDC3923C-15D0-4923-8572-AEFF045EE4B9}" srcOrd="1" destOrd="0" parTransId="{35BDF049-612B-44E3-8F73-DCED42EF9AFD}" sibTransId="{44E10DF4-710C-43EC-A0E4-D03422BDB85A}"/>
    <dgm:cxn modelId="{C5F7634C-266F-4EB6-BDC0-E9B5FD087E8E}" srcId="{02AEFAB1-D398-4D99-BA7C-638EF3C1C48C}" destId="{FF641710-5E65-4E02-888E-8EBA78FF1810}" srcOrd="2" destOrd="0" parTransId="{ACC9F7F3-CF4B-4E87-9C70-52E31278C794}" sibTransId="{16FB1528-B1B0-4E20-AE2A-74C3A79E0CFD}"/>
    <dgm:cxn modelId="{F9452B6E-0DDD-4FF1-B2CB-52C5396F4948}" type="presOf" srcId="{02AEFAB1-D398-4D99-BA7C-638EF3C1C48C}" destId="{C49CA406-044E-49F9-9043-822E2204938C}" srcOrd="0" destOrd="0" presId="urn:microsoft.com/office/officeart/2005/8/layout/hProcess9"/>
    <dgm:cxn modelId="{C95F43A5-EA72-481A-BD64-9C00F180F6AE}" srcId="{02AEFAB1-D398-4D99-BA7C-638EF3C1C48C}" destId="{7B593AEA-DA78-4E62-AD14-E2D3E23BF6A5}" srcOrd="0" destOrd="0" parTransId="{D77C74CF-E081-4C3E-AD87-5F4A16710DAF}" sibTransId="{4D42A52D-373A-4789-81A7-146BEAF0DA4E}"/>
    <dgm:cxn modelId="{21857EE8-FBF5-4D3A-AD6A-8AB97D9170CC}" type="presOf" srcId="{FF641710-5E65-4E02-888E-8EBA78FF1810}" destId="{2E1D62CF-0252-4B0A-964F-2433CA7264F8}" srcOrd="0" destOrd="0" presId="urn:microsoft.com/office/officeart/2005/8/layout/hProcess9"/>
    <dgm:cxn modelId="{7A5D6414-65A1-4B86-AB1C-D7F26089E4E6}" type="presOf" srcId="{BDC3923C-15D0-4923-8572-AEFF045EE4B9}" destId="{2BDBBA48-512A-4434-962A-AEF786CCEF04}" srcOrd="0" destOrd="0" presId="urn:microsoft.com/office/officeart/2005/8/layout/hProcess9"/>
    <dgm:cxn modelId="{D0F71F8C-8A6C-4280-99A4-3378BCF4BB61}" type="presOf" srcId="{7B593AEA-DA78-4E62-AD14-E2D3E23BF6A5}" destId="{5A347A5A-23C1-4172-BFB7-182F1A60817E}" srcOrd="0" destOrd="0" presId="urn:microsoft.com/office/officeart/2005/8/layout/hProcess9"/>
    <dgm:cxn modelId="{EF32E9E5-9C95-48D9-B74B-EEF14319E1EC}" type="presParOf" srcId="{C49CA406-044E-49F9-9043-822E2204938C}" destId="{C98DEC6C-5F1D-40B9-90E5-A3B62C4A3720}" srcOrd="0" destOrd="0" presId="urn:microsoft.com/office/officeart/2005/8/layout/hProcess9"/>
    <dgm:cxn modelId="{673E6165-2505-489A-A423-D8A51080188A}" type="presParOf" srcId="{C49CA406-044E-49F9-9043-822E2204938C}" destId="{518B9C73-AD5F-4137-AEA5-4F8870BF053F}" srcOrd="1" destOrd="0" presId="urn:microsoft.com/office/officeart/2005/8/layout/hProcess9"/>
    <dgm:cxn modelId="{AF6BAABC-9B6B-4C7E-9166-1A29DE767E72}" type="presParOf" srcId="{518B9C73-AD5F-4137-AEA5-4F8870BF053F}" destId="{5A347A5A-23C1-4172-BFB7-182F1A60817E}" srcOrd="0" destOrd="0" presId="urn:microsoft.com/office/officeart/2005/8/layout/hProcess9"/>
    <dgm:cxn modelId="{AAAD8D76-519D-4113-B435-B170C87F64AA}" type="presParOf" srcId="{518B9C73-AD5F-4137-AEA5-4F8870BF053F}" destId="{60D1774D-5680-4D36-B01B-12C0361E0F33}" srcOrd="1" destOrd="0" presId="urn:microsoft.com/office/officeart/2005/8/layout/hProcess9"/>
    <dgm:cxn modelId="{3005AB53-176F-4243-8716-F00B3B869F8F}" type="presParOf" srcId="{518B9C73-AD5F-4137-AEA5-4F8870BF053F}" destId="{2BDBBA48-512A-4434-962A-AEF786CCEF04}" srcOrd="2" destOrd="0" presId="urn:microsoft.com/office/officeart/2005/8/layout/hProcess9"/>
    <dgm:cxn modelId="{DF78D6E4-3714-4003-9645-ED13F9B3D894}" type="presParOf" srcId="{518B9C73-AD5F-4137-AEA5-4F8870BF053F}" destId="{3A4025F5-7ED2-4075-AAA6-42BFE823A951}" srcOrd="3" destOrd="0" presId="urn:microsoft.com/office/officeart/2005/8/layout/hProcess9"/>
    <dgm:cxn modelId="{467510D3-122B-4A16-BBFA-FE72A4811B89}" type="presParOf" srcId="{518B9C73-AD5F-4137-AEA5-4F8870BF053F}" destId="{2E1D62CF-0252-4B0A-964F-2433CA7264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DEC6C-5F1D-40B9-90E5-A3B62C4A3720}">
      <dsp:nvSpPr>
        <dsp:cNvPr id="0" name=""/>
        <dsp:cNvSpPr/>
      </dsp:nvSpPr>
      <dsp:spPr>
        <a:xfrm>
          <a:off x="772064" y="0"/>
          <a:ext cx="8750058" cy="1716657"/>
        </a:xfrm>
        <a:prstGeom prst="rightArrow">
          <a:avLst/>
        </a:prstGeom>
        <a:solidFill>
          <a:srgbClr val="970C1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47A5A-23C1-4172-BFB7-182F1A60817E}">
      <dsp:nvSpPr>
        <dsp:cNvPr id="0" name=""/>
        <dsp:cNvSpPr/>
      </dsp:nvSpPr>
      <dsp:spPr>
        <a:xfrm>
          <a:off x="5434" y="514997"/>
          <a:ext cx="3306969" cy="686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cs typeface="Calibri Light"/>
            </a:rPr>
            <a:t>Omniprésence des écrans </a:t>
          </a:r>
        </a:p>
      </dsp:txBody>
      <dsp:txXfrm>
        <a:off x="38954" y="548517"/>
        <a:ext cx="3239929" cy="619622"/>
      </dsp:txXfrm>
    </dsp:sp>
    <dsp:sp modelId="{2BDBBA48-512A-4434-962A-AEF786CCEF04}">
      <dsp:nvSpPr>
        <dsp:cNvPr id="0" name=""/>
        <dsp:cNvSpPr/>
      </dsp:nvSpPr>
      <dsp:spPr>
        <a:xfrm>
          <a:off x="3493608" y="514997"/>
          <a:ext cx="3306969" cy="68666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>
              <a:cs typeface="Calibri Light" panose="020F0302020204030204"/>
            </a:rPr>
            <a:t>Éducation des élèves</a:t>
          </a:r>
        </a:p>
      </dsp:txBody>
      <dsp:txXfrm>
        <a:off x="3527128" y="548517"/>
        <a:ext cx="3239929" cy="619622"/>
      </dsp:txXfrm>
    </dsp:sp>
    <dsp:sp modelId="{2E1D62CF-0252-4B0A-964F-2433CA7264F8}">
      <dsp:nvSpPr>
        <dsp:cNvPr id="0" name=""/>
        <dsp:cNvSpPr/>
      </dsp:nvSpPr>
      <dsp:spPr>
        <a:xfrm>
          <a:off x="6981782" y="514997"/>
          <a:ext cx="3306969" cy="68666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>
              <a:cs typeface="Calibri Light" panose="020F0302020204030204"/>
            </a:rPr>
            <a:t>Approche responsabilisante</a:t>
          </a:r>
        </a:p>
      </dsp:txBody>
      <dsp:txXfrm>
        <a:off x="7015302" y="548517"/>
        <a:ext cx="3239929" cy="61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2ABB-5AFA-41B1-A592-0EC6D0197FF6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DCD6-B454-44B8-9430-3F13A79686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7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CD6-B454-44B8-9430-3F13A796868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45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Permet de créer des questionnaires interactifs avec les élèves</a:t>
            </a:r>
            <a:endParaRPr lang="fr-FR" dirty="0" smtClean="0">
              <a:cs typeface="Calibri"/>
            </a:endParaRPr>
          </a:p>
          <a:p>
            <a:r>
              <a:rPr lang="fr-FR" dirty="0" smtClean="0">
                <a:cs typeface="Calibri"/>
              </a:rPr>
              <a:t>- Les élèves peuvent utiliser leur cellulaire, leur tablette ou  leur portable afin de répondre </a:t>
            </a:r>
          </a:p>
          <a:p>
            <a:pPr marL="0" indent="0">
              <a:buFont typeface="Arial"/>
              <a:buNone/>
            </a:pPr>
            <a:endParaRPr lang="fr-FR" dirty="0" smtClean="0">
              <a:cs typeface="Calibri"/>
            </a:endParaRPr>
          </a:p>
          <a:p>
            <a:pPr marL="0" indent="0">
              <a:buFont typeface="Arial"/>
              <a:buNone/>
            </a:pPr>
            <a:r>
              <a:rPr lang="fr-FR" dirty="0" err="1" smtClean="0">
                <a:cs typeface="Calibri"/>
              </a:rPr>
              <a:t>Kahoot</a:t>
            </a:r>
            <a:endParaRPr lang="fr-FR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cs typeface="Calibri"/>
              </a:rPr>
              <a:t>Demande de la rapidité (5 à 120 secondes)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cs typeface="Calibri"/>
              </a:rPr>
              <a:t>Kahoot</a:t>
            </a:r>
            <a:r>
              <a:rPr lang="fr-FR" dirty="0" smtClean="0">
                <a:cs typeface="Calibri"/>
              </a:rPr>
              <a:t>: Questionnaire avec une bonne réponse</a:t>
            </a:r>
            <a:endParaRPr lang="fr-FR" dirty="0" smtClean="0"/>
          </a:p>
          <a:p>
            <a:r>
              <a:rPr lang="fr-FR" dirty="0" smtClean="0">
                <a:cs typeface="Calibri"/>
              </a:rPr>
              <a:t>        L'application donne des points aux élèves </a:t>
            </a:r>
          </a:p>
          <a:p>
            <a:r>
              <a:rPr lang="fr-FR" dirty="0" smtClean="0">
                <a:cs typeface="Calibri"/>
              </a:rPr>
              <a:t>Exemple: Quiz sur les connaissances générales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cs typeface="Calibri"/>
              </a:rPr>
              <a:t>Survey: Possibilité de faire un questionnaire simplement pour connaitre l'avis des élèves sans avoir une seule bonne réponse</a:t>
            </a:r>
          </a:p>
          <a:p>
            <a:r>
              <a:rPr lang="fr-FR" dirty="0" smtClean="0">
                <a:cs typeface="Calibri"/>
              </a:rPr>
              <a:t>Exemple: 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cs typeface="Calibri"/>
              </a:rPr>
              <a:t>Jumble</a:t>
            </a:r>
            <a:r>
              <a:rPr lang="fr-FR" dirty="0" smtClean="0">
                <a:cs typeface="Calibri"/>
              </a:rPr>
              <a:t>: Placer les réponses dans le bon ordre</a:t>
            </a:r>
          </a:p>
          <a:p>
            <a:endParaRPr lang="fr-CA" dirty="0" smtClean="0"/>
          </a:p>
          <a:p>
            <a:r>
              <a:rPr lang="fr-CA" dirty="0" err="1" smtClean="0"/>
              <a:t>Mentimeter</a:t>
            </a:r>
            <a:endParaRPr lang="fr-CA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cs typeface="Calibri"/>
              </a:rPr>
              <a:t>Question affichée au tableau et les réponses des élèves s'affichent en direct</a:t>
            </a:r>
          </a:p>
          <a:p>
            <a:r>
              <a:rPr lang="fr-FR" dirty="0" smtClean="0">
                <a:cs typeface="Calibri"/>
              </a:rPr>
              <a:t>Choix multiples, identification d'une image, question ouverte et tout mélangé</a:t>
            </a:r>
          </a:p>
          <a:p>
            <a:r>
              <a:rPr lang="fr-FR" dirty="0" smtClean="0">
                <a:cs typeface="Calibri"/>
              </a:rPr>
              <a:t>Exemple: </a:t>
            </a:r>
          </a:p>
          <a:p>
            <a:r>
              <a:rPr lang="fr-FR" dirty="0" smtClean="0">
                <a:cs typeface="Calibri"/>
              </a:rPr>
              <a:t>Géographie : Demander aux élèves d'identifier les différents pays à l'aide de la carte du monde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CD6-B454-44B8-9430-3F13A796868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07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cs typeface="Calibri"/>
              </a:rPr>
              <a:t>Ceci permet de travailler plusieurs matières comme les mathématiques, l'histoire, la chimie, etc. </a:t>
            </a:r>
          </a:p>
          <a:p>
            <a:r>
              <a:rPr lang="fr-FR" b="1" dirty="0" smtClean="0">
                <a:cs typeface="Calibri"/>
              </a:rPr>
              <a:t>Outils intéressants: </a:t>
            </a:r>
          </a:p>
          <a:p>
            <a:r>
              <a:rPr lang="fr-FR" dirty="0" smtClean="0">
                <a:cs typeface="Calibri"/>
              </a:rPr>
              <a:t>- Exercices interactifs</a:t>
            </a:r>
          </a:p>
          <a:p>
            <a:r>
              <a:rPr lang="fr-FR" dirty="0" smtClean="0">
                <a:cs typeface="Calibri"/>
              </a:rPr>
              <a:t>- Possibilité d'indices pour guider les élèves</a:t>
            </a:r>
          </a:p>
          <a:p>
            <a:r>
              <a:rPr lang="fr-FR" dirty="0" smtClean="0">
                <a:cs typeface="Calibri"/>
              </a:rPr>
              <a:t>- Vidéos explicatives</a:t>
            </a:r>
          </a:p>
          <a:p>
            <a:r>
              <a:rPr lang="fr-FR" dirty="0" smtClean="0">
                <a:cs typeface="Calibri"/>
              </a:rPr>
              <a:t>- L'enseignant reçoit le suivi de tous les élèves (Classe virtuelle)</a:t>
            </a:r>
          </a:p>
          <a:p>
            <a:r>
              <a:rPr lang="fr-FR" dirty="0" smtClean="0">
                <a:cs typeface="Calibri"/>
              </a:rPr>
              <a:t>- Le niveau des questions s'adapte à l'élève par rapport à ses réponses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CD6-B454-44B8-9430-3F13A796868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865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68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7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5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482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03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006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931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621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89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5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336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33F3-3B3C-43BA-A722-545369B35D1E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F0DC-BFD8-418E-BDE9-FB45252FAF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4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ntimeter.com/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s://create.kahoot.it/logi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khanacademy.org/resources/parents-mentors-1/helping-your-child/v/learning-math-on-khan-academ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microsoft.com/office/2007/relationships/hdphoto" Target="../media/hdphoto2.wdp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1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3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meter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meter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8bx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onurl.ca/8c40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monurl.ca/8ca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en bois&#10;&#10;Description générée avec un niveau de confiance élevé">
            <a:extLst>
              <a:ext uri="{FF2B5EF4-FFF2-40B4-BE49-F238E27FC236}">
                <a16:creationId xmlns:a16="http://schemas.microsoft.com/office/drawing/2014/main" id="{C268745F-BDC6-4F2F-8C48-DCBD27F9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292454" y="6211669"/>
            <a:ext cx="489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rgbClr val="FDFFF0"/>
                </a:solidFill>
                <a:latin typeface="Bernard MT Condensed" panose="02050806060905020404" pitchFamily="18" charset="0"/>
              </a:rPr>
              <a:t>Comité TIC FGA Montérégie</a:t>
            </a:r>
            <a:endParaRPr lang="fr-CA" sz="3600" dirty="0">
              <a:solidFill>
                <a:srgbClr val="FDFFF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D386BC-BF69-438F-8301-BB6F2283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Calibri Light"/>
              </a:rPr>
              <a:t>IMPACT DU TEMPS D'ÉCRAN</a:t>
            </a:r>
            <a:endParaRPr lang="fr-FR" sz="4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FA8A3-6066-4105-B1EA-2D6EEE93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6326"/>
            <a:ext cx="10515600" cy="40316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cs typeface="Calibri"/>
              </a:rPr>
              <a:t>Selon certaines études, un temps d'écran élevé :</a:t>
            </a:r>
          </a:p>
          <a:p>
            <a:pPr marL="457200" indent="-457200"/>
            <a:r>
              <a:rPr lang="fr-FR" dirty="0">
                <a:cs typeface="Calibri"/>
              </a:rPr>
              <a:t>provoque une diminution des résultats scolaires;</a:t>
            </a:r>
          </a:p>
          <a:p>
            <a:pPr marL="457200" indent="-457200"/>
            <a:r>
              <a:rPr lang="fr-FR" dirty="0">
                <a:cs typeface="Calibri"/>
              </a:rPr>
              <a:t>entraîne des difficultés de sommeil;</a:t>
            </a:r>
          </a:p>
          <a:p>
            <a:pPr marL="457200" indent="-457200"/>
            <a:r>
              <a:rPr lang="fr-FR" dirty="0">
                <a:cs typeface="Calibri"/>
              </a:rPr>
              <a:t>génère chez l'enfant une instabilité affective;</a:t>
            </a:r>
          </a:p>
          <a:p>
            <a:pPr marL="457200" indent="-457200"/>
            <a:r>
              <a:rPr lang="fr-FR" dirty="0">
                <a:cs typeface="Calibri"/>
              </a:rPr>
              <a:t>influence négativement la capacité de persévérance.</a:t>
            </a:r>
          </a:p>
          <a:p>
            <a:pPr marL="457200" indent="-457200"/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</p:txBody>
      </p:sp>
      <p:graphicFrame>
        <p:nvGraphicFramePr>
          <p:cNvPr id="4" name="Diagramme 4">
            <a:extLst>
              <a:ext uri="{FF2B5EF4-FFF2-40B4-BE49-F238E27FC236}">
                <a16:creationId xmlns:a16="http://schemas.microsoft.com/office/drawing/2014/main" id="{48758234-C5F3-482D-90FD-6996F9978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32965"/>
              </p:ext>
            </p:extLst>
          </p:nvPr>
        </p:nvGraphicFramePr>
        <p:xfrm>
          <a:off x="838200" y="5222898"/>
          <a:ext cx="10294187" cy="17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9" name="Image 209">
            <a:extLst>
              <a:ext uri="{FF2B5EF4-FFF2-40B4-BE49-F238E27FC236}">
                <a16:creationId xmlns:a16="http://schemas.microsoft.com/office/drawing/2014/main" id="{D9899BAD-A583-452D-8467-864F82339E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70" y="202164"/>
            <a:ext cx="2743200" cy="1651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834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02CC317-0586-4510-A98B-F6E7C133C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729" y="1772018"/>
            <a:ext cx="8249727" cy="46374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B3B01C-4C2B-4415-BD6D-63913EDD0F05}"/>
              </a:ext>
            </a:extLst>
          </p:cNvPr>
          <p:cNvSpPr txBox="1"/>
          <p:nvPr/>
        </p:nvSpPr>
        <p:spPr>
          <a:xfrm>
            <a:off x="1015042" y="562154"/>
            <a:ext cx="586308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 smtClean="0">
                <a:solidFill>
                  <a:srgbClr val="970C10"/>
                </a:solidFill>
                <a:latin typeface="Berlin Sans FB Demi" panose="020E0802020502020306" pitchFamily="34" charset="0"/>
              </a:rPr>
              <a:t>BIEN ÊTRE NUMÉRIQUE</a:t>
            </a:r>
            <a:endParaRPr lang="fr-FR" sz="4000" dirty="0">
              <a:solidFill>
                <a:srgbClr val="970C10"/>
              </a:solidFill>
              <a:latin typeface="Berlin Sans FB Demi" panose="020E0802020502020306" pitchFamily="34" charset="0"/>
              <a:cs typeface="Calibri"/>
            </a:endParaRPr>
          </a:p>
        </p:txBody>
      </p:sp>
      <p:pic>
        <p:nvPicPr>
          <p:cNvPr id="11" name="Image 11">
            <a:extLst>
              <a:ext uri="{FF2B5EF4-FFF2-40B4-BE49-F238E27FC236}">
                <a16:creationId xmlns:a16="http://schemas.microsoft.com/office/drawing/2014/main" id="{8CECED08-7753-46F8-98C6-C50418635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128" y="288884"/>
            <a:ext cx="1240048" cy="12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7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AFAE98-35B6-49A6-86B8-75071B7E0A10}"/>
              </a:ext>
            </a:extLst>
          </p:cNvPr>
          <p:cNvSpPr txBox="1"/>
          <p:nvPr/>
        </p:nvSpPr>
        <p:spPr>
          <a:xfrm>
            <a:off x="927733" y="578228"/>
            <a:ext cx="419531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cap="all" dirty="0">
                <a:solidFill>
                  <a:srgbClr val="970C10"/>
                </a:solidFill>
                <a:latin typeface="Berlin Sans FB Demi" panose="020E0802020502020306" pitchFamily="34" charset="0"/>
              </a:rPr>
              <a:t>Temps d'écran</a:t>
            </a:r>
            <a:endParaRPr lang="fr-FR" sz="4000" b="1" cap="all" dirty="0">
              <a:solidFill>
                <a:srgbClr val="970C10"/>
              </a:solidFill>
              <a:latin typeface="Berlin Sans FB Demi" panose="020E0802020502020306" pitchFamily="34" charset="0"/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9F1F861-04B8-4F4F-A56D-DA906C5AA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094" y="450529"/>
            <a:ext cx="948906" cy="963284"/>
          </a:xfrm>
          <a:prstGeom prst="rect">
            <a:avLst/>
          </a:prstGeom>
        </p:spPr>
      </p:pic>
      <p:pic>
        <p:nvPicPr>
          <p:cNvPr id="10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E36DBE0-802F-4BFE-A7BB-FDD3ED8337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41512"/>
            <a:ext cx="5302369" cy="51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60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056F9C-7B09-4D82-A8CD-8974EE9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Calibri Light"/>
              </a:rPr>
              <a:t>CERTAINES PISTES D’UTILISATION</a:t>
            </a:r>
            <a:endParaRPr lang="fr-FR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8A7C0-29D8-44F7-94D2-6BE75C0A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  <a:cs typeface="Calibri"/>
              </a:rPr>
              <a:t>Un catalogue d’applications variées!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0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0579" y="2819400"/>
            <a:ext cx="10233888" cy="3432544"/>
          </a:xfrm>
          <a:prstGeom prst="rect">
            <a:avLst/>
          </a:prstGeom>
          <a:solidFill>
            <a:srgbClr val="970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AFAE98-35B6-49A6-86B8-75071B7E0A10}"/>
              </a:ext>
            </a:extLst>
          </p:cNvPr>
          <p:cNvSpPr txBox="1"/>
          <p:nvPr/>
        </p:nvSpPr>
        <p:spPr>
          <a:xfrm>
            <a:off x="2069432" y="590909"/>
            <a:ext cx="7956884" cy="1323439"/>
          </a:xfrm>
          <a:prstGeom prst="rect">
            <a:avLst/>
          </a:prstGeom>
          <a:solidFill>
            <a:srgbClr val="FDFF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970C10"/>
                </a:solidFill>
                <a:latin typeface="Berlin Sans FB Demi" panose="020E0802020502020306" pitchFamily="34" charset="0"/>
              </a:rPr>
              <a:t>Projection à l’écran contrôlée par mobile</a:t>
            </a:r>
            <a:endParaRPr lang="fr-FR" sz="4000" b="1" cap="all" dirty="0">
              <a:solidFill>
                <a:srgbClr val="970C10"/>
              </a:solidFill>
              <a:latin typeface="Berlin Sans FB Demi" panose="020E0802020502020306" pitchFamily="34" charset="0"/>
              <a:cs typeface="Calibri"/>
            </a:endParaRPr>
          </a:p>
        </p:txBody>
      </p:sp>
      <p:pic>
        <p:nvPicPr>
          <p:cNvPr id="2050" name="Picture 2" descr="RÃ©sultats de recherche d'images pour Â«Â airmouse app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049" y="3429000"/>
            <a:ext cx="1695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Ã©sultats de recherche d'images pour Â«Â teamviewer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54" name="Picture 6" descr="RÃ©sultats de recherche d'images pour Â«Â teamviewerÂ Â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458" y="3217235"/>
            <a:ext cx="2176130" cy="21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s de recherche d'images pour Â«Â technicien informatiqueÂ Â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547" y="3429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84378" y="5196078"/>
            <a:ext cx="200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Mobile Mouse </a:t>
            </a:r>
            <a:r>
              <a:rPr lang="fr-CA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Transforme votre mobile en pavé tactile (</a:t>
            </a:r>
            <a:r>
              <a:rPr lang="fr-CA" dirty="0" err="1" smtClean="0">
                <a:solidFill>
                  <a:schemeClr val="bg1"/>
                </a:solidFill>
              </a:rPr>
              <a:t>trackpad</a:t>
            </a:r>
            <a:r>
              <a:rPr lang="fr-CA" dirty="0" smtClean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96796" y="5181600"/>
            <a:ext cx="200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chemeClr val="bg1"/>
                </a:solidFill>
              </a:rPr>
              <a:t>Teamviewer</a:t>
            </a:r>
            <a:r>
              <a:rPr lang="fr-CA" b="1" dirty="0" smtClean="0">
                <a:solidFill>
                  <a:schemeClr val="bg1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Affichage et contrôle du PC directement par mobile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09214" y="5240159"/>
            <a:ext cx="200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Il est possible que vous deviez valider avec votre service informatique.</a:t>
            </a:r>
          </a:p>
        </p:txBody>
      </p:sp>
    </p:spTree>
    <p:extLst>
      <p:ext uri="{BB962C8B-B14F-4D97-AF65-F5344CB8AC3E}">
        <p14:creationId xmlns:p14="http://schemas.microsoft.com/office/powerpoint/2010/main" val="343634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3">
            <a:hlinkClick r:id="rId4"/>
            <a:extLst>
              <a:ext uri="{FF2B5EF4-FFF2-40B4-BE49-F238E27FC236}">
                <a16:creationId xmlns:a16="http://schemas.microsoft.com/office/drawing/2014/main" id="{1F3E218E-0DCD-435F-96DC-268A4E1530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351" y="2439262"/>
            <a:ext cx="3969110" cy="1979475"/>
          </a:xfrm>
          <a:prstGeom prst="rect">
            <a:avLst/>
          </a:prstGeom>
        </p:spPr>
      </p:pic>
      <p:pic>
        <p:nvPicPr>
          <p:cNvPr id="5" name="Image 4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92" y="2607175"/>
            <a:ext cx="5231020" cy="65387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8056F9C-7B09-4D82-A8CD-8974EE9BC9B3}"/>
              </a:ext>
            </a:extLst>
          </p:cNvPr>
          <p:cNvSpPr txBox="1">
            <a:spLocks/>
          </p:cNvSpPr>
          <p:nvPr/>
        </p:nvSpPr>
        <p:spPr>
          <a:xfrm>
            <a:off x="5522704" y="81377"/>
            <a:ext cx="5862846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DFFF0"/>
                </a:solidFill>
                <a:latin typeface="Berlin Sans FB Demi" panose="020E0802020502020306" pitchFamily="34" charset="0"/>
                <a:cs typeface="Calibri Light"/>
              </a:rPr>
              <a:t>COMPARAISON DE CERTAINS OUTILS INTERACTIFS</a:t>
            </a:r>
            <a:endParaRPr lang="fr-FR" b="1" dirty="0">
              <a:solidFill>
                <a:srgbClr val="FDFFF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09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RÃ©sultats de recherche d'images pour Â«Â khan academyÂ Â»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200" y="990599"/>
            <a:ext cx="34575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053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AAFC640-3A42-499D-A6F1-F65818315A9C}"/>
              </a:ext>
            </a:extLst>
          </p:cNvPr>
          <p:cNvSpPr txBox="1"/>
          <p:nvPr/>
        </p:nvSpPr>
        <p:spPr>
          <a:xfrm>
            <a:off x="2011680" y="717331"/>
            <a:ext cx="545592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cap="all" dirty="0">
                <a:solidFill>
                  <a:srgbClr val="FDFFF0"/>
                </a:solidFill>
                <a:latin typeface="Berlin Sans FB Demi" panose="020E0802020502020306" pitchFamily="34" charset="0"/>
              </a:rPr>
              <a:t>Applications diverses</a:t>
            </a:r>
            <a:endParaRPr lang="fr-FR" sz="3600" cap="all" dirty="0">
              <a:solidFill>
                <a:srgbClr val="FDFFF0"/>
              </a:solidFill>
              <a:latin typeface="Berlin Sans FB Demi" panose="020E0802020502020306" pitchFamily="34" charset="0"/>
              <a:cs typeface="Calibri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F0DC230-1E91-414A-B9A0-AF16E521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8188"/>
              </p:ext>
            </p:extLst>
          </p:nvPr>
        </p:nvGraphicFramePr>
        <p:xfrm>
          <a:off x="2011680" y="1971675"/>
          <a:ext cx="81686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1180221891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819391783"/>
                    </a:ext>
                  </a:extLst>
                </a:gridCol>
              </a:tblGrid>
              <a:tr h="39050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latin typeface="Berlin Sans FB Demi" panose="020E0802020502020306" pitchFamily="34" charset="0"/>
                        </a:rPr>
                        <a:t>FRANÇAIS</a:t>
                      </a:r>
                      <a:endParaRPr lang="fr-FR" sz="3200" dirty="0">
                        <a:latin typeface="Berlin Sans FB Demi" panose="020E0802020502020306" pitchFamily="34" charset="0"/>
                      </a:endParaRPr>
                    </a:p>
                  </a:txBody>
                  <a:tcPr>
                    <a:solidFill>
                      <a:srgbClr val="AB3D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latin typeface="Berlin Sans FB Demi" panose="020E0802020502020306" pitchFamily="34" charset="0"/>
                        </a:rPr>
                        <a:t>MATHÉMATIQUES</a:t>
                      </a:r>
                      <a:endParaRPr lang="fr-FR" sz="3200" dirty="0">
                        <a:latin typeface="Berlin Sans FB Demi" panose="020E0802020502020306" pitchFamily="34" charset="0"/>
                      </a:endParaRPr>
                    </a:p>
                  </a:txBody>
                  <a:tcPr>
                    <a:solidFill>
                      <a:srgbClr val="AB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3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4 images et 1 mot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Scrabble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J'accorde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 err="1"/>
                        <a:t>Conjugo</a:t>
                      </a:r>
                      <a:r>
                        <a:rPr lang="fr-FR" sz="2400" b="1" dirty="0"/>
                        <a:t>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La Presse +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Détecteur de fautes</a:t>
                      </a:r>
                    </a:p>
                  </a:txBody>
                  <a:tcPr>
                    <a:solidFill>
                      <a:srgbClr val="D6A39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Multiplication Genius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Roi des Math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Khan </a:t>
                      </a:r>
                      <a:r>
                        <a:rPr lang="fr-FR" sz="2400" b="1" dirty="0" err="1"/>
                        <a:t>Academy</a:t>
                      </a:r>
                      <a:r>
                        <a:rPr lang="fr-FR" sz="2400" b="1" dirty="0"/>
                        <a:t>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Basic fraction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fr-FR" sz="2400" b="1" dirty="0"/>
                        <a:t>Monster math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fr-FR" dirty="0"/>
                    </a:p>
                  </a:txBody>
                  <a:tcPr>
                    <a:solidFill>
                      <a:srgbClr val="D6A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0431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B3FB435-2C12-4048-8B28-84F37CD9C4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801" y="441625"/>
            <a:ext cx="1481285" cy="11453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128" y="228790"/>
            <a:ext cx="1177070" cy="13581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605" y="1338753"/>
            <a:ext cx="2974395" cy="52904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9E0F41-BA8A-4A4F-92BA-DBC151D139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09" y="1051802"/>
            <a:ext cx="1362746" cy="13255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47" y="3370085"/>
            <a:ext cx="3248151" cy="24361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82" y="3370084"/>
            <a:ext cx="3248151" cy="24361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686" y="3317721"/>
            <a:ext cx="3317967" cy="24884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93" y="1235132"/>
            <a:ext cx="3087137" cy="173564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025" y="1235132"/>
            <a:ext cx="3174275" cy="17846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75" y="1215495"/>
            <a:ext cx="3244131" cy="18239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407" y="3834642"/>
            <a:ext cx="3215588" cy="18078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466" y="3747707"/>
            <a:ext cx="3370217" cy="18947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4" y="1275951"/>
            <a:ext cx="2416237" cy="42976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011" y="1275951"/>
            <a:ext cx="2416237" cy="429768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171" y="1275951"/>
            <a:ext cx="2428314" cy="431916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485" y="1275951"/>
            <a:ext cx="2416237" cy="42976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645" y="1262888"/>
            <a:ext cx="2423581" cy="431074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084" y="1958967"/>
            <a:ext cx="2437788" cy="325038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583" y="1987477"/>
            <a:ext cx="2437789" cy="325038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909" y="286748"/>
            <a:ext cx="1094888" cy="145985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797" y="1930458"/>
            <a:ext cx="2480554" cy="330740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" y="1930458"/>
            <a:ext cx="2480553" cy="3307403"/>
          </a:xfrm>
          <a:prstGeom prst="rect">
            <a:avLst/>
          </a:prstGeom>
        </p:spPr>
      </p:pic>
      <p:pic>
        <p:nvPicPr>
          <p:cNvPr id="27" name="Image 43">
            <a:extLst>
              <a:ext uri="{FF2B5EF4-FFF2-40B4-BE49-F238E27FC236}">
                <a16:creationId xmlns:a16="http://schemas.microsoft.com/office/drawing/2014/main" id="{537A43C7-562F-4694-894A-742B46CB012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23" y="557483"/>
            <a:ext cx="2437788" cy="128072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43" y="1795315"/>
            <a:ext cx="3200399" cy="426719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2" y="1795315"/>
            <a:ext cx="3260971" cy="4347961"/>
          </a:xfrm>
          <a:prstGeom prst="rect">
            <a:avLst/>
          </a:prstGeom>
        </p:spPr>
      </p:pic>
      <p:pic>
        <p:nvPicPr>
          <p:cNvPr id="30" name="Image 41">
            <a:extLst>
              <a:ext uri="{FF2B5EF4-FFF2-40B4-BE49-F238E27FC236}">
                <a16:creationId xmlns:a16="http://schemas.microsoft.com/office/drawing/2014/main" id="{42BCB266-03C0-4A51-B497-5B8333EFF9D3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546" y="336084"/>
            <a:ext cx="1197974" cy="119797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12" y="1901683"/>
            <a:ext cx="2324900" cy="413522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74" y="1901683"/>
            <a:ext cx="2324900" cy="41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4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EA267C-8E6D-4516-9B8F-87412FD3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1" y="1803504"/>
            <a:ext cx="9096375" cy="2057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E4B6E8-B2EE-42EA-932F-302A1ECB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4" y="3660879"/>
            <a:ext cx="10115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5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056F9C-7B09-4D82-A8CD-8974EE9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Calibri Light"/>
              </a:rPr>
              <a:t>PRÉSENTATION DE REMIND</a:t>
            </a:r>
            <a:endParaRPr lang="fr-FR" b="1" dirty="0">
              <a:solidFill>
                <a:schemeClr val="bg1"/>
              </a:solidFill>
              <a:latin typeface="Berlin Sans FB Demi" panose="020E0802020502020306" pitchFamily="34" charset="0"/>
              <a:cs typeface="Calibri Ligh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8A7C0-29D8-44F7-94D2-6BE75C0A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cs typeface="Calibri"/>
              </a:rPr>
              <a:t>Une plate-forme de communication pour la communauté scolaire</a:t>
            </a:r>
          </a:p>
        </p:txBody>
      </p:sp>
    </p:spTree>
    <p:extLst>
      <p:ext uri="{BB962C8B-B14F-4D97-AF65-F5344CB8AC3E}">
        <p14:creationId xmlns:p14="http://schemas.microsoft.com/office/powerpoint/2010/main" val="3098031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FA09E-96A4-41BB-B5D2-DCE3600A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 Light"/>
              </a:rPr>
              <a:t>Vos animateurs </a:t>
            </a:r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7D61856-3B13-43CC-85B1-FB963C2B9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Valérie (CS de St-Hyacinthe)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E3C25-668A-42AE-A553-A4DF486C2F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cs typeface="Calibri"/>
              </a:rPr>
              <a:t>Enseignante en alphabétisation au présecondaire en français et en mathématiques. 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93E223E-BA34-4DCA-A794-CDB6F23FB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Daniel </a:t>
            </a:r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A675C3A-7435-498A-8A8D-956C5D96AA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i="1">
                <a:cs typeface="Calibri"/>
              </a:rPr>
              <a:t>Lorem ipsum </a:t>
            </a:r>
            <a:r>
              <a:rPr lang="fr-FR" i="1" err="1">
                <a:cs typeface="Calibri"/>
              </a:rPr>
              <a:t>dolor</a:t>
            </a:r>
            <a:r>
              <a:rPr lang="fr-FR" i="1">
                <a:cs typeface="Calibri"/>
              </a:rPr>
              <a:t> </a:t>
            </a:r>
            <a:r>
              <a:rPr lang="fr-FR" i="1" err="1">
                <a:cs typeface="Calibri"/>
              </a:rPr>
              <a:t>sit</a:t>
            </a:r>
            <a:r>
              <a:rPr lang="fr-FR" i="1">
                <a:cs typeface="Calibri"/>
              </a:rPr>
              <a:t> </a:t>
            </a:r>
            <a:r>
              <a:rPr lang="fr-FR" i="1" err="1">
                <a:cs typeface="Calibri"/>
              </a:rPr>
              <a:t>amet</a:t>
            </a:r>
            <a:r>
              <a:rPr lang="fr-FR" i="1">
                <a:cs typeface="Calibri"/>
              </a:rPr>
              <a:t>, </a:t>
            </a:r>
            <a:r>
              <a:rPr lang="fr-FR" i="1" err="1">
                <a:cs typeface="Calibri"/>
              </a:rPr>
              <a:t>consectetur</a:t>
            </a:r>
            <a:r>
              <a:rPr lang="fr-FR" i="1">
                <a:cs typeface="Calibri"/>
              </a:rPr>
              <a:t> </a:t>
            </a:r>
            <a:r>
              <a:rPr lang="fr-FR" i="1" err="1">
                <a:cs typeface="Calibri"/>
              </a:rPr>
              <a:t>adipiscing</a:t>
            </a:r>
            <a:r>
              <a:rPr lang="fr-FR" i="1">
                <a:cs typeface="Calibri"/>
              </a:rPr>
              <a:t> </a:t>
            </a:r>
            <a:r>
              <a:rPr lang="fr-FR" i="1" err="1">
                <a:cs typeface="Calibri"/>
              </a:rPr>
              <a:t>elit</a:t>
            </a:r>
            <a:r>
              <a:rPr lang="fr-FR" i="1">
                <a:cs typeface="Calibri"/>
              </a:rPr>
              <a:t>. Sed non </a:t>
            </a:r>
            <a:r>
              <a:rPr lang="fr-FR" i="1" err="1">
                <a:cs typeface="Calibri"/>
              </a:rPr>
              <a:t>risus</a:t>
            </a:r>
            <a:r>
              <a:rPr lang="fr-FR" i="1">
                <a:cs typeface="Calibri"/>
              </a:rPr>
              <a:t>.</a:t>
            </a:r>
            <a:endParaRPr lang="fr-FR">
              <a:cs typeface="Calibri"/>
            </a:endParaRPr>
          </a:p>
        </p:txBody>
      </p:sp>
      <p:pic>
        <p:nvPicPr>
          <p:cNvPr id="18" name="Image 18">
            <a:extLst>
              <a:ext uri="{FF2B5EF4-FFF2-40B4-BE49-F238E27FC236}">
                <a16:creationId xmlns:a16="http://schemas.microsoft.com/office/drawing/2014/main" id="{8446382A-766F-44AB-A6A1-0CF7898802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89" y="3761831"/>
            <a:ext cx="2311927" cy="3171034"/>
          </a:xfrm>
          <a:prstGeom prst="rect">
            <a:avLst/>
          </a:prstGeom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0AD68352-DEA3-4C1F-BF77-C6F977FAC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11" y="3899829"/>
            <a:ext cx="2311927" cy="2914194"/>
          </a:xfrm>
          <a:prstGeom prst="rect">
            <a:avLst/>
          </a:prstGeom>
        </p:spPr>
      </p:pic>
      <p:pic>
        <p:nvPicPr>
          <p:cNvPr id="4" name="Image 4" descr="Une image contenant livre, texte&#10;&#10;Description générée avec un niveau de confiance très élevé">
            <a:extLst>
              <a:ext uri="{FF2B5EF4-FFF2-40B4-BE49-F238E27FC236}">
                <a16:creationId xmlns:a16="http://schemas.microsoft.com/office/drawing/2014/main" id="{F5F94EFF-3F36-49D3-9EE7-2739518E46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1" y="-2336"/>
            <a:ext cx="12203501" cy="68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 descr="RÃ©sultats de recherche d'images pour Â«Â remindÂ Â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975"/>
          <a:stretch/>
        </p:blipFill>
        <p:spPr bwMode="auto">
          <a:xfrm>
            <a:off x="3639749" y="0"/>
            <a:ext cx="4670175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Ã©sultats de recherche d'images pour Â«Â remindÂ Â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3"/>
          <a:stretch/>
        </p:blipFill>
        <p:spPr bwMode="auto">
          <a:xfrm>
            <a:off x="0" y="3668353"/>
            <a:ext cx="11949675" cy="29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1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EN CONCLUSION</a:t>
            </a:r>
            <a:endParaRPr lang="fr-CA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52144C-B94D-4027-8B67-6CCDFBCB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cs typeface="Calibri"/>
              </a:rPr>
              <a:t>Allez répondre à nos questions sur </a:t>
            </a:r>
            <a:r>
              <a:rPr lang="fr-FR" dirty="0" smtClean="0">
                <a:solidFill>
                  <a:schemeClr val="bg1"/>
                </a:solidFill>
                <a:cs typeface="Calibri"/>
                <a:hlinkClick r:id="rId3"/>
              </a:rPr>
              <a:t>www.menti.com</a:t>
            </a:r>
            <a:r>
              <a:rPr lang="fr-FR" dirty="0">
                <a:solidFill>
                  <a:schemeClr val="bg1"/>
                </a:solidFill>
                <a:cs typeface="Calibri"/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cs typeface="Calibri"/>
              </a:rPr>
              <a:t>Code </a:t>
            </a:r>
            <a:r>
              <a:rPr lang="fr-FR" dirty="0">
                <a:solidFill>
                  <a:srgbClr val="7030A0"/>
                </a:solidFill>
                <a:cs typeface="Calibri"/>
              </a:rPr>
              <a:t>92 84 67</a:t>
            </a:r>
            <a:r>
              <a:rPr lang="fr-FR" dirty="0">
                <a:solidFill>
                  <a:schemeClr val="bg1"/>
                </a:solidFill>
                <a:cs typeface="Calibri"/>
              </a:rPr>
              <a:t> </a:t>
            </a:r>
            <a:r>
              <a:rPr lang="fr-FR" dirty="0" smtClean="0">
                <a:solidFill>
                  <a:schemeClr val="bg1"/>
                </a:solidFill>
                <a:cs typeface="Calibri"/>
              </a:rPr>
              <a:t>(ne fonctionne pas…)</a:t>
            </a:r>
            <a:endParaRPr lang="fr-FR" dirty="0">
              <a:solidFill>
                <a:schemeClr val="bg1"/>
              </a:solidFill>
              <a:cs typeface="Calibri"/>
            </a:endParaRPr>
          </a:p>
          <a:p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93969" y="2611220"/>
            <a:ext cx="23954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Quels scénarios d’utilisation prévoyez-vous réinvestir dans votre pratique </a:t>
            </a:r>
            <a:r>
              <a:rPr lang="fr-C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fr-CA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https://monurl.ca/user/plugins/inline-qrcode/images/qrcff68b92a3aff1ab168f0acac79a1ea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459" y="3109277"/>
            <a:ext cx="2064501" cy="20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620" y="3226008"/>
            <a:ext cx="3628872" cy="17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26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EN GUISE D’AMORCE</a:t>
            </a:r>
            <a:endParaRPr lang="fr-CA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52144C-B94D-4027-8B67-6CCDFBCB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cs typeface="Calibri"/>
              </a:rPr>
              <a:t>Allez répondre à nos questions sur </a:t>
            </a:r>
            <a:r>
              <a:rPr lang="fr-FR" dirty="0" smtClean="0">
                <a:solidFill>
                  <a:schemeClr val="bg1"/>
                </a:solidFill>
                <a:cs typeface="Calibri"/>
                <a:hlinkClick r:id="rId3"/>
              </a:rPr>
              <a:t>www.menti.com</a:t>
            </a:r>
            <a:r>
              <a:rPr lang="fr-FR" dirty="0">
                <a:solidFill>
                  <a:schemeClr val="bg1"/>
                </a:solidFill>
                <a:cs typeface="Calibri"/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cs typeface="Calibri"/>
              </a:rPr>
              <a:t>Code </a:t>
            </a:r>
            <a:r>
              <a:rPr lang="fr-FR" dirty="0">
                <a:solidFill>
                  <a:srgbClr val="7030A0"/>
                </a:solidFill>
                <a:cs typeface="Calibri"/>
              </a:rPr>
              <a:t>92 84 67</a:t>
            </a:r>
            <a:r>
              <a:rPr lang="fr-FR" dirty="0">
                <a:solidFill>
                  <a:schemeClr val="bg1"/>
                </a:solidFill>
                <a:cs typeface="Calibri"/>
              </a:rPr>
              <a:t> </a:t>
            </a:r>
            <a:r>
              <a:rPr lang="fr-FR" dirty="0" smtClean="0">
                <a:solidFill>
                  <a:schemeClr val="bg1"/>
                </a:solidFill>
                <a:cs typeface="Calibri"/>
              </a:rPr>
              <a:t>(ne fonctionne pas…)</a:t>
            </a:r>
            <a:endParaRPr lang="fr-FR" dirty="0">
              <a:solidFill>
                <a:schemeClr val="bg1"/>
              </a:solidFill>
              <a:cs typeface="Calibri"/>
            </a:endParaRPr>
          </a:p>
          <a:p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93969" y="2693988"/>
            <a:ext cx="23954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cs typeface="Calibri"/>
              </a:rPr>
              <a:t>Permettez-vous le cellulaire ou la tablette en classe? Si oui, quelles applications utilisez-vous?</a:t>
            </a:r>
            <a:endParaRPr lang="fr-FR" sz="2400" b="1" dirty="0">
              <a:cs typeface="Calibri"/>
            </a:endParaRPr>
          </a:p>
          <a:p>
            <a:endParaRPr lang="fr-CA" dirty="0"/>
          </a:p>
        </p:txBody>
      </p:sp>
      <p:pic>
        <p:nvPicPr>
          <p:cNvPr id="2" name="Picture 2" descr="https://monurl.ca/user/plugins/inline-qrcode/images/qrcff68b92a3aff1ab168f0acac79a1ea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459" y="3109277"/>
            <a:ext cx="2064501" cy="20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620" y="3226008"/>
            <a:ext cx="3628872" cy="17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056F9C-7B09-4D82-A8CD-8974EE9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Calibri Light"/>
              </a:rPr>
              <a:t>GESTION DU TEMPS D'ÉCRAN</a:t>
            </a:r>
            <a:endParaRPr lang="fr-FR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8A7C0-29D8-44F7-94D2-6BE75C0A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cs typeface="Calibri"/>
              </a:rPr>
              <a:t>De la prise de conscience à l'</a:t>
            </a:r>
            <a:r>
              <a:rPr lang="fr-FR" b="1" dirty="0" err="1">
                <a:solidFill>
                  <a:schemeClr val="bg1"/>
                </a:solidFill>
                <a:cs typeface="Calibri"/>
              </a:rPr>
              <a:t>auto-régulation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1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83BF8889-F480-42B1-B8B0-2B3141F7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>
                <a:solidFill>
                  <a:srgbClr val="970C10"/>
                </a:solidFill>
                <a:latin typeface="Berlin Sans FB Demi" panose="020E0802020502020306" pitchFamily="34" charset="0"/>
                <a:cs typeface="Calibri Light"/>
              </a:rPr>
              <a:t>Prise de conscience</a:t>
            </a:r>
            <a:endParaRPr lang="fr-FR" b="1" cap="all" dirty="0">
              <a:solidFill>
                <a:srgbClr val="970C1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A0789A-10B3-4539-998C-9DBD79F3DB57}"/>
              </a:ext>
            </a:extLst>
          </p:cNvPr>
          <p:cNvSpPr txBox="1"/>
          <p:nvPr/>
        </p:nvSpPr>
        <p:spPr>
          <a:xfrm>
            <a:off x="4274009" y="364120"/>
            <a:ext cx="1020817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Calibri"/>
              </a:rPr>
              <a:t>Texte</a:t>
            </a:r>
            <a:r>
              <a:rPr lang="en-US" b="1" dirty="0">
                <a:cs typeface="Calibri"/>
              </a:rPr>
              <a:t> à </a:t>
            </a:r>
            <a:r>
              <a:rPr lang="en-US" b="1" dirty="0" err="1">
                <a:cs typeface="Calibri"/>
              </a:rPr>
              <a:t>utiliser</a:t>
            </a:r>
            <a:r>
              <a:rPr lang="en-US" b="1" dirty="0">
                <a:cs typeface="Calibri"/>
              </a:rPr>
              <a:t> pour la </a:t>
            </a:r>
            <a:r>
              <a:rPr lang="en-US" b="1" dirty="0" err="1">
                <a:cs typeface="Calibri"/>
              </a:rPr>
              <a:t>prise</a:t>
            </a:r>
            <a:r>
              <a:rPr lang="en-US" b="1" dirty="0">
                <a:cs typeface="Calibri"/>
              </a:rPr>
              <a:t> de conscience des </a:t>
            </a:r>
            <a:r>
              <a:rPr lang="en-US" b="1" dirty="0" err="1">
                <a:cs typeface="Calibri"/>
              </a:rPr>
              <a:t>élèves</a:t>
            </a:r>
            <a:r>
              <a:rPr lang="en-US" dirty="0">
                <a:cs typeface="Calibri"/>
              </a:rPr>
              <a:t> </a:t>
            </a:r>
            <a:r>
              <a:rPr lang="en-US" u="sng" dirty="0">
                <a:cs typeface="Calibri"/>
              </a:rPr>
              <a:t>:</a:t>
            </a:r>
          </a:p>
          <a:p>
            <a:pPr algn="ctr"/>
            <a:r>
              <a:rPr lang="en-US" dirty="0">
                <a:cs typeface="Calibri"/>
              </a:rPr>
              <a:t>Les 5 </a:t>
            </a:r>
            <a:r>
              <a:rPr lang="en-US" dirty="0" err="1">
                <a:cs typeface="Calibri"/>
              </a:rPr>
              <a:t>effets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néfastes</a:t>
            </a:r>
            <a:r>
              <a:rPr lang="en-US" dirty="0">
                <a:cs typeface="Calibri"/>
              </a:rPr>
              <a:t> du </a:t>
            </a:r>
            <a:r>
              <a:rPr lang="en-US" dirty="0" err="1">
                <a:cs typeface="Calibri"/>
              </a:rPr>
              <a:t>téléphone</a:t>
            </a:r>
            <a:r>
              <a:rPr lang="en-US" dirty="0">
                <a:cs typeface="Calibri"/>
              </a:rPr>
              <a:t> portable sur la </a:t>
            </a:r>
            <a:r>
              <a:rPr lang="en-US" dirty="0" smtClean="0">
                <a:cs typeface="Calibri"/>
              </a:rPr>
              <a:t>santé</a:t>
            </a:r>
          </a:p>
          <a:p>
            <a:pPr algn="ctr"/>
            <a:r>
              <a:rPr lang="en-US" dirty="0">
                <a:cs typeface="Calibri"/>
                <a:hlinkClick r:id="rId3"/>
              </a:rPr>
              <a:t>https://</a:t>
            </a:r>
            <a:r>
              <a:rPr lang="en-US" dirty="0" smtClean="0">
                <a:cs typeface="Calibri"/>
                <a:hlinkClick r:id="rId3"/>
              </a:rPr>
              <a:t>monurl.ca/8bxo</a:t>
            </a:r>
            <a:r>
              <a:rPr lang="en-US" dirty="0" smtClean="0">
                <a:cs typeface="Calibri"/>
              </a:rPr>
              <a:t> </a:t>
            </a:r>
            <a:endParaRPr lang="en-US" dirty="0"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C85E70-CE76-4B12-B508-CFA56600BCFB}"/>
              </a:ext>
            </a:extLst>
          </p:cNvPr>
          <p:cNvSpPr txBox="1"/>
          <p:nvPr/>
        </p:nvSpPr>
        <p:spPr>
          <a:xfrm>
            <a:off x="605420" y="2350740"/>
            <a:ext cx="10981160" cy="38472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cs typeface="Calibri"/>
              </a:rPr>
              <a:t>Utilisation de ce texte en classe :</a:t>
            </a:r>
          </a:p>
          <a:p>
            <a:endParaRPr lang="fr-FR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Calibri"/>
              </a:rPr>
              <a:t>Lecture </a:t>
            </a:r>
            <a:r>
              <a:rPr lang="fr-FR" sz="2400" dirty="0">
                <a:cs typeface="Calibri"/>
              </a:rPr>
              <a:t>du texte en équipe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Calibri"/>
              </a:rPr>
              <a:t>Résumé </a:t>
            </a:r>
            <a:r>
              <a:rPr lang="fr-FR" sz="2400" dirty="0">
                <a:cs typeface="Calibri"/>
              </a:rPr>
              <a:t>du texte à l'aide d'un organisateur textuel (POPPLET)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Calibri"/>
              </a:rPr>
              <a:t>Envoie </a:t>
            </a:r>
            <a:r>
              <a:rPr lang="fr-FR" sz="2400" dirty="0">
                <a:cs typeface="Calibri"/>
              </a:rPr>
              <a:t>directement sur mon adresse courriel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Calibri"/>
              </a:rPr>
              <a:t>Retour </a:t>
            </a:r>
            <a:r>
              <a:rPr lang="fr-FR" sz="2400" dirty="0">
                <a:cs typeface="Calibri"/>
              </a:rPr>
              <a:t>en classe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Calibri"/>
              </a:rPr>
              <a:t>Vérification </a:t>
            </a:r>
            <a:r>
              <a:rPr lang="fr-FR" sz="2400" dirty="0">
                <a:cs typeface="Calibri"/>
              </a:rPr>
              <a:t>du temps d'écran des élèves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Calibri"/>
              </a:rPr>
              <a:t>Discussion </a:t>
            </a:r>
            <a:r>
              <a:rPr lang="fr-FR" sz="2400" dirty="0">
                <a:cs typeface="Calibri"/>
              </a:rPr>
              <a:t>de groupe pour établir des règles claires de l'utilisation du cellulaire en classe </a:t>
            </a:r>
          </a:p>
          <a:p>
            <a:endParaRPr lang="fr-FR" sz="2400" dirty="0">
              <a:cs typeface="Calibri"/>
            </a:endParaRPr>
          </a:p>
        </p:txBody>
      </p:sp>
      <p:pic>
        <p:nvPicPr>
          <p:cNvPr id="2050" name="Picture 2" descr="https://monurl.ca/user/plugins/inline-qrcode/images/qrc18ede46667b0877940043a401681f5b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281" y="1287450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BDA904-010B-4C6D-932F-1349F2CE81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093" y="3213636"/>
            <a:ext cx="1357806" cy="13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339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902E97-4B3C-46F7-9F2E-7A5278BF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r-FR" sz="1800" dirty="0">
                <a:solidFill>
                  <a:srgbClr val="FFFFFF"/>
                </a:solidFill>
                <a:cs typeface="Calibri Light"/>
              </a:rPr>
              <a:t>Exemple d'un élève qui a utilisé l'application </a:t>
            </a:r>
            <a:r>
              <a:rPr lang="fr-FR" sz="1800" dirty="0" err="1">
                <a:solidFill>
                  <a:srgbClr val="FFFFFF"/>
                </a:solidFill>
                <a:cs typeface="Calibri Light"/>
              </a:rPr>
              <a:t>Popplet</a:t>
            </a:r>
            <a:r>
              <a:rPr lang="fr-FR" sz="1800" dirty="0">
                <a:solidFill>
                  <a:srgbClr val="FFFFFF"/>
                </a:solidFill>
                <a:cs typeface="Calibri Light"/>
              </a:rPr>
              <a:t> (Sujet la drogue: effets et conséquences)</a:t>
            </a: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3" name="Image 3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30932B81-668B-4D4F-8525-5591D1245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273" y="113548"/>
            <a:ext cx="9069530" cy="66275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5902E97-4B3C-46F7-9F2E-7A5278BFD681}"/>
              </a:ext>
            </a:extLst>
          </p:cNvPr>
          <p:cNvSpPr txBox="1">
            <a:spLocks/>
          </p:cNvSpPr>
          <p:nvPr/>
        </p:nvSpPr>
        <p:spPr>
          <a:xfrm>
            <a:off x="264727" y="31757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 smtClean="0">
                <a:solidFill>
                  <a:srgbClr val="FFFFFF"/>
                </a:solidFill>
                <a:cs typeface="Calibri Light"/>
              </a:rPr>
              <a:t>Exemple d'un élève qui a utilisé l'application </a:t>
            </a:r>
            <a:r>
              <a:rPr lang="fr-FR" sz="1800" dirty="0" err="1" smtClean="0">
                <a:solidFill>
                  <a:srgbClr val="FFFFFF"/>
                </a:solidFill>
                <a:cs typeface="Calibri Light"/>
              </a:rPr>
              <a:t>Popplet</a:t>
            </a:r>
            <a:r>
              <a:rPr lang="fr-FR" sz="1800" dirty="0" smtClean="0">
                <a:solidFill>
                  <a:srgbClr val="FFFFFF"/>
                </a:solidFill>
                <a:cs typeface="Calibri Light"/>
              </a:rPr>
              <a:t> (Sujet la drogue: effets et conséquences)</a:t>
            </a: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9" name="Image 3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30932B81-668B-4D4F-8525-5591D1245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887" t="4558" r="25535"/>
          <a:stretch/>
        </p:blipFill>
        <p:spPr>
          <a:xfrm>
            <a:off x="6858000" y="0"/>
            <a:ext cx="4405745" cy="632542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350385" y="-3389"/>
            <a:ext cx="2998960" cy="2885134"/>
          </a:xfrm>
          <a:prstGeom prst="ellipse">
            <a:avLst/>
          </a:prstGeom>
          <a:noFill/>
          <a:ln w="76200">
            <a:solidFill>
              <a:srgbClr val="970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3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30932B81-668B-4D4F-8525-5591D1245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751" t="7693" r="34711" b="53005"/>
          <a:stretch/>
        </p:blipFill>
        <p:spPr>
          <a:xfrm>
            <a:off x="1858265" y="1691537"/>
            <a:ext cx="4877053" cy="4304629"/>
          </a:xfrm>
          <a:prstGeom prst="ellipse">
            <a:avLst/>
          </a:prstGeom>
          <a:ln w="76200" cap="rnd">
            <a:solidFill>
              <a:srgbClr val="970C1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Connecteur droit 11"/>
          <p:cNvCxnSpPr>
            <a:stCxn id="5" idx="1"/>
          </p:cNvCxnSpPr>
          <p:nvPr/>
        </p:nvCxnSpPr>
        <p:spPr>
          <a:xfrm flipH="1">
            <a:off x="3823855" y="419129"/>
            <a:ext cx="3965718" cy="12724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5"/>
          </p:cNvCxnSpPr>
          <p:nvPr/>
        </p:nvCxnSpPr>
        <p:spPr>
          <a:xfrm flipH="1">
            <a:off x="6021090" y="2721148"/>
            <a:ext cx="3503849" cy="26446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7">
            <a:extLst>
              <a:ext uri="{FF2B5EF4-FFF2-40B4-BE49-F238E27FC236}">
                <a16:creationId xmlns:a16="http://schemas.microsoft.com/office/drawing/2014/main" id="{BDBDA904-010B-4C6D-932F-1349F2CE81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8" y="3226339"/>
            <a:ext cx="1357806" cy="13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7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05" y="4203032"/>
            <a:ext cx="11566358" cy="2133600"/>
          </a:xfrm>
          <a:prstGeom prst="rect">
            <a:avLst/>
          </a:prstGeom>
          <a:solidFill>
            <a:srgbClr val="970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8133347" y="4388778"/>
            <a:ext cx="3391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The </a:t>
            </a:r>
            <a:r>
              <a:rPr lang="fr-FR" i="1" dirty="0">
                <a:solidFill>
                  <a:schemeClr val="bg1"/>
                </a:solidFill>
              </a:rPr>
              <a:t>Learning Habit: A </a:t>
            </a:r>
            <a:r>
              <a:rPr lang="fr-FR" i="1" dirty="0" err="1">
                <a:solidFill>
                  <a:schemeClr val="bg1"/>
                </a:solidFill>
              </a:rPr>
              <a:t>Groundbreaking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err="1">
                <a:solidFill>
                  <a:schemeClr val="bg1"/>
                </a:solidFill>
              </a:rPr>
              <a:t>Approach</a:t>
            </a:r>
            <a:r>
              <a:rPr lang="fr-FR" i="1" dirty="0">
                <a:solidFill>
                  <a:schemeClr val="bg1"/>
                </a:solidFill>
              </a:rPr>
              <a:t> to </a:t>
            </a:r>
            <a:r>
              <a:rPr lang="fr-FR" i="1" dirty="0" err="1">
                <a:solidFill>
                  <a:schemeClr val="bg1"/>
                </a:solidFill>
              </a:rPr>
              <a:t>Homework</a:t>
            </a:r>
            <a:r>
              <a:rPr lang="fr-FR" i="1" dirty="0">
                <a:solidFill>
                  <a:schemeClr val="bg1"/>
                </a:solidFill>
              </a:rPr>
              <a:t> and </a:t>
            </a:r>
            <a:r>
              <a:rPr lang="fr-FR" i="1" dirty="0" err="1">
                <a:solidFill>
                  <a:schemeClr val="bg1"/>
                </a:solidFill>
              </a:rPr>
              <a:t>Parenting</a:t>
            </a:r>
            <a:r>
              <a:rPr lang="fr-FR" i="1" dirty="0">
                <a:solidFill>
                  <a:schemeClr val="bg1"/>
                </a:solidFill>
              </a:rPr>
              <a:t> That </a:t>
            </a:r>
            <a:r>
              <a:rPr lang="fr-FR" i="1" dirty="0" err="1">
                <a:solidFill>
                  <a:schemeClr val="bg1"/>
                </a:solidFill>
              </a:rPr>
              <a:t>Helps</a:t>
            </a:r>
            <a:r>
              <a:rPr lang="fr-FR" i="1" dirty="0">
                <a:solidFill>
                  <a:schemeClr val="bg1"/>
                </a:solidFill>
              </a:rPr>
              <a:t> Our </a:t>
            </a:r>
            <a:r>
              <a:rPr lang="fr-FR" i="1" dirty="0" err="1">
                <a:solidFill>
                  <a:schemeClr val="bg1"/>
                </a:solidFill>
              </a:rPr>
              <a:t>Children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err="1">
                <a:solidFill>
                  <a:schemeClr val="bg1"/>
                </a:solidFill>
              </a:rPr>
              <a:t>Succeed</a:t>
            </a:r>
            <a:r>
              <a:rPr lang="fr-FR" i="1" dirty="0">
                <a:solidFill>
                  <a:schemeClr val="bg1"/>
                </a:solidFill>
              </a:rPr>
              <a:t> in </a:t>
            </a:r>
            <a:r>
              <a:rPr lang="fr-FR" i="1" dirty="0" err="1">
                <a:solidFill>
                  <a:schemeClr val="bg1"/>
                </a:solidFill>
              </a:rPr>
              <a:t>School</a:t>
            </a:r>
            <a:r>
              <a:rPr lang="fr-FR" i="1" dirty="0">
                <a:solidFill>
                  <a:schemeClr val="bg1"/>
                </a:solidFill>
              </a:rPr>
              <a:t> and Life </a:t>
            </a:r>
            <a:r>
              <a:rPr lang="fr-FR" dirty="0">
                <a:solidFill>
                  <a:schemeClr val="bg1"/>
                </a:solidFill>
              </a:rPr>
              <a:t>par </a:t>
            </a:r>
            <a:r>
              <a:rPr lang="fr-FR" dirty="0" err="1">
                <a:solidFill>
                  <a:schemeClr val="bg1"/>
                </a:solidFill>
              </a:rPr>
              <a:t>Stephanie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Donaldson-Pressman</a:t>
            </a:r>
            <a:r>
              <a:rPr lang="fr-FR" dirty="0">
                <a:solidFill>
                  <a:schemeClr val="bg1"/>
                </a:solidFill>
              </a:rPr>
              <a:t>, Rebecca Jackson et Dr. Robert M. </a:t>
            </a:r>
            <a:r>
              <a:rPr lang="fr-FR" dirty="0" err="1">
                <a:solidFill>
                  <a:schemeClr val="bg1"/>
                </a:solidFill>
              </a:rPr>
              <a:t>Pressman</a:t>
            </a:r>
            <a:endParaRPr lang="fr-FR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AFAE98-35B6-49A6-86B8-75071B7E0A10}"/>
              </a:ext>
            </a:extLst>
          </p:cNvPr>
          <p:cNvSpPr txBox="1"/>
          <p:nvPr/>
        </p:nvSpPr>
        <p:spPr>
          <a:xfrm>
            <a:off x="2951747" y="706532"/>
            <a:ext cx="6288505" cy="707886"/>
          </a:xfrm>
          <a:prstGeom prst="rect">
            <a:avLst/>
          </a:prstGeom>
          <a:solidFill>
            <a:srgbClr val="FDFF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970C10"/>
                </a:solidFill>
                <a:latin typeface="Berlin Sans FB Demi" panose="020E0802020502020306" pitchFamily="34" charset="0"/>
              </a:rPr>
              <a:t>Lectures suggérées</a:t>
            </a:r>
            <a:endParaRPr lang="fr-FR" sz="4000" b="1" cap="all" dirty="0">
              <a:solidFill>
                <a:srgbClr val="970C10"/>
              </a:solidFill>
              <a:latin typeface="Berlin Sans FB Demi" panose="020E0802020502020306" pitchFamily="34" charset="0"/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52" y="2120950"/>
            <a:ext cx="3391301" cy="218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536" y="2120950"/>
            <a:ext cx="3400926" cy="221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346" y="2122434"/>
            <a:ext cx="3391302" cy="221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67351" y="4388778"/>
            <a:ext cx="3391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Document de l'INSPQ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dirty="0">
                <a:solidFill>
                  <a:schemeClr val="bg1"/>
                </a:solidFill>
                <a:cs typeface="Calibri" panose="020F0502020204030204"/>
                <a:hlinkClick r:id="rId7"/>
              </a:rPr>
              <a:t>https://</a:t>
            </a:r>
            <a:r>
              <a:rPr lang="fr-FR" dirty="0" smtClean="0">
                <a:solidFill>
                  <a:schemeClr val="bg1"/>
                </a:solidFill>
                <a:cs typeface="Calibri" panose="020F0502020204030204"/>
                <a:hlinkClick r:id="rId7"/>
              </a:rPr>
              <a:t>monurl.ca/8cax</a:t>
            </a:r>
            <a:r>
              <a:rPr lang="fr-FR" dirty="0" smtClean="0">
                <a:solidFill>
                  <a:schemeClr val="bg1"/>
                </a:solidFill>
                <a:cs typeface="Calibri" panose="020F0502020204030204"/>
              </a:rPr>
              <a:t> (</a:t>
            </a:r>
            <a:r>
              <a:rPr lang="fr-FR" dirty="0">
                <a:solidFill>
                  <a:schemeClr val="bg1"/>
                </a:solidFill>
                <a:cs typeface="Calibri" panose="020F0502020204030204"/>
              </a:rPr>
              <a:t>voir page 7 à propos des 18 ans et plus)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5536" y="4388778"/>
            <a:ext cx="3391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cs typeface="Calibri"/>
              </a:rPr>
              <a:t>Recommandation de </a:t>
            </a:r>
            <a:r>
              <a:rPr lang="fr-FR" i="1" dirty="0">
                <a:solidFill>
                  <a:schemeClr val="bg1"/>
                </a:solidFill>
                <a:cs typeface="Calibri"/>
              </a:rPr>
              <a:t>Médecin sans </a:t>
            </a:r>
            <a:r>
              <a:rPr lang="fr-FR" i="1" dirty="0" smtClean="0">
                <a:solidFill>
                  <a:schemeClr val="bg1"/>
                </a:solidFill>
                <a:cs typeface="Calibri"/>
              </a:rPr>
              <a:t>rendez-vous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  <a:hlinkClick r:id="rId8"/>
              </a:rPr>
              <a:t>https://</a:t>
            </a:r>
            <a:r>
              <a:rPr lang="fr-FR" dirty="0" smtClean="0">
                <a:solidFill>
                  <a:schemeClr val="bg1"/>
                </a:solidFill>
                <a:cs typeface="Calibri"/>
                <a:hlinkClick r:id="rId8"/>
              </a:rPr>
              <a:t>monurl.ca/8c40</a:t>
            </a:r>
            <a:endParaRPr lang="fr-FR" dirty="0" smtClean="0">
              <a:solidFill>
                <a:schemeClr val="bg1"/>
              </a:solidFill>
              <a:cs typeface="Calibri"/>
            </a:endParaRPr>
          </a:p>
          <a:p>
            <a:endParaRPr lang="fr-FR" i="1" dirty="0" smtClean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8" name="Picture 4" descr="https://monurl.ca/user/plugins/inline-qrcode/images/qrc52ecc9740925fd1a577b1b559a0d3ae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669" y="5300756"/>
            <a:ext cx="1251034" cy="12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monurl.ca/user/plugins/inline-qrcode/images/qrc2b6cb87fe46b946cefd7d41c93a0527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484" y="5312108"/>
            <a:ext cx="1251034" cy="12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175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B05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DBD05E3E88549966E72EBB5C65C53" ma:contentTypeVersion="6" ma:contentTypeDescription="Crée un document." ma:contentTypeScope="" ma:versionID="5cfce56806ca325d72681edd1d5538c5">
  <xsd:schema xmlns:xsd="http://www.w3.org/2001/XMLSchema" xmlns:xs="http://www.w3.org/2001/XMLSchema" xmlns:p="http://schemas.microsoft.com/office/2006/metadata/properties" xmlns:ns2="6c22a52b-e865-4c4c-b101-ec27d862f639" xmlns:ns3="abb8f22f-9d73-480f-a405-ff98a1b0371e" targetNamespace="http://schemas.microsoft.com/office/2006/metadata/properties" ma:root="true" ma:fieldsID="d8fe3012ac512cbaf77c4ee7c9369733" ns2:_="" ns3:_="">
    <xsd:import namespace="6c22a52b-e865-4c4c-b101-ec27d862f639"/>
    <xsd:import namespace="abb8f22f-9d73-480f-a405-ff98a1b037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a52b-e865-4c4c-b101-ec27d862f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f22f-9d73-480f-a405-ff98a1b037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A0E841-0224-4F0D-B984-71B65FD6289A}">
  <ds:schemaRefs>
    <ds:schemaRef ds:uri="abb8f22f-9d73-480f-a405-ff98a1b0371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c22a52b-e865-4c4c-b101-ec27d862f63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A03416-906D-4A90-BA8A-00D6BF2A1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2a52b-e865-4c4c-b101-ec27d862f639"/>
    <ds:schemaRef ds:uri="abb8f22f-9d73-480f-a405-ff98a1b03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DD64A2-F657-4162-A1BB-80F28C5ED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320</Words>
  <Application>Microsoft Office PowerPoint</Application>
  <PresentationFormat>Grand écran</PresentationFormat>
  <Paragraphs>102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Berlin Sans FB Demi</vt:lpstr>
      <vt:lpstr>Bernard MT Condensed</vt:lpstr>
      <vt:lpstr>Calibri</vt:lpstr>
      <vt:lpstr>Calibri Light</vt:lpstr>
      <vt:lpstr>Times New Roman</vt:lpstr>
      <vt:lpstr>Thème Office</vt:lpstr>
      <vt:lpstr>Présentation PowerPoint</vt:lpstr>
      <vt:lpstr>Vos animateurs </vt:lpstr>
      <vt:lpstr>Présentation PowerPoint</vt:lpstr>
      <vt:lpstr>Présentation PowerPoint</vt:lpstr>
      <vt:lpstr>EN GUISE D’AMORCE</vt:lpstr>
      <vt:lpstr>GESTION DU TEMPS D'ÉCRAN</vt:lpstr>
      <vt:lpstr>Prise de conscience</vt:lpstr>
      <vt:lpstr>Exemple d'un élève qui a utilisé l'application Popplet (Sujet la drogue: effets et conséquences)</vt:lpstr>
      <vt:lpstr>Présentation PowerPoint</vt:lpstr>
      <vt:lpstr>IMPACT DU TEMPS D'ÉCRAN</vt:lpstr>
      <vt:lpstr>Présentation PowerPoint</vt:lpstr>
      <vt:lpstr>Présentation PowerPoint</vt:lpstr>
      <vt:lpstr>CERTAINES PISTES D’UTILISATION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DE REMIND</vt:lpstr>
      <vt:lpstr>Présentation PowerPoint</vt:lpstr>
      <vt:lpstr>EN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Cellulaire comme outil pédagogique 1</dc:title>
  <dc:creator>LAURENT DEMERS</dc:creator>
  <cp:lastModifiedBy>test</cp:lastModifiedBy>
  <cp:revision>28</cp:revision>
  <dcterms:created xsi:type="dcterms:W3CDTF">2019-01-11T14:25:14Z</dcterms:created>
  <dcterms:modified xsi:type="dcterms:W3CDTF">2019-05-23T14:40:25Z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0x010100F5ADBD05E3E88549966E72EBB5C65C53</vt:lpwstr>
  </property>
</Properties>
</file>