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Source Code Pro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maticS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ourceCodePr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 min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 min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10-15 min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 min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15 min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25-30 min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10-15 min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Retour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5min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Commentaires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 min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5-10 min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5min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paris@csenergie.qc.ca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ites.google.com/csenergie.qc.ca/maths-avec-4/accuei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lay.kahoot.it/#/?quizId=cb4a51fd-f4f7-489f-bab6-e4c4a6b8e981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rive.google.com/open?id=1PCJY9L6g6YNhVNt4sai26Jj5MSTuHcGu" TargetMode="External"/><Relationship Id="rId4" Type="http://schemas.openxmlformats.org/officeDocument/2006/relationships/hyperlink" Target="https://drive.google.com/open?id=19zNyEOJ9ETzvahyuS6rukn2CZbANepYZ" TargetMode="External"/><Relationship Id="rId9" Type="http://schemas.openxmlformats.org/officeDocument/2006/relationships/hyperlink" Target="https://drive.google.com/open?id=1UvImqoxKrJRqBSWKOofjtMiivyUqmEJY" TargetMode="External"/><Relationship Id="rId5" Type="http://schemas.openxmlformats.org/officeDocument/2006/relationships/hyperlink" Target="https://drive.google.com/open?id=19zNyEOJ9ETzvahyuS6rukn2CZbANepYZ" TargetMode="External"/><Relationship Id="rId6" Type="http://schemas.openxmlformats.org/officeDocument/2006/relationships/hyperlink" Target="https://drive.google.com/open?id=19zNyEOJ9ETzvahyuS6rukn2CZbANepYZ" TargetMode="External"/><Relationship Id="rId7" Type="http://schemas.openxmlformats.org/officeDocument/2006/relationships/hyperlink" Target="https://drive.google.com/open?id=1UvImqoxKrJRqBSWKOofjtMiivyUqmEJY" TargetMode="External"/><Relationship Id="rId8" Type="http://schemas.openxmlformats.org/officeDocument/2006/relationships/hyperlink" Target="https://drive.google.com/open?id=1UvImqoxKrJRqBSWKOofjtMiivyUqmEJY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hyperlink" Target="http://bit.ly/jpm201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oo.gl/Z3Bi4p" TargetMode="External"/><Relationship Id="rId4" Type="http://schemas.openxmlformats.org/officeDocument/2006/relationships/hyperlink" Target="https://goo.gl/Z3Bi4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vimeo.com/163582751" TargetMode="External"/><Relationship Id="rId4" Type="http://schemas.openxmlformats.org/officeDocument/2006/relationships/hyperlink" Target="https://vimeo.com/user40522008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434575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Enseignement Explicite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</a:t>
            </a:r>
            <a:r>
              <a:rPr lang="fr"/>
              <a:t>Site Web</a:t>
            </a:r>
            <a:endParaRPr/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Catherine Paris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cparis@csenergie.qc.ca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11700" y="3963300"/>
            <a:ext cx="2482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Résolution, MAT-3051-2</a:t>
            </a:r>
            <a:endParaRPr/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fonctions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6967400" y="4704100"/>
            <a:ext cx="21081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Intervalle, MAT-3051-2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405450" y="324375"/>
            <a:ext cx="11700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Vos réflexions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Voici un autre document</a:t>
            </a:r>
            <a:endParaRPr/>
          </a:p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 révélation :)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4325825" y="4479600"/>
            <a:ext cx="4770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Problèmes et enjeux du monde contemporain, Éditions Grand Duc</a:t>
            </a:r>
            <a:endParaRPr sz="1800"/>
          </a:p>
        </p:txBody>
      </p:sp>
      <p:sp>
        <p:nvSpPr>
          <p:cNvPr id="139" name="Shape 139"/>
          <p:cNvSpPr txBox="1"/>
          <p:nvPr/>
        </p:nvSpPr>
        <p:spPr>
          <a:xfrm>
            <a:off x="544475" y="683475"/>
            <a:ext cx="1702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Vos réflexions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site et son concept</a:t>
            </a:r>
            <a:endParaRPr/>
          </a:p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Les maths avec 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Site web</a:t>
            </a:r>
            <a:endParaRPr/>
          </a:p>
        </p:txBody>
      </p:sp>
      <p:sp>
        <p:nvSpPr>
          <p:cNvPr id="156" name="Shape 156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Documents qui mettent en application l’enseignement explicite.</a:t>
            </a:r>
            <a:endParaRPr/>
          </a:p>
        </p:txBody>
      </p:sp>
      <p:sp>
        <p:nvSpPr>
          <p:cNvPr id="157" name="Shape 15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Survol du site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Survol des fiches théoriques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Fiches théoriques</a:t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28675"/>
            <a:ext cx="3999900" cy="3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Étape 1: Modélisation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Une situation est proposée.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Les étapes de la démarche sont détaillées à gauche.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</a:rPr>
              <a:t>À droite, un encadré propose </a:t>
            </a:r>
            <a:r>
              <a:rPr b="1" lang="fr">
                <a:solidFill>
                  <a:srgbClr val="0000FF"/>
                </a:solidFill>
              </a:rPr>
              <a:t>les étapes du raisonnement</a:t>
            </a:r>
            <a:r>
              <a:rPr lang="fr">
                <a:solidFill>
                  <a:srgbClr val="0000FF"/>
                </a:solidFill>
              </a:rPr>
              <a:t>. </a:t>
            </a:r>
            <a:endParaRPr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</a:rPr>
              <a:t>Le JE est utilisé.</a:t>
            </a:r>
            <a:endParaRPr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FF"/>
                </a:solidFill>
              </a:rPr>
              <a:t>	Je me demande, Je repère, Je me questionne, ...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4832400" y="3256575"/>
            <a:ext cx="3999900" cy="15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Étape 3 : Pratique autonome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Des situations semblables sont proposées.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Sans encadré.</a:t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832400" y="1228675"/>
            <a:ext cx="3999900" cy="17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Étape 2: Pratique dirigée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Des situations semblables sont proposées.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L’encadré est toujours présent, mais incomplet ou adapté.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Vos commentaires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kahoot</a:t>
            </a:r>
            <a:endParaRPr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kahoot.it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code :</a:t>
            </a:r>
            <a:endParaRPr/>
          </a:p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Création et échange d’Activités</a:t>
            </a:r>
            <a:endParaRPr/>
          </a:p>
        </p:txBody>
      </p:sp>
      <p:sp>
        <p:nvSpPr>
          <p:cNvPr id="176" name="Shape 176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Créer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3000"/>
              <a:t>Échanger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90250" y="526350"/>
            <a:ext cx="794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Je vous propose de poursuivre l’atelier en travaillant des fiches théoriques selon ces 3 étapes.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Suggestions</a:t>
            </a:r>
            <a:endParaRPr/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4151 - Déterminer la règle d’une fonction du second degré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4"/>
              </a:rPr>
              <a:t>4151 - Reconnaître une </a:t>
            </a:r>
            <a:r>
              <a:rPr lang="fr" u="sng">
                <a:solidFill>
                  <a:schemeClr val="hlink"/>
                </a:solidFill>
                <a:hlinkClick r:id="rId5"/>
              </a:rPr>
              <a:t>fonction du </a:t>
            </a:r>
            <a:r>
              <a:rPr lang="fr" u="sng">
                <a:solidFill>
                  <a:schemeClr val="hlink"/>
                </a:solidFill>
                <a:hlinkClick r:id="rId6"/>
              </a:rPr>
              <a:t>second degré à partir d’une description verbale.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7"/>
              </a:rPr>
              <a:t>4151 - Reconnaître une </a:t>
            </a:r>
            <a:r>
              <a:rPr lang="fr" u="sng">
                <a:solidFill>
                  <a:schemeClr val="hlink"/>
                </a:solidFill>
                <a:hlinkClick r:id="rId8"/>
              </a:rPr>
              <a:t>fonction du </a:t>
            </a:r>
            <a:r>
              <a:rPr lang="fr" u="sng">
                <a:solidFill>
                  <a:schemeClr val="hlink"/>
                </a:solidFill>
                <a:hlinkClick r:id="rId9"/>
              </a:rPr>
              <a:t>second degré à partir d’une table de valeurs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Autre</a:t>
            </a:r>
            <a:endParaRPr/>
          </a:p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Retour et Commentaires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050" y="1249725"/>
            <a:ext cx="2117900" cy="21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994575" y="2143500"/>
            <a:ext cx="3949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http://bit.ly/jpm2018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 programme aujourd’hui</a:t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469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L’enseignement explicite (un bref rappel)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Le site et son concept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Les activités proposées 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Création et échange d’activités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Retour et période de questions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https://goo.gl/Z3Bi4p</a:t>
            </a:r>
            <a:endParaRPr sz="3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11025" y="134425"/>
            <a:ext cx="2698500" cy="34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Qu’est-ce que </a:t>
            </a:r>
            <a:r>
              <a:rPr lang="fr" sz="3600"/>
              <a:t>l’enseignement explicite</a:t>
            </a:r>
            <a:r>
              <a:rPr lang="fr"/>
              <a:t> ?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4802" l="14492" r="19268" t="13095"/>
          <a:stretch/>
        </p:blipFill>
        <p:spPr>
          <a:xfrm>
            <a:off x="2504575" y="0"/>
            <a:ext cx="66394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 d’une vidéo inspirante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https://vimeo.com/163582751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 sz="11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Marie-France Beaumont</a:t>
            </a:r>
            <a:r>
              <a:rPr b="1" lang="fr" sz="115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15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signe d'une fonction, Vimeo.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Questions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réflexion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Cahiers d’apprentissage</a:t>
            </a:r>
            <a:endParaRPr b="0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f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Questionnement </a:t>
            </a:r>
            <a:endParaRPr b="0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f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Relever</a:t>
            </a:r>
            <a:endParaRPr b="0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f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Forces</a:t>
            </a:r>
            <a:endParaRPr b="0"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0" lang="f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Faiblesses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15051" r="18405" t="0"/>
          <a:stretch/>
        </p:blipFill>
        <p:spPr>
          <a:xfrm>
            <a:off x="4289876" y="0"/>
            <a:ext cx="4854123" cy="410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0" l="9012" r="9274" t="0"/>
          <a:stretch/>
        </p:blipFill>
        <p:spPr>
          <a:xfrm>
            <a:off x="0" y="0"/>
            <a:ext cx="4509926" cy="31044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331375" y="4353475"/>
            <a:ext cx="2482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Paramètres</a:t>
            </a:r>
            <a:r>
              <a:rPr lang="fr"/>
              <a:t>, MAT-1101-3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11700" y="3963300"/>
            <a:ext cx="24828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Résolution, MAT-3051-2</a:t>
            </a:r>
            <a:endParaRPr/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Variables dépendantes et indépendantes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Exemple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6967400" y="4704100"/>
            <a:ext cx="21081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Intervalle</a:t>
            </a:r>
            <a:r>
              <a:rPr lang="fr"/>
              <a:t>, MAT-3051-2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1309050" y="150600"/>
            <a:ext cx="10659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