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67" r:id="rId5"/>
    <p:sldId id="265" r:id="rId6"/>
    <p:sldId id="268" r:id="rId7"/>
    <p:sldId id="269" r:id="rId8"/>
    <p:sldId id="275" r:id="rId9"/>
    <p:sldId id="270" r:id="rId10"/>
    <p:sldId id="271" r:id="rId11"/>
    <p:sldId id="259" r:id="rId12"/>
    <p:sldId id="260" r:id="rId13"/>
    <p:sldId id="272" r:id="rId14"/>
    <p:sldId id="273" r:id="rId15"/>
    <p:sldId id="262" r:id="rId16"/>
    <p:sldId id="274" r:id="rId17"/>
    <p:sldId id="263" r:id="rId18"/>
    <p:sldId id="264" r:id="rId19"/>
    <p:sldId id="27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mma Osadceaia" initials="RO" lastIdx="11" clrIdx="0">
    <p:extLst>
      <p:ext uri="{19B8F6BF-5375-455C-9EA6-DF929625EA0E}">
        <p15:presenceInfo xmlns:p15="http://schemas.microsoft.com/office/powerpoint/2012/main" userId="S-1-5-21-3004208811-1138285880-872737147-31992" providerId="AD"/>
      </p:ext>
    </p:extLst>
  </p:cmAuthor>
  <p:cmAuthor id="2" name="LAURENT DEMERS" initials="LD" lastIdx="1" clrIdx="1">
    <p:extLst>
      <p:ext uri="{19B8F6BF-5375-455C-9EA6-DF929625EA0E}">
        <p15:presenceInfo xmlns:p15="http://schemas.microsoft.com/office/powerpoint/2012/main" userId="S-1-5-21-3004208811-1138285880-872737147-207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4818" autoAdjust="0"/>
  </p:normalViewPr>
  <p:slideViewPr>
    <p:cSldViewPr snapToGrid="0">
      <p:cViewPr varScale="1">
        <p:scale>
          <a:sx n="51" d="100"/>
          <a:sy n="51" d="100"/>
        </p:scale>
        <p:origin x="15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13A8D-2484-4FA8-BE94-9208C1D46326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1ADD5-E672-4793-897B-03CDE051CE6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0395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1C3A5-D1FF-4AEF-ABA3-0E2295AFA902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70A7B-1760-4A76-88DC-1F999DC805B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78412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63377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53503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647362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25483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27071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10156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418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784458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11528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88768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5878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9263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09890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6562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20162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35253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18625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72258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8113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7895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04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fr-CA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340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0801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1563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886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3045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935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9827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B25056D-4866-49FB-BC79-D698E393EA10}" type="datetimeFigureOut">
              <a:rPr lang="fr-CA" smtClean="0"/>
              <a:t>2018-04-25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6440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C3YFyah_Yg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Zg5zSVxx9J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ANG-5106-2%20Project%201.doc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ANG-5106-2%20Project%202B.doc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v4s0wdDOK0" TargetMode="Externa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NG-5106-2%20Project%203.doc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Z3NDP-Qiak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s://www.youtube.com/watch?v=DZ3NDP-Qiak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>
                <a:latin typeface="Algerian" panose="04020705040A02060702" pitchFamily="82" charset="0"/>
              </a:rPr>
              <a:t>ANG-5106-2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75097" y="4652813"/>
            <a:ext cx="7891272" cy="1069848"/>
          </a:xfrm>
        </p:spPr>
        <p:txBody>
          <a:bodyPr>
            <a:normAutofit fontScale="92500" lnSpcReduction="10000"/>
          </a:bodyPr>
          <a:lstStyle/>
          <a:p>
            <a:r>
              <a:rPr lang="fr-CA" sz="3600" dirty="0" smtClean="0">
                <a:latin typeface="Bernard MT Condensed" panose="02050806060905020404" pitchFamily="18" charset="0"/>
              </a:rPr>
              <a:t>Eugene </a:t>
            </a:r>
            <a:r>
              <a:rPr lang="fr-CA" sz="3600" dirty="0">
                <a:latin typeface="Bernard MT Condensed" panose="02050806060905020404" pitchFamily="18" charset="0"/>
              </a:rPr>
              <a:t>Abrams, English </a:t>
            </a:r>
            <a:r>
              <a:rPr lang="fr-CA" sz="3600" dirty="0" err="1">
                <a:latin typeface="Bernard MT Condensed" panose="02050806060905020404" pitchFamily="18" charset="0"/>
              </a:rPr>
              <a:t>teacher</a:t>
            </a:r>
            <a:r>
              <a:rPr lang="fr-CA" sz="3600" dirty="0">
                <a:latin typeface="Bernard MT Condensed" panose="02050806060905020404" pitchFamily="18" charset="0"/>
              </a:rPr>
              <a:t>, </a:t>
            </a:r>
            <a:r>
              <a:rPr lang="fr-CA" sz="3600" dirty="0" smtClean="0">
                <a:latin typeface="Bernard MT Condensed" panose="02050806060905020404" pitchFamily="18" charset="0"/>
              </a:rPr>
              <a:t>CSMV</a:t>
            </a:r>
          </a:p>
          <a:p>
            <a:r>
              <a:rPr lang="fr-CA" sz="3600" dirty="0" smtClean="0">
                <a:latin typeface="Bernard MT Condensed" panose="02050806060905020404" pitchFamily="18" charset="0"/>
              </a:rPr>
              <a:t>eugene.abrams@csmv.qc.ca</a:t>
            </a:r>
            <a:endParaRPr lang="fr-CA" sz="3600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44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5824" y="1630520"/>
            <a:ext cx="10058400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CA" dirty="0" smtClean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Bernard MT Condensed" panose="02050806060905020404" pitchFamily="18" charset="0"/>
              </a:rPr>
              <a:t>GRAMMAR &amp; SYNTAX</a:t>
            </a:r>
            <a:endParaRPr lang="en-US" sz="3200" dirty="0">
              <a:latin typeface="Bernard MT Condensed" panose="02050806060905020404" pitchFamily="18" charset="0"/>
            </a:endParaRPr>
          </a:p>
          <a:p>
            <a:r>
              <a:rPr lang="en-US" sz="3200" dirty="0" smtClean="0">
                <a:latin typeface="Bernard MT Condensed" panose="02050806060905020404" pitchFamily="18" charset="0"/>
              </a:rPr>
              <a:t>review of </a:t>
            </a:r>
            <a:r>
              <a:rPr lang="en-US" sz="3200" dirty="0">
                <a:latin typeface="Bernard MT Condensed" panose="02050806060905020404" pitchFamily="18" charset="0"/>
              </a:rPr>
              <a:t>grammatical elements necessary for </a:t>
            </a:r>
          </a:p>
          <a:p>
            <a:pPr marL="0" indent="0">
              <a:buNone/>
            </a:pPr>
            <a:r>
              <a:rPr lang="en-US" sz="3200" dirty="0" smtClean="0">
                <a:latin typeface="Bernard MT Condensed" panose="02050806060905020404" pitchFamily="18" charset="0"/>
              </a:rPr>
              <a:t>  correct </a:t>
            </a:r>
            <a:r>
              <a:rPr lang="en-US" sz="3200" dirty="0">
                <a:latin typeface="Bernard MT Condensed" panose="02050806060905020404" pitchFamily="18" charset="0"/>
              </a:rPr>
              <a:t>speech and writing</a:t>
            </a:r>
          </a:p>
          <a:p>
            <a:r>
              <a:rPr lang="en-US" sz="3200" dirty="0" smtClean="0">
                <a:latin typeface="Bernard MT Condensed" panose="02050806060905020404" pitchFamily="18" charset="0"/>
              </a:rPr>
              <a:t>subjunctive form </a:t>
            </a:r>
            <a:r>
              <a:rPr lang="en-US" dirty="0" smtClean="0"/>
              <a:t>(</a:t>
            </a:r>
            <a:r>
              <a:rPr lang="en-US" dirty="0"/>
              <a:t>e.g. </a:t>
            </a:r>
            <a:r>
              <a:rPr lang="en-US" i="1" dirty="0"/>
              <a:t>I suggested that she go...; 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I </a:t>
            </a:r>
            <a:r>
              <a:rPr lang="en-US" i="1" dirty="0"/>
              <a:t>suggest that he ask…; </a:t>
            </a:r>
            <a:r>
              <a:rPr lang="en-US" i="1" dirty="0" smtClean="0"/>
              <a:t> I will suggest </a:t>
            </a:r>
            <a:r>
              <a:rPr lang="en-US" i="1" dirty="0"/>
              <a:t>that she look into</a:t>
            </a:r>
            <a:r>
              <a:rPr lang="en-US" i="1" dirty="0" smtClean="0"/>
              <a:t>…)</a:t>
            </a:r>
            <a:endParaRPr lang="fr-CA" sz="3200" dirty="0">
              <a:latin typeface="Bernard MT Condensed" panose="02050806060905020404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585913" y="21176"/>
            <a:ext cx="8975888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dirty="0" smtClean="0">
                <a:latin typeface="Bernard MT Condensed" panose="02050806060905020404" pitchFamily="18" charset="0"/>
              </a:rPr>
              <a:t>Course </a:t>
            </a:r>
            <a:r>
              <a:rPr lang="fr-CA" dirty="0" err="1" smtClean="0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969" y="1913586"/>
            <a:ext cx="3677199" cy="431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25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9848" y="157086"/>
            <a:ext cx="10058400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Structure of the course </a:t>
            </a:r>
            <a:r>
              <a:rPr lang="fr-CA" dirty="0" err="1">
                <a:latin typeface="Bernard MT Condensed" panose="02050806060905020404" pitchFamily="18" charset="0"/>
              </a:rPr>
              <a:t>material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Six </a:t>
            </a:r>
            <a:r>
              <a:rPr lang="fr-CA" sz="3600" dirty="0" err="1">
                <a:latin typeface="Bernard MT Condensed" panose="02050806060905020404" pitchFamily="18" charset="0"/>
              </a:rPr>
              <a:t>Projects</a:t>
            </a:r>
            <a:r>
              <a:rPr lang="fr-CA" sz="3600" dirty="0">
                <a:latin typeface="Bernard MT Condensed" panose="02050806060905020404" pitchFamily="18" charset="0"/>
              </a:rPr>
              <a:t> (formative)</a:t>
            </a:r>
          </a:p>
          <a:p>
            <a:r>
              <a:rPr lang="fr-CA" sz="3600" dirty="0">
                <a:latin typeface="Bernard MT Condensed" panose="02050806060905020404" pitchFamily="18" charset="0"/>
              </a:rPr>
              <a:t>Six </a:t>
            </a:r>
            <a:r>
              <a:rPr lang="fr-CA" sz="3600" dirty="0" err="1">
                <a:latin typeface="Bernard MT Condensed" panose="02050806060905020404" pitchFamily="18" charset="0"/>
              </a:rPr>
              <a:t>LES’s</a:t>
            </a:r>
            <a:r>
              <a:rPr lang="fr-CA" sz="3600" dirty="0">
                <a:latin typeface="Bernard MT Condensed" panose="02050806060905020404" pitchFamily="18" charset="0"/>
              </a:rPr>
              <a:t> (</a:t>
            </a:r>
            <a:r>
              <a:rPr lang="fr-CA" sz="3600" dirty="0" err="1">
                <a:latin typeface="Bernard MT Condensed" panose="02050806060905020404" pitchFamily="18" charset="0"/>
              </a:rPr>
              <a:t>mobilizing</a:t>
            </a:r>
            <a:r>
              <a:rPr lang="fr-CA" sz="3600" dirty="0">
                <a:latin typeface="Bernard MT Condensed" panose="02050806060905020404" pitchFamily="18" charset="0"/>
              </a:rPr>
              <a:t> </a:t>
            </a:r>
            <a:r>
              <a:rPr lang="fr-CA" sz="3600" dirty="0" err="1">
                <a:latin typeface="Bernard MT Condensed" panose="02050806060905020404" pitchFamily="18" charset="0"/>
              </a:rPr>
              <a:t>abilities</a:t>
            </a:r>
            <a:r>
              <a:rPr lang="fr-CA" sz="3600" dirty="0">
                <a:latin typeface="Bernard MT Condensed" panose="02050806060905020404" pitchFamily="18" charset="0"/>
              </a:rPr>
              <a:t>)</a:t>
            </a:r>
          </a:p>
          <a:p>
            <a:r>
              <a:rPr lang="fr-CA" sz="3600" dirty="0" err="1">
                <a:latin typeface="Bernard MT Condensed" panose="02050806060905020404" pitchFamily="18" charset="0"/>
              </a:rPr>
              <a:t>Teacher’s</a:t>
            </a:r>
            <a:r>
              <a:rPr lang="fr-CA" sz="3600" dirty="0">
                <a:latin typeface="Bernard MT Condensed" panose="02050806060905020404" pitchFamily="18" charset="0"/>
              </a:rPr>
              <a:t> Guide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E9"/>
              </a:clrFrom>
              <a:clrTo>
                <a:srgbClr val="FFF9E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6768" y="3570921"/>
            <a:ext cx="4261480" cy="26012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2552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60387"/>
            <a:ext cx="10058400" cy="1609344"/>
          </a:xfrm>
        </p:spPr>
        <p:txBody>
          <a:bodyPr/>
          <a:lstStyle/>
          <a:p>
            <a:r>
              <a:rPr lang="fr-CA" dirty="0">
                <a:latin typeface="Bernard MT Condensed" panose="02050806060905020404" pitchFamily="18" charset="0"/>
              </a:rPr>
              <a:t>And more </a:t>
            </a:r>
            <a:r>
              <a:rPr lang="fr-CA" dirty="0" err="1">
                <a:latin typeface="Bernard MT Condensed" panose="02050806060905020404" pitchFamily="18" charset="0"/>
              </a:rPr>
              <a:t>specifically</a:t>
            </a:r>
            <a:r>
              <a:rPr lang="fr-CA" dirty="0">
                <a:latin typeface="Bernard MT Condensed" panose="02050806060905020404" pitchFamily="18" charset="0"/>
              </a:rPr>
              <a:t>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72150"/>
            <a:ext cx="10515600" cy="10906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sz="3200" u="sng" dirty="0" smtClean="0">
                <a:latin typeface="Bernard MT Condensed" panose="02050806060905020404" pitchFamily="18" charset="0"/>
              </a:rPr>
              <a:t>PROJECT ONE</a:t>
            </a:r>
            <a:endParaRPr lang="fr-CA" sz="3200" u="sng" dirty="0">
              <a:latin typeface="Bernard MT Condensed" panose="02050806060905020404" pitchFamily="18" charset="0"/>
            </a:endParaRPr>
          </a:p>
          <a:p>
            <a:r>
              <a:rPr lang="fr-CA" dirty="0" err="1" smtClean="0">
                <a:latin typeface="Bernard MT Condensed" panose="02050806060905020404" pitchFamily="18" charset="0"/>
              </a:rPr>
              <a:t>Students</a:t>
            </a:r>
            <a:r>
              <a:rPr lang="fr-CA" dirty="0" smtClean="0">
                <a:latin typeface="Bernard MT Condensed" panose="02050806060905020404" pitchFamily="18" charset="0"/>
              </a:rPr>
              <a:t> first </a:t>
            </a:r>
            <a:r>
              <a:rPr lang="fr-CA" dirty="0" err="1" smtClean="0">
                <a:latin typeface="Bernard MT Condensed" panose="02050806060905020404" pitchFamily="18" charset="0"/>
              </a:rPr>
              <a:t>watch</a:t>
            </a:r>
            <a:r>
              <a:rPr lang="fr-CA" dirty="0" smtClean="0">
                <a:latin typeface="Bernard MT Condensed" panose="02050806060905020404" pitchFamily="18" charset="0"/>
              </a:rPr>
              <a:t> and </a:t>
            </a:r>
            <a:r>
              <a:rPr lang="fr-CA" dirty="0" err="1" smtClean="0">
                <a:latin typeface="Bernard MT Condensed" panose="02050806060905020404" pitchFamily="18" charset="0"/>
              </a:rPr>
              <a:t>take</a:t>
            </a:r>
            <a:r>
              <a:rPr lang="fr-CA" dirty="0" smtClean="0">
                <a:latin typeface="Bernard MT Condensed" panose="02050806060905020404" pitchFamily="18" charset="0"/>
              </a:rPr>
              <a:t> notes on the film, </a:t>
            </a:r>
            <a:r>
              <a:rPr lang="fr-CA" sz="4600" i="1" dirty="0" smtClean="0">
                <a:latin typeface="Bernard MT Condensed" panose="02050806060905020404" pitchFamily="18" charset="0"/>
              </a:rPr>
              <a:t>All the </a:t>
            </a:r>
            <a:r>
              <a:rPr lang="fr-CA" sz="4600" i="1" dirty="0" err="1" smtClean="0">
                <a:latin typeface="Bernard MT Condensed" panose="02050806060905020404" pitchFamily="18" charset="0"/>
              </a:rPr>
              <a:t>President’s</a:t>
            </a:r>
            <a:r>
              <a:rPr lang="fr-CA" sz="4600" i="1" dirty="0" smtClean="0">
                <a:latin typeface="Bernard MT Condensed" panose="02050806060905020404" pitchFamily="18" charset="0"/>
              </a:rPr>
              <a:t> Men</a:t>
            </a:r>
            <a:endParaRPr lang="fr-CA" sz="3100" i="1" dirty="0" smtClean="0">
              <a:latin typeface="Bernard MT Condensed" panose="02050806060905020404" pitchFamily="18" charset="0"/>
            </a:endParaRPr>
          </a:p>
          <a:p>
            <a:endParaRPr lang="fr-CA" sz="2600" i="1" dirty="0" smtClean="0">
              <a:latin typeface="Bernard MT Condensed" panose="02050806060905020404" pitchFamily="18" charset="0"/>
            </a:endParaRPr>
          </a:p>
          <a:p>
            <a:endParaRPr lang="fr-CA" i="1" dirty="0" smtClean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endParaRPr lang="fr-CA" i="1" dirty="0">
              <a:latin typeface="Bernard MT Condensed" panose="020508060609050204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EA8C93-844E-4F73-BD6C-F36F912B6AAB}"/>
              </a:ext>
            </a:extLst>
          </p:cNvPr>
          <p:cNvSpPr/>
          <p:nvPr/>
        </p:nvSpPr>
        <p:spPr>
          <a:xfrm>
            <a:off x="363785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CA" dirty="0"/>
          </a:p>
        </p:txBody>
      </p:sp>
      <p:pic>
        <p:nvPicPr>
          <p:cNvPr id="5" name="DC3YFyah_Yg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23158" y="2797713"/>
            <a:ext cx="6545684" cy="368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2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g5zSVxx9J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26167" y="1581150"/>
            <a:ext cx="8636000" cy="485775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926167" y="534710"/>
            <a:ext cx="68389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i="1" dirty="0">
                <a:latin typeface="Bernard MT Condensed" panose="02050806060905020404" pitchFamily="18" charset="0"/>
              </a:rPr>
              <a:t>or </a:t>
            </a:r>
            <a:r>
              <a:rPr lang="fr-CA" sz="3200" i="1" dirty="0" err="1" smtClean="0">
                <a:latin typeface="Bernard MT Condensed" panose="02050806060905020404" pitchFamily="18" charset="0"/>
              </a:rPr>
              <a:t>else</a:t>
            </a:r>
            <a:r>
              <a:rPr lang="fr-CA" sz="3200" i="1" dirty="0" smtClean="0">
                <a:latin typeface="Bernard MT Condensed" panose="02050806060905020404" pitchFamily="18" charset="0"/>
              </a:rPr>
              <a:t>  </a:t>
            </a:r>
            <a:r>
              <a:rPr lang="fr-CA" sz="4400" i="1" dirty="0">
                <a:latin typeface="Bernard MT Condensed" panose="02050806060905020404" pitchFamily="18" charset="0"/>
              </a:rPr>
              <a:t>Spotlight</a:t>
            </a:r>
            <a:endParaRPr lang="fr-CA" sz="3200" i="1" dirty="0">
              <a:latin typeface="Bernard MT Condensed" panose="02050806060905020404" pitchFamily="18" charset="0"/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5735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537635" y="769454"/>
            <a:ext cx="5922802" cy="50673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A" sz="3200" dirty="0" smtClean="0">
                <a:latin typeface="Bernard MT Condensed" panose="02050806060905020404" pitchFamily="18" charset="0"/>
                <a:hlinkClick r:id="rId2" action="ppaction://hlinkfile"/>
              </a:rPr>
              <a:t>PROJECT ONE</a:t>
            </a:r>
            <a:endParaRPr lang="fr-CA" sz="3200" dirty="0" smtClean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r>
              <a:rPr lang="en-CA" sz="3200" b="1" dirty="0" smtClean="0">
                <a:latin typeface="Bernard MT Condensed" panose="02050806060905020404" pitchFamily="18" charset="0"/>
              </a:rPr>
              <a:t>News </a:t>
            </a:r>
            <a:r>
              <a:rPr lang="en-CA" sz="3200" b="1" dirty="0">
                <a:latin typeface="Bernard MT Condensed" panose="02050806060905020404" pitchFamily="18" charset="0"/>
              </a:rPr>
              <a:t>reporting: Objective or Subjective?</a:t>
            </a:r>
            <a:endParaRPr lang="fr-CA" sz="3200" dirty="0">
              <a:latin typeface="Bernard MT Condensed" panose="020508060609050204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CA" sz="3200" dirty="0" smtClean="0">
                <a:latin typeface="Bernard MT Condensed" panose="02050806060905020404" pitchFamily="18" charset="0"/>
              </a:rPr>
              <a:t>-questions/</a:t>
            </a:r>
            <a:r>
              <a:rPr lang="fr-CA" sz="3200" dirty="0" err="1" smtClean="0">
                <a:latin typeface="Bernard MT Condensed" panose="02050806060905020404" pitchFamily="18" charset="0"/>
              </a:rPr>
              <a:t>comments</a:t>
            </a:r>
            <a:endParaRPr lang="fr-CA" sz="3200" dirty="0" smtClean="0">
              <a:latin typeface="Bernard MT Condensed" panose="020508060609050204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CA" dirty="0">
              <a:latin typeface="Bernard MT Condensed" panose="020508060609050204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CA" dirty="0" smtClean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052" y="3998976"/>
            <a:ext cx="8468139" cy="228255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7215809" y="180033"/>
            <a:ext cx="53472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CA" sz="3200" dirty="0">
              <a:latin typeface="Bernard MT Condensed" panose="02050806060905020404" pitchFamily="18" charset="0"/>
            </a:endParaRPr>
          </a:p>
          <a:p>
            <a:r>
              <a:rPr lang="fr-CA" sz="3200" u="sng" dirty="0">
                <a:latin typeface="Bernard MT Condensed" panose="02050806060905020404" pitchFamily="18" charset="0"/>
                <a:hlinkClick r:id="rId4" action="ppaction://hlinkfile"/>
              </a:rPr>
              <a:t>PROJECT TWO</a:t>
            </a:r>
            <a:endParaRPr lang="fr-CA" sz="3200" u="sng" dirty="0">
              <a:latin typeface="Bernard MT Condensed" panose="02050806060905020404" pitchFamily="18" charset="0"/>
            </a:endParaRPr>
          </a:p>
          <a:p>
            <a:r>
              <a:rPr lang="en-CA" sz="3200" b="1" dirty="0">
                <a:latin typeface="Bernard MT Condensed" panose="02050806060905020404" pitchFamily="18" charset="0"/>
              </a:rPr>
              <a:t>Writing a News Report</a:t>
            </a:r>
            <a:endParaRPr lang="fr-CA" sz="3200" dirty="0">
              <a:latin typeface="Bernard MT Condensed" panose="02050806060905020404" pitchFamily="18" charset="0"/>
            </a:endParaRPr>
          </a:p>
          <a:p>
            <a:r>
              <a:rPr lang="fr-CA" sz="3200" dirty="0">
                <a:latin typeface="Bernard MT Condensed" panose="02050806060905020404" pitchFamily="18" charset="0"/>
              </a:rPr>
              <a:t>-questions/</a:t>
            </a:r>
            <a:r>
              <a:rPr lang="fr-CA" sz="3200" dirty="0" err="1">
                <a:latin typeface="Bernard MT Condensed" panose="02050806060905020404" pitchFamily="18" charset="0"/>
              </a:rPr>
              <a:t>comments</a:t>
            </a:r>
            <a:endParaRPr lang="fr-CA" sz="3200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04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396875"/>
            <a:ext cx="10515600" cy="1565275"/>
          </a:xfrm>
        </p:spPr>
        <p:txBody>
          <a:bodyPr/>
          <a:lstStyle/>
          <a:p>
            <a:pPr marL="0" indent="0">
              <a:buNone/>
            </a:pPr>
            <a:r>
              <a:rPr lang="fr-CA" sz="3200" u="sng" dirty="0" smtClean="0">
                <a:latin typeface="Bernard MT Condensed" panose="02050806060905020404" pitchFamily="18" charset="0"/>
              </a:rPr>
              <a:t>PROJECT THREE</a:t>
            </a:r>
            <a:endParaRPr lang="fr-CA" dirty="0" smtClean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r>
              <a:rPr lang="fr-CA" dirty="0" err="1" smtClean="0">
                <a:latin typeface="Bernard MT Condensed" panose="02050806060905020404" pitchFamily="18" charset="0"/>
              </a:rPr>
              <a:t>Students</a:t>
            </a:r>
            <a:r>
              <a:rPr lang="fr-CA" dirty="0" smtClean="0">
                <a:latin typeface="Bernard MT Condensed" panose="02050806060905020404" pitchFamily="18" charset="0"/>
              </a:rPr>
              <a:t> first </a:t>
            </a:r>
            <a:r>
              <a:rPr lang="fr-CA" dirty="0" err="1" smtClean="0">
                <a:latin typeface="Bernard MT Condensed" panose="02050806060905020404" pitchFamily="18" charset="0"/>
              </a:rPr>
              <a:t>watch</a:t>
            </a:r>
            <a:r>
              <a:rPr lang="fr-CA" dirty="0" smtClean="0">
                <a:latin typeface="Bernard MT Condensed" panose="02050806060905020404" pitchFamily="18" charset="0"/>
              </a:rPr>
              <a:t> and </a:t>
            </a:r>
            <a:r>
              <a:rPr lang="fr-CA" dirty="0" err="1" smtClean="0">
                <a:latin typeface="Bernard MT Condensed" panose="02050806060905020404" pitchFamily="18" charset="0"/>
              </a:rPr>
              <a:t>take</a:t>
            </a:r>
            <a:r>
              <a:rPr lang="fr-CA" dirty="0" smtClean="0">
                <a:latin typeface="Bernard MT Condensed" panose="02050806060905020404" pitchFamily="18" charset="0"/>
              </a:rPr>
              <a:t> notes on the film, </a:t>
            </a:r>
            <a:r>
              <a:rPr lang="fr-CA" sz="3600" i="1" dirty="0" smtClean="0">
                <a:latin typeface="Bernard MT Condensed" panose="02050806060905020404" pitchFamily="18" charset="0"/>
              </a:rPr>
              <a:t>Good Night and Good Luck</a:t>
            </a:r>
            <a:r>
              <a:rPr lang="fr-CA" dirty="0" smtClean="0">
                <a:latin typeface="Bernard MT Condensed" panose="02050806060905020404" pitchFamily="18" charset="0"/>
              </a:rPr>
              <a:t>, about the </a:t>
            </a:r>
            <a:r>
              <a:rPr lang="fr-CA" dirty="0" err="1" smtClean="0">
                <a:latin typeface="Bernard MT Condensed" panose="02050806060905020404" pitchFamily="18" charset="0"/>
              </a:rPr>
              <a:t>great</a:t>
            </a:r>
            <a:r>
              <a:rPr lang="fr-CA" dirty="0" smtClean="0">
                <a:latin typeface="Bernard MT Condensed" panose="02050806060905020404" pitchFamily="18" charset="0"/>
              </a:rPr>
              <a:t> American </a:t>
            </a:r>
            <a:r>
              <a:rPr lang="fr-CA" dirty="0" err="1" smtClean="0">
                <a:latin typeface="Bernard MT Condensed" panose="02050806060905020404" pitchFamily="18" charset="0"/>
              </a:rPr>
              <a:t>editorial</a:t>
            </a:r>
            <a:r>
              <a:rPr lang="fr-CA" dirty="0" smtClean="0">
                <a:latin typeface="Bernard MT Condensed" panose="02050806060905020404" pitchFamily="18" charset="0"/>
              </a:rPr>
              <a:t> </a:t>
            </a:r>
            <a:r>
              <a:rPr lang="fr-CA" dirty="0" err="1" smtClean="0">
                <a:latin typeface="Bernard MT Condensed" panose="02050806060905020404" pitchFamily="18" charset="0"/>
              </a:rPr>
              <a:t>t.v</a:t>
            </a:r>
            <a:r>
              <a:rPr lang="fr-CA" dirty="0" smtClean="0">
                <a:latin typeface="Bernard MT Condensed" panose="02050806060905020404" pitchFamily="18" charset="0"/>
              </a:rPr>
              <a:t>. </a:t>
            </a:r>
            <a:r>
              <a:rPr lang="fr-CA" dirty="0" err="1" smtClean="0">
                <a:latin typeface="Bernard MT Condensed" panose="02050806060905020404" pitchFamily="18" charset="0"/>
              </a:rPr>
              <a:t>journalist</a:t>
            </a:r>
            <a:r>
              <a:rPr lang="fr-CA" dirty="0" smtClean="0">
                <a:latin typeface="Bernard MT Condensed" panose="02050806060905020404" pitchFamily="18" charset="0"/>
              </a:rPr>
              <a:t>, Edward R. </a:t>
            </a:r>
            <a:r>
              <a:rPr lang="fr-CA" dirty="0" err="1" smtClean="0">
                <a:latin typeface="Bernard MT Condensed" panose="02050806060905020404" pitchFamily="18" charset="0"/>
              </a:rPr>
              <a:t>Murrow</a:t>
            </a:r>
            <a:r>
              <a:rPr lang="fr-CA" dirty="0" smtClean="0">
                <a:latin typeface="Bernard MT Condensed" panose="02050806060905020404" pitchFamily="18" charset="0"/>
              </a:rPr>
              <a:t>. </a:t>
            </a:r>
          </a:p>
          <a:p>
            <a:pPr marL="0" indent="0">
              <a:buNone/>
            </a:pPr>
            <a:endParaRPr lang="fr-CA" dirty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endParaRPr lang="fr-CA" dirty="0">
              <a:latin typeface="Bernard MT Condensed" panose="02050806060905020404" pitchFamily="18" charset="0"/>
            </a:endParaRPr>
          </a:p>
        </p:txBody>
      </p:sp>
      <p:pic>
        <p:nvPicPr>
          <p:cNvPr id="5" name="Pv4s0wdDOK0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133600" y="2114550"/>
            <a:ext cx="79248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1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5536" y="839786"/>
            <a:ext cx="723501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dirty="0" smtClean="0">
                <a:latin typeface="Bernard MT Condensed" panose="02050806060905020404" pitchFamily="18" charset="0"/>
                <a:hlinkClick r:id="rId3" action="ppaction://hlinkfile"/>
              </a:rPr>
              <a:t>PROJECT THREE</a:t>
            </a:r>
            <a:endParaRPr lang="fr-CA" sz="3200" dirty="0" smtClean="0">
              <a:latin typeface="Bernard MT Condensed" panose="02050806060905020404" pitchFamily="18" charset="0"/>
            </a:endParaRPr>
          </a:p>
          <a:p>
            <a:r>
              <a:rPr lang="en-CA" sz="3600" b="1" dirty="0">
                <a:latin typeface="Bernard MT Condensed" panose="02050806060905020404" pitchFamily="18" charset="0"/>
              </a:rPr>
              <a:t>Editorials</a:t>
            </a:r>
            <a:endParaRPr lang="fr-CA" dirty="0">
              <a:latin typeface="Bernard MT Condensed" panose="02050806060905020404" pitchFamily="18" charset="0"/>
            </a:endParaRPr>
          </a:p>
          <a:p>
            <a:r>
              <a:rPr lang="fr-CA" sz="3200" dirty="0">
                <a:latin typeface="Bernard MT Condensed" panose="02050806060905020404" pitchFamily="18" charset="0"/>
              </a:rPr>
              <a:t>-questions/</a:t>
            </a:r>
            <a:r>
              <a:rPr lang="fr-CA" sz="3200" dirty="0" err="1">
                <a:latin typeface="Bernard MT Condensed" panose="02050806060905020404" pitchFamily="18" charset="0"/>
              </a:rPr>
              <a:t>comments</a:t>
            </a:r>
            <a:endParaRPr lang="fr-CA" sz="3200" dirty="0">
              <a:latin typeface="Bernard MT Condensed" panose="02050806060905020404" pitchFamily="18" charset="0"/>
            </a:endParaRPr>
          </a:p>
          <a:p>
            <a:endParaRPr lang="fr-CA" sz="3200" dirty="0">
              <a:latin typeface="Bernard MT Condensed" panose="02050806060905020404" pitchFamily="18" charset="0"/>
            </a:endParaRPr>
          </a:p>
        </p:txBody>
      </p:sp>
      <p:pic>
        <p:nvPicPr>
          <p:cNvPr id="3" name="irc_mi" descr="Résultats de recherche d'images pour « news »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089" y="1901615"/>
            <a:ext cx="5114511" cy="4156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488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pPr algn="ctr"/>
            <a:r>
              <a:rPr lang="fr-CA" dirty="0" smtClean="0">
                <a:latin typeface="Bernard MT Condensed" panose="02050806060905020404" pitchFamily="18" charset="0"/>
              </a:rPr>
              <a:t>Learning Situations (Six)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69848" y="1609344"/>
            <a:ext cx="10058400" cy="4677156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buNone/>
            </a:pPr>
            <a:r>
              <a:rPr lang="fr-CA" sz="3600" b="1" u="sng" dirty="0" err="1" smtClean="0">
                <a:latin typeface="Bernard MT Condensed" panose="02050806060905020404" pitchFamily="18" charset="0"/>
              </a:rPr>
              <a:t>Subjects</a:t>
            </a:r>
            <a:r>
              <a:rPr lang="fr-CA" sz="3600" b="1" u="sng" dirty="0" smtClean="0">
                <a:latin typeface="Bernard MT Condensed" panose="02050806060905020404" pitchFamily="18" charset="0"/>
              </a:rPr>
              <a:t>: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fr-CA" sz="2000" b="1" u="sng" dirty="0">
              <a:latin typeface="Bernard MT Condensed" panose="02050806060905020404" pitchFamily="18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>
                <a:latin typeface="Bernard MT Condensed" panose="02050806060905020404" pitchFamily="18" charset="0"/>
              </a:rPr>
              <a:t>Hard’ vs. ‘Soft’ news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 smtClean="0">
                <a:latin typeface="Bernard MT Condensed" panose="02050806060905020404" pitchFamily="18" charset="0"/>
              </a:rPr>
              <a:t>Interviews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 err="1" smtClean="0">
                <a:latin typeface="Bernard MT Condensed" panose="02050806060905020404" pitchFamily="18" charset="0"/>
              </a:rPr>
              <a:t>Fake</a:t>
            </a:r>
            <a:r>
              <a:rPr lang="fr-CA" sz="2800" dirty="0" smtClean="0">
                <a:latin typeface="Bernard MT Condensed" panose="02050806060905020404" pitchFamily="18" charset="0"/>
              </a:rPr>
              <a:t> </a:t>
            </a:r>
            <a:r>
              <a:rPr lang="fr-CA" sz="2800" dirty="0">
                <a:latin typeface="Bernard MT Condensed" panose="02050806060905020404" pitchFamily="18" charset="0"/>
              </a:rPr>
              <a:t>News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 err="1" smtClean="0">
                <a:latin typeface="Bernard MT Condensed" panose="02050806060905020404" pitchFamily="18" charset="0"/>
              </a:rPr>
              <a:t>Sexual</a:t>
            </a:r>
            <a:r>
              <a:rPr lang="fr-CA" sz="2800" dirty="0" smtClean="0">
                <a:latin typeface="Bernard MT Condensed" panose="02050806060905020404" pitchFamily="18" charset="0"/>
              </a:rPr>
              <a:t> </a:t>
            </a:r>
            <a:r>
              <a:rPr lang="fr-CA" sz="2800" dirty="0" err="1">
                <a:latin typeface="Bernard MT Condensed" panose="02050806060905020404" pitchFamily="18" charset="0"/>
              </a:rPr>
              <a:t>Harassment</a:t>
            </a:r>
            <a:r>
              <a:rPr lang="fr-CA" sz="2800" dirty="0">
                <a:latin typeface="Bernard MT Condensed" panose="02050806060905020404" pitchFamily="18" charset="0"/>
              </a:rPr>
              <a:t> of </a:t>
            </a:r>
            <a:r>
              <a:rPr lang="fr-CA" sz="2800" dirty="0" err="1">
                <a:latin typeface="Bernard MT Condensed" panose="02050806060905020404" pitchFamily="18" charset="0"/>
              </a:rPr>
              <a:t>Female</a:t>
            </a:r>
            <a:r>
              <a:rPr lang="fr-CA" sz="2800" dirty="0">
                <a:latin typeface="Bernard MT Condensed" panose="02050806060905020404" pitchFamily="18" charset="0"/>
              </a:rPr>
              <a:t> Reporters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 err="1" smtClean="0">
                <a:latin typeface="Bernard MT Condensed" panose="02050806060905020404" pitchFamily="18" charset="0"/>
              </a:rPr>
              <a:t>Creating</a:t>
            </a:r>
            <a:r>
              <a:rPr lang="fr-CA" sz="2800" dirty="0" smtClean="0">
                <a:latin typeface="Bernard MT Condensed" panose="02050806060905020404" pitchFamily="18" charset="0"/>
              </a:rPr>
              <a:t> the </a:t>
            </a:r>
            <a:r>
              <a:rPr lang="fr-CA" sz="2800" dirty="0">
                <a:latin typeface="Bernard MT Condensed" panose="02050806060905020404" pitchFamily="18" charset="0"/>
              </a:rPr>
              <a:t>front page of a </a:t>
            </a:r>
            <a:r>
              <a:rPr lang="fr-CA" sz="2800" dirty="0" err="1">
                <a:latin typeface="Bernard MT Condensed" panose="02050806060905020404" pitchFamily="18" charset="0"/>
              </a:rPr>
              <a:t>newspaper</a:t>
            </a:r>
            <a:r>
              <a:rPr lang="fr-CA" sz="2800" dirty="0">
                <a:latin typeface="Bernard MT Condensed" panose="02050806060905020404" pitchFamily="18" charset="0"/>
              </a:rPr>
              <a:t> </a:t>
            </a:r>
            <a:r>
              <a:rPr lang="fr-CA" sz="2800" dirty="0" smtClean="0">
                <a:latin typeface="Bernard MT Condensed" panose="02050806060905020404" pitchFamily="18" charset="0"/>
              </a:rPr>
              <a:t>(pair or group</a:t>
            </a:r>
            <a:r>
              <a:rPr lang="fr-CA" sz="2800" dirty="0">
                <a:latin typeface="Bernard MT Condensed" panose="02050806060905020404" pitchFamily="18" charset="0"/>
              </a:rPr>
              <a:t>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 err="1">
                <a:latin typeface="Bernard MT Condensed" panose="02050806060905020404" pitchFamily="18" charset="0"/>
              </a:rPr>
              <a:t>Producing</a:t>
            </a:r>
            <a:r>
              <a:rPr lang="fr-CA" sz="2800" dirty="0">
                <a:latin typeface="Bernard MT Condensed" panose="02050806060905020404" pitchFamily="18" charset="0"/>
              </a:rPr>
              <a:t> a short radio or </a:t>
            </a:r>
            <a:r>
              <a:rPr lang="fr-CA" sz="2800" dirty="0" err="1">
                <a:latin typeface="Bernard MT Condensed" panose="02050806060905020404" pitchFamily="18" charset="0"/>
              </a:rPr>
              <a:t>t.v</a:t>
            </a:r>
            <a:r>
              <a:rPr lang="fr-CA" sz="2800" dirty="0">
                <a:latin typeface="Bernard MT Condensed" panose="02050806060905020404" pitchFamily="18" charset="0"/>
              </a:rPr>
              <a:t>. news </a:t>
            </a:r>
            <a:r>
              <a:rPr lang="fr-CA" sz="2800" dirty="0" smtClean="0">
                <a:latin typeface="Bernard MT Condensed" panose="02050806060905020404" pitchFamily="18" charset="0"/>
              </a:rPr>
              <a:t>program (pair or group</a:t>
            </a:r>
            <a:r>
              <a:rPr lang="fr-CA" sz="2800" dirty="0">
                <a:latin typeface="Bernard MT Condensed" panose="020508060609050204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245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766591-0256-4C66-B5C0-3CEEB6FEE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err="1" smtClean="0">
                <a:latin typeface="Bernard MT Condensed" panose="02050806060905020404" pitchFamily="18" charset="0"/>
              </a:rPr>
              <a:t>Example</a:t>
            </a:r>
            <a:r>
              <a:rPr lang="fr-CA" dirty="0" smtClean="0">
                <a:latin typeface="Bernard MT Condensed" panose="02050806060905020404" pitchFamily="18" charset="0"/>
              </a:rPr>
              <a:t> of Learning Situation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A69A6F-48F6-4EBF-921C-936B58FAB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3600" dirty="0" err="1" smtClean="0">
                <a:latin typeface="Bernard MT Condensed" panose="02050806060905020404" pitchFamily="18" charset="0"/>
              </a:rPr>
              <a:t>Sexual</a:t>
            </a:r>
            <a:r>
              <a:rPr lang="fr-CA" sz="3600" dirty="0" smtClean="0">
                <a:latin typeface="Bernard MT Condensed" panose="02050806060905020404" pitchFamily="18" charset="0"/>
              </a:rPr>
              <a:t> </a:t>
            </a:r>
            <a:r>
              <a:rPr lang="fr-CA" sz="3600" dirty="0" err="1">
                <a:latin typeface="Bernard MT Condensed" panose="02050806060905020404" pitchFamily="18" charset="0"/>
              </a:rPr>
              <a:t>Harassment</a:t>
            </a:r>
            <a:r>
              <a:rPr lang="fr-CA" sz="3600" dirty="0">
                <a:latin typeface="Bernard MT Condensed" panose="02050806060905020404" pitchFamily="18" charset="0"/>
              </a:rPr>
              <a:t> of </a:t>
            </a:r>
            <a:r>
              <a:rPr lang="fr-CA" sz="3600" dirty="0" err="1">
                <a:latin typeface="Bernard MT Condensed" panose="02050806060905020404" pitchFamily="18" charset="0"/>
              </a:rPr>
              <a:t>Female</a:t>
            </a:r>
            <a:r>
              <a:rPr lang="fr-CA" sz="3600" dirty="0">
                <a:latin typeface="Bernard MT Condensed" panose="02050806060905020404" pitchFamily="18" charset="0"/>
              </a:rPr>
              <a:t> Reporters</a:t>
            </a:r>
          </a:p>
          <a:p>
            <a:pPr marL="0" indent="0" algn="ctr">
              <a:buNone/>
            </a:pPr>
            <a:r>
              <a:rPr lang="fr-CA" sz="2800" dirty="0">
                <a:latin typeface="Bernard MT Condensed" panose="02050806060905020404" pitchFamily="18" charset="0"/>
              </a:rPr>
              <a:t>(In </a:t>
            </a:r>
            <a:r>
              <a:rPr lang="fr-CA" sz="2800" dirty="0" err="1">
                <a:latin typeface="Bernard MT Condensed" panose="02050806060905020404" pitchFamily="18" charset="0"/>
              </a:rPr>
              <a:t>progress</a:t>
            </a:r>
            <a:r>
              <a:rPr lang="fr-CA" sz="2800" dirty="0">
                <a:latin typeface="Bernard MT Condensed" panose="02050806060905020404" pitchFamily="18" charset="0"/>
              </a:rPr>
              <a:t>)</a:t>
            </a:r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CA" dirty="0"/>
          </a:p>
          <a:p>
            <a:pPr marL="0" indent="0" algn="r">
              <a:buNone/>
            </a:pPr>
            <a:r>
              <a:rPr lang="fr-CA" sz="2800" dirty="0" smtClean="0">
                <a:latin typeface="Bernard MT Condensed" panose="02050806060905020404" pitchFamily="18" charset="0"/>
              </a:rPr>
              <a:t>-questions/</a:t>
            </a:r>
            <a:r>
              <a:rPr lang="fr-CA" sz="2800" dirty="0" err="1" smtClean="0">
                <a:latin typeface="Bernard MT Condensed" panose="02050806060905020404" pitchFamily="18" charset="0"/>
              </a:rPr>
              <a:t>comments</a:t>
            </a:r>
            <a:endParaRPr lang="fr-CA" sz="2800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82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A69A6F-48F6-4EBF-921C-936B58FAB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628" y="-152400"/>
            <a:ext cx="7144840" cy="7144840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36593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9334" y="41525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CA" dirty="0" smtClean="0">
                <a:latin typeface="Bernard MT Condensed" panose="02050806060905020404" pitchFamily="18" charset="0"/>
              </a:rPr>
              <a:t>Joe Jackson, ‘</a:t>
            </a:r>
            <a:r>
              <a:rPr lang="fr-CA" dirty="0" smtClean="0">
                <a:latin typeface="Bernard MT Condensed" panose="02050806060905020404" pitchFamily="18" charset="0"/>
                <a:hlinkClick r:id="rId4"/>
              </a:rPr>
              <a:t>The Sunday </a:t>
            </a:r>
            <a:r>
              <a:rPr lang="fr-CA" dirty="0" err="1" smtClean="0">
                <a:latin typeface="Bernard MT Condensed" panose="02050806060905020404" pitchFamily="18" charset="0"/>
                <a:hlinkClick r:id="rId4"/>
              </a:rPr>
              <a:t>Papers</a:t>
            </a:r>
            <a:r>
              <a:rPr lang="fr-CA" dirty="0" smtClean="0">
                <a:latin typeface="Bernard MT Condensed" panose="02050806060905020404" pitchFamily="18" charset="0"/>
              </a:rPr>
              <a:t>’</a:t>
            </a:r>
            <a:br>
              <a:rPr lang="fr-CA" dirty="0" smtClean="0">
                <a:latin typeface="Bernard MT Condensed" panose="02050806060905020404" pitchFamily="18" charset="0"/>
              </a:rPr>
            </a:br>
            <a:r>
              <a:rPr lang="fr-CA" dirty="0" smtClean="0">
                <a:latin typeface="Bernard MT Condensed" panose="02050806060905020404" pitchFamily="18" charset="0"/>
              </a:rPr>
              <a:t>(a </a:t>
            </a:r>
            <a:r>
              <a:rPr lang="fr-CA" dirty="0" err="1" smtClean="0">
                <a:latin typeface="Bernard MT Condensed" panose="02050806060905020404" pitchFamily="18" charset="0"/>
              </a:rPr>
              <a:t>cynical</a:t>
            </a:r>
            <a:r>
              <a:rPr lang="fr-CA" dirty="0" smtClean="0">
                <a:latin typeface="Bernard MT Condensed" panose="02050806060905020404" pitchFamily="18" charset="0"/>
              </a:rPr>
              <a:t> </a:t>
            </a:r>
            <a:r>
              <a:rPr lang="fr-CA" dirty="0" err="1" smtClean="0">
                <a:latin typeface="Bernard MT Condensed" panose="02050806060905020404" pitchFamily="18" charset="0"/>
              </a:rPr>
              <a:t>view</a:t>
            </a:r>
            <a:r>
              <a:rPr lang="fr-CA" dirty="0" smtClean="0">
                <a:latin typeface="Bernard MT Condensed" panose="02050806060905020404" pitchFamily="18" charset="0"/>
              </a:rPr>
              <a:t> of </a:t>
            </a:r>
            <a:r>
              <a:rPr lang="fr-CA" dirty="0" err="1" smtClean="0">
                <a:latin typeface="Bernard MT Condensed" panose="02050806060905020404" pitchFamily="18" charset="0"/>
              </a:rPr>
              <a:t>journalism</a:t>
            </a:r>
            <a:r>
              <a:rPr lang="fr-CA" dirty="0" smtClean="0">
                <a:latin typeface="Bernard MT Condensed" panose="02050806060905020404" pitchFamily="18" charset="0"/>
              </a:rPr>
              <a:t>)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pic>
        <p:nvPicPr>
          <p:cNvPr id="3" name="DZ3NDP-Qiak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241440" y="2133600"/>
            <a:ext cx="7528202" cy="423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44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0248" y="1630520"/>
            <a:ext cx="10058400" cy="466440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200" dirty="0" smtClean="0">
                <a:latin typeface="Bernard MT Condensed" panose="02050806060905020404" pitchFamily="18" charset="0"/>
              </a:rPr>
              <a:t>OBJECTIVES</a:t>
            </a:r>
          </a:p>
          <a:p>
            <a:pPr marL="0" indent="0">
              <a:buNone/>
            </a:pPr>
            <a:endParaRPr lang="en-US" dirty="0" smtClean="0">
              <a:latin typeface="Bernard MT Condensed" panose="02050806060905020404" pitchFamily="18" charset="0"/>
            </a:endParaRPr>
          </a:p>
          <a:p>
            <a:pPr marL="442913" indent="-442913">
              <a:spcAft>
                <a:spcPts val="2400"/>
              </a:spcAft>
            </a:pPr>
            <a:r>
              <a:rPr lang="en-US" sz="4300" dirty="0" smtClean="0">
                <a:latin typeface="Bernard MT Condensed" panose="02050806060905020404" pitchFamily="18" charset="0"/>
              </a:rPr>
              <a:t>construct </a:t>
            </a:r>
            <a:r>
              <a:rPr lang="en-US" sz="4300" dirty="0">
                <a:latin typeface="Bernard MT Condensed" panose="02050806060905020404" pitchFamily="18" charset="0"/>
              </a:rPr>
              <a:t>meaning of current local, national or international news stories and the reactions of others to these </a:t>
            </a:r>
            <a:r>
              <a:rPr lang="en-US" sz="4300" dirty="0" smtClean="0">
                <a:latin typeface="Bernard MT Condensed" panose="02050806060905020404" pitchFamily="18" charset="0"/>
              </a:rPr>
              <a:t>stories;</a:t>
            </a:r>
            <a:endParaRPr lang="en-US" sz="4300" dirty="0">
              <a:latin typeface="Bernard MT Condensed" panose="02050806060905020404" pitchFamily="18" charset="0"/>
            </a:endParaRPr>
          </a:p>
          <a:p>
            <a:pPr marL="442913" indent="-442913">
              <a:spcAft>
                <a:spcPts val="2400"/>
              </a:spcAft>
            </a:pPr>
            <a:r>
              <a:rPr lang="en-US" sz="4300" dirty="0" smtClean="0">
                <a:latin typeface="Bernard MT Condensed" panose="02050806060905020404" pitchFamily="18" charset="0"/>
              </a:rPr>
              <a:t>ask </a:t>
            </a:r>
            <a:r>
              <a:rPr lang="en-US" sz="4300" dirty="0">
                <a:latin typeface="Bernard MT Condensed" panose="02050806060905020404" pitchFamily="18" charset="0"/>
              </a:rPr>
              <a:t>and respond to oral questions related to current news </a:t>
            </a:r>
            <a:r>
              <a:rPr lang="en-US" sz="4300" dirty="0" smtClean="0">
                <a:latin typeface="Bernard MT Condensed" panose="02050806060905020404" pitchFamily="18" charset="0"/>
              </a:rPr>
              <a:t>stories;</a:t>
            </a:r>
          </a:p>
          <a:p>
            <a:pPr marL="442913" indent="-442913">
              <a:spcAft>
                <a:spcPts val="2400"/>
              </a:spcAft>
            </a:pPr>
            <a:r>
              <a:rPr lang="en-US" sz="4300" dirty="0" smtClean="0">
                <a:latin typeface="Bernard MT Condensed" panose="02050806060905020404" pitchFamily="18" charset="0"/>
              </a:rPr>
              <a:t>write and produce summarized descriptions of current news stories and reactions to these stories.</a:t>
            </a:r>
            <a:endParaRPr lang="fr-CA" sz="4300" dirty="0">
              <a:latin typeface="Bernard MT Condensed" panose="02050806060905020404" pitchFamily="18" charset="0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60248" y="21176"/>
            <a:ext cx="11331418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 smtClean="0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3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4203" y="1461213"/>
            <a:ext cx="565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3600" b="1" dirty="0" smtClean="0">
                <a:latin typeface="Bernard MT Condensed" panose="02050806060905020404" pitchFamily="18" charset="0"/>
              </a:rPr>
              <a:t>SUBJECT-SPECIFIC COMPETENCIES</a:t>
            </a:r>
            <a:endParaRPr lang="fr-CA" sz="3600" dirty="0">
              <a:latin typeface="Bernard MT Condensed" panose="020508060609050204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203" y="2349160"/>
            <a:ext cx="9970232" cy="3860654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-99425"/>
            <a:ext cx="12192000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 smtClean="0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42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013" y="2352483"/>
            <a:ext cx="8998788" cy="3895335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271587" y="21176"/>
            <a:ext cx="9290213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 smtClean="0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63013" y="1529837"/>
            <a:ext cx="48974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 smtClean="0">
                <a:latin typeface="Bernard MT Condensed" panose="02050806060905020404" pitchFamily="18" charset="0"/>
              </a:rPr>
              <a:t>BROAD </a:t>
            </a:r>
            <a:r>
              <a:rPr lang="fr-CA" sz="3600" dirty="0">
                <a:latin typeface="Bernard MT Condensed" panose="02050806060905020404" pitchFamily="18" charset="0"/>
              </a:rPr>
              <a:t>AREAS OF LEARNING</a:t>
            </a:r>
            <a:endParaRPr lang="fr-CA" dirty="0">
              <a:latin typeface="Bernard MT Condensed" panose="02050806060905020404" pitchFamily="18" charset="0"/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7337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721" y="2506766"/>
            <a:ext cx="9078558" cy="2989055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671637" y="21176"/>
            <a:ext cx="8890163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 smtClean="0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56721" y="1630520"/>
            <a:ext cx="6000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FAMILIES OF LEARNING </a:t>
            </a:r>
            <a:r>
              <a:rPr lang="fr-CA" sz="3600" dirty="0" smtClean="0">
                <a:latin typeface="Bernard MT Condensed" panose="02050806060905020404" pitchFamily="18" charset="0"/>
              </a:rPr>
              <a:t>SITUATIONS</a:t>
            </a:r>
            <a:endParaRPr lang="fr-CA" sz="3600" dirty="0">
              <a:latin typeface="Bernard MT Condensed" panose="02050806060905020404" pitchFamily="18" charset="0"/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6046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401" y="209218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CA" dirty="0" smtClean="0">
              <a:latin typeface="Bernard MT Condensed" panose="02050806060905020404" pitchFamily="18" charset="0"/>
            </a:endParaRPr>
          </a:p>
          <a:p>
            <a:r>
              <a:rPr lang="en-US" sz="3200" dirty="0" smtClean="0">
                <a:latin typeface="Bernard MT Condensed" panose="02050806060905020404" pitchFamily="18" charset="0"/>
              </a:rPr>
              <a:t>communicate </a:t>
            </a:r>
            <a:r>
              <a:rPr lang="en-US" sz="3200" dirty="0">
                <a:latin typeface="Bernard MT Condensed" panose="02050806060905020404" pitchFamily="18" charset="0"/>
              </a:rPr>
              <a:t>orally to discuss and present current news stories and relate the reactions they generate/cause </a:t>
            </a:r>
            <a:endParaRPr lang="en-US" sz="3200" dirty="0" smtClean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endParaRPr lang="en-US" sz="1800" dirty="0">
              <a:latin typeface="Bernard MT Condensed" panose="020508060609050204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3200" dirty="0" smtClean="0">
                <a:latin typeface="Bernard MT Condensed" panose="02050806060905020404" pitchFamily="18" charset="0"/>
              </a:rPr>
              <a:t>interpret </a:t>
            </a:r>
            <a:r>
              <a:rPr lang="en-US" sz="3200" dirty="0">
                <a:latin typeface="Bernard MT Condensed" panose="02050806060905020404" pitchFamily="18" charset="0"/>
              </a:rPr>
              <a:t>information conveyed in informative, expressive and persuasive texts they read, listen to and </a:t>
            </a:r>
            <a:r>
              <a:rPr lang="en-US" sz="3200" dirty="0" smtClean="0">
                <a:latin typeface="Bernard MT Condensed" panose="02050806060905020404" pitchFamily="18" charset="0"/>
              </a:rPr>
              <a:t>view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</a:rPr>
              <a:t>     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Times New Roman" panose="02020603050405020304" pitchFamily="18" charset="0"/>
              </a:rPr>
              <a:t>→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</a:rPr>
              <a:t>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The written texts for comprehension – 3-5 paragraphs long (up to 500 words)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       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Video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texts up to 90 minutes; audio texts up to 6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minutes   </a:t>
            </a:r>
            <a:endParaRPr lang="fr-CA" sz="2400" dirty="0">
              <a:solidFill>
                <a:schemeClr val="bg1">
                  <a:lumMod val="50000"/>
                </a:schemeClr>
              </a:solidFill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endParaRPr lang="en-US" sz="3200" dirty="0">
              <a:latin typeface="Bernard MT Condensed" panose="02050806060905020404" pitchFamily="18" charset="0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628775" y="21176"/>
            <a:ext cx="8933026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 smtClean="0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3401" y="1445854"/>
            <a:ext cx="46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END OF COURSE OUTCOMES</a:t>
            </a:r>
          </a:p>
        </p:txBody>
      </p:sp>
    </p:spTree>
    <p:extLst>
      <p:ext uri="{BB962C8B-B14F-4D97-AF65-F5344CB8AC3E}">
        <p14:creationId xmlns:p14="http://schemas.microsoft.com/office/powerpoint/2010/main" val="206790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401" y="209218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CA" dirty="0" smtClean="0">
              <a:latin typeface="Bernard MT Condensed" panose="020508060609050204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3200" dirty="0" smtClean="0">
                <a:latin typeface="Bernard MT Condensed" panose="02050806060905020404" pitchFamily="18" charset="0"/>
              </a:rPr>
              <a:t>write and produce summarized descriptions of current news stories and relate the reactions they generate/cause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Bernard MT Condensed" panose="02050806060905020404" pitchFamily="18" charset="0"/>
              </a:rPr>
              <a:t>c</a:t>
            </a:r>
            <a:r>
              <a:rPr lang="en-US" sz="3200" dirty="0" smtClean="0">
                <a:latin typeface="Bernard MT Condensed" panose="02050806060905020404" pitchFamily="18" charset="0"/>
              </a:rPr>
              <a:t>an include production of commentaries, blogs, news reports and multimedia texts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</a:rPr>
              <a:t>	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</a:rPr>
              <a:t>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Times New Roman" panose="02020603050405020304" pitchFamily="18" charset="0"/>
              </a:rPr>
              <a:t>→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150-250 words for written productions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	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3-5 minutes for audio/video productions</a:t>
            </a:r>
          </a:p>
          <a:p>
            <a:pPr lvl="1"/>
            <a:endParaRPr lang="en-US" sz="3000" dirty="0">
              <a:latin typeface="Bernard MT Condensed" panose="02050806060905020404" pitchFamily="18" charset="0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628775" y="21176"/>
            <a:ext cx="8933026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 smtClean="0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3401" y="1445854"/>
            <a:ext cx="46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END OF COURSE OUTCOMES</a:t>
            </a:r>
          </a:p>
        </p:txBody>
      </p:sp>
    </p:spTree>
    <p:extLst>
      <p:ext uri="{BB962C8B-B14F-4D97-AF65-F5344CB8AC3E}">
        <p14:creationId xmlns:p14="http://schemas.microsoft.com/office/powerpoint/2010/main" val="84556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401" y="2335627"/>
            <a:ext cx="4838620" cy="365310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ernard MT Condensed" panose="02050806060905020404" pitchFamily="18" charset="0"/>
              </a:rPr>
              <a:t>editorials</a:t>
            </a:r>
          </a:p>
          <a:p>
            <a:r>
              <a:rPr lang="en-US" sz="3200" dirty="0" smtClean="0">
                <a:latin typeface="Bernard MT Condensed" panose="02050806060905020404" pitchFamily="18" charset="0"/>
              </a:rPr>
              <a:t>news </a:t>
            </a:r>
            <a:r>
              <a:rPr lang="en-US" sz="3200" dirty="0">
                <a:latin typeface="Bernard MT Condensed" panose="02050806060905020404" pitchFamily="18" charset="0"/>
              </a:rPr>
              <a:t>reports </a:t>
            </a:r>
            <a:endParaRPr lang="en-US" sz="3200" dirty="0" smtClean="0">
              <a:latin typeface="Bernard MT Condensed" panose="02050806060905020404" pitchFamily="18" charset="0"/>
            </a:endParaRPr>
          </a:p>
          <a:p>
            <a:pPr marL="180975" lvl="1" indent="0">
              <a:buNone/>
            </a:pPr>
            <a:r>
              <a:rPr lang="en-US" sz="3200" dirty="0" smtClean="0">
                <a:latin typeface="Bernard MT Condensed" panose="02050806060905020404" pitchFamily="18" charset="0"/>
              </a:rPr>
              <a:t>(newspapers, Web sites, television, radio)</a:t>
            </a:r>
          </a:p>
          <a:p>
            <a:r>
              <a:rPr lang="en-US" sz="3200" dirty="0" smtClean="0">
                <a:latin typeface="Bernard MT Condensed" panose="02050806060905020404" pitchFamily="18" charset="0"/>
              </a:rPr>
              <a:t>radio/television programs</a:t>
            </a:r>
          </a:p>
          <a:p>
            <a:r>
              <a:rPr lang="en-US" sz="3200" dirty="0" smtClean="0">
                <a:latin typeface="Bernard MT Condensed" panose="02050806060905020404" pitchFamily="18" charset="0"/>
              </a:rPr>
              <a:t>blogs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585913" y="21176"/>
            <a:ext cx="8975888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 smtClean="0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3401" y="1413502"/>
            <a:ext cx="6620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TYPES OF TEXTS TO READ OR WATCH </a:t>
            </a:r>
            <a:r>
              <a:rPr lang="en-US" sz="3600" dirty="0">
                <a:latin typeface="Bernard MT Condensed" panose="02050806060905020404" pitchFamily="18" charset="0"/>
              </a:rPr>
              <a:t> </a:t>
            </a:r>
          </a:p>
          <a:p>
            <a:endParaRPr lang="fr-CA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6781720" y="2347154"/>
            <a:ext cx="4230317" cy="365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latin typeface="Bernard MT Condensed" panose="02050806060905020404" pitchFamily="18" charset="0"/>
              </a:rPr>
              <a:t>interviews/discussions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d</a:t>
            </a:r>
            <a:r>
              <a:rPr lang="en-US" sz="3200" dirty="0" smtClean="0">
                <a:latin typeface="Bernard MT Condensed" panose="02050806060905020404" pitchFamily="18" charset="0"/>
              </a:rPr>
              <a:t>ebates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feature stories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documentaries</a:t>
            </a:r>
            <a:endParaRPr lang="en-US" sz="3200" dirty="0" smtClean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07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Type de boi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ype de bois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ype de bois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 de bois</Template>
  <TotalTime>559</TotalTime>
  <Words>437</Words>
  <Application>Microsoft Office PowerPoint</Application>
  <PresentationFormat>Grand écran</PresentationFormat>
  <Paragraphs>107</Paragraphs>
  <Slides>19</Slides>
  <Notes>17</Notes>
  <HiddenSlides>0</HiddenSlides>
  <MMClips>4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9" baseType="lpstr">
      <vt:lpstr>Algerian</vt:lpstr>
      <vt:lpstr>Arial</vt:lpstr>
      <vt:lpstr>Baskerville Old Face</vt:lpstr>
      <vt:lpstr>Bernard MT Condensed</vt:lpstr>
      <vt:lpstr>Calibri</vt:lpstr>
      <vt:lpstr>Rockwell</vt:lpstr>
      <vt:lpstr>Rockwell Condensed</vt:lpstr>
      <vt:lpstr>Times New Roman</vt:lpstr>
      <vt:lpstr>Wingdings</vt:lpstr>
      <vt:lpstr>Type de bois</vt:lpstr>
      <vt:lpstr>ANG-5106-2</vt:lpstr>
      <vt:lpstr>Joe Jackson, ‘The Sunday Papers’ (a cynical view of journalism)</vt:lpstr>
      <vt:lpstr>Course Overview</vt:lpstr>
      <vt:lpstr>Course Overview</vt:lpstr>
      <vt:lpstr>Course Overview</vt:lpstr>
      <vt:lpstr>Course Overview</vt:lpstr>
      <vt:lpstr>Course Overview</vt:lpstr>
      <vt:lpstr>Course Overview</vt:lpstr>
      <vt:lpstr>Course Overview</vt:lpstr>
      <vt:lpstr>Présentation PowerPoint</vt:lpstr>
      <vt:lpstr>Structure of the course material</vt:lpstr>
      <vt:lpstr>And more specifically…</vt:lpstr>
      <vt:lpstr>Présentation PowerPoint</vt:lpstr>
      <vt:lpstr>Présentation PowerPoint</vt:lpstr>
      <vt:lpstr>Présentation PowerPoint</vt:lpstr>
      <vt:lpstr>Présentation PowerPoint</vt:lpstr>
      <vt:lpstr>Learning Situations (Six)</vt:lpstr>
      <vt:lpstr>Example of Learning Situation</vt:lpstr>
      <vt:lpstr>Présentation PowerPoint</vt:lpstr>
    </vt:vector>
  </TitlesOfParts>
  <Company>CSMV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ANG-5106-2</dc:title>
  <dc:creator>Rimma Osadceaia</dc:creator>
  <cp:lastModifiedBy>Rimma Osadceaia</cp:lastModifiedBy>
  <cp:revision>80</cp:revision>
  <dcterms:created xsi:type="dcterms:W3CDTF">2018-04-06T15:17:18Z</dcterms:created>
  <dcterms:modified xsi:type="dcterms:W3CDTF">2018-04-25T17:55:57Z</dcterms:modified>
</cp:coreProperties>
</file>