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9" r:id="rId4"/>
    <p:sldId id="263" r:id="rId5"/>
    <p:sldId id="265" r:id="rId6"/>
    <p:sldId id="264" r:id="rId7"/>
    <p:sldId id="266" r:id="rId8"/>
    <p:sldId id="260" r:id="rId9"/>
    <p:sldId id="267" r:id="rId10"/>
    <p:sldId id="269" r:id="rId11"/>
    <p:sldId id="261" r:id="rId12"/>
    <p:sldId id="262" r:id="rId13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4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60350-3D41-48BA-BBA5-B0BE527386AA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61E8B-333F-464F-8F5A-E15C94F48F6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63442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B8560EC-0DD7-4C4A-B321-EF41F1A8FCBF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53802FF-4869-4CAD-BED0-DB71341BFD9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13650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8179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35104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>
              <a:defRPr/>
            </a:pPr>
            <a:r>
              <a:rPr lang="fr-CA" dirty="0" smtClean="0"/>
              <a:t>Recommandations pour une utilisation efficace:</a:t>
            </a:r>
          </a:p>
          <a:p>
            <a:r>
              <a:rPr lang="fr-CA" dirty="0" smtClean="0"/>
              <a:t>Prendre le temps.</a:t>
            </a:r>
          </a:p>
          <a:p>
            <a:r>
              <a:rPr lang="fr-CA" dirty="0" smtClean="0"/>
              <a:t>Ne</a:t>
            </a:r>
            <a:r>
              <a:rPr lang="fr-CA" baseline="0" dirty="0" smtClean="0"/>
              <a:t> pas oublier son but: planifier mieux ses interventions en classe dans le but de faire progresser les élèves. </a:t>
            </a:r>
            <a:endParaRPr lang="fr-CA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940683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26290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3063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Montrer les 3 versions</a:t>
            </a:r>
            <a:r>
              <a:rPr lang="fr-CA" baseline="0" dirty="0" smtClean="0"/>
              <a:t> et en expliquer l’évolution suite à l’expérimentation.</a:t>
            </a:r>
          </a:p>
          <a:p>
            <a:r>
              <a:rPr lang="fr-CA" baseline="0" dirty="0" smtClean="0"/>
              <a:t>Expliquer les titres et sous-titres. Utiliser au besoin les documents complémentaires.</a:t>
            </a:r>
          </a:p>
          <a:p>
            <a:endParaRPr lang="fr-CA" baseline="0" dirty="0" smtClean="0"/>
          </a:p>
          <a:p>
            <a:endParaRPr lang="fr-CA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05512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421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8970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86036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70422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31806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802FF-4869-4CAD-BED0-DB71341BFD90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9711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721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13399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77531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71633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094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5381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938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8493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1154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39924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1051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99D219B-A95C-46CF-AA43-A64CC97EC9F5}" type="datetimeFigureOut">
              <a:rPr lang="fr-CA" smtClean="0"/>
              <a:t>2018-04-13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2FB27DB-C1D1-4698-896B-979ACB81F633}" type="slidenum">
              <a:rPr lang="fr-CA" smtClean="0"/>
              <a:t>‹N°›</a:t>
            </a:fld>
            <a:endParaRPr lang="fr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05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Portrait%20de%20l'&#233;l&#232;ve/Ex%20de%20portrait/Ex%20portrait%20de%20l'&#233;l&#232;ve%20-%20cas%201.doc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Portrait%20de%20l'&#233;l&#232;ve/Ex%20de%20portrait/Ex%20portrait%20de%20l'&#233;l&#232;ve%20-%20cas%202.doc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hyperlink" Target="Portrait%20de%20classe/Portrait%20de%20classe%20en%20math%20v1.docx" TargetMode="External"/><Relationship Id="rId7" Type="http://schemas.openxmlformats.org/officeDocument/2006/relationships/hyperlink" Target="Portrait%20de%20classe/Instructions%20portrait%20de%20classe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Portrait%20de%20classe/Portrait%20de%20classe%20en%20math%20v4.docx" TargetMode="External"/><Relationship Id="rId5" Type="http://schemas.openxmlformats.org/officeDocument/2006/relationships/hyperlink" Target="Portrait%20de%20classe/Portrait%20de%20classe%20en%20math%20v3.docx" TargetMode="External"/><Relationship Id="rId4" Type="http://schemas.openxmlformats.org/officeDocument/2006/relationships/hyperlink" Target="Portrait%20de%20classe/Portrait%20de%20classe%20en%20math%20v2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ortrait%20de%20classe/Probl%20math%20-%20&#233;tablir%20un%20portrait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Portrait%20de%20classe/Probl&#232;mes%20de%20math&#233;matique%201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hyperlink" Target="Portrait%20de%20classe/Strat&#233;gies%20et%20comp%20math%201er%20cycle.doc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Portrait%20de%20l'&#233;l&#232;ve/Portrait%20de%20l'&#233;l&#232;ve%20v1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Portrait%20de%20l'&#233;l&#232;ve/Manifestations%20des%20&#233;l&#232;ves.docx" TargetMode="External"/><Relationship Id="rId5" Type="http://schemas.openxmlformats.org/officeDocument/2006/relationships/hyperlink" Target="Portrait%20de%20l'&#233;l&#232;ve/Portrait%20de%20l'&#233;l&#232;ve%20v3.docx" TargetMode="External"/><Relationship Id="rId4" Type="http://schemas.openxmlformats.org/officeDocument/2006/relationships/hyperlink" Target="Portrait%20de%20l'&#233;l&#232;ve/Portriat%20de%20l'&#233;l&#232;ve%20v2.docx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800" dirty="0" smtClean="0"/>
              <a:t>Atelier B-13: Faire un portrait mathématique pour développer des stratégies de résolution de problèmes</a:t>
            </a:r>
            <a:endParaRPr lang="fr-CA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 smtClean="0"/>
              <a:t>Dominique Fournier, </a:t>
            </a:r>
          </a:p>
          <a:p>
            <a:r>
              <a:rPr lang="fr-CA" dirty="0" smtClean="0"/>
              <a:t>conseillère pédagogique en mathématique (primaire, secondaire, éducation des adultes), </a:t>
            </a:r>
            <a:r>
              <a:rPr lang="fr-CA" dirty="0" err="1" smtClean="0"/>
              <a:t>csmv</a:t>
            </a:r>
            <a:r>
              <a:rPr lang="fr-CA" dirty="0" smtClean="0"/>
              <a:t>, 2018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3926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600" dirty="0" smtClean="0"/>
              <a:t>Le portrait de l’élève: outil de travail pour mieux intervenir auprès des élèves en difficulté</a:t>
            </a:r>
            <a:endParaRPr lang="fr-CA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CA" sz="3200" b="1" dirty="0" smtClean="0"/>
              <a:t>Quoi en faire???</a:t>
            </a:r>
            <a:endParaRPr lang="fr-CA" sz="3200" b="1" dirty="0"/>
          </a:p>
          <a:p>
            <a:pPr algn="ctr"/>
            <a:endParaRPr lang="fr-CA" sz="32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Établir un plan d’accompagnement pour aider l’élève à progresser dans ses apprentissages. Donner du sens au plan d’intervention en mathématique.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u="sng" dirty="0" smtClean="0"/>
              <a:t>Adapter</a:t>
            </a:r>
            <a:r>
              <a:rPr lang="fr-CA" sz="2400" dirty="0" smtClean="0"/>
              <a:t> </a:t>
            </a:r>
            <a:r>
              <a:rPr lang="fr-CA" sz="2400" dirty="0"/>
              <a:t>des situations pour certains élèves en cours d’apprentissage pour qu’ils vivent des réussites. </a:t>
            </a:r>
          </a:p>
          <a:p>
            <a:pPr marL="201168" lvl="1" indent="0">
              <a:buNone/>
            </a:pPr>
            <a:r>
              <a:rPr lang="fr-CA" sz="1600" dirty="0"/>
              <a:t>ATTENTION: il ne faut pas oublier que le but des adaptations est de finir (le plus possible) par les enlever…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/>
              <a:t>En cours d’apprentissage, </a:t>
            </a:r>
            <a:r>
              <a:rPr lang="fr-CA" sz="2400" u="sng" dirty="0"/>
              <a:t>modifier</a:t>
            </a:r>
            <a:r>
              <a:rPr lang="fr-CA" sz="2400" dirty="0"/>
              <a:t> certains tâches pour des élèves. </a:t>
            </a:r>
          </a:p>
          <a:p>
            <a:pPr marL="201168" lvl="1" indent="0">
              <a:buNone/>
            </a:pPr>
            <a:r>
              <a:rPr lang="fr-CA" sz="1600" dirty="0"/>
              <a:t>ATTENTION: pour modifier des tâches en évaluation, il faut que cela soit entériner par une équipe et inscrit dans un plan d’intervention</a:t>
            </a:r>
            <a:r>
              <a:rPr lang="fr-CA" sz="1600" dirty="0" smtClean="0"/>
              <a:t>…</a:t>
            </a:r>
            <a:endParaRPr lang="fr-CA" sz="2400" dirty="0"/>
          </a:p>
        </p:txBody>
      </p:sp>
      <p:sp>
        <p:nvSpPr>
          <p:cNvPr id="4" name="Flèche droite 3"/>
          <p:cNvSpPr/>
          <p:nvPr/>
        </p:nvSpPr>
        <p:spPr>
          <a:xfrm>
            <a:off x="9156032" y="1491916"/>
            <a:ext cx="2707105" cy="18408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 smtClean="0"/>
              <a:t>Exemples: </a:t>
            </a:r>
          </a:p>
          <a:p>
            <a:pPr algn="ctr"/>
            <a:r>
              <a:rPr lang="fr-CA" dirty="0" smtClean="0">
                <a:hlinkClick r:id="rId3" action="ppaction://hlinkfile"/>
              </a:rPr>
              <a:t>Cas 1</a:t>
            </a:r>
            <a:endParaRPr lang="fr-CA" dirty="0" smtClean="0"/>
          </a:p>
          <a:p>
            <a:pPr algn="ctr"/>
            <a:r>
              <a:rPr lang="fr-CA" dirty="0" smtClean="0">
                <a:hlinkClick r:id="rId4" action="ppaction://hlinkfile"/>
              </a:rPr>
              <a:t>Cas 2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7372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Et la réalité dans tout ça</a:t>
            </a:r>
            <a:r>
              <a:rPr lang="fr-CA" dirty="0" smtClean="0"/>
              <a:t>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CA" dirty="0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008" y="2261877"/>
            <a:ext cx="5420681" cy="3607217"/>
          </a:xfr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221" y="2261877"/>
            <a:ext cx="4805351" cy="360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89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Questions???</a:t>
            </a:r>
            <a:br>
              <a:rPr lang="fr-CA" dirty="0" smtClean="0"/>
            </a:br>
            <a:endParaRPr lang="fr-CA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dirty="0" smtClean="0"/>
              <a:t>N’oubliez pas d’évaluer </a:t>
            </a:r>
            <a:r>
              <a:rPr lang="fr-CA" dirty="0"/>
              <a:t>la </a:t>
            </a:r>
            <a:r>
              <a:rPr lang="fr-CA" dirty="0" smtClean="0"/>
              <a:t>rencontre</a:t>
            </a:r>
          </a:p>
          <a:p>
            <a:r>
              <a:rPr lang="fr-CA" dirty="0" smtClean="0"/>
              <a:t>Documents </a:t>
            </a:r>
            <a:r>
              <a:rPr lang="fr-CA" dirty="0"/>
              <a:t>à</a:t>
            </a:r>
            <a:r>
              <a:rPr lang="fr-CA" dirty="0" smtClean="0"/>
              <a:t> partager</a:t>
            </a:r>
          </a:p>
          <a:p>
            <a:r>
              <a:rPr lang="fr-CA" dirty="0" smtClean="0"/>
              <a:t>Me contacter: </a:t>
            </a:r>
            <a:r>
              <a:rPr lang="fr-CA" cap="none" dirty="0" smtClean="0"/>
              <a:t>dominique_fournier@csmv.qc.ca</a:t>
            </a:r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642" y="758952"/>
            <a:ext cx="3497931" cy="349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67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Plan de la rencontre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Le portrait de classe: outil de travail pour l’enseignant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CA" sz="1900" dirty="0"/>
              <a:t>Pourquoi le faire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CA" sz="1900" dirty="0" smtClean="0"/>
              <a:t>Comment le faire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CA" sz="1900" dirty="0" smtClean="0"/>
              <a:t>Quand le faire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CA" sz="1900" dirty="0" smtClean="0"/>
              <a:t>Quoi en faire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Le portrait de l’élève: outil de travail pour mieux intervenir auprès des élèves en difficulté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CA" sz="1800" dirty="0" smtClean="0"/>
              <a:t>Pour qui le faire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CA" sz="1800" dirty="0" smtClean="0"/>
              <a:t>Quoi en faire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Et la réalité dans tout ça?</a:t>
            </a:r>
          </a:p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827" y="467673"/>
            <a:ext cx="2476312" cy="264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81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Le portrait de classe: outil de travail pour </a:t>
            </a:r>
            <a:r>
              <a:rPr lang="fr-CA" dirty="0" smtClean="0"/>
              <a:t>l’enseignant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CA" sz="3200" b="1" dirty="0" smtClean="0"/>
              <a:t>Présentation du portrait de classe</a:t>
            </a:r>
          </a:p>
          <a:p>
            <a:pPr algn="ctr"/>
            <a:endParaRPr lang="fr-CA" sz="3200" b="1" dirty="0" smtClean="0"/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 smtClean="0"/>
              <a:t>Évolution dans le temps: </a:t>
            </a:r>
            <a:r>
              <a:rPr lang="fr-CA" sz="2800" dirty="0" smtClean="0">
                <a:hlinkClick r:id="rId3" action="ppaction://hlinkfile"/>
              </a:rPr>
              <a:t>version 1</a:t>
            </a:r>
            <a:r>
              <a:rPr lang="fr-CA" sz="2800" dirty="0" smtClean="0"/>
              <a:t>, </a:t>
            </a:r>
            <a:r>
              <a:rPr lang="fr-CA" sz="2800" dirty="0" smtClean="0">
                <a:hlinkClick r:id="rId4" action="ppaction://hlinkfile"/>
              </a:rPr>
              <a:t>version 2</a:t>
            </a:r>
            <a:r>
              <a:rPr lang="fr-CA" sz="2800" dirty="0" smtClean="0"/>
              <a:t>, </a:t>
            </a:r>
            <a:r>
              <a:rPr lang="fr-CA" sz="2800" dirty="0" smtClean="0">
                <a:hlinkClick r:id="rId5" action="ppaction://hlinkfile"/>
              </a:rPr>
              <a:t>version </a:t>
            </a:r>
            <a:r>
              <a:rPr lang="fr-CA" sz="2800" dirty="0" smtClean="0">
                <a:hlinkClick r:id="rId5" action="ppaction://hlinkfile"/>
              </a:rPr>
              <a:t>3</a:t>
            </a:r>
            <a:r>
              <a:rPr lang="fr-CA" sz="2800" dirty="0" smtClean="0"/>
              <a:t>, </a:t>
            </a:r>
          </a:p>
          <a:p>
            <a:pPr marL="566928" lvl="3" indent="0">
              <a:buNone/>
            </a:pPr>
            <a:r>
              <a:rPr lang="fr-CA" sz="2800" dirty="0" smtClean="0">
                <a:hlinkClick r:id="rId6" action="ppaction://hlinkfile"/>
              </a:rPr>
              <a:t>version 4</a:t>
            </a:r>
            <a:endParaRPr lang="fr-CA" sz="2800" dirty="0" smtClean="0"/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 smtClean="0"/>
              <a:t>Comprendre le portrait de classe: version </a:t>
            </a:r>
            <a:r>
              <a:rPr lang="fr-CA" sz="2800" dirty="0" smtClean="0"/>
              <a:t>4</a:t>
            </a:r>
            <a:endParaRPr lang="fr-CA" sz="2800" dirty="0" smtClean="0"/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 smtClean="0">
                <a:hlinkClick r:id="rId7" action="ppaction://hlinkfile"/>
              </a:rPr>
              <a:t>Document complémentaire</a:t>
            </a:r>
            <a:endParaRPr lang="fr-CA" sz="2800" dirty="0" smtClean="0"/>
          </a:p>
          <a:p>
            <a:pPr>
              <a:buFont typeface="Courier New" panose="02070309020205020404" pitchFamily="49" charset="0"/>
              <a:buChar char="o"/>
            </a:pP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229" y="3741821"/>
            <a:ext cx="2951452" cy="212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2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Le portrait de classe: outil de travail pour </a:t>
            </a:r>
            <a:r>
              <a:rPr lang="fr-CA" dirty="0" smtClean="0"/>
              <a:t>l’enseignant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200" b="1" dirty="0" smtClean="0"/>
              <a:t>Pourquoi </a:t>
            </a:r>
            <a:r>
              <a:rPr lang="fr-CA" sz="3200" b="1" dirty="0"/>
              <a:t>le </a:t>
            </a:r>
            <a:r>
              <a:rPr lang="fr-CA" sz="3200" b="1" dirty="0" smtClean="0"/>
              <a:t>faire???</a:t>
            </a:r>
          </a:p>
          <a:p>
            <a:pPr marL="0" indent="0">
              <a:buNone/>
            </a:pPr>
            <a:endParaRPr lang="fr-CA" sz="24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Avoir une vision globale du développement de la compétence en mathématique de la classe , sans s’attarder aux savoirs mathématiques.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Non! Ça ne compte pas!!! Cela n’a pas de sens de l’utiliser pour mettre une note à l’élève, puisque le portrait est basé sur l’utilisation ou non de stratégies de résolution.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Pouvoir planifier ses interventions universelles (différenciation pédagogique).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Observer la progression des élèves. Sentiment d’efficacité personnelle de l’enseignant.</a:t>
            </a:r>
          </a:p>
        </p:txBody>
      </p:sp>
    </p:spTree>
    <p:extLst>
      <p:ext uri="{BB962C8B-B14F-4D97-AF65-F5344CB8AC3E}">
        <p14:creationId xmlns:p14="http://schemas.microsoft.com/office/powerpoint/2010/main" val="139520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Le portrait de classe: outil de travail pour </a:t>
            </a:r>
            <a:r>
              <a:rPr lang="fr-CA" dirty="0" smtClean="0"/>
              <a:t>l’enseignant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200" b="1" dirty="0"/>
              <a:t>Comment le </a:t>
            </a:r>
            <a:r>
              <a:rPr lang="fr-CA" sz="3200" b="1" dirty="0" smtClean="0"/>
              <a:t>faire??? </a:t>
            </a:r>
          </a:p>
          <a:p>
            <a:pPr marL="0" indent="0" algn="ctr">
              <a:buNone/>
            </a:pPr>
            <a:endParaRPr lang="fr-CA" sz="32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Sélectionner des problèmes </a:t>
            </a:r>
            <a:r>
              <a:rPr lang="fr-CA" sz="2400" dirty="0"/>
              <a:t>accessibles à tous (pour les concepts mathématiques), mais assez difficile (pour la résolution de problèmes</a:t>
            </a:r>
            <a:r>
              <a:rPr lang="fr-CA" sz="2400" dirty="0" smtClean="0"/>
              <a:t>). </a:t>
            </a:r>
            <a:r>
              <a:rPr lang="fr-CA" sz="2400" dirty="0" smtClean="0">
                <a:hlinkClick r:id="rId3" action="ppaction://hlinkpres?slideindex=1&amp;slidetitle="/>
              </a:rPr>
              <a:t>Voir document complémentaire.</a:t>
            </a:r>
            <a:endParaRPr lang="fr-CA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/>
              <a:t>Ne pas intervenir!!!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/>
              <a:t>Prendre le temps de le faire</a:t>
            </a:r>
            <a:r>
              <a:rPr lang="fr-CA" sz="2400" dirty="0" smtClean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Non! Ça ne compte pas!!! Mais ce n’est pas une raison pour ne pas le faire sérieusement. </a:t>
            </a: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331177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Le portrait de classe: outil de travail pour </a:t>
            </a:r>
            <a:r>
              <a:rPr lang="fr-CA" dirty="0" smtClean="0"/>
              <a:t>l’enseignant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200" b="1" dirty="0" smtClean="0"/>
              <a:t>Quand </a:t>
            </a:r>
            <a:r>
              <a:rPr lang="fr-CA" sz="3200" b="1" dirty="0"/>
              <a:t>le </a:t>
            </a:r>
            <a:r>
              <a:rPr lang="fr-CA" sz="3200" b="1" dirty="0" smtClean="0"/>
              <a:t>faire ???</a:t>
            </a:r>
          </a:p>
          <a:p>
            <a:pPr marL="0" indent="0" algn="ctr">
              <a:buNone/>
            </a:pPr>
            <a:endParaRPr lang="fr-CA" sz="32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Choisir le moment opportun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Préalables spécifiques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Climat de confiance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 2 ou 3 moments dans l’année pour </a:t>
            </a:r>
          </a:p>
          <a:p>
            <a:pPr marL="201168" lvl="1" indent="0">
              <a:buNone/>
            </a:pPr>
            <a:r>
              <a:rPr lang="fr-CA" sz="2400" dirty="0" smtClean="0"/>
              <a:t>adapter nos interventions au fur et à</a:t>
            </a:r>
          </a:p>
          <a:p>
            <a:pPr marL="201168" lvl="1" indent="0">
              <a:buNone/>
            </a:pPr>
            <a:r>
              <a:rPr lang="fr-CA" sz="2400" dirty="0" smtClean="0"/>
              <a:t>mesure que les élèves progressent dans </a:t>
            </a:r>
          </a:p>
          <a:p>
            <a:pPr marL="201168" lvl="1" indent="0">
              <a:buNone/>
            </a:pPr>
            <a:r>
              <a:rPr lang="fr-CA" sz="2400" dirty="0" smtClean="0"/>
              <a:t>leurs apprentissages.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437" y="2945730"/>
            <a:ext cx="4117808" cy="274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53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Le portrait de classe: 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dirty="0" smtClean="0"/>
              <a:t>outil </a:t>
            </a:r>
            <a:r>
              <a:rPr lang="fr-CA" dirty="0"/>
              <a:t>de travail pour </a:t>
            </a:r>
            <a:r>
              <a:rPr lang="fr-CA" dirty="0" smtClean="0"/>
              <a:t>l’enseignant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3200" b="1" dirty="0" smtClean="0"/>
              <a:t>Quoi en faire ???</a:t>
            </a:r>
            <a:endParaRPr lang="fr-CA" sz="32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Planifier des interventions universelles. Voir </a:t>
            </a:r>
            <a:r>
              <a:rPr lang="fr-CA" sz="2400" dirty="0" smtClean="0">
                <a:hlinkClick r:id="rId3" action="ppaction://hlinkpres?slideindex=1&amp;slidetitle="/>
              </a:rPr>
              <a:t>documents complémentaires.</a:t>
            </a:r>
            <a:endParaRPr lang="fr-CA" sz="24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dirty="0" smtClean="0"/>
              <a:t>Modifier </a:t>
            </a:r>
            <a:r>
              <a:rPr lang="fr-CA" sz="2400" dirty="0" smtClean="0">
                <a:hlinkClick r:id="rId4" action="ppaction://hlinkfile"/>
              </a:rPr>
              <a:t>ses pratiques pédagogiques </a:t>
            </a:r>
            <a:r>
              <a:rPr lang="fr-CA" sz="2400" dirty="0" smtClean="0"/>
              <a:t>selon vos observations (flexibilité).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i="1" u="sng" dirty="0" smtClean="0"/>
              <a:t>Adapter</a:t>
            </a:r>
            <a:r>
              <a:rPr lang="fr-CA" sz="2400" i="1" dirty="0" smtClean="0"/>
              <a:t> des situations pour certains élèves en cours d’apprentissage pour qu’ils vivent des réussites. </a:t>
            </a:r>
          </a:p>
          <a:p>
            <a:pPr marL="201168" lvl="1" indent="0">
              <a:buNone/>
            </a:pPr>
            <a:r>
              <a:rPr lang="fr-CA" sz="1600" i="1" dirty="0" smtClean="0"/>
              <a:t>ATTENTION: il ne faut pas oublier que le but des adaptations est de finir (le plus possible) par les enlever…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A" sz="2400" i="1" dirty="0" smtClean="0"/>
              <a:t>En cours d’apprentissage, </a:t>
            </a:r>
            <a:r>
              <a:rPr lang="fr-CA" sz="2400" i="1" u="sng" dirty="0" smtClean="0"/>
              <a:t>modifier</a:t>
            </a:r>
            <a:r>
              <a:rPr lang="fr-CA" sz="2400" i="1" dirty="0" smtClean="0"/>
              <a:t> certains tâches pour des élèves.</a:t>
            </a:r>
            <a:r>
              <a:rPr lang="fr-CA" sz="2400" i="1" dirty="0"/>
              <a:t> </a:t>
            </a:r>
            <a:endParaRPr lang="fr-CA" sz="2400" i="1" dirty="0" smtClean="0"/>
          </a:p>
          <a:p>
            <a:pPr marL="201168" lvl="1" indent="0">
              <a:buNone/>
            </a:pPr>
            <a:r>
              <a:rPr lang="fr-CA" sz="1600" i="1" dirty="0" smtClean="0"/>
              <a:t>ATTENTION</a:t>
            </a:r>
            <a:r>
              <a:rPr lang="fr-CA" sz="1600" i="1" dirty="0"/>
              <a:t>: </a:t>
            </a:r>
            <a:r>
              <a:rPr lang="fr-CA" sz="1600" i="1" dirty="0" smtClean="0"/>
              <a:t>pour modifier des tâches en évaluation, il faut que cela soit entériner par une équipe et inscrit dans un plan d’intervention…</a:t>
            </a:r>
            <a:endParaRPr lang="fr-CA" sz="2400" i="1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fr-CA" sz="2400" dirty="0"/>
          </a:p>
        </p:txBody>
      </p:sp>
      <p:sp>
        <p:nvSpPr>
          <p:cNvPr id="4" name="Flèche vers le bas 3"/>
          <p:cNvSpPr/>
          <p:nvPr/>
        </p:nvSpPr>
        <p:spPr>
          <a:xfrm>
            <a:off x="4893243" y="4920916"/>
            <a:ext cx="2466474" cy="1383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ZoneTexte 4"/>
          <p:cNvSpPr txBox="1"/>
          <p:nvPr/>
        </p:nvSpPr>
        <p:spPr>
          <a:xfrm>
            <a:off x="3871377" y="6427113"/>
            <a:ext cx="47382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200" b="1" dirty="0" smtClean="0">
                <a:solidFill>
                  <a:schemeClr val="bg1"/>
                </a:solidFill>
              </a:rPr>
              <a:t>Le portrait de l’élève en mathématique</a:t>
            </a:r>
            <a:endParaRPr lang="fr-CA" sz="2200" b="1" dirty="0">
              <a:solidFill>
                <a:schemeClr val="bg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217" y="339977"/>
            <a:ext cx="190500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9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600" dirty="0" smtClean="0"/>
              <a:t>Le portrait de l’élève: outil de travail pour mieux intervenir auprès des élèves en difficulté</a:t>
            </a:r>
            <a:endParaRPr lang="fr-CA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CA" sz="3200" b="1" dirty="0"/>
              <a:t>Présentation du portrait de </a:t>
            </a:r>
            <a:r>
              <a:rPr lang="fr-CA" sz="3200" b="1" dirty="0" smtClean="0"/>
              <a:t>l’élève</a:t>
            </a:r>
            <a:endParaRPr lang="fr-CA" sz="3200" b="1" dirty="0"/>
          </a:p>
          <a:p>
            <a:pPr algn="ctr"/>
            <a:endParaRPr lang="fr-CA" sz="3200" b="1" dirty="0"/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/>
              <a:t>Évolution dans le temps: </a:t>
            </a:r>
            <a:r>
              <a:rPr lang="fr-CA" sz="2800" dirty="0">
                <a:hlinkClick r:id="rId3" action="ppaction://hlinkfile"/>
              </a:rPr>
              <a:t>version 1</a:t>
            </a:r>
            <a:r>
              <a:rPr lang="fr-CA" sz="2800" dirty="0"/>
              <a:t>, </a:t>
            </a:r>
            <a:r>
              <a:rPr lang="fr-CA" sz="2800" dirty="0">
                <a:hlinkClick r:id="rId4" action="ppaction://hlinkfile"/>
              </a:rPr>
              <a:t>version </a:t>
            </a:r>
            <a:r>
              <a:rPr lang="fr-CA" sz="2800" dirty="0" smtClean="0">
                <a:hlinkClick r:id="rId4" action="ppaction://hlinkfile"/>
              </a:rPr>
              <a:t>2</a:t>
            </a:r>
            <a:r>
              <a:rPr lang="fr-CA" sz="2800" dirty="0" smtClean="0"/>
              <a:t>, </a:t>
            </a:r>
            <a:r>
              <a:rPr lang="fr-CA" sz="2800" dirty="0" smtClean="0">
                <a:hlinkClick r:id="rId5" action="ppaction://hlinkfile"/>
              </a:rPr>
              <a:t>version 3</a:t>
            </a:r>
            <a:endParaRPr lang="fr-CA" sz="2800" dirty="0" smtClean="0"/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 smtClean="0"/>
              <a:t>Comprendre </a:t>
            </a:r>
            <a:r>
              <a:rPr lang="fr-CA" sz="2800" dirty="0"/>
              <a:t>le portrait </a:t>
            </a:r>
            <a:r>
              <a:rPr lang="fr-CA" sz="2800" dirty="0" smtClean="0"/>
              <a:t>de l’élève</a:t>
            </a:r>
            <a:endParaRPr lang="fr-CA" sz="2800" dirty="0"/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 smtClean="0">
                <a:hlinkClick r:id="rId6" action="ppaction://hlinkfile"/>
              </a:rPr>
              <a:t>Document complémentaire</a:t>
            </a:r>
            <a:endParaRPr lang="fr-CA" sz="2800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3867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600" dirty="0" smtClean="0"/>
              <a:t>Le portrait de l’élève: outil de travail pour mieux intervenir auprès des élèves en difficulté</a:t>
            </a:r>
            <a:endParaRPr lang="fr-CA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CA" sz="3200" b="1" dirty="0" smtClean="0"/>
              <a:t>Pour qui le faire???</a:t>
            </a:r>
            <a:endParaRPr lang="fr-CA" sz="3200" b="1" dirty="0"/>
          </a:p>
          <a:p>
            <a:pPr algn="ctr"/>
            <a:endParaRPr lang="fr-CA" sz="3200" b="1" dirty="0"/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 smtClean="0"/>
              <a:t>Élève à risque (ne progresse pas, dépassement d’heures)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 smtClean="0"/>
              <a:t>Élève avec un handicap (les </a:t>
            </a:r>
            <a:r>
              <a:rPr lang="fr-CA" sz="2800" dirty="0" err="1" smtClean="0"/>
              <a:t>dys</a:t>
            </a:r>
            <a:r>
              <a:rPr lang="fr-CA" sz="2800" dirty="0" smtClean="0"/>
              <a:t>…) </a:t>
            </a:r>
            <a:r>
              <a:rPr lang="fr-CA" sz="2800" u="sng" dirty="0" smtClean="0"/>
              <a:t>même s’il n’est pas en échec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 smtClean="0"/>
              <a:t>Élève TDA/H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 smtClean="0"/>
              <a:t>Élève en soutien linguistique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fr-CA" sz="2800" dirty="0" smtClean="0"/>
              <a:t>Celui que VOUS avez ciblé pour une raison X.</a:t>
            </a:r>
            <a:endParaRPr lang="fr-CA" sz="2800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9583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Rétrospective">
  <a:themeElements>
    <a:clrScheme name="Rétrospectiv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394</TotalTime>
  <Words>764</Words>
  <Application>Microsoft Office PowerPoint</Application>
  <PresentationFormat>Grand écran</PresentationFormat>
  <Paragraphs>101</Paragraphs>
  <Slides>12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Courier New</vt:lpstr>
      <vt:lpstr>Rétrospective</vt:lpstr>
      <vt:lpstr>Atelier B-13: Faire un portrait mathématique pour développer des stratégies de résolution de problèmes</vt:lpstr>
      <vt:lpstr>Plan de la rencontre</vt:lpstr>
      <vt:lpstr>Le portrait de classe: outil de travail pour l’enseignant</vt:lpstr>
      <vt:lpstr>Le portrait de classe: outil de travail pour l’enseignant</vt:lpstr>
      <vt:lpstr>Le portrait de classe: outil de travail pour l’enseignant</vt:lpstr>
      <vt:lpstr>Le portrait de classe: outil de travail pour l’enseignant</vt:lpstr>
      <vt:lpstr>Le portrait de classe:  outil de travail pour l’enseignant</vt:lpstr>
      <vt:lpstr>Le portrait de l’élève: outil de travail pour mieux intervenir auprès des élèves en difficulté</vt:lpstr>
      <vt:lpstr>Le portrait de l’élève: outil de travail pour mieux intervenir auprès des élèves en difficulté</vt:lpstr>
      <vt:lpstr>Le portrait de l’élève: outil de travail pour mieux intervenir auprès des élèves en difficulté</vt:lpstr>
      <vt:lpstr>Et la réalité dans tout ça?</vt:lpstr>
      <vt:lpstr>Questions??? </vt:lpstr>
    </vt:vector>
  </TitlesOfParts>
  <Company>CSMV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Atelier 305:  Faire un portrait mathématique de ma classe pour aider les élèves à développer des stratégies de resolution de problèmes</dc:title>
  <dc:creator>Dominique Fournier</dc:creator>
  <cp:lastModifiedBy>Dominique Fournier</cp:lastModifiedBy>
  <cp:revision>24</cp:revision>
  <cp:lastPrinted>2017-10-11T13:23:59Z</cp:lastPrinted>
  <dcterms:created xsi:type="dcterms:W3CDTF">2017-09-18T13:09:35Z</dcterms:created>
  <dcterms:modified xsi:type="dcterms:W3CDTF">2018-04-13T19:43:09Z</dcterms:modified>
</cp:coreProperties>
</file>