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57" r:id="rId3"/>
    <p:sldId id="259" r:id="rId4"/>
    <p:sldId id="258" r:id="rId5"/>
    <p:sldId id="270" r:id="rId6"/>
    <p:sldId id="271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17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923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734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88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606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789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6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123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5329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75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354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982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884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505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424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362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35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368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9C4EB0E-4856-46A4-817F-18915BB18EA8}" type="datetimeFigureOut">
              <a:rPr lang="fr-CA" smtClean="0"/>
              <a:t>2018-04-30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88A06B8-53B1-4074-B9ED-71B1AF7E91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918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  <p:sldLayoutId id="21474840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53663" y="1393234"/>
            <a:ext cx="9755187" cy="1602902"/>
          </a:xfrm>
        </p:spPr>
        <p:txBody>
          <a:bodyPr/>
          <a:lstStyle/>
          <a:p>
            <a:r>
              <a:rPr lang="fr-CA" dirty="0"/>
              <a:t>Projet persévérance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1420000">
            <a:off x="712537" y="3512292"/>
            <a:ext cx="10037441" cy="991131"/>
          </a:xfrm>
        </p:spPr>
        <p:txBody>
          <a:bodyPr>
            <a:noAutofit/>
          </a:bodyPr>
          <a:lstStyle/>
          <a:p>
            <a:pPr algn="r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Quand l’</a:t>
            </a:r>
            <a:r>
              <a:rPr lang="fr-C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Intégration socioprofessionnelle  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et la </a:t>
            </a:r>
            <a:r>
              <a:rPr lang="fr-C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formation générale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s’unissent pour la </a:t>
            </a:r>
            <a:r>
              <a:rPr lang="fr-C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réussite</a:t>
            </a:r>
            <a:r>
              <a:rPr lang="fr-CA" sz="1800" dirty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79400" y="4991100"/>
            <a:ext cx="3848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Audrey Maltais, conseillère pédagogique ISP</a:t>
            </a: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Julie Harvey, enseignante ISP</a:t>
            </a:r>
          </a:p>
          <a:p>
            <a:r>
              <a:rPr lang="fr-CA" sz="1200" i="1" dirty="0">
                <a:latin typeface="Arial" panose="020B0604020202020204" pitchFamily="34" charset="0"/>
                <a:cs typeface="Arial" panose="020B0604020202020204" pitchFamily="34" charset="0"/>
              </a:rPr>
              <a:t>Commission scolaire du Lac-Saint-Jean</a:t>
            </a:r>
          </a:p>
          <a:p>
            <a:r>
              <a:rPr lang="fr-CA" sz="1200" i="1" dirty="0">
                <a:latin typeface="Arial" panose="020B0604020202020204" pitchFamily="34" charset="0"/>
                <a:cs typeface="Arial" panose="020B0604020202020204" pitchFamily="34" charset="0"/>
              </a:rPr>
              <a:t>Équipe choc organisationnelle</a:t>
            </a:r>
          </a:p>
        </p:txBody>
      </p:sp>
    </p:spTree>
    <p:extLst>
      <p:ext uri="{BB962C8B-B14F-4D97-AF65-F5344CB8AC3E}">
        <p14:creationId xmlns:p14="http://schemas.microsoft.com/office/powerpoint/2010/main" val="166238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Semaine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58969"/>
            <a:ext cx="9873429" cy="2834616"/>
          </a:xfrm>
        </p:spPr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Objectif de la semaine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Cahier de l’adulte 2:</a:t>
            </a: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Portrait personnel et professionnel (Tests variés de connaissance de soi)</a:t>
            </a: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Compétences fortes (ICÉA)</a:t>
            </a: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Bilan des acquis sur le plan personnel et professionnel</a:t>
            </a:r>
          </a:p>
        </p:txBody>
      </p:sp>
      <p:pic>
        <p:nvPicPr>
          <p:cNvPr id="3078" name="Picture 6" descr="Ampoules, Ampoule, La LumiÃ¨re, L'Ãnergie, Lampe, IdÃ©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58680"/>
              </a:clrFrom>
              <a:clrTo>
                <a:srgbClr val="8586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95463"/>
            <a:ext cx="6410325" cy="36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96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Semaine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45896"/>
            <a:ext cx="10396883" cy="3311189"/>
          </a:xfrm>
        </p:spPr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Objectif de la semaine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Exploration de métiers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Cahier de l’adulte 3:</a:t>
            </a:r>
          </a:p>
          <a:p>
            <a:pPr lvl="1"/>
            <a:r>
              <a:rPr lang="fr-CA" i="1" dirty="0">
                <a:latin typeface="Arial" panose="020B0604020202020204" pitchFamily="34" charset="0"/>
                <a:cs typeface="Arial" panose="020B0604020202020204" pitchFamily="34" charset="0"/>
              </a:rPr>
              <a:t>Exploration sur Repères</a:t>
            </a:r>
          </a:p>
          <a:p>
            <a:pPr lvl="1"/>
            <a:r>
              <a:rPr lang="fr-CA" i="1" dirty="0">
                <a:latin typeface="Arial" panose="020B0604020202020204" pitchFamily="34" charset="0"/>
                <a:cs typeface="Arial" panose="020B0604020202020204" pitchFamily="34" charset="0"/>
              </a:rPr>
              <a:t>Planification Élève d’un jour (si souhaitée)</a:t>
            </a:r>
          </a:p>
          <a:p>
            <a:pPr lvl="1"/>
            <a:r>
              <a:rPr lang="fr-CA" i="1" dirty="0">
                <a:latin typeface="Arial" panose="020B0604020202020204" pitchFamily="34" charset="0"/>
                <a:cs typeface="Arial" panose="020B0604020202020204" pitchFamily="34" charset="0"/>
              </a:rPr>
              <a:t>Planification Travailleur d’un jour (si souhaitée)</a:t>
            </a:r>
          </a:p>
        </p:txBody>
      </p:sp>
    </p:spTree>
    <p:extLst>
      <p:ext uri="{BB962C8B-B14F-4D97-AF65-F5344CB8AC3E}">
        <p14:creationId xmlns:p14="http://schemas.microsoft.com/office/powerpoint/2010/main" val="36033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Semaine 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Objectif de la semaine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Cahier de l’adulte 3 (suite):</a:t>
            </a:r>
          </a:p>
          <a:p>
            <a:pPr lvl="1"/>
            <a:r>
              <a:rPr lang="fr-CA" i="1" dirty="0">
                <a:latin typeface="Arial" panose="020B0604020202020204" pitchFamily="34" charset="0"/>
                <a:cs typeface="Arial" panose="020B0604020202020204" pitchFamily="34" charset="0"/>
              </a:rPr>
              <a:t>Exploration sur Repères</a:t>
            </a:r>
          </a:p>
          <a:p>
            <a:pPr lvl="1"/>
            <a:r>
              <a:rPr lang="fr-CA" i="1" dirty="0">
                <a:latin typeface="Arial" panose="020B0604020202020204" pitchFamily="34" charset="0"/>
                <a:cs typeface="Arial" panose="020B0604020202020204" pitchFamily="34" charset="0"/>
              </a:rPr>
              <a:t>Mon projet professionnel provisoire</a:t>
            </a:r>
          </a:p>
          <a:p>
            <a:pPr lvl="1"/>
            <a:r>
              <a:rPr lang="fr-CA" i="1" dirty="0">
                <a:latin typeface="Arial" panose="020B0604020202020204" pitchFamily="34" charset="0"/>
                <a:cs typeface="Arial" panose="020B0604020202020204" pitchFamily="34" charset="0"/>
              </a:rPr>
              <a:t>Journée Travailleur d’un jour </a:t>
            </a:r>
          </a:p>
          <a:p>
            <a:pPr lvl="1"/>
            <a:endParaRPr lang="fr-C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fr-CA" i="1" dirty="0">
                <a:latin typeface="Arial" panose="020B0604020202020204" pitchFamily="34" charset="0"/>
                <a:cs typeface="Arial" panose="020B0604020202020204" pitchFamily="34" charset="0"/>
              </a:rPr>
              <a:t>Rencontre entre intervenants pour le transfert des élèves</a:t>
            </a:r>
          </a:p>
          <a:p>
            <a:pPr lvl="1" algn="ctr"/>
            <a:endParaRPr lang="fr-CA" dirty="0"/>
          </a:p>
        </p:txBody>
      </p:sp>
      <p:pic>
        <p:nvPicPr>
          <p:cNvPr id="4100" name="Picture 4" descr="FlÃ©chettes, Dart, Jeu, Oeil De Boeuf, Cibl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120">
            <a:off x="7580172" y="810565"/>
            <a:ext cx="3633060" cy="31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3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Semaine 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37765"/>
            <a:ext cx="10396883" cy="2977254"/>
          </a:xfrm>
        </p:spPr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Objectif de la semaine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Projet professionnel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Plan d’action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Transfert progressif en Formation Générale (2 jours)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4072" y="495300"/>
            <a:ext cx="3439886" cy="3439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1796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Semaine 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37765"/>
            <a:ext cx="10396883" cy="3025085"/>
          </a:xfrm>
        </p:spPr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Bilan de fin de formation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Transfert progressif en Formation Générale (2 jours)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Évaluation de la formation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Activité de fin de formation (dîner)</a:t>
            </a:r>
          </a:p>
        </p:txBody>
      </p:sp>
      <p:pic>
        <p:nvPicPr>
          <p:cNvPr id="1026" name="Picture 2" descr="Arrow, Pointeur, Direction, Navigation, 3D, 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113499"/>
            <a:ext cx="3768725" cy="23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9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Autres ateliers offerts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37765"/>
            <a:ext cx="10396883" cy="3311189"/>
          </a:xfrm>
        </p:spPr>
        <p:txBody>
          <a:bodyPr>
            <a:normAutofit fontScale="77500" lnSpcReduction="20000"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Alimentation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Identité numérique 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Services budgétaires (budget, crédit)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Infirmière en santé sexuelle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Travail de rue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Gestion du stress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Gestion de conflits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Travail d’équipe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4679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369369"/>
            <a:ext cx="10396882" cy="1151965"/>
          </a:xfrm>
        </p:spPr>
        <p:txBody>
          <a:bodyPr/>
          <a:lstStyle/>
          <a:p>
            <a:r>
              <a:rPr lang="fr-CA" dirty="0"/>
              <a:t>Commentaires d’élèves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9442" y="1998162"/>
            <a:ext cx="158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Bradley Hand ITC" panose="03070402050302030203" pitchFamily="66" charset="0"/>
              </a:rPr>
              <a:t>Motivant!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0487" y="2944977"/>
            <a:ext cx="2509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Bradley Hand ITC" panose="03070402050302030203" pitchFamily="66" charset="0"/>
              </a:rPr>
              <a:t>Une formation très intéressante.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73978" y="2909658"/>
            <a:ext cx="319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Bradley Hand ITC" panose="03070402050302030203" pitchFamily="66" charset="0"/>
              </a:rPr>
              <a:t>Aide à se remettre dans l’ambiance scolaire.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266214" y="2352879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Bradley Hand ITC" panose="03070402050302030203" pitchFamily="66" charset="0"/>
              </a:rPr>
              <a:t>Aide à s’orienter et à atteindre ses buts.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08463" y="4016108"/>
            <a:ext cx="258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Bradley Hand ITC" panose="03070402050302030203" pitchFamily="66" charset="0"/>
              </a:rPr>
              <a:t>Je sais maintenant où je m’en vais.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772399" y="3892310"/>
            <a:ext cx="331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Bradley Hand ITC" panose="03070402050302030203" pitchFamily="66" charset="0"/>
              </a:rPr>
              <a:t>Ça m’a aidé à avoir une vie plus structurée.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30729" y="1803208"/>
            <a:ext cx="406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Bradley Hand ITC" panose="03070402050302030203" pitchFamily="66" charset="0"/>
                <a:cs typeface="Arial" panose="020B0604020202020204" pitchFamily="34" charset="0"/>
              </a:rPr>
              <a:t>J’ai appris à mieux me connaître, savoir ce que j’aime. </a:t>
            </a:r>
          </a:p>
        </p:txBody>
      </p:sp>
    </p:spTree>
    <p:extLst>
      <p:ext uri="{BB962C8B-B14F-4D97-AF65-F5344CB8AC3E}">
        <p14:creationId xmlns:p14="http://schemas.microsoft.com/office/powerpoint/2010/main" val="23707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ir Alexander Mackenzie Homework Page - class 8a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0" b="89500" l="9000" r="89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29" y="2301071"/>
            <a:ext cx="10756275" cy="430251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302656" y="535465"/>
            <a:ext cx="10218056" cy="3531212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fr-CA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 de questions</a:t>
            </a:r>
          </a:p>
          <a:p>
            <a:pPr algn="ctr"/>
            <a:endParaRPr lang="fr-CA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sz="4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  <a:r>
              <a:rPr lang="fr-CA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fr-CA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C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7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837765"/>
            <a:ext cx="10396883" cy="3381935"/>
          </a:xfrm>
        </p:spPr>
        <p:txBody>
          <a:bodyPr>
            <a:normAutofit/>
          </a:bodyPr>
          <a:lstStyle/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Début 2014-2015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Faciliter la persévérance scolaire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Interventions basées sur le volet scolaire, la relation humaine, la motivation et les objectifs scolaires et professionnels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Implication soutenu de services Québec</a:t>
            </a:r>
          </a:p>
        </p:txBody>
      </p:sp>
    </p:spTree>
    <p:extLst>
      <p:ext uri="{BB962C8B-B14F-4D97-AF65-F5344CB8AC3E}">
        <p14:creationId xmlns:p14="http://schemas.microsoft.com/office/powerpoint/2010/main" val="200491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Clientèle cible		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68500"/>
            <a:ext cx="10396883" cy="3672785"/>
          </a:xfrm>
        </p:spPr>
        <p:txBody>
          <a:bodyPr/>
          <a:lstStyle/>
          <a:p>
            <a:pPr marL="0" indent="0">
              <a:buNone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Adultes référés par Services Québec et présentant </a:t>
            </a:r>
            <a:r>
              <a:rPr lang="fr-C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un ou des facteurs de risque d’abandon scolaire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, par exemple :</a:t>
            </a:r>
          </a:p>
          <a:p>
            <a:pPr lvl="0"/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Historique d’abandon scolaire</a:t>
            </a:r>
          </a:p>
          <a:p>
            <a:pPr lvl="0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Prestataire de la solidarité sociale</a:t>
            </a:r>
          </a:p>
          <a:p>
            <a:pPr lvl="0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Participant Alternative jeunesse</a:t>
            </a:r>
          </a:p>
          <a:p>
            <a:pPr lvl="0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Jeune mère</a:t>
            </a:r>
          </a:p>
          <a:p>
            <a:pPr lvl="0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4376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101" y="203200"/>
            <a:ext cx="10396882" cy="1151965"/>
          </a:xfrm>
        </p:spPr>
        <p:txBody>
          <a:bodyPr/>
          <a:lstStyle/>
          <a:p>
            <a:r>
              <a:rPr lang="fr-CA" dirty="0"/>
              <a:t>Descriptif de la formation</a:t>
            </a:r>
          </a:p>
        </p:txBody>
      </p:sp>
      <p:pic>
        <p:nvPicPr>
          <p:cNvPr id="16" name="Espace réservé du contenu 15"/>
          <p:cNvPicPr>
            <a:picLocks noGrp="1"/>
          </p:cNvPicPr>
          <p:nvPr>
            <p:ph idx="1"/>
          </p:nvPr>
        </p:nvPicPr>
        <p:blipFill rotWithShape="1">
          <a:blip r:embed="rId2"/>
          <a:srcRect l="63181" t="7527" r="10853" b="11524"/>
          <a:stretch/>
        </p:blipFill>
        <p:spPr bwMode="auto">
          <a:xfrm>
            <a:off x="3556000" y="1164666"/>
            <a:ext cx="4064000" cy="4601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49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Entrevue d’Accueil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36700"/>
            <a:ext cx="10396883" cy="3837885"/>
          </a:xfrm>
        </p:spPr>
        <p:txBody>
          <a:bodyPr>
            <a:normAutofit/>
          </a:bodyPr>
          <a:lstStyle/>
          <a:p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Avant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le début de la formation</a:t>
            </a:r>
          </a:p>
          <a:p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Permet de </a:t>
            </a:r>
          </a:p>
          <a:p>
            <a:pPr lvl="1"/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Établir un premier contact;</a:t>
            </a:r>
          </a:p>
          <a:p>
            <a:pPr lvl="1"/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Répondre aux questions, aux inquiétudes;</a:t>
            </a:r>
          </a:p>
          <a:p>
            <a:pPr lvl="1"/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se faire une idée des participants et leur parcours;</a:t>
            </a:r>
          </a:p>
          <a:p>
            <a:pPr lvl="1"/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planifier les ateliers en fonction des besoins;</a:t>
            </a:r>
          </a:p>
          <a:p>
            <a:pPr lvl="1"/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cibler les ressources nécessaires.</a:t>
            </a:r>
          </a:p>
        </p:txBody>
      </p:sp>
    </p:spTree>
    <p:extLst>
      <p:ext uri="{BB962C8B-B14F-4D97-AF65-F5344CB8AC3E}">
        <p14:creationId xmlns:p14="http://schemas.microsoft.com/office/powerpoint/2010/main" val="387604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9237" t="37129" r="57134" b="8551"/>
          <a:stretch/>
        </p:blipFill>
        <p:spPr bwMode="auto">
          <a:xfrm>
            <a:off x="1866900" y="698500"/>
            <a:ext cx="8001000" cy="523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51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9240" t="37480" r="57287" b="7862"/>
          <a:stretch/>
        </p:blipFill>
        <p:spPr bwMode="auto">
          <a:xfrm>
            <a:off x="1892300" y="685800"/>
            <a:ext cx="7873999" cy="527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469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Horaire type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317684"/>
              </p:ext>
            </p:extLst>
          </p:nvPr>
        </p:nvGraphicFramePr>
        <p:xfrm>
          <a:off x="685800" y="2063750"/>
          <a:ext cx="10396542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757">
                  <a:extLst>
                    <a:ext uri="{9D8B030D-6E8A-4147-A177-3AD203B41FA5}">
                      <a16:colId xmlns:a16="http://schemas.microsoft.com/office/drawing/2014/main" val="277853015"/>
                    </a:ext>
                  </a:extLst>
                </a:gridCol>
                <a:gridCol w="1732757">
                  <a:extLst>
                    <a:ext uri="{9D8B030D-6E8A-4147-A177-3AD203B41FA5}">
                      <a16:colId xmlns:a16="http://schemas.microsoft.com/office/drawing/2014/main" val="3714068676"/>
                    </a:ext>
                  </a:extLst>
                </a:gridCol>
                <a:gridCol w="1732757">
                  <a:extLst>
                    <a:ext uri="{9D8B030D-6E8A-4147-A177-3AD203B41FA5}">
                      <a16:colId xmlns:a16="http://schemas.microsoft.com/office/drawing/2014/main" val="1021632117"/>
                    </a:ext>
                  </a:extLst>
                </a:gridCol>
                <a:gridCol w="1732757">
                  <a:extLst>
                    <a:ext uri="{9D8B030D-6E8A-4147-A177-3AD203B41FA5}">
                      <a16:colId xmlns:a16="http://schemas.microsoft.com/office/drawing/2014/main" val="876620348"/>
                    </a:ext>
                  </a:extLst>
                </a:gridCol>
                <a:gridCol w="1732757">
                  <a:extLst>
                    <a:ext uri="{9D8B030D-6E8A-4147-A177-3AD203B41FA5}">
                      <a16:colId xmlns:a16="http://schemas.microsoft.com/office/drawing/2014/main" val="4081659844"/>
                    </a:ext>
                  </a:extLst>
                </a:gridCol>
                <a:gridCol w="1732757">
                  <a:extLst>
                    <a:ext uri="{9D8B030D-6E8A-4147-A177-3AD203B41FA5}">
                      <a16:colId xmlns:a16="http://schemas.microsoft.com/office/drawing/2014/main" val="1186860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marL="90405" marR="90405"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marL="90405" marR="90405"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marL="90405" marR="90405"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marL="90405" marR="90405"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marL="90405" marR="90405"/>
                </a:tc>
                <a:tc>
                  <a:txBody>
                    <a:bodyPr/>
                    <a:lstStyle/>
                    <a:p>
                      <a:r>
                        <a:rPr lang="fr-C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marL="90405" marR="90405"/>
                </a:tc>
                <a:extLst>
                  <a:ext uri="{0D108BD9-81ED-4DB2-BD59-A6C34878D82A}">
                    <a16:rowId xmlns:a16="http://schemas.microsoft.com/office/drawing/2014/main" val="2982672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Avant-midi</a:t>
                      </a:r>
                    </a:p>
                  </a:txBody>
                  <a:tcPr marL="90405" marR="904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</a:t>
                      </a:r>
                    </a:p>
                    <a:p>
                      <a:pPr algn="ctr"/>
                      <a:r>
                        <a:rPr lang="fr-CA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 professionnel</a:t>
                      </a:r>
                    </a:p>
                  </a:txBody>
                  <a:tcPr marL="90405" marR="90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</a:t>
                      </a:r>
                    </a:p>
                    <a:p>
                      <a:pPr algn="ctr"/>
                      <a:r>
                        <a:rPr lang="fr-CA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Moyens pour mieux</a:t>
                      </a:r>
                      <a:r>
                        <a:rPr lang="fr-CA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apprendr</a:t>
                      </a:r>
                      <a:r>
                        <a:rPr lang="fr-CA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endParaRPr lang="fr-C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405" marR="90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Mathématique</a:t>
                      </a:r>
                    </a:p>
                  </a:txBody>
                  <a:tcPr marL="90405" marR="90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</a:p>
                  </a:txBody>
                  <a:tcPr marL="90405" marR="90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Mathématique</a:t>
                      </a:r>
                    </a:p>
                  </a:txBody>
                  <a:tcPr marL="90405" marR="90405" anchor="ctr"/>
                </a:tc>
                <a:extLst>
                  <a:ext uri="{0D108BD9-81ED-4DB2-BD59-A6C34878D82A}">
                    <a16:rowId xmlns:a16="http://schemas.microsoft.com/office/drawing/2014/main" val="341770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Après-midi</a:t>
                      </a:r>
                    </a:p>
                  </a:txBody>
                  <a:tcPr marL="90405" marR="9040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</a:p>
                  </a:txBody>
                  <a:tcPr marL="90405" marR="90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Mathématique</a:t>
                      </a:r>
                      <a:r>
                        <a:rPr lang="fr-CA" sz="1800" b="1" i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Rencontres</a:t>
                      </a:r>
                      <a:r>
                        <a:rPr lang="fr-CA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individuelles</a:t>
                      </a:r>
                      <a:endParaRPr lang="fr-CA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405" marR="90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</a:p>
                  </a:txBody>
                  <a:tcPr marL="90405" marR="90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</a:t>
                      </a:r>
                    </a:p>
                    <a:p>
                      <a:pPr algn="ctr"/>
                      <a:r>
                        <a:rPr lang="fr-CA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Conciliation</a:t>
                      </a:r>
                    </a:p>
                  </a:txBody>
                  <a:tcPr marL="90405" marR="904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</a:p>
                  </a:txBody>
                  <a:tcPr marL="90405" marR="90405" anchor="ctr"/>
                </a:tc>
                <a:extLst>
                  <a:ext uri="{0D108BD9-81ED-4DB2-BD59-A6C34878D82A}">
                    <a16:rowId xmlns:a16="http://schemas.microsoft.com/office/drawing/2014/main" val="362590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99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Semaine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Accueil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Objectif de la semaine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Information scolaire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Cahier de l’adulte 1:</a:t>
            </a: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Les retombées d’un retour aux études</a:t>
            </a: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Réflexion sur leur cheminement</a:t>
            </a: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Leurs besoins pour réussir leur projet de formation</a:t>
            </a:r>
          </a:p>
        </p:txBody>
      </p:sp>
      <p:pic>
        <p:nvPicPr>
          <p:cNvPr id="2050" name="Picture 2" descr="Arbre, Logo, Nature, Design, Symb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255837"/>
            <a:ext cx="32861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33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720</TotalTime>
  <Words>435</Words>
  <Application>Microsoft Office PowerPoint</Application>
  <PresentationFormat>Grand écran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Bradley Hand ITC</vt:lpstr>
      <vt:lpstr>Impact</vt:lpstr>
      <vt:lpstr>Wingdings</vt:lpstr>
      <vt:lpstr>Grand événement</vt:lpstr>
      <vt:lpstr>Projet persévérance</vt:lpstr>
      <vt:lpstr>Le projet</vt:lpstr>
      <vt:lpstr>Clientèle cible  </vt:lpstr>
      <vt:lpstr>Descriptif de la formation</vt:lpstr>
      <vt:lpstr>Entrevue d’Accueil</vt:lpstr>
      <vt:lpstr>Présentation PowerPoint</vt:lpstr>
      <vt:lpstr>Présentation PowerPoint</vt:lpstr>
      <vt:lpstr>Horaire type</vt:lpstr>
      <vt:lpstr>Semaine 1</vt:lpstr>
      <vt:lpstr>Semaine 2</vt:lpstr>
      <vt:lpstr>Semaine 3</vt:lpstr>
      <vt:lpstr>Semaine 4</vt:lpstr>
      <vt:lpstr>Semaine 5</vt:lpstr>
      <vt:lpstr>Semaine 6</vt:lpstr>
      <vt:lpstr>Autres ateliers offerts :</vt:lpstr>
      <vt:lpstr>Commentaires d’élèves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persévérance</dc:title>
  <dc:creator>Audrey Maltais</dc:creator>
  <cp:lastModifiedBy>Stéphane Lavoie</cp:lastModifiedBy>
  <cp:revision>37</cp:revision>
  <dcterms:created xsi:type="dcterms:W3CDTF">2018-03-22T13:48:23Z</dcterms:created>
  <dcterms:modified xsi:type="dcterms:W3CDTF">2018-04-30T15:03:28Z</dcterms:modified>
</cp:coreProperties>
</file>