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65" r:id="rId3"/>
    <p:sldId id="260" r:id="rId4"/>
    <p:sldId id="261" r:id="rId5"/>
    <p:sldId id="264" r:id="rId6"/>
    <p:sldId id="275" r:id="rId7"/>
    <p:sldId id="270" r:id="rId8"/>
    <p:sldId id="262" r:id="rId9"/>
    <p:sldId id="276" r:id="rId10"/>
    <p:sldId id="258" r:id="rId11"/>
    <p:sldId id="259" r:id="rId12"/>
    <p:sldId id="277" r:id="rId13"/>
    <p:sldId id="263" r:id="rId14"/>
    <p:sldId id="271" r:id="rId15"/>
    <p:sldId id="266" r:id="rId16"/>
    <p:sldId id="272" r:id="rId17"/>
    <p:sldId id="267" r:id="rId18"/>
    <p:sldId id="274" r:id="rId19"/>
    <p:sldId id="268" r:id="rId20"/>
    <p:sldId id="273" r:id="rId21"/>
    <p:sldId id="269" r:id="rId22"/>
    <p:sldId id="278" r:id="rId23"/>
    <p:sldId id="279" r:id="rId24"/>
    <p:sldId id="280" r:id="rId25"/>
    <p:sldId id="281" r:id="rId26"/>
  </p:sldIdLst>
  <p:sldSz cx="12192000" cy="6858000"/>
  <p:notesSz cx="9296400" cy="6881813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513" cy="3455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264744" y="0"/>
            <a:ext cx="4029511" cy="3455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C41CE-C681-4F96-9B5E-2A9C8BE2EAAA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36312"/>
            <a:ext cx="4029513" cy="3455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264744" y="6536312"/>
            <a:ext cx="4029511" cy="3455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4E19E-CDEC-462C-82C8-8731A54DB1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970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D1B78DA-A073-437C-9AE6-138BA5E4316E}" type="datetimeFigureOut">
              <a:rPr lang="fr-CA"/>
              <a:t>2018-04-24</a:t>
            </a:fld>
            <a:endParaRPr lang="fr-CA"/>
          </a:p>
        </p:txBody>
      </p:sp>
      <p:sp>
        <p:nvSpPr>
          <p:cNvPr id="4" name="Espace réservé de l'image de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2586038" y="860425"/>
            <a:ext cx="4127500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29641" y="3311872"/>
            <a:ext cx="7437119" cy="270971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265810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31C55A7-5753-4E55-B127-A9918A996CA4}" type="slidenum">
              <a:rPr lang="fr-CA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5892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12027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 avec le </a:t>
            </a:r>
            <a:r>
              <a:rPr lang="en-US" err="1">
                <a:cs typeface="Calibri"/>
              </a:rPr>
              <a:t>cours</a:t>
            </a:r>
            <a:r>
              <a:rPr lang="en-US">
                <a:cs typeface="Calibri"/>
              </a:rPr>
              <a:t> de Math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4679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Liens </a:t>
            </a:r>
            <a:r>
              <a:rPr lang="en-US" err="1">
                <a:cs typeface="Calibri"/>
              </a:rPr>
              <a:t>vers</a:t>
            </a:r>
            <a:r>
              <a:rPr lang="en-US">
                <a:cs typeface="Calibri"/>
              </a:rPr>
              <a:t> les documents </a:t>
            </a:r>
            <a:r>
              <a:rPr lang="en-US" err="1">
                <a:cs typeface="Calibri"/>
              </a:rPr>
              <a:t>d'accompagnement</a:t>
            </a:r>
            <a:r>
              <a:rPr lang="en-US">
                <a:cs typeface="Calibri"/>
              </a:rPr>
              <a:t> et les </a:t>
            </a:r>
            <a:r>
              <a:rPr lang="en-US" err="1">
                <a:cs typeface="Calibri"/>
              </a:rPr>
              <a:t>corrigés</a:t>
            </a:r>
            <a:r>
              <a:rPr lang="en-US">
                <a:cs typeface="Calibri"/>
              </a:rPr>
              <a:t>:</a:t>
            </a:r>
          </a:p>
          <a:p>
            <a:pPr marL="173336" indent="-173336">
              <a:buFont typeface="Arial"/>
              <a:buChar char="•"/>
            </a:pPr>
            <a:r>
              <a:rPr lang="en-US" err="1">
                <a:cs typeface="Calibri"/>
              </a:rPr>
              <a:t>Élèves</a:t>
            </a:r>
          </a:p>
          <a:p>
            <a:pPr marL="173336" indent="-173336">
              <a:buFont typeface="Arial"/>
              <a:buChar char="•"/>
            </a:pPr>
            <a:r>
              <a:rPr lang="en-US" err="1">
                <a:cs typeface="Calibri"/>
              </a:rPr>
              <a:t>Enseignants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17722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Liens </a:t>
            </a:r>
            <a:r>
              <a:rPr lang="en-US" err="1">
                <a:cs typeface="Calibri"/>
              </a:rPr>
              <a:t>vers</a:t>
            </a:r>
            <a:r>
              <a:rPr lang="en-US">
                <a:cs typeface="Calibri"/>
              </a:rPr>
              <a:t> les documents </a:t>
            </a:r>
            <a:r>
              <a:rPr lang="en-US" err="1">
                <a:cs typeface="Calibri"/>
              </a:rPr>
              <a:t>d'accompagnement</a:t>
            </a:r>
            <a:r>
              <a:rPr lang="en-US">
                <a:cs typeface="Calibri"/>
              </a:rPr>
              <a:t> et les </a:t>
            </a:r>
            <a:r>
              <a:rPr lang="en-US" err="1">
                <a:cs typeface="Calibri"/>
              </a:rPr>
              <a:t>corrigés</a:t>
            </a:r>
            <a:r>
              <a:rPr lang="en-US">
                <a:cs typeface="Calibri"/>
              </a:rPr>
              <a:t>:</a:t>
            </a:r>
          </a:p>
          <a:p>
            <a:pPr marL="173336" indent="-173336">
              <a:buFont typeface="Arial"/>
              <a:buChar char="•"/>
            </a:pPr>
            <a:r>
              <a:rPr lang="en-US" err="1">
                <a:cs typeface="Calibri"/>
              </a:rPr>
              <a:t>Élèves</a:t>
            </a:r>
          </a:p>
          <a:p>
            <a:pPr marL="173336" indent="-173336">
              <a:buFont typeface="Arial"/>
              <a:buChar char="•"/>
            </a:pPr>
            <a:r>
              <a:rPr lang="en-US" err="1">
                <a:cs typeface="Calibri"/>
              </a:rPr>
              <a:t>Enseignants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6900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6355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2877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/>
              <a:t>Stéphane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65151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1043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4629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977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 et 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19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4910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 et Stéphane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5997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 et 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20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235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 et Simon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Image d'un des badges du SEF à </a:t>
            </a:r>
            <a:r>
              <a:rPr lang="en-US" err="1">
                <a:cs typeface="Calibri"/>
              </a:rPr>
              <a:t>insérer</a:t>
            </a:r>
            <a:r>
              <a:rPr lang="en-US">
                <a:cs typeface="Calibri"/>
              </a:rPr>
              <a:t>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3291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7652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  <a:p>
            <a:endParaRPr lang="en-US">
              <a:cs typeface="Calibri"/>
            </a:endParaRPr>
          </a:p>
          <a:p>
            <a:pPr marL="693344" lvl="1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Une semaine avant le début des classes (groupe fermé)</a:t>
            </a:r>
            <a:endParaRPr lang="en-US"/>
          </a:p>
          <a:p>
            <a:pPr marL="1155573" lvl="2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Une fois par mois</a:t>
            </a:r>
            <a:endParaRPr lang="en-US"/>
          </a:p>
          <a:p>
            <a:pPr marL="1155573" lvl="2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Nombre d'élèves différents selon la période de l'année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1912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7024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5452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Simon</a:t>
            </a:r>
          </a:p>
          <a:p>
            <a:endParaRPr lang="en-US">
              <a:cs typeface="Calibri"/>
            </a:endParaRPr>
          </a:p>
          <a:p>
            <a:pPr marL="231115" indent="-231115">
              <a:lnSpc>
                <a:spcPct val="90000"/>
              </a:lnSpc>
              <a:spcBef>
                <a:spcPts val="1011"/>
              </a:spcBef>
              <a:buChar char="•"/>
            </a:pPr>
            <a:r>
              <a:rPr lang="fr-FR"/>
              <a:t>Horaire (2 à 8 heures par semaine)</a:t>
            </a:r>
          </a:p>
          <a:p>
            <a:pPr marL="693344" lvl="1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Si possible dans la matière</a:t>
            </a:r>
            <a:endParaRPr lang="en-US"/>
          </a:p>
          <a:p>
            <a:pPr marL="1155573" lvl="2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SEF Français</a:t>
            </a:r>
            <a:endParaRPr lang="en-US"/>
          </a:p>
          <a:p>
            <a:pPr marL="1155573" lvl="2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SEF Mathématiques</a:t>
            </a:r>
            <a:endParaRPr lang="en-US"/>
          </a:p>
          <a:p>
            <a:pPr marL="693344" lvl="1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Réparti aux autres enseignants</a:t>
            </a:r>
            <a:endParaRPr lang="en-US"/>
          </a:p>
          <a:p>
            <a:pPr marL="1155573" lvl="2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SEF méthodologie générale</a:t>
            </a:r>
            <a:endParaRPr lang="en-US"/>
          </a:p>
          <a:p>
            <a:pPr marL="231115" indent="-231115">
              <a:lnSpc>
                <a:spcPct val="90000"/>
              </a:lnSpc>
              <a:spcBef>
                <a:spcPts val="1011"/>
              </a:spcBef>
              <a:buChar char="•"/>
            </a:pPr>
            <a:endParaRPr lang="fr-FR">
              <a:solidFill>
                <a:srgbClr val="FFFFFF"/>
              </a:solidFill>
            </a:endParaRPr>
          </a:p>
          <a:p>
            <a:pPr marL="231115" indent="-231115">
              <a:lnSpc>
                <a:spcPct val="90000"/>
              </a:lnSpc>
              <a:spcBef>
                <a:spcPts val="1011"/>
              </a:spcBef>
              <a:buChar char="•"/>
            </a:pPr>
            <a:r>
              <a:rPr lang="fr-FR"/>
              <a:t>Préférable en début de formation</a:t>
            </a:r>
          </a:p>
          <a:p>
            <a:pPr marL="693344" lvl="1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Meilleur réinvestissement</a:t>
            </a:r>
            <a:endParaRPr lang="en-US"/>
          </a:p>
          <a:p>
            <a:pPr marL="693344" lvl="1" indent="-231115">
              <a:lnSpc>
                <a:spcPct val="90000"/>
              </a:lnSpc>
              <a:spcBef>
                <a:spcPts val="506"/>
              </a:spcBef>
              <a:buChar char="•"/>
            </a:pPr>
            <a:r>
              <a:rPr lang="fr-FR"/>
              <a:t>Meilleur lien avec l'enseignant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89370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 smtClean="0"/>
              <a:t>8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00473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Stéphane avec le </a:t>
            </a:r>
            <a:r>
              <a:rPr lang="en-US" err="1">
                <a:cs typeface="Calibri"/>
              </a:rPr>
              <a:t>cours</a:t>
            </a:r>
            <a:r>
              <a:rPr lang="en-US">
                <a:cs typeface="Calibri"/>
              </a:rPr>
              <a:t> de Math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C55A7-5753-4E55-B127-A9918A996CA4}" type="slidenum">
              <a:rPr lang="fr-CA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876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4A8DC-C4AF-4652-AC32-ADFAD1738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847FE07-1509-4618-BFDD-2F2A07A12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83199F-26E1-4DB1-9CA8-7E8CED47D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8972CB-BD9A-4995-92F2-5CC190BFA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0CFE87-B16B-4990-9241-968139C62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4365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6405F9-9DFF-4742-9857-F192A455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7E0B7C-2D83-463E-8FBF-B5C189680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98AF828-D8A2-445A-9F05-B6C6E20EC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E58E7C-83BF-4AD8-9C5D-C61199829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E92182-C482-4E0F-B08D-1366FDD1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1805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BE969EE-D58A-4102-801C-5E0126DD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D73470-3533-4D82-9B78-D347A794D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558D78-E782-4B90-BA62-E390635F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380A4C-292A-49BF-8242-23B985FB0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678AC-A9FC-4025-A2BA-C102B4D1D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744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2E0A43-A785-43F0-8AA7-AC17391A6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85E074-1D09-47C4-A46B-064D1B3C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640D95-E024-4ACF-95D4-78E3288C9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43D00-AD54-43BB-8A14-13A12C3F2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467E55-6C86-4043-BBFB-E556A28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31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3D82C-E584-4782-931A-D51D73EA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127DEC-569E-438D-9D27-57F5BA6D4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2A6EAB-7978-428A-BCCC-2035D003D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D8126A-EF0E-41E0-8629-D6C6B7CBC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CED88-001B-4D14-BB72-1D848781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0066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A8DA14-A54C-4B6C-8BFD-6480D448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EBBF4F-1C1D-4B75-BCF6-827B12EBB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3D5836-D4AE-4771-B4E8-FA427937C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A8E883-F68A-46FF-A17F-BE871585E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726C6-D85A-4303-B69F-95C43747B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20E401-FF19-4C9C-938F-23874992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61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CED65-165B-4F21-9346-DEEA150FC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55C23-F218-4028-82D4-26506EB7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3AA1FE5-6935-46E4-BAB5-F2102BA9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C925E6B-CC53-42AE-ABD6-24F6728EC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CA9E9DA-B1D6-4260-82D4-5DD519120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EF37AF-B11E-4861-8F3F-E7167F1D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1A84F1-A5F7-4393-BD31-E7FFCC747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911845-779A-4E9B-AA29-E6688FDC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97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417A0-29EC-4C25-ACD7-F57E45BF9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7955530-F545-40DA-B995-C8736F63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4A9854-DB18-4952-8D69-4FC903BB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9A72ACA-943A-4870-9C84-070A0070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452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89C7BD-AC20-46EB-8178-4A794AE12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8B409C-04DE-40E9-8ED8-0A88D3CFD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7B2809-9912-4EE7-B2BA-A1B8F25E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158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E3CFBE-0450-4DCB-A2A4-33530269F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2B87E0F-6A58-4F4B-8701-85A38AF37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191F1-2C4A-4163-9CFC-9E355CBB2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D4F01F-3C8D-4081-A8D6-1080982C0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FC714-3204-4BCF-BE19-1C5F41D31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48F61-7DCD-44C1-B55E-46842A4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5A1516-2FDA-4214-AD7B-304867BC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1AB3FAF-630F-42F3-ACC3-86572AF5E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9350950-C105-41DC-AE5B-8FD1234C5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D119FC2-C928-42DD-8C06-688C404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25B4E9-BA30-4571-AB97-93CF700A7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EA017F-EFBE-433E-A23D-28DB8298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216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39FE0-7C23-49D6-9493-47D4D11F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032DBC-96EA-4E25-A233-66395E3D7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442B95-01A5-48D3-BC5F-4DF713F266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41A-0AC9-46AE-80E5-213A985D2FBC}" type="datetimeFigureOut">
              <a:rPr lang="fr-CA" smtClean="0"/>
              <a:t>2018-04-24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89C65C-841D-41BE-BA1A-DCEA6F77C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D1C6A3-3E42-4155-8258-05F0292F3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EC9D-5697-4E5B-8ED7-1432B59ABEA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705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ticfga.ca/course/index.php?categoryid=10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.martin@cssh.qc.ca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6740"/>
            <a:ext cx="9144000" cy="1841261"/>
          </a:xfr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z="4800" b="1">
                <a:solidFill>
                  <a:srgbClr val="323E4F"/>
                </a:solidFill>
                <a:cs typeface="Calibri Light"/>
              </a:rPr>
              <a:t>Préparer les élèves grâce à des SEF individualisés en ligne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868" y="3616415"/>
            <a:ext cx="9144000" cy="267655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z="2000" dirty="0">
                <a:cs typeface="Calibri"/>
              </a:rPr>
              <a:t>Atelier </a:t>
            </a:r>
            <a:r>
              <a:rPr lang="fr-CA" sz="2000" dirty="0" smtClean="0">
                <a:cs typeface="Calibri"/>
              </a:rPr>
              <a:t>C-15</a:t>
            </a:r>
            <a:endParaRPr lang="fr-CA" sz="2000" dirty="0">
              <a:cs typeface="Calibri"/>
            </a:endParaRPr>
          </a:p>
          <a:p>
            <a:r>
              <a:rPr lang="fr-CA" sz="2000" dirty="0" smtClean="0">
                <a:cs typeface="Calibri"/>
              </a:rPr>
              <a:t>Journée pédagogique </a:t>
            </a:r>
            <a:r>
              <a:rPr lang="fr-CA" sz="2000" dirty="0" err="1" smtClean="0">
                <a:cs typeface="Calibri"/>
              </a:rPr>
              <a:t>montérégienne</a:t>
            </a:r>
            <a:endParaRPr lang="fr-CA" sz="2000" dirty="0">
              <a:cs typeface="Calibri"/>
            </a:endParaRPr>
          </a:p>
          <a:p>
            <a:r>
              <a:rPr lang="fr-CA" sz="2000" dirty="0">
                <a:cs typeface="Calibri"/>
              </a:rPr>
              <a:t>Le vendredi </a:t>
            </a:r>
            <a:r>
              <a:rPr lang="fr-CA" sz="2000" dirty="0" smtClean="0">
                <a:cs typeface="Calibri"/>
              </a:rPr>
              <a:t>27 </a:t>
            </a:r>
            <a:r>
              <a:rPr lang="fr-CA" sz="2000" dirty="0">
                <a:cs typeface="Calibri"/>
              </a:rPr>
              <a:t>avril 2018 de </a:t>
            </a:r>
            <a:r>
              <a:rPr lang="fr-CA" sz="2000" dirty="0" smtClean="0">
                <a:cs typeface="Calibri"/>
              </a:rPr>
              <a:t> 13h30 à 15h</a:t>
            </a:r>
            <a:endParaRPr lang="fr-CA" sz="2000" dirty="0">
              <a:cs typeface="Calibri"/>
            </a:endParaRPr>
          </a:p>
          <a:p>
            <a:endParaRPr lang="fr-CA" sz="2000" dirty="0">
              <a:cs typeface="Calibri"/>
            </a:endParaRPr>
          </a:p>
          <a:p>
            <a:endParaRPr lang="fr-CA" sz="2000" dirty="0">
              <a:cs typeface="Calibri"/>
            </a:endParaRPr>
          </a:p>
          <a:p>
            <a:r>
              <a:rPr lang="fr-CA" sz="2000" dirty="0">
                <a:cs typeface="Calibri"/>
              </a:rPr>
              <a:t>Par </a:t>
            </a:r>
            <a:r>
              <a:rPr lang="fr-CA" sz="3200" dirty="0">
                <a:cs typeface="Calibri"/>
              </a:rPr>
              <a:t>Simon </a:t>
            </a:r>
            <a:r>
              <a:rPr lang="fr-CA" sz="3200" dirty="0" smtClean="0">
                <a:cs typeface="Calibri"/>
              </a:rPr>
              <a:t>Martin</a:t>
            </a:r>
            <a:endParaRPr lang="fr-CA" sz="3200" dirty="0">
              <a:cs typeface="Calibri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BEACB07-A185-4206-AE33-71E881A9B4FB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249" y="6356604"/>
            <a:ext cx="804672" cy="283464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855A958-E91A-49A6-80F9-7666563FB20C}"/>
              </a:ext>
            </a:extLst>
          </p:cNvPr>
          <p:cNvSpPr txBox="1"/>
          <p:nvPr/>
        </p:nvSpPr>
        <p:spPr>
          <a:xfrm>
            <a:off x="1069921" y="6373239"/>
            <a:ext cx="7232831" cy="27699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sz="1200" dirty="0" err="1"/>
              <a:t>Cette</a:t>
            </a:r>
            <a:r>
              <a:rPr lang="en-US" sz="1200" dirty="0"/>
              <a:t> </a:t>
            </a:r>
            <a:r>
              <a:rPr lang="en-US" sz="1200" dirty="0" err="1"/>
              <a:t>présentation</a:t>
            </a:r>
            <a:r>
              <a:rPr lang="en-US" sz="1200" dirty="0"/>
              <a:t> </a:t>
            </a:r>
            <a:r>
              <a:rPr lang="en-US" sz="1200" dirty="0" err="1"/>
              <a:t>est</a:t>
            </a:r>
            <a:r>
              <a:rPr lang="en-US" sz="1200" dirty="0"/>
              <a:t> mise à disposition </a:t>
            </a:r>
            <a:r>
              <a:rPr lang="en-US" sz="1200" dirty="0" err="1"/>
              <a:t>selon</a:t>
            </a:r>
            <a:r>
              <a:rPr lang="en-US" sz="1200" dirty="0"/>
              <a:t> la </a:t>
            </a:r>
            <a:r>
              <a:rPr lang="en-US" sz="1200" dirty="0" err="1"/>
              <a:t>licence</a:t>
            </a:r>
            <a:r>
              <a:rPr lang="en-US" sz="1200" dirty="0"/>
              <a:t> </a:t>
            </a:r>
            <a:r>
              <a:rPr lang="en-US" sz="1200" dirty="0">
                <a:hlinkClick r:id="rId4"/>
              </a:rPr>
              <a:t>Creative Commons Attribution 4.0 International</a:t>
            </a:r>
            <a:r>
              <a:rPr lang="en-US" sz="1200" dirty="0"/>
              <a:t>.</a:t>
            </a:r>
            <a:endParaRPr lang="fr-CA" sz="12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3314576"/>
            <a:ext cx="1914525" cy="215265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79006" y="4971144"/>
            <a:ext cx="2488994" cy="60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86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9E25A2-0362-46E4-BC67-8A0CA9D866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>
              <a:spcBef>
                <a:spcPts val="1000"/>
              </a:spcBef>
            </a:pPr>
            <a:r>
              <a:rPr lang="fr-CA" b="1">
                <a:cs typeface="Calibri Light"/>
              </a:rPr>
              <a:t>Structure des cours</a:t>
            </a:r>
            <a:br>
              <a:rPr lang="fr-CA" b="1">
                <a:cs typeface="Calibri Light"/>
              </a:rPr>
            </a:br>
            <a:r>
              <a:rPr lang="fr-CA" b="1">
                <a:cs typeface="Calibri Light"/>
              </a:rPr>
              <a:t>(vue élève)</a:t>
            </a:r>
            <a:endParaRPr lang="en-US" b="1"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CAD5A5-310D-44C5-8939-6636F72C6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/>
            <a:r>
              <a:rPr lang="fr-CA" dirty="0" smtClean="0">
                <a:cs typeface="Calibri"/>
              </a:rPr>
              <a:t>Description </a:t>
            </a:r>
            <a:r>
              <a:rPr lang="fr-CA" dirty="0">
                <a:cs typeface="Calibri"/>
              </a:rPr>
              <a:t>générale des 3 cours (les étapes communes) avec un cas particulier</a:t>
            </a:r>
            <a:endParaRPr lang="fr-FR" dirty="0">
              <a:cs typeface="Calibri"/>
            </a:endParaRPr>
          </a:p>
          <a:p>
            <a:pPr lvl="1"/>
            <a:r>
              <a:rPr lang="fr-CA" dirty="0">
                <a:cs typeface="Calibri"/>
              </a:rPr>
              <a:t>Autoportrait</a:t>
            </a:r>
            <a:endParaRPr lang="fr-FR" dirty="0">
              <a:cs typeface="Calibri"/>
            </a:endParaRPr>
          </a:p>
          <a:p>
            <a:pPr lvl="1"/>
            <a:r>
              <a:rPr lang="fr-CA" dirty="0">
                <a:cs typeface="Calibri"/>
              </a:rPr>
              <a:t>Lectures et visionnements</a:t>
            </a:r>
            <a:endParaRPr lang="fr-FR" dirty="0">
              <a:cs typeface="Calibri"/>
            </a:endParaRPr>
          </a:p>
          <a:p>
            <a:pPr lvl="1"/>
            <a:r>
              <a:rPr lang="fr-CA" dirty="0">
                <a:cs typeface="Calibri"/>
              </a:rPr>
              <a:t>Exercices et tests</a:t>
            </a:r>
            <a:endParaRPr lang="fr-FR" dirty="0">
              <a:cs typeface="Calibri"/>
            </a:endParaRPr>
          </a:p>
          <a:p>
            <a:pPr lvl="1"/>
            <a:r>
              <a:rPr lang="fr-CA" dirty="0">
                <a:cs typeface="Calibri"/>
              </a:rPr>
              <a:t>Réflexions</a:t>
            </a:r>
            <a:endParaRPr lang="fr-FR" dirty="0">
              <a:cs typeface="Calibri"/>
            </a:endParaRPr>
          </a:p>
          <a:p>
            <a:pPr lvl="1"/>
            <a:r>
              <a:rPr lang="fr-CA" dirty="0">
                <a:cs typeface="Calibri"/>
              </a:rPr>
              <a:t>Outils de référence</a:t>
            </a:r>
          </a:p>
          <a:p>
            <a:r>
              <a:rPr lang="fr-CA" dirty="0">
                <a:cs typeface="Calibri"/>
              </a:rPr>
              <a:t>Hybride (en ligne et papier)</a:t>
            </a:r>
            <a:endParaRPr lang="fr-FR" dirty="0">
              <a:cs typeface="Calibri"/>
            </a:endParaRPr>
          </a:p>
          <a:p>
            <a:r>
              <a:rPr lang="fr-CA" dirty="0">
                <a:cs typeface="Calibri"/>
              </a:rPr>
              <a:t>Tout inclus (autosuffisant, clé en mains)</a:t>
            </a:r>
            <a:endParaRPr lang="fr-FR" dirty="0">
              <a:cs typeface="Calibri"/>
            </a:endParaRPr>
          </a:p>
          <a:p>
            <a:endParaRPr lang="fr-CA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3755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BE6F65-A7D4-492D-968D-71367D972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45" y="494521"/>
            <a:ext cx="10515600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fr-CA" b="1">
                <a:cs typeface="Calibri Light"/>
              </a:rPr>
              <a:t>Préparation initiale des enseignants</a:t>
            </a:r>
            <a:r>
              <a:rPr lang="fr-CA" b="1">
                <a:ea typeface="+mj-lt"/>
                <a:cs typeface="+mj-lt"/>
              </a:rPr>
              <a:t/>
            </a:r>
            <a:br>
              <a:rPr lang="fr-CA" b="1">
                <a:ea typeface="+mj-lt"/>
                <a:cs typeface="+mj-lt"/>
              </a:rPr>
            </a:br>
            <a:r>
              <a:rPr lang="fr-CA" b="1">
                <a:cs typeface="Calibri Light"/>
              </a:rPr>
              <a:t>(vue enseignant)</a:t>
            </a:r>
            <a:endParaRPr lang="en-US" b="1">
              <a:cs typeface="Calibri Light"/>
            </a:endParaRPr>
          </a:p>
          <a:p>
            <a:endParaRPr lang="fr-CA" b="1">
              <a:cs typeface="Calibri Light"/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F38A759E-E098-469B-83B9-C6CEB32EEA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83931" y="1820084"/>
            <a:ext cx="7366628" cy="68568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1747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BE6F65-A7D4-492D-968D-71367D972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45" y="494521"/>
            <a:ext cx="10515600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fr-CA" b="1">
                <a:cs typeface="Calibri Light"/>
              </a:rPr>
              <a:t>Préparation initiale des enseignants</a:t>
            </a:r>
            <a:r>
              <a:rPr lang="fr-CA" b="1">
                <a:ea typeface="+mj-lt"/>
                <a:cs typeface="+mj-lt"/>
              </a:rPr>
              <a:t/>
            </a:r>
            <a:br>
              <a:rPr lang="fr-CA" b="1">
                <a:ea typeface="+mj-lt"/>
                <a:cs typeface="+mj-lt"/>
              </a:rPr>
            </a:br>
            <a:r>
              <a:rPr lang="fr-CA" b="1">
                <a:cs typeface="Calibri Light"/>
              </a:rPr>
              <a:t>(vue enseignant)</a:t>
            </a:r>
            <a:endParaRPr lang="en-US" b="1">
              <a:cs typeface="Calibri Light"/>
            </a:endParaRPr>
          </a:p>
          <a:p>
            <a:endParaRPr lang="fr-CA" b="1">
              <a:cs typeface="Calibri Ligh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595513-512A-4814-B3CF-3124F7226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r-CA">
              <a:cs typeface="Calibri"/>
            </a:endParaRPr>
          </a:p>
          <a:p>
            <a:r>
              <a:rPr lang="fr-CA" sz="3200">
                <a:cs typeface="Calibri"/>
              </a:rPr>
              <a:t>Rencontre préparatoire en petit groupe mains sur les touches</a:t>
            </a:r>
            <a:endParaRPr lang="fr-FR" sz="3200">
              <a:cs typeface="Calibri"/>
            </a:endParaRPr>
          </a:p>
          <a:p>
            <a:pPr lvl="1"/>
            <a:r>
              <a:rPr lang="fr-CA" sz="2800">
                <a:cs typeface="Calibri"/>
              </a:rPr>
              <a:t>Habiletés Moodle</a:t>
            </a:r>
            <a:endParaRPr lang="fr-FR" sz="2800">
              <a:cs typeface="Calibri"/>
            </a:endParaRPr>
          </a:p>
          <a:p>
            <a:endParaRPr lang="fr-CA" sz="3200">
              <a:cs typeface="Calibri"/>
            </a:endParaRPr>
          </a:p>
          <a:p>
            <a:r>
              <a:rPr lang="fr-CA" sz="3200">
                <a:cs typeface="Calibri"/>
              </a:rPr>
              <a:t>Documents d'accompagnement</a:t>
            </a:r>
            <a:endParaRPr lang="fr-FR" sz="3200">
              <a:cs typeface="Calibri"/>
            </a:endParaRPr>
          </a:p>
          <a:p>
            <a:endParaRPr lang="fr-CA" sz="3200">
              <a:cs typeface="Calibri"/>
            </a:endParaRPr>
          </a:p>
          <a:p>
            <a:r>
              <a:rPr lang="fr-CA" sz="3200">
                <a:cs typeface="Calibri"/>
              </a:rPr>
              <a:t>Corrigés</a:t>
            </a:r>
            <a:endParaRPr lang="fr-FR" sz="3200">
              <a:cs typeface="Calibri"/>
            </a:endParaRPr>
          </a:p>
          <a:p>
            <a:endParaRPr lang="fr-CA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6595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FF3FE8-531F-4BE2-A93C-020357493D9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Accompagnement des élèves par les enseignants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63B72C-4F16-473C-B3E8-35EB1C243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endParaRPr lang="fr-FR">
              <a:cs typeface="Calibri"/>
            </a:endParaRPr>
          </a:p>
          <a:p>
            <a:r>
              <a:rPr lang="fr-FR" sz="3200">
                <a:cs typeface="Calibri"/>
              </a:rPr>
              <a:t>Correction rapide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Correction longue si beaucoup d'élèves à suivre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Rétroaction très importante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Autoportrait (une mine d'or d'informations)</a:t>
            </a:r>
          </a:p>
          <a:p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5409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FF3FE8-531F-4BE2-A93C-020357493D9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Accompagnement des élèves par les enseignants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63B72C-4F16-473C-B3E8-35EB1C243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>
              <a:cs typeface="Calibri"/>
            </a:endParaRPr>
          </a:p>
          <a:p>
            <a:r>
              <a:rPr lang="fr-FR" sz="3200">
                <a:cs typeface="Calibri"/>
              </a:rPr>
              <a:t>Exercices mal fait par les élèves</a:t>
            </a:r>
          </a:p>
          <a:p>
            <a:pPr lvl="1"/>
            <a:r>
              <a:rPr lang="fr-FR" sz="2800">
                <a:cs typeface="Calibri"/>
              </a:rPr>
              <a:t>Remise à l'état brouillon (très important dès les premiers exercices)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Réflexion importante pour une bonne introspection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Réinvestissement en classe avec accompagnement</a:t>
            </a:r>
          </a:p>
        </p:txBody>
      </p:sp>
    </p:spTree>
    <p:extLst>
      <p:ext uri="{BB962C8B-B14F-4D97-AF65-F5344CB8AC3E}">
        <p14:creationId xmlns:p14="http://schemas.microsoft.com/office/powerpoint/2010/main" val="427682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Défis à relever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fr-FR">
              <a:cs typeface="Calibri"/>
            </a:endParaRPr>
          </a:p>
          <a:p>
            <a:r>
              <a:rPr lang="fr-FR" sz="3200">
                <a:cs typeface="Calibri"/>
              </a:rPr>
              <a:t>Expliquer à tout le personnel la façon de l'aborder avec les élèves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Réduire le délai des rétroactions (des exercices de réflexions surtout)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Augmenter les corrections automatiques des exercices</a:t>
            </a:r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5711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Défis à relever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r-FR" sz="3200" dirty="0">
                <a:cs typeface="Calibri"/>
              </a:rPr>
              <a:t>Concevoir la grille horaire (élèves et enseignants)</a:t>
            </a:r>
            <a:endParaRPr lang="en-US" sz="3200" dirty="0">
              <a:cs typeface="Calibri"/>
            </a:endParaRPr>
          </a:p>
          <a:p>
            <a:pPr lvl="1"/>
            <a:r>
              <a:rPr lang="fr-FR" sz="2800" dirty="0">
                <a:cs typeface="Calibri"/>
              </a:rPr>
              <a:t>Contrainte du nombre d’ordinateurs</a:t>
            </a:r>
            <a:endParaRPr lang="en-US" sz="2800" dirty="0">
              <a:cs typeface="Calibri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fr-FR" sz="3200" dirty="0">
              <a:cs typeface="Calibri"/>
            </a:endParaRPr>
          </a:p>
          <a:p>
            <a:pPr>
              <a:spcBef>
                <a:spcPts val="600"/>
              </a:spcBef>
            </a:pPr>
            <a:r>
              <a:rPr lang="fr-FR" sz="3200" dirty="0">
                <a:cs typeface="Calibri"/>
              </a:rPr>
              <a:t>Commentaires négatifs des enseignants:</a:t>
            </a:r>
          </a:p>
          <a:p>
            <a:pPr lvl="1"/>
            <a:r>
              <a:rPr lang="fr-FR" sz="2800" dirty="0">
                <a:cs typeface="Calibri"/>
              </a:rPr>
              <a:t>Ça retarde mes élèves</a:t>
            </a:r>
          </a:p>
          <a:p>
            <a:pPr lvl="1"/>
            <a:r>
              <a:rPr lang="fr-FR" sz="2800" dirty="0">
                <a:cs typeface="Calibri"/>
              </a:rPr>
              <a:t>Un cours de plus à donner</a:t>
            </a:r>
          </a:p>
          <a:p>
            <a:pPr lvl="1"/>
            <a:r>
              <a:rPr lang="fr-FR" sz="2800" dirty="0">
                <a:cs typeface="Calibri"/>
              </a:rPr>
              <a:t>Trop de corrections en dehors de la classe</a:t>
            </a:r>
          </a:p>
          <a:p>
            <a:pPr>
              <a:spcBef>
                <a:spcPts val="600"/>
              </a:spcBef>
            </a:pPr>
            <a:endParaRPr lang="fr-FR" sz="3200" dirty="0">
              <a:cs typeface="Calibri"/>
            </a:endParaRPr>
          </a:p>
          <a:p>
            <a:pPr>
              <a:spcBef>
                <a:spcPts val="600"/>
              </a:spcBef>
            </a:pPr>
            <a:r>
              <a:rPr lang="fr-FR" sz="3200" dirty="0">
                <a:cs typeface="Calibri"/>
              </a:rPr>
              <a:t>Créer des SEF Univers social et </a:t>
            </a:r>
            <a:r>
              <a:rPr lang="fr-FR" sz="3200" dirty="0" smtClean="0">
                <a:cs typeface="Calibri"/>
              </a:rPr>
              <a:t>Anglais ???</a:t>
            </a:r>
            <a:endParaRPr lang="fr-FR" sz="3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7631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Retombées dans les centres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>
              <a:cs typeface="Calibri"/>
            </a:endParaRPr>
          </a:p>
          <a:p>
            <a:r>
              <a:rPr lang="fr-FR" sz="3200">
                <a:cs typeface="Calibri"/>
              </a:rPr>
              <a:t>Objectif financement: 5 ETP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Diversifier les services offerts pour le centre</a:t>
            </a: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Obtenir des crédits optionnels</a:t>
            </a:r>
          </a:p>
          <a:p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58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Retombées dans les centres (suite)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r-FR" sz="3200" dirty="0">
                <a:cs typeface="Calibri"/>
              </a:rPr>
              <a:t>Créer un lien fort avec l'enseignant</a:t>
            </a:r>
            <a:endParaRPr lang="fr-FR" dirty="0">
              <a:cs typeface="Calibri"/>
            </a:endParaRPr>
          </a:p>
          <a:p>
            <a:endParaRPr lang="fr-FR" sz="3200" dirty="0">
              <a:cs typeface="Calibri"/>
            </a:endParaRPr>
          </a:p>
          <a:p>
            <a:r>
              <a:rPr lang="fr-FR" sz="3200" dirty="0">
                <a:cs typeface="Calibri"/>
              </a:rPr>
              <a:t>Permettre d'indiquer aux élèves le besoin de rigueur et d'efforts</a:t>
            </a:r>
          </a:p>
          <a:p>
            <a:endParaRPr lang="fr-FR" sz="3200" dirty="0">
              <a:cs typeface="Calibri"/>
            </a:endParaRPr>
          </a:p>
          <a:p>
            <a:r>
              <a:rPr lang="fr-FR" sz="3200" dirty="0">
                <a:cs typeface="Calibri"/>
              </a:rPr>
              <a:t>Augmenter </a:t>
            </a:r>
            <a:r>
              <a:rPr lang="fr-FR" sz="4000" dirty="0">
                <a:solidFill>
                  <a:srgbClr val="FF0000"/>
                </a:solidFill>
                <a:cs typeface="Calibri"/>
              </a:rPr>
              <a:t>l'effet enseignant </a:t>
            </a:r>
            <a:r>
              <a:rPr lang="fr-FR" sz="3200" dirty="0">
                <a:cs typeface="Calibri"/>
              </a:rPr>
              <a:t>avec les rétroactions</a:t>
            </a:r>
          </a:p>
          <a:p>
            <a:endParaRPr lang="fr-FR" sz="3200" dirty="0">
              <a:cs typeface="Calibri"/>
            </a:endParaRPr>
          </a:p>
          <a:p>
            <a:r>
              <a:rPr lang="fr-FR" sz="3200" dirty="0">
                <a:cs typeface="Calibri"/>
              </a:rPr>
              <a:t>Diminuer le nombre d'abandons</a:t>
            </a:r>
          </a:p>
          <a:p>
            <a:endParaRPr lang="fr-F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2525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Période de 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200">
                <a:cs typeface="Calibri"/>
              </a:rPr>
              <a:t>Avez-vous des questions?</a:t>
            </a:r>
          </a:p>
          <a:p>
            <a:endParaRPr lang="fr-FR" sz="3200">
              <a:cs typeface="Calibri"/>
            </a:endParaRPr>
          </a:p>
          <a:p>
            <a:endParaRPr lang="fr-FR" sz="3200">
              <a:cs typeface="Calibri"/>
            </a:endParaRPr>
          </a:p>
          <a:p>
            <a:endParaRPr lang="fr-FR" sz="3200">
              <a:cs typeface="Calibri"/>
            </a:endParaRPr>
          </a:p>
          <a:p>
            <a:endParaRPr lang="fr-FR" sz="3200">
              <a:cs typeface="Calibri"/>
            </a:endParaRPr>
          </a:p>
          <a:p>
            <a:r>
              <a:rPr lang="fr-FR" sz="3200">
                <a:cs typeface="Calibri"/>
              </a:rPr>
              <a:t>Amélioration en continu des cours SEF </a:t>
            </a:r>
            <a:br>
              <a:rPr lang="fr-FR" sz="3200">
                <a:cs typeface="Calibri"/>
              </a:rPr>
            </a:br>
            <a:r>
              <a:rPr lang="fr-FR" sz="3200">
                <a:cs typeface="Calibri"/>
              </a:rPr>
              <a:t>(vos commentaires sont les bienvenus)</a:t>
            </a:r>
          </a:p>
          <a:p>
            <a:endParaRPr lang="fr-FR" sz="3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1383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02F66-3CB3-41CE-88FD-47C5C54F30F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 dirty="0" smtClean="0">
                <a:cs typeface="Calibri Light"/>
              </a:rPr>
              <a:t>Votre animateur</a:t>
            </a:r>
            <a:endParaRPr lang="fr-FR" b="1" dirty="0">
              <a:cs typeface="Calibri Light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63AD50-090E-405B-8111-C2B5EB535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9808" y="2519117"/>
            <a:ext cx="2770311" cy="823912"/>
          </a:xfrm>
        </p:spPr>
        <p:txBody>
          <a:bodyPr>
            <a:normAutofit/>
          </a:bodyPr>
          <a:lstStyle/>
          <a:p>
            <a:r>
              <a:rPr lang="fr-FR" sz="3200" dirty="0">
                <a:cs typeface="Calibri"/>
              </a:rPr>
              <a:t>Simon Martin</a:t>
            </a:r>
            <a:endParaRPr lang="fr-FR" sz="320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FBC6237-7C93-412D-A337-4CF3E26D7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4272" y="2196543"/>
            <a:ext cx="6285406" cy="36845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>
                <a:cs typeface="Calibri"/>
              </a:rPr>
              <a:t>Enseignant Maths-sciences-info</a:t>
            </a:r>
          </a:p>
          <a:p>
            <a:pPr marL="457200" lvl="1" indent="0">
              <a:buNone/>
            </a:pPr>
            <a:r>
              <a:rPr lang="fr-FR" sz="2000" dirty="0">
                <a:cs typeface="Calibri"/>
              </a:rPr>
              <a:t>Centre de formation des maskoutains</a:t>
            </a:r>
          </a:p>
          <a:p>
            <a:pPr marL="457200" lvl="1" indent="0">
              <a:buNone/>
            </a:pPr>
            <a:r>
              <a:rPr lang="fr-FR" sz="2000" dirty="0">
                <a:cs typeface="Calibri"/>
              </a:rPr>
              <a:t>CS de Saint-Hyacinthe</a:t>
            </a:r>
            <a:endParaRPr lang="fr-FR" dirty="0">
              <a:cs typeface="Calibri"/>
            </a:endParaRPr>
          </a:p>
          <a:p>
            <a:pPr marL="0" indent="0">
              <a:buNone/>
            </a:pPr>
            <a:endParaRPr lang="fr-FR" dirty="0" smtClean="0">
              <a:cs typeface="Calibri"/>
            </a:endParaRPr>
          </a:p>
          <a:p>
            <a:pPr marL="0" indent="0">
              <a:buNone/>
            </a:pPr>
            <a:r>
              <a:rPr lang="fr-FR" dirty="0" smtClean="0">
                <a:cs typeface="Calibri"/>
              </a:rPr>
              <a:t>Accompagnateur </a:t>
            </a:r>
            <a:r>
              <a:rPr lang="fr-FR" dirty="0">
                <a:cs typeface="Calibri"/>
              </a:rPr>
              <a:t>TIC</a:t>
            </a:r>
          </a:p>
          <a:p>
            <a:pPr marL="0" indent="0">
              <a:buNone/>
            </a:pPr>
            <a:endParaRPr lang="fr-FR" dirty="0" smtClean="0">
              <a:cs typeface="Calibri"/>
            </a:endParaRPr>
          </a:p>
          <a:p>
            <a:pPr marL="0" indent="0">
              <a:buNone/>
            </a:pPr>
            <a:r>
              <a:rPr lang="fr-FR" dirty="0" smtClean="0">
                <a:cs typeface="Calibri"/>
              </a:rPr>
              <a:t>Membre </a:t>
            </a:r>
            <a:r>
              <a:rPr lang="fr-FR" dirty="0">
                <a:cs typeface="Calibri"/>
              </a:rPr>
              <a:t>du Comité TIC FGA Montérégie</a:t>
            </a:r>
          </a:p>
          <a:p>
            <a:pPr marL="0" indent="0">
              <a:buNone/>
            </a:pPr>
            <a:endParaRPr lang="fr-FR" dirty="0" smtClean="0">
              <a:cs typeface="Calibri"/>
            </a:endParaRPr>
          </a:p>
          <a:p>
            <a:pPr marL="0" indent="0">
              <a:buNone/>
            </a:pPr>
            <a:r>
              <a:rPr lang="fr-FR" dirty="0" smtClean="0">
                <a:cs typeface="Calibri"/>
              </a:rPr>
              <a:t>Responsable </a:t>
            </a:r>
            <a:r>
              <a:rPr lang="fr-FR" dirty="0">
                <a:cs typeface="Calibri"/>
              </a:rPr>
              <a:t>du dossier SEF</a:t>
            </a:r>
          </a:p>
        </p:txBody>
      </p:sp>
      <p:pic>
        <p:nvPicPr>
          <p:cNvPr id="8" name="Image 7" descr="Une image contenant table, intérieur, mollusque, assis&#10;&#10;Description générée avec un niveau de confiance élevé">
            <a:extLst>
              <a:ext uri="{FF2B5EF4-FFF2-40B4-BE49-F238E27FC236}">
                <a16:creationId xmlns:a16="http://schemas.microsoft.com/office/drawing/2014/main" id="{AF85FE02-C5BA-4624-8300-7F2B00FBB3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944" y="3779817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Références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 dirty="0">
              <a:cs typeface="Calibri"/>
            </a:endParaRPr>
          </a:p>
          <a:p>
            <a:r>
              <a:rPr lang="fr-FR" sz="3200" dirty="0">
                <a:cs typeface="Calibri"/>
              </a:rPr>
              <a:t>Avoir une copie du cours ou un groupe dans les </a:t>
            </a:r>
            <a:r>
              <a:rPr lang="fr-FR" sz="3200" dirty="0" smtClean="0">
                <a:cs typeface="Calibri"/>
              </a:rPr>
              <a:t>cours</a:t>
            </a:r>
          </a:p>
          <a:p>
            <a:pPr lvl="1"/>
            <a:r>
              <a:rPr lang="fr-FR" sz="2800" dirty="0" smtClean="0">
                <a:cs typeface="Calibri"/>
              </a:rPr>
              <a:t>Demander à Stéphane Lavoie</a:t>
            </a:r>
          </a:p>
          <a:p>
            <a:pPr lvl="2"/>
            <a:r>
              <a:rPr lang="fr-CA" sz="2400" dirty="0"/>
              <a:t>lavoie.stephane@fgamonteregie.qc.ca</a:t>
            </a:r>
          </a:p>
          <a:p>
            <a:pPr lvl="1"/>
            <a:endParaRPr lang="fr-FR" sz="2800" dirty="0" smtClean="0">
              <a:cs typeface="Calibri"/>
            </a:endParaRPr>
          </a:p>
          <a:p>
            <a:r>
              <a:rPr lang="fr-FR" sz="3200" dirty="0" smtClean="0">
                <a:cs typeface="Calibri"/>
              </a:rPr>
              <a:t>Accès aux différents cours SEF Méthodologie du CFM:</a:t>
            </a:r>
          </a:p>
          <a:p>
            <a:pPr lvl="1"/>
            <a:r>
              <a:rPr lang="fr-FR" sz="2800" dirty="0" smtClean="0">
                <a:cs typeface="Calibri"/>
                <a:hlinkClick r:id="rId3"/>
              </a:rPr>
              <a:t>https</a:t>
            </a:r>
            <a:r>
              <a:rPr lang="fr-FR" sz="2800" dirty="0">
                <a:cs typeface="Calibri"/>
                <a:hlinkClick r:id="rId3"/>
              </a:rPr>
              <a:t>://</a:t>
            </a:r>
            <a:r>
              <a:rPr lang="fr-FR" sz="2800" dirty="0" smtClean="0">
                <a:cs typeface="Calibri"/>
                <a:hlinkClick r:id="rId3"/>
              </a:rPr>
              <a:t>moodle.ticfga.ca/course/index.php?categoryid=103</a:t>
            </a:r>
            <a:endParaRPr lang="fr-FR" sz="2800" dirty="0" smtClean="0">
              <a:cs typeface="Calibri"/>
            </a:endParaRPr>
          </a:p>
          <a:p>
            <a:endParaRPr lang="fr-FR" sz="3200" dirty="0" smtClean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781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F57624-BD04-46C0-84FA-2BF3E19BFF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 dirty="0">
                <a:cs typeface="Calibri Light"/>
              </a:rPr>
              <a:t>Conclusion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A41B9F-F714-4E72-8700-4DD27C236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endParaRPr lang="fr-FR" dirty="0">
              <a:cs typeface="Calibri"/>
            </a:endParaRPr>
          </a:p>
          <a:p>
            <a:r>
              <a:rPr lang="fr-FR" sz="3200" dirty="0">
                <a:cs typeface="Calibri"/>
              </a:rPr>
              <a:t>Objectif : présentation des SEF en ligne</a:t>
            </a:r>
          </a:p>
          <a:p>
            <a:endParaRPr lang="fr-FR" sz="3200" dirty="0">
              <a:cs typeface="Calibri"/>
            </a:endParaRPr>
          </a:p>
          <a:p>
            <a:r>
              <a:rPr lang="fr-FR" sz="3200" dirty="0">
                <a:cs typeface="Calibri"/>
              </a:rPr>
              <a:t>Sera adapté aux nouveaux cours «Engagement vers la réussite»</a:t>
            </a:r>
          </a:p>
          <a:p>
            <a:endParaRPr lang="fr-FR" sz="3200" dirty="0">
              <a:cs typeface="Calibri"/>
            </a:endParaRPr>
          </a:p>
          <a:p>
            <a:pPr marL="0" indent="0">
              <a:buNone/>
            </a:pPr>
            <a:r>
              <a:rPr lang="fr-FR" sz="3200" dirty="0">
                <a:cs typeface="Calibri"/>
                <a:hlinkClick r:id="rId3"/>
              </a:rPr>
              <a:t>simon.martin@cssh.qc.ca</a:t>
            </a:r>
            <a:r>
              <a:rPr lang="fr-FR" sz="3200" dirty="0"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4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CA" b="1" dirty="0" smtClean="0"/>
              <a:t>Sections du cours SEF général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bases de l’apprentissage</a:t>
            </a:r>
          </a:p>
          <a:p>
            <a:r>
              <a:rPr lang="fr-CA" dirty="0" smtClean="0"/>
              <a:t>La concentration</a:t>
            </a:r>
          </a:p>
          <a:p>
            <a:r>
              <a:rPr lang="fr-CA" dirty="0" smtClean="0"/>
              <a:t>L’émotivité</a:t>
            </a:r>
          </a:p>
          <a:p>
            <a:r>
              <a:rPr lang="fr-CA" dirty="0" smtClean="0"/>
              <a:t>Gestion du temps</a:t>
            </a:r>
          </a:p>
          <a:p>
            <a:r>
              <a:rPr lang="fr-CA" dirty="0" smtClean="0"/>
              <a:t>Organiser l’information</a:t>
            </a:r>
          </a:p>
          <a:p>
            <a:r>
              <a:rPr lang="fr-CA" dirty="0" smtClean="0"/>
              <a:t>Les examens, un mal nécessaire</a:t>
            </a:r>
          </a:p>
          <a:p>
            <a:r>
              <a:rPr lang="fr-CA" dirty="0" smtClean="0"/>
              <a:t>Des outils de référence</a:t>
            </a:r>
          </a:p>
          <a:p>
            <a:r>
              <a:rPr lang="fr-CA" dirty="0" smtClean="0"/>
              <a:t>Évaluation du cours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60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CA" b="1" dirty="0" smtClean="0"/>
              <a:t>Sections du cours SEF </a:t>
            </a:r>
            <a:r>
              <a:rPr lang="fr-CA" b="1" dirty="0" err="1" smtClean="0"/>
              <a:t>Pré-secondaire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Mes forces et mes faiblesses</a:t>
            </a:r>
          </a:p>
          <a:p>
            <a:r>
              <a:rPr lang="fr-CA" dirty="0" smtClean="0"/>
              <a:t>Les bases de l’apprentissage</a:t>
            </a:r>
          </a:p>
          <a:p>
            <a:r>
              <a:rPr lang="fr-CA" dirty="0" smtClean="0"/>
              <a:t>Je m’organise</a:t>
            </a:r>
          </a:p>
          <a:p>
            <a:r>
              <a:rPr lang="fr-CA" dirty="0" smtClean="0"/>
              <a:t>Matières (français et mathématiques)</a:t>
            </a:r>
          </a:p>
          <a:p>
            <a:r>
              <a:rPr lang="fr-CA" dirty="0" smtClean="0"/>
              <a:t>L’émotivité</a:t>
            </a:r>
          </a:p>
          <a:p>
            <a:r>
              <a:rPr lang="fr-CA" dirty="0" smtClean="0"/>
              <a:t>Gestion du temps</a:t>
            </a:r>
          </a:p>
          <a:p>
            <a:r>
              <a:rPr lang="fr-CA" dirty="0" smtClean="0"/>
              <a:t>Organiser l’information</a:t>
            </a:r>
          </a:p>
          <a:p>
            <a:r>
              <a:rPr lang="fr-CA" dirty="0" smtClean="0"/>
              <a:t>Les examens, un mal nécessaire</a:t>
            </a:r>
          </a:p>
          <a:p>
            <a:r>
              <a:rPr lang="fr-CA" dirty="0" smtClean="0"/>
              <a:t>Évaluation du cours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28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CA" b="1" dirty="0" smtClean="0"/>
              <a:t>Sections du cours SEF Français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L’écoute</a:t>
            </a:r>
          </a:p>
          <a:p>
            <a:r>
              <a:rPr lang="fr-CA" dirty="0" smtClean="0"/>
              <a:t>La lecture</a:t>
            </a:r>
          </a:p>
          <a:p>
            <a:r>
              <a:rPr lang="fr-CA" dirty="0" smtClean="0"/>
              <a:t>Les questions en français</a:t>
            </a:r>
          </a:p>
          <a:p>
            <a:r>
              <a:rPr lang="fr-CA" dirty="0" smtClean="0"/>
              <a:t>L’écriture</a:t>
            </a:r>
          </a:p>
          <a:p>
            <a:r>
              <a:rPr lang="fr-CA" dirty="0" smtClean="0"/>
              <a:t>Prise de parole</a:t>
            </a:r>
          </a:p>
          <a:p>
            <a:r>
              <a:rPr lang="fr-CA" dirty="0" smtClean="0"/>
              <a:t>Outils de référence</a:t>
            </a:r>
          </a:p>
          <a:p>
            <a:r>
              <a:rPr lang="fr-CA" dirty="0" smtClean="0"/>
              <a:t>Tutoriels (Antidote et Word Q)</a:t>
            </a:r>
          </a:p>
          <a:p>
            <a:r>
              <a:rPr lang="fr-CA" dirty="0" smtClean="0"/>
              <a:t>Portfolio CFM</a:t>
            </a:r>
          </a:p>
          <a:p>
            <a:r>
              <a:rPr lang="fr-CA" dirty="0" smtClean="0"/>
              <a:t>Évaluation du cours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7252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CA" b="1" dirty="0" smtClean="0"/>
              <a:t>Sections du cours SEF Mathématiques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Pour se mettre en appétit</a:t>
            </a:r>
          </a:p>
          <a:p>
            <a:r>
              <a:rPr lang="fr-CA" dirty="0" smtClean="0"/>
              <a:t>La rigueur en mathématiques</a:t>
            </a:r>
          </a:p>
          <a:p>
            <a:r>
              <a:rPr lang="fr-CA" dirty="0" smtClean="0"/>
              <a:t>Rappels mathématiques</a:t>
            </a:r>
          </a:p>
          <a:p>
            <a:r>
              <a:rPr lang="fr-CA" dirty="0" smtClean="0"/>
              <a:t>La priorité des opérations</a:t>
            </a:r>
          </a:p>
          <a:p>
            <a:r>
              <a:rPr lang="fr-CA" dirty="0" smtClean="0"/>
              <a:t>Les expressions mathématiques</a:t>
            </a:r>
          </a:p>
          <a:p>
            <a:r>
              <a:rPr lang="fr-CA" dirty="0" smtClean="0"/>
              <a:t>Les problèmes avec du texte</a:t>
            </a:r>
          </a:p>
          <a:p>
            <a:r>
              <a:rPr lang="fr-CA" dirty="0" smtClean="0"/>
              <a:t>Outils de référence</a:t>
            </a:r>
          </a:p>
          <a:p>
            <a:r>
              <a:rPr lang="fr-CA" dirty="0" smtClean="0"/>
              <a:t>Synthèse</a:t>
            </a:r>
          </a:p>
          <a:p>
            <a:r>
              <a:rPr lang="fr-CA" dirty="0" smtClean="0"/>
              <a:t>Examen</a:t>
            </a:r>
          </a:p>
          <a:p>
            <a:r>
              <a:rPr lang="fr-CA" dirty="0" smtClean="0"/>
              <a:t>Évaluation du cours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813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ECDF2D-3639-4EE9-A4F1-0D9F3235A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6740"/>
            <a:ext cx="9144000" cy="1294922"/>
          </a:xfr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z="4800" b="1" dirty="0">
                <a:solidFill>
                  <a:srgbClr val="323E4F"/>
                </a:solidFill>
                <a:cs typeface="Calibri Light"/>
              </a:rPr>
              <a:t>Plan de l’atelier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5294D7-A045-4C14-9634-F249C2A7B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80604"/>
            <a:ext cx="9144000" cy="26478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Historique du service d’entrée en formation (SEF)</a:t>
            </a:r>
          </a:p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Implantation des cours</a:t>
            </a:r>
          </a:p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Accompagnement des élèves et des enseignants</a:t>
            </a:r>
          </a:p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Défis à relever</a:t>
            </a:r>
          </a:p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Retombées dans les centres</a:t>
            </a:r>
          </a:p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Période de questions</a:t>
            </a:r>
          </a:p>
          <a:p>
            <a:pPr marL="342900" indent="-342900" algn="l">
              <a:buChar char="•"/>
            </a:pPr>
            <a:r>
              <a:rPr lang="fr-CA" sz="2800" dirty="0">
                <a:cs typeface="Calibri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87817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ACA772-9A2C-4B88-B78B-05DDB4FE8D2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 dirty="0">
                <a:cs typeface="Calibri Light"/>
              </a:rPr>
              <a:t>Historique du SEF  à la CSSH</a:t>
            </a:r>
            <a:endParaRPr lang="fr-FR" b="1" dirty="0">
              <a:ea typeface="+mj-lt"/>
              <a:cs typeface="+mj-lt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96F88B-7BBD-4849-97E2-7F6EEF006D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3200" b="1" dirty="0">
                <a:cs typeface="Calibri"/>
              </a:rPr>
              <a:t>Immeuble </a:t>
            </a:r>
            <a:r>
              <a:rPr lang="fr-FR" sz="3200" b="1" dirty="0" err="1">
                <a:cs typeface="Calibri"/>
              </a:rPr>
              <a:t>Laframboise</a:t>
            </a:r>
            <a:endParaRPr lang="fr-FR" sz="3200" b="1" dirty="0">
              <a:cs typeface="Calibri"/>
            </a:endParaRP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(St-Hyacinthe</a:t>
            </a:r>
            <a:r>
              <a:rPr lang="fr-FR" sz="2800">
                <a:cs typeface="Calibri"/>
              </a:rPr>
              <a:t>): 370</a:t>
            </a:r>
            <a:r>
              <a:rPr lang="fr-FR" sz="2800" dirty="0">
                <a:cs typeface="Calibri"/>
              </a:rPr>
              <a:t> ETP</a:t>
            </a: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Avant le début des classes (groupe fermé)</a:t>
            </a: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Différents enseignants</a:t>
            </a: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Peu de réinvestissement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C9A4B40-F0DE-4722-B416-57E88B1FA66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3200" b="1" dirty="0">
                <a:cs typeface="Calibri"/>
              </a:rPr>
              <a:t>Immeuble Bonin</a:t>
            </a: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(Acton Vale</a:t>
            </a:r>
            <a:r>
              <a:rPr lang="fr-FR" sz="2800">
                <a:cs typeface="Calibri"/>
              </a:rPr>
              <a:t>): 52</a:t>
            </a:r>
            <a:r>
              <a:rPr lang="fr-FR" sz="2800" dirty="0">
                <a:cs typeface="Calibri"/>
              </a:rPr>
              <a:t> ETP</a:t>
            </a: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Pas de SEF</a:t>
            </a:r>
          </a:p>
          <a:p>
            <a:pPr marL="914400" lvl="2" indent="0">
              <a:buNone/>
            </a:pPr>
            <a:r>
              <a:rPr lang="fr-FR" sz="2400" dirty="0">
                <a:cs typeface="Calibri"/>
              </a:rPr>
              <a:t>Nombre d'élève insuffisant</a:t>
            </a:r>
          </a:p>
          <a:p>
            <a:pPr marL="457200" lvl="1" indent="0">
              <a:buNone/>
            </a:pPr>
            <a:r>
              <a:rPr lang="fr-FR" sz="2800" dirty="0">
                <a:cs typeface="Calibri"/>
              </a:rPr>
              <a:t>Classe d'anglais en péril</a:t>
            </a:r>
          </a:p>
        </p:txBody>
      </p:sp>
      <p:pic>
        <p:nvPicPr>
          <p:cNvPr id="7" name="Image 6" descr="Une image contenant ciel, bâtiment, extérieur, signe&#10;&#10;Description générée avec un niveau de confiance très élevé">
            <a:extLst>
              <a:ext uri="{FF2B5EF4-FFF2-40B4-BE49-F238E27FC236}">
                <a16:creationId xmlns:a16="http://schemas.microsoft.com/office/drawing/2014/main" id="{2E0C81FB-22AC-4873-BCD7-63E3FAA35B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160" y="4364355"/>
            <a:ext cx="3108960" cy="2331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 8" descr="Une image contenant plafond, bâtiment, intérieur, mur&#10;&#10;Description générée avec un niveau de confiance très élevé">
            <a:extLst>
              <a:ext uri="{FF2B5EF4-FFF2-40B4-BE49-F238E27FC236}">
                <a16:creationId xmlns:a16="http://schemas.microsoft.com/office/drawing/2014/main" id="{E1910042-0BE3-4A2D-B127-47F196C78C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40" y="4712538"/>
            <a:ext cx="5110480" cy="16353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9216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694DD-DE59-4E2B-A1CB-813D2DE915A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Implantation des cours SEF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E482C-AD5E-4E39-9B9A-ED3DA0EA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fr-FR" sz="3200" b="1">
              <a:cs typeface="Calibri"/>
            </a:endParaRPr>
          </a:p>
          <a:p>
            <a:r>
              <a:rPr lang="fr-FR" sz="3200" b="1">
                <a:cs typeface="Calibri"/>
              </a:rPr>
              <a:t>Pourquoi? (Bénéfices)</a:t>
            </a:r>
            <a:endParaRPr lang="fr-FR"/>
          </a:p>
          <a:p>
            <a:endParaRPr lang="fr-FR">
              <a:cs typeface="Calibri"/>
            </a:endParaRPr>
          </a:p>
          <a:p>
            <a:pPr lvl="1"/>
            <a:r>
              <a:rPr lang="fr-FR" sz="2800">
                <a:cs typeface="Calibri"/>
              </a:rPr>
              <a:t>Développer les habiletés TIC (élèves et enseignants)</a:t>
            </a:r>
          </a:p>
          <a:p>
            <a:pPr lvl="1"/>
            <a:endParaRPr lang="fr-FR" sz="2800">
              <a:cs typeface="Calibri"/>
            </a:endParaRPr>
          </a:p>
          <a:p>
            <a:pPr lvl="1"/>
            <a:r>
              <a:rPr lang="fr-FR" sz="2800">
                <a:cs typeface="Calibri"/>
              </a:rPr>
              <a:t>Préparer pour le CÉGEP et DEP</a:t>
            </a:r>
          </a:p>
          <a:p>
            <a:pPr lvl="1"/>
            <a:endParaRPr lang="fr-FR" sz="2800">
              <a:cs typeface="Calibri"/>
            </a:endParaRPr>
          </a:p>
          <a:p>
            <a:pPr lvl="1"/>
            <a:r>
              <a:rPr lang="fr-FR" sz="2800">
                <a:cs typeface="Calibri"/>
              </a:rPr>
              <a:t>Apprendre ou revoir des stratégies pour mieux réussir</a:t>
            </a:r>
          </a:p>
        </p:txBody>
      </p:sp>
    </p:spTree>
    <p:extLst>
      <p:ext uri="{BB962C8B-B14F-4D97-AF65-F5344CB8AC3E}">
        <p14:creationId xmlns:p14="http://schemas.microsoft.com/office/powerpoint/2010/main" val="4014343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694DD-DE59-4E2B-A1CB-813D2DE915A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Implantation des cours SEF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E482C-AD5E-4E39-9B9A-ED3DA0EA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200" b="1" dirty="0">
                <a:cs typeface="Calibri"/>
              </a:rPr>
              <a:t>Pourquoi? (Bénéfices suite)</a:t>
            </a:r>
          </a:p>
          <a:p>
            <a:endParaRPr lang="fr-FR" dirty="0">
              <a:cs typeface="Calibri"/>
            </a:endParaRPr>
          </a:p>
          <a:p>
            <a:pPr lvl="1"/>
            <a:r>
              <a:rPr lang="fr-FR" sz="2800" dirty="0">
                <a:cs typeface="Calibri"/>
              </a:rPr>
              <a:t>Inciter les élèves à </a:t>
            </a:r>
            <a:r>
              <a:rPr lang="fr-FR" sz="2800" b="1" dirty="0">
                <a:cs typeface="Calibri"/>
              </a:rPr>
              <a:t>l'introspection</a:t>
            </a:r>
            <a:r>
              <a:rPr lang="fr-FR" sz="2800" dirty="0">
                <a:cs typeface="Calibri"/>
              </a:rPr>
              <a:t> et au réinvestissement en classe</a:t>
            </a:r>
          </a:p>
          <a:p>
            <a:pPr lvl="1"/>
            <a:endParaRPr lang="fr-FR" sz="2800" dirty="0">
              <a:cs typeface="Calibri"/>
            </a:endParaRPr>
          </a:p>
          <a:p>
            <a:pPr lvl="1"/>
            <a:r>
              <a:rPr lang="fr-FR" sz="2800" dirty="0">
                <a:cs typeface="Calibri"/>
              </a:rPr>
              <a:t>Permettre de connaître les exigences de l'enseignant</a:t>
            </a:r>
            <a:endParaRPr lang="fr-FR" dirty="0"/>
          </a:p>
          <a:p>
            <a:pPr lvl="1"/>
            <a:endParaRPr lang="fr-FR" sz="2800" dirty="0">
              <a:cs typeface="Calibri"/>
            </a:endParaRPr>
          </a:p>
          <a:p>
            <a:pPr lvl="1"/>
            <a:r>
              <a:rPr lang="fr-FR" sz="2800" dirty="0">
                <a:cs typeface="Calibri"/>
              </a:rPr>
              <a:t>Augmenter le financement (nombre d’ETP)</a:t>
            </a:r>
            <a:endParaRPr lang="fr-FR" dirty="0"/>
          </a:p>
          <a:p>
            <a:pPr lvl="1"/>
            <a:endParaRPr lang="fr-FR" sz="2800" dirty="0">
              <a:cs typeface="Calibri"/>
            </a:endParaRPr>
          </a:p>
          <a:p>
            <a:pPr lvl="1"/>
            <a:r>
              <a:rPr lang="fr-FR" sz="2800" dirty="0">
                <a:cs typeface="Calibri"/>
              </a:rPr>
              <a:t>Répondre au besoin de cours à option pour le DES</a:t>
            </a:r>
            <a:endParaRPr lang="fr-FR" dirty="0"/>
          </a:p>
          <a:p>
            <a:endParaRPr lang="fr-F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5450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F694DD-DE59-4E2B-A1CB-813D2DE915A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Implantation des cours SEF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6E482C-AD5E-4E39-9B9A-ED3DA0EA0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endParaRPr lang="fr-FR">
              <a:cs typeface="Calibri"/>
            </a:endParaRPr>
          </a:p>
          <a:p>
            <a:r>
              <a:rPr lang="fr-FR" sz="3200">
                <a:cs typeface="Calibri"/>
              </a:rPr>
              <a:t>Horaire (2 à 8 h/semaine)</a:t>
            </a:r>
          </a:p>
          <a:p>
            <a:pPr lvl="1"/>
            <a:endParaRPr lang="fr-FR">
              <a:cs typeface="Calibri"/>
            </a:endParaRPr>
          </a:p>
          <a:p>
            <a:pPr lvl="1"/>
            <a:r>
              <a:rPr lang="fr-FR" sz="2800">
                <a:cs typeface="Calibri"/>
              </a:rPr>
              <a:t>Si possible dans la matière</a:t>
            </a:r>
          </a:p>
          <a:p>
            <a:pPr lvl="1"/>
            <a:r>
              <a:rPr lang="fr-FR" sz="2800">
                <a:cs typeface="Calibri"/>
              </a:rPr>
              <a:t>Sinon réparti aux autres enseignants</a:t>
            </a:r>
          </a:p>
          <a:p>
            <a:endParaRPr lang="fr-FR">
              <a:cs typeface="Calibri"/>
            </a:endParaRPr>
          </a:p>
          <a:p>
            <a:r>
              <a:rPr lang="fr-FR" sz="3200">
                <a:cs typeface="Calibri"/>
              </a:rPr>
              <a:t>Préférable en début de formation</a:t>
            </a:r>
          </a:p>
          <a:p>
            <a:pPr lvl="1"/>
            <a:endParaRPr lang="fr-FR">
              <a:cs typeface="Calibri"/>
            </a:endParaRPr>
          </a:p>
          <a:p>
            <a:pPr lvl="1"/>
            <a:r>
              <a:rPr lang="fr-FR" sz="2800">
                <a:cs typeface="Calibri"/>
              </a:rPr>
              <a:t>Réinvestissement</a:t>
            </a:r>
          </a:p>
          <a:p>
            <a:pPr lvl="1"/>
            <a:r>
              <a:rPr lang="fr-FR" sz="2800">
                <a:cs typeface="Calibri"/>
              </a:rPr>
              <a:t>Lien</a:t>
            </a:r>
          </a:p>
          <a:p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968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132E4-F77B-4F73-ADA3-9B26F7D3C1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fr-FR" b="1">
                <a:cs typeface="Calibri Light"/>
              </a:rPr>
              <a:t>SEF individualisé en ligne avec MOODLE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ECBB2A-AC19-4335-AC4A-1C7E823C58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3200">
                <a:cs typeface="Calibri"/>
              </a:rPr>
              <a:t>Avantages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F494ED-DCDF-4F88-9095-CA69C3101F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r-FR">
                <a:cs typeface="Calibri"/>
              </a:rPr>
              <a:t>En tout temps</a:t>
            </a:r>
          </a:p>
          <a:p>
            <a:endParaRPr lang="fr-FR">
              <a:cs typeface="Calibri"/>
            </a:endParaRPr>
          </a:p>
          <a:p>
            <a:r>
              <a:rPr lang="fr-FR">
                <a:cs typeface="Calibri"/>
              </a:rPr>
              <a:t>Accompagnement et soutien des enseignants en continu</a:t>
            </a:r>
          </a:p>
          <a:p>
            <a:endParaRPr lang="fr-FR">
              <a:cs typeface="Calibri"/>
            </a:endParaRPr>
          </a:p>
          <a:p>
            <a:r>
              <a:rPr lang="fr-FR">
                <a:cs typeface="Calibri"/>
              </a:rPr>
              <a:t>Communication avec les élèves gênés</a:t>
            </a:r>
          </a:p>
          <a:p>
            <a:pPr lvl="1"/>
            <a:r>
              <a:rPr lang="fr-FR">
                <a:cs typeface="Calibri"/>
              </a:rPr>
              <a:t>Mobile ou courriel</a:t>
            </a:r>
          </a:p>
          <a:p>
            <a:endParaRPr lang="fr-FR">
              <a:cs typeface="Calibri"/>
            </a:endParaRPr>
          </a:p>
          <a:p>
            <a:endParaRPr lang="fr-FR">
              <a:cs typeface="Calibri"/>
            </a:endParaRP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F01B3B-AB05-4BD3-BE9D-AB5DB9070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fr-FR" sz="3200">
                <a:cs typeface="Calibri"/>
              </a:rPr>
              <a:t>Inconvénients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9F4A9F-61D9-43E9-8118-758CEC4C797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>
                <a:cs typeface="Calibri"/>
              </a:rPr>
              <a:t>Nombre d'ordinateurs disponibles</a:t>
            </a:r>
          </a:p>
          <a:p>
            <a:endParaRPr lang="fr-FR">
              <a:cs typeface="Calibri"/>
            </a:endParaRPr>
          </a:p>
          <a:p>
            <a:r>
              <a:rPr lang="fr-FR">
                <a:cs typeface="Calibri"/>
              </a:rPr>
              <a:t>Choix des enseignants pour les différents sigles</a:t>
            </a:r>
          </a:p>
          <a:p>
            <a:endParaRPr lang="fr-FR">
              <a:cs typeface="Calibri"/>
            </a:endParaRPr>
          </a:p>
          <a:p>
            <a:r>
              <a:rPr lang="fr-FR">
                <a:cs typeface="Calibri"/>
              </a:rPr>
              <a:t>Grand nombre d'élèves en début d'année</a:t>
            </a:r>
          </a:p>
        </p:txBody>
      </p:sp>
    </p:spTree>
    <p:extLst>
      <p:ext uri="{BB962C8B-B14F-4D97-AF65-F5344CB8AC3E}">
        <p14:creationId xmlns:p14="http://schemas.microsoft.com/office/powerpoint/2010/main" val="180584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9E25A2-0362-46E4-BC67-8A0CA9D866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>
              <a:spcBef>
                <a:spcPts val="1000"/>
              </a:spcBef>
            </a:pPr>
            <a:r>
              <a:rPr lang="fr-CA" b="1">
                <a:cs typeface="Calibri Light"/>
              </a:rPr>
              <a:t>Structure des cours</a:t>
            </a:r>
            <a:br>
              <a:rPr lang="fr-CA" b="1">
                <a:cs typeface="Calibri Light"/>
              </a:rPr>
            </a:br>
            <a:r>
              <a:rPr lang="fr-CA" b="1">
                <a:cs typeface="Calibri Light"/>
              </a:rPr>
              <a:t>(vue élève)</a:t>
            </a:r>
            <a:endParaRPr lang="en-US" b="1">
              <a:cs typeface="Calibri Light"/>
            </a:endParaRP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7745F51-961E-4AAA-B5A8-D5583B64BA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85140" y="1787525"/>
            <a:ext cx="7821719" cy="6637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45551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Microsoft Office PowerPoint</Application>
  <PresentationFormat>Grand écran</PresentationFormat>
  <Paragraphs>279</Paragraphs>
  <Slides>25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Thème Office</vt:lpstr>
      <vt:lpstr>Préparer les élèves grâce à des SEF individualisés en ligne</vt:lpstr>
      <vt:lpstr>Votre animateur</vt:lpstr>
      <vt:lpstr>Plan de l’atelier</vt:lpstr>
      <vt:lpstr>Historique du SEF  à la CSSH</vt:lpstr>
      <vt:lpstr>Implantation des cours SEF</vt:lpstr>
      <vt:lpstr>Implantation des cours SEF</vt:lpstr>
      <vt:lpstr>Implantation des cours SEF</vt:lpstr>
      <vt:lpstr>SEF individualisé en ligne avec MOODLE</vt:lpstr>
      <vt:lpstr>Structure des cours (vue élève)</vt:lpstr>
      <vt:lpstr>Structure des cours (vue élève)</vt:lpstr>
      <vt:lpstr>Préparation initiale des enseignants (vue enseignant) </vt:lpstr>
      <vt:lpstr>Préparation initiale des enseignants (vue enseignant) </vt:lpstr>
      <vt:lpstr>Accompagnement des élèves par les enseignants</vt:lpstr>
      <vt:lpstr>Accompagnement des élèves par les enseignants</vt:lpstr>
      <vt:lpstr>Défis à relever</vt:lpstr>
      <vt:lpstr>Défis à relever (suite)</vt:lpstr>
      <vt:lpstr>Retombées dans les centres</vt:lpstr>
      <vt:lpstr>Retombées dans les centres (suite)</vt:lpstr>
      <vt:lpstr>Période de questions</vt:lpstr>
      <vt:lpstr>Références</vt:lpstr>
      <vt:lpstr>Conclusion</vt:lpstr>
      <vt:lpstr>Sections du cours SEF général</vt:lpstr>
      <vt:lpstr>Sections du cours SEF Pré-secondaire</vt:lpstr>
      <vt:lpstr>Sections du cours SEF Français</vt:lpstr>
      <vt:lpstr>Sections du cours SEF Mathématiques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Préparer les élèves grâce à des SEF individualisés en ligne</dc:title>
  <dc:creator/>
  <cp:lastModifiedBy/>
  <cp:revision>2</cp:revision>
  <dcterms:modified xsi:type="dcterms:W3CDTF">2018-04-24T19:09:57Z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iveCommonsLicenseID">
    <vt:lpwstr>standard&amp;commercial=y&amp;derivatives=y&amp;jurisdiction=</vt:lpwstr>
  </property>
  <property fmtid="{D5CDD505-2E9C-101B-9397-08002B2CF9AE}" pid="3" name="CreativeCommonsLicenseURL">
    <vt:lpwstr>http://creativecommons.org/licenses/by/4.0/</vt:lpwstr>
  </property>
  <property fmtid="{D5CDD505-2E9C-101B-9397-08002B2CF9AE}" pid="4" name="CreativeCommonsLicenseXml">
    <vt:lpwstr>&lt;?xml version="1.0" encoding="utf-8"?&gt;&lt;result&gt;&lt;license-uri&gt;http://creativecommons.org/licenses/by/4.0/&lt;/license-uri&gt;&lt;license-name&gt;Attribution 4.0 International&lt;/license-name&gt;&lt;deprecated&gt;false&lt;/deprecated&gt;&lt;rdf&gt;&lt;rdf:RDF xmlns="http://creativecommons.org/ns#</vt:lpwstr>
  </property>
</Properties>
</file>