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15"/>
  </p:handoutMasterIdLst>
  <p:sldIdLst>
    <p:sldId id="256" r:id="rId2"/>
    <p:sldId id="264" r:id="rId3"/>
    <p:sldId id="273" r:id="rId4"/>
    <p:sldId id="268" r:id="rId5"/>
    <p:sldId id="274" r:id="rId6"/>
    <p:sldId id="276" r:id="rId7"/>
    <p:sldId id="275" r:id="rId8"/>
    <p:sldId id="270" r:id="rId9"/>
    <p:sldId id="269" r:id="rId10"/>
    <p:sldId id="267" r:id="rId11"/>
    <p:sldId id="277" r:id="rId12"/>
    <p:sldId id="266" r:id="rId13"/>
    <p:sldId id="272" r:id="rId14"/>
  </p:sldIdLst>
  <p:sldSz cx="9144000" cy="6858000" type="screen4x3"/>
  <p:notesSz cx="6881813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D9978D4-E1C5-4423-80DC-8AE35537E2EC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71A70D7-D8EC-4E87-8AE9-FC457AF64DA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0863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8973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540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366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75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359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732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4018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7554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526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765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854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658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507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047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59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900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914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8B3D5D-A151-4EA0-B69D-243DA75FE07A}" type="datetimeFigureOut">
              <a:rPr lang="fr-CA" smtClean="0"/>
              <a:t>2018-04-24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F4980C-226D-41A6-92D6-0CE0631E4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665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bit.ly/jpm201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fileadmin/site_web/documents/dpse/educ_adulte_action_comm/Prog_Francais_langue_denseignement_FBD_fr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04489" y="548680"/>
            <a:ext cx="6863464" cy="1763656"/>
          </a:xfrm>
        </p:spPr>
        <p:txBody>
          <a:bodyPr>
            <a:normAutofit/>
          </a:bodyPr>
          <a:lstStyle/>
          <a:p>
            <a:r>
              <a:rPr lang="fr-CA" b="1" dirty="0" smtClean="0"/>
              <a:t>L’argumentation en 5</a:t>
            </a:r>
            <a:r>
              <a:rPr lang="fr-CA" b="1" baseline="30000" dirty="0" smtClean="0"/>
              <a:t>e</a:t>
            </a:r>
            <a:r>
              <a:rPr lang="fr-CA" b="1" dirty="0" smtClean="0"/>
              <a:t> secondaire</a:t>
            </a:r>
            <a:endParaRPr lang="fr-CA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59832" y="2996952"/>
            <a:ext cx="5765926" cy="1771970"/>
          </a:xfrm>
        </p:spPr>
        <p:txBody>
          <a:bodyPr>
            <a:noAutofit/>
          </a:bodyPr>
          <a:lstStyle/>
          <a:p>
            <a:r>
              <a:rPr lang="fr-C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FRA-5201 et FRA-5202</a:t>
            </a:r>
          </a:p>
          <a:p>
            <a:r>
              <a:rPr lang="fr-C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Présenté par Sylvie Fréchette</a:t>
            </a:r>
          </a:p>
          <a:p>
            <a:r>
              <a:rPr lang="fr-C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JPM du 27 avril 2018</a:t>
            </a:r>
            <a:endParaRPr lang="fr-CA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2543175" cy="18002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79" y="5010150"/>
            <a:ext cx="2466975" cy="18478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37112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8851" y="116632"/>
            <a:ext cx="7704667" cy="1584176"/>
          </a:xfrm>
        </p:spPr>
        <p:txBody>
          <a:bodyPr>
            <a:normAutofit/>
          </a:bodyPr>
          <a:lstStyle/>
          <a:p>
            <a:pPr algn="ctr"/>
            <a:r>
              <a:rPr lang="fr-CA" dirty="0" smtClean="0"/>
              <a:t>Organisation </a:t>
            </a:r>
            <a:r>
              <a:rPr lang="fr-CA" dirty="0" smtClean="0"/>
              <a:t>d’un cours dans une </a:t>
            </a:r>
            <a:r>
              <a:rPr lang="fr-CA" dirty="0" err="1" smtClean="0"/>
              <a:t>cyberclasse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5050" y="1628800"/>
            <a:ext cx="8147248" cy="3816424"/>
          </a:xfrm>
        </p:spPr>
        <p:txBody>
          <a:bodyPr>
            <a:normAutofit/>
          </a:bodyPr>
          <a:lstStyle/>
          <a:p>
            <a:r>
              <a:rPr lang="fr-CA" b="1" dirty="0"/>
              <a:t>Chacun a </a:t>
            </a:r>
            <a:r>
              <a:rPr lang="fr-CA" sz="3200" b="1" dirty="0"/>
              <a:t>sa</a:t>
            </a:r>
            <a:r>
              <a:rPr lang="fr-CA" b="1" dirty="0"/>
              <a:t> place</a:t>
            </a:r>
            <a:r>
              <a:rPr lang="fr-CA" dirty="0"/>
              <a:t> que </a:t>
            </a:r>
            <a:r>
              <a:rPr lang="fr-CA" sz="3200" b="1" dirty="0"/>
              <a:t>je</a:t>
            </a:r>
            <a:r>
              <a:rPr lang="fr-CA" dirty="0"/>
              <a:t> lui désigne. </a:t>
            </a:r>
            <a:endParaRPr lang="fr-CA" sz="2000" dirty="0"/>
          </a:p>
          <a:p>
            <a:pPr lvl="1"/>
            <a:r>
              <a:rPr lang="fr-CA" dirty="0" smtClean="0"/>
              <a:t>Regroupement </a:t>
            </a:r>
            <a:r>
              <a:rPr lang="fr-CA" b="1" dirty="0" smtClean="0"/>
              <a:t>par sigle =  </a:t>
            </a:r>
            <a:r>
              <a:rPr lang="fr-CA" b="1" dirty="0"/>
              <a:t>communautés </a:t>
            </a:r>
            <a:r>
              <a:rPr lang="fr-CA" b="1" dirty="0" smtClean="0"/>
              <a:t>d’apprentissage</a:t>
            </a:r>
            <a:r>
              <a:rPr lang="fr-CA" b="1" dirty="0"/>
              <a:t> </a:t>
            </a:r>
            <a:r>
              <a:rPr lang="fr-CA" b="1" dirty="0" smtClean="0"/>
              <a:t>=</a:t>
            </a:r>
          </a:p>
          <a:p>
            <a:pPr lvl="2"/>
            <a:r>
              <a:rPr lang="fr-CA" b="1" dirty="0" smtClean="0"/>
              <a:t>Le </a:t>
            </a:r>
            <a:r>
              <a:rPr lang="fr-CA" b="1" dirty="0"/>
              <a:t>travail collaboratif</a:t>
            </a:r>
            <a:r>
              <a:rPr lang="fr-CA" dirty="0"/>
              <a:t> (aide à l’autre si je suis occupée).</a:t>
            </a:r>
            <a:endParaRPr lang="fr-CA" sz="1200" dirty="0"/>
          </a:p>
          <a:p>
            <a:pPr lvl="2"/>
            <a:r>
              <a:rPr lang="fr-CA" dirty="0"/>
              <a:t>Le </a:t>
            </a:r>
            <a:r>
              <a:rPr lang="fr-CA" b="1" dirty="0"/>
              <a:t>regroupement des explications des savoirs</a:t>
            </a:r>
            <a:r>
              <a:rPr lang="fr-CA" dirty="0"/>
              <a:t> ou des SA ou SAÉ.</a:t>
            </a:r>
            <a:endParaRPr lang="fr-CA" sz="1400" dirty="0"/>
          </a:p>
          <a:p>
            <a:pPr lvl="2"/>
            <a:r>
              <a:rPr lang="fr-CA" dirty="0" smtClean="0"/>
              <a:t>Augmentation de la </a:t>
            </a:r>
            <a:r>
              <a:rPr lang="fr-CA" b="1" dirty="0"/>
              <a:t>motivation</a:t>
            </a:r>
            <a:r>
              <a:rPr lang="fr-CA" dirty="0"/>
              <a:t>.</a:t>
            </a:r>
            <a:endParaRPr lang="fr-CA" sz="1400" dirty="0"/>
          </a:p>
          <a:p>
            <a:pPr lvl="2"/>
            <a:r>
              <a:rPr lang="fr-CA" dirty="0"/>
              <a:t>L’élève se met à la </a:t>
            </a:r>
            <a:r>
              <a:rPr lang="fr-CA" b="1" dirty="0"/>
              <a:t>tâche plus rapidement</a:t>
            </a:r>
            <a:r>
              <a:rPr lang="fr-CA" dirty="0"/>
              <a:t>.</a:t>
            </a:r>
            <a:endParaRPr lang="fr-CA" sz="1400" dirty="0"/>
          </a:p>
          <a:p>
            <a:pPr lvl="2"/>
            <a:r>
              <a:rPr lang="fr-CA" b="1" dirty="0"/>
              <a:t>Sentiment d’appartenance</a:t>
            </a:r>
            <a:r>
              <a:rPr lang="fr-CA" dirty="0"/>
              <a:t>. </a:t>
            </a:r>
            <a:r>
              <a:rPr lang="fr-CA" dirty="0" smtClean="0"/>
              <a:t>(II s’intègre plus rapidement)</a:t>
            </a:r>
            <a:endParaRPr lang="fr-CA" sz="1400" dirty="0"/>
          </a:p>
          <a:p>
            <a:pPr lvl="2"/>
            <a:r>
              <a:rPr lang="fr-CA" b="1" dirty="0" smtClean="0"/>
              <a:t>Augmentation de </a:t>
            </a:r>
            <a:r>
              <a:rPr lang="fr-CA" b="1" dirty="0"/>
              <a:t>la présence en classe</a:t>
            </a:r>
            <a:r>
              <a:rPr lang="fr-CA" dirty="0"/>
              <a:t>.</a:t>
            </a:r>
            <a:endParaRPr lang="fr-CA" sz="1400" dirty="0"/>
          </a:p>
          <a:p>
            <a:pPr lvl="1"/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81" y="4581128"/>
            <a:ext cx="292608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15615"/>
          </a:xfrm>
        </p:spPr>
        <p:txBody>
          <a:bodyPr/>
          <a:lstStyle/>
          <a:p>
            <a:r>
              <a:rPr lang="fr-CA" dirty="0"/>
              <a:t>Organisation d’un cours dans une </a:t>
            </a:r>
            <a:r>
              <a:rPr lang="fr-CA" dirty="0" err="1"/>
              <a:t>cyberclasse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767" y="1844824"/>
            <a:ext cx="7704667" cy="4464496"/>
          </a:xfrm>
        </p:spPr>
        <p:txBody>
          <a:bodyPr>
            <a:noAutofit/>
          </a:bodyPr>
          <a:lstStyle/>
          <a:p>
            <a:r>
              <a:rPr lang="fr-CA" sz="2800" b="1" dirty="0"/>
              <a:t>La pochette du sigle</a:t>
            </a:r>
            <a:r>
              <a:rPr lang="fr-CA" sz="2800" dirty="0"/>
              <a:t> :</a:t>
            </a:r>
            <a:endParaRPr lang="fr-CA" dirty="0"/>
          </a:p>
          <a:p>
            <a:pPr lvl="1"/>
            <a:r>
              <a:rPr lang="fr-CA" sz="2400" dirty="0"/>
              <a:t>Une </a:t>
            </a:r>
            <a:r>
              <a:rPr lang="fr-CA" sz="2400" b="1" dirty="0"/>
              <a:t>feuille de départ</a:t>
            </a:r>
            <a:r>
              <a:rPr lang="fr-CA" sz="2400" dirty="0"/>
              <a:t> qui leur montrera comment créer un compte Moodle et accéder au cours qu’il désire.</a:t>
            </a:r>
            <a:endParaRPr lang="fr-CA" sz="1800" dirty="0"/>
          </a:p>
          <a:p>
            <a:pPr lvl="1"/>
            <a:r>
              <a:rPr lang="fr-CA" sz="2400" dirty="0"/>
              <a:t>La </a:t>
            </a:r>
            <a:r>
              <a:rPr lang="fr-CA" sz="2400" b="1" dirty="0"/>
              <a:t>feuille de route pour chacune des SA.</a:t>
            </a:r>
            <a:endParaRPr lang="fr-CA" sz="1800" dirty="0"/>
          </a:p>
          <a:p>
            <a:pPr lvl="2"/>
            <a:r>
              <a:rPr lang="fr-CA" sz="2000" dirty="0"/>
              <a:t>Élément clé pour la </a:t>
            </a:r>
            <a:r>
              <a:rPr lang="fr-CA" sz="2000" b="1" dirty="0"/>
              <a:t>motivation</a:t>
            </a:r>
            <a:r>
              <a:rPr lang="fr-CA" sz="2000" dirty="0"/>
              <a:t> de l’élève.</a:t>
            </a:r>
            <a:endParaRPr lang="fr-CA" sz="1600" dirty="0"/>
          </a:p>
          <a:p>
            <a:pPr lvl="2"/>
            <a:r>
              <a:rPr lang="fr-CA" sz="2000" dirty="0"/>
              <a:t>Fini l’élève qui ne sait plus où il est rendu.</a:t>
            </a:r>
            <a:endParaRPr lang="fr-CA" sz="1600" dirty="0"/>
          </a:p>
          <a:p>
            <a:pPr lvl="2"/>
            <a:r>
              <a:rPr lang="fr-CA" sz="2000" b="1" dirty="0"/>
              <a:t>Rétroaction de l’enseignant</a:t>
            </a:r>
            <a:r>
              <a:rPr lang="fr-CA" sz="2000" dirty="0"/>
              <a:t> à période constante.</a:t>
            </a:r>
            <a:endParaRPr lang="fr-CA" sz="1600" dirty="0"/>
          </a:p>
          <a:p>
            <a:pPr lvl="1"/>
            <a:r>
              <a:rPr lang="fr-CA" sz="2400" b="1" dirty="0"/>
              <a:t>Des savoirs </a:t>
            </a:r>
            <a:r>
              <a:rPr lang="fr-CA" sz="2400" dirty="0"/>
              <a:t>essentiels à leur cours</a:t>
            </a:r>
            <a:r>
              <a:rPr lang="fr-CA" sz="2400" b="1" dirty="0" smtClean="0"/>
              <a:t>.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40560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526" y="4956923"/>
            <a:ext cx="7704667" cy="1981200"/>
          </a:xfrm>
        </p:spPr>
        <p:txBody>
          <a:bodyPr/>
          <a:lstStyle/>
          <a:p>
            <a:pPr algn="ctr"/>
            <a:r>
              <a:rPr lang="fr-CA" dirty="0" smtClean="0"/>
              <a:t>Enfin le cœur </a:t>
            </a:r>
            <a:r>
              <a:rPr lang="fr-CA" smtClean="0"/>
              <a:t>du sujet!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548680"/>
            <a:ext cx="7810790" cy="4410816"/>
          </a:xfrm>
        </p:spPr>
        <p:txBody>
          <a:bodyPr>
            <a:normAutofit lnSpcReduction="10000"/>
          </a:bodyPr>
          <a:lstStyle/>
          <a:p>
            <a:r>
              <a:rPr lang="fr-CA" dirty="0"/>
              <a:t>Présentation des participants (5 min.)</a:t>
            </a:r>
          </a:p>
          <a:p>
            <a:r>
              <a:rPr lang="fr-CA" dirty="0"/>
              <a:t>Présentation de l’animatrice ( 10 min.)</a:t>
            </a:r>
          </a:p>
          <a:p>
            <a:r>
              <a:rPr lang="fr-CA" dirty="0"/>
              <a:t>Tournant du français vers la </a:t>
            </a:r>
            <a:r>
              <a:rPr lang="fr-CA" dirty="0" err="1"/>
              <a:t>cyberclasse</a:t>
            </a:r>
            <a:r>
              <a:rPr lang="fr-CA" dirty="0"/>
              <a:t> au CFR (5 min.)</a:t>
            </a:r>
          </a:p>
          <a:p>
            <a:r>
              <a:rPr lang="fr-CA" dirty="0"/>
              <a:t>Implantation du renouveau pédagogique (5 min.)</a:t>
            </a:r>
          </a:p>
          <a:p>
            <a:r>
              <a:rPr lang="fr-CA" dirty="0"/>
              <a:t>L’organisation d’une </a:t>
            </a:r>
            <a:r>
              <a:rPr lang="fr-CA" dirty="0" err="1"/>
              <a:t>cyberclasse</a:t>
            </a:r>
            <a:r>
              <a:rPr lang="fr-CA" dirty="0"/>
              <a:t> efficace et agréable (10 min.)</a:t>
            </a:r>
          </a:p>
          <a:p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Présentation du cours FRA-5201 et FRA-5202 (20 min.)</a:t>
            </a:r>
          </a:p>
          <a:p>
            <a:r>
              <a:rPr lang="fr-CA" dirty="0">
                <a:solidFill>
                  <a:schemeClr val="accent4">
                    <a:lumMod val="75000"/>
                  </a:schemeClr>
                </a:solidFill>
              </a:rPr>
              <a:t>Exploration du cours </a:t>
            </a:r>
            <a:r>
              <a:rPr lang="fr-CA" sz="2000" dirty="0">
                <a:solidFill>
                  <a:schemeClr val="accent4">
                    <a:lumMod val="75000"/>
                  </a:schemeClr>
                </a:solidFill>
              </a:rPr>
              <a:t>individuellement </a:t>
            </a:r>
            <a:r>
              <a:rPr lang="fr-CA" dirty="0"/>
              <a:t>(±20 min.)</a:t>
            </a:r>
          </a:p>
          <a:p>
            <a:r>
              <a:rPr lang="fr-CA" dirty="0"/>
              <a:t>Retour et questions (10 min.)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42690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88176" y="5589511"/>
            <a:ext cx="4111669" cy="88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109503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69AFE5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 dirty="0" smtClean="0">
                <a:ln>
                  <a:noFill/>
                </a:ln>
                <a:solidFill>
                  <a:srgbClr val="69AFE5"/>
                </a:solidFill>
                <a:effectLst/>
                <a:latin typeface="Arial" panose="020B0604020202020204" pitchFamily="34" charset="0"/>
                <a:hlinkClick r:id="rId2"/>
              </a:rPr>
              <a:t>http://bit.ly/jpm2018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69AFE5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fr-FR" altLang="fr-FR" sz="10500" b="0" i="0" u="none" strike="noStrike" cap="none" normalizeH="0" baseline="0" dirty="0" smtClean="0">
              <a:ln>
                <a:noFill/>
              </a:ln>
              <a:solidFill>
                <a:srgbClr val="69AFE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K4AAACuCAYAAACvDDbuAAAAAXNSR0IArs4c6QAAAARnQU1BAACxjwv8YQUAAEZmSURBVHhe7X0HgBzFsXZdzne600mnnIVQ4hQICohscjLJYD+wwQYewTyi43PE/g0G2wQbY8wDbINJxoAFGAwCRBAClIWyhHKWTneny/H/vpqZ3dnZ2dvZvdmTTuyHir2d7a7urq7uruo0Ke2AJJFEN0Oq+ZlEEt0KScVNolsiqbhJdEskFTeJbomk4ibRLZFU3CS6JZKKm0S3RFJxk+iWSCpuEt0SScVNolsiqbhJdEskFTeJbomk4ibRLZFU3CS6JZKKm0S3RFJxk+iW8HUj+cGwIz3F/PQDzvJE4u01nBPR5OVnWYgDXT9+lsc3xW1obpNNlY3S2tYuKX5L3ANYisz0VBlSnCVpqZ3PQB3Ks8VWHoqpJDdTygoyzBBGmjuqm6SivgVp8oFIOtIeVJItmWmR80CB76trRtxmSY0w5pF3FpgOQHk64uUVjS2on32N0nIA6yc7A+UpypIMH8rji+KSwZJtNXLREytkf12TpGgtdi3aoWgDS3PkjWvHS0leULniASUyf2uNXPaXYHlSUPFXTOsnd5091AxlKMPtL38uz328XVJz0qW9tV2K8zPk1avHybCeOWaocDQj3J8/2i4/m7lOUrPS3bsi8B7YM1eeu3I0GmO2+TA+tKFAy3fWyYWPL5OqmmZJQQPvUlBB2tpkeO88+fvlo2UQGmNn4Zvifrppv8x4cJE01TSx2zF+6EKkQHH7lOXK4juOlF5Qns4AnZJ8tLFaTvrDYmnaj/Kgp0hrapOrTh4oj1xymBkKowyU66q/r5KnZ28RyYUCtrRLXlGmzL91kozqnWuGCgcV9953NssPnlmFbhXxXMTFhtIXPGZ/e4KMQIPsDKi4i7bWyowHFkodRgiWp6uRgjIP6Zcnb15XLsN7dq4hEr6VgKNzNhWWQuFnVxPSzcKnX6NgKsZT8guUB5/OIY7f0vnMlodsfPcyFKs5Q94WfyfhOU0fv4Z18gkpTxcTe3k/ywOuiQNbWUpTa8JIu8Y4wFgcZyIS/qNdWe9Irwm9oB0Iqs9S0BsbYdrUfGAFOXk60aKyseK5UZv6DVS2EF5mfF9Ae9c1bT8IsoqzfrzAN1Nh/ub9cvJDS6S6FkMRbUJUzLDeOXLkwMJAGN+AVouMyztrK2VXFdNDLweFGYyh9dNbJklpB6YCS0t7fAVsvtQIThxb8+66Fvnw8ypDMdFNtLW2yelje8o3j+ljBAI45P8JtuqsFRWSmZmmzKm0J44slsKsVKGat6HyesOhOwnPLNDhe3V5hfxl7nZJz0A8F7Ba8rPSZMbwHpKfCeXVZyJDembJMYMMmXoFTYXF22rlZJg++2j6II+pyMOgXjkyBbz81i9KtRlM526olm2VDTocp0JWI2EqvHbNeBkG57WzSJjipja2yjUnDZQ/XjTSCOQzmiCIM/60RN5eskcEjpFXxaVX/d2Zn8tv/72Bbrv5NBSpza1y1GElMuv6csmD0sSCynrE/e08WbulRtBtg1cbePWQuTdPMkN4A2tlKxrlcb9fIOu31ekQn4F8XQwH8an/Gm2G8oYwxUX9ZEBeX53eT564bJQZyl/sR/1/7ckVMnPBLkMOPituQk2FgxXon82/IsH4PZ4mbcQJ5R8ttUgI58W/4+XmgjjKd7AgoYobT8XHgnjZq4NAM8FOfBgg/QfEnkIb4pCdnTcdvXjAnlJj2vMVHytXJLR6yDyBCXR5j0tlZoXESviXUKS2tUkqhs/UllYMa21qh2ZiSO3KPDjB5GhHMz9Wvuz5SUS+yMstjWiEf12KhNq4V584UB6+OGjjMqXnFu2Sj9ZVSiqnZTyivbldThvXU04/vMR8Yti4p8PGfScOG/f7r6yXe183bVx4UJmZKfKtKf1kZGm25pFKC/ayu6YZiUNZ2NO1ikwdUSQXHdHL5OSOvXDqpt23QFZvDdq4U0b2kA//Z6IZwjuqIcMXFu2WPbXN8KdSkPc2lFukog4yRv4o93R0wWePL5XjhhUZkVxAxXKzcS+DvfyXrwZtXDaSFyHPOWtQP1keu3ZkIg108uiSkPrZ32DauAsTY+N2qeK2IqnL/7ZKnn5rozFh7xGpcHhuvXCE3HPuMPOJj4oLPnmI/86N5XLUwAINQ4ks3l4rE++ZB+1BedDIuABx+ZcGyeNRnBk/FdcJS7G+8sclRiahtNkp7fLTr4yS78IRjgSviluHMl7z7Cp56j+QTV6m+TQKkI1s5Oum84fJ3WcH6yfRitulpgLbcA69dCotlMUzIXxODD107GiXGjQ0C2yI9VC4wmwjbSsPuTHOMCQCTeh1NU8WIW+6sOADaD8b9YOGb5d/FErJTTMWn7oQB74mDgDQ6Rr/M4mmAR9Fg5+OUbzQ8dGWd5I++4LhC6m47BzS8D+L2GN58fzZ2an9axLNjniVhvEY387PTtZvTjCfgbxjyNfPL2AtfuGKzD0CN87oL+/fMVnm3DRBPrx1orx1/QSZ3D/fDOGOtvQU+efi3XLsA4tk2v2g+xbKiQ8slH+vrDBDeAeV8sl5O2XaPfPBx+TnoGN/u0AufGK5bKlqNGOxwaXAASqWOf+DfN88UebcPEFm3TxJLpnQscN4KOILp7jsVwf2yJKpgwvlaBCXT48cmC8F2e6raBba0dPtrGqSuav2ySerDfp0daXux40V7G25d/nTlXsDvNxozvoqtbUtcFDomZdh5DuQ/wLpU+DRkTqE8IU0FbwibKDmTjAquEVZaXFvitZ4dP7s/ByUR288PvaHPL4QiksFjEZOcAqpgbu3mlsDhDHe/DUx4JSepsXJWu4Oa+HkvvmjDc68u9GhjkNacVmB++pbZP6m/QZtdiE8X7ilRjeFWGAnV4jedNrQQikfXiyTh/VQ4m6qRGkFK2J4nzw5cjjSAk0YXiRHDcoPmQakiVFR2xzId1hZzOeLttaETO8diji0FRc1PQt26DFwdJR+tzCcfrNATvj9Iq10C7Qlx/fNk7dvOELm3T5JPr4FjhAcou+eNMjodf1WXvDLRJq/PmeYzIXTxfQ+vX2yvHTVWD2jZYFOHZ3BY36LfHdQnlMeWqLKeyjjkO9x2UtxL21H1MRPF2XUqScQP/XvBBuc5B9Iy/x0gvl0K4Odmtvw6VKeQwkHQHHjkSjjxB5Pq53/o8J1QJxmctGRMNDuTSS88Nd8OvLvJCq9l/K4IrFF9A1dqriUCdfDU2tbJLWu2TOlIDyPi8cKpteMoT0VdmEwzRZ1ggyt7hyoHPT8tRc0KSvNUJwA8Iw9qT0MFVR7VOZJ82bki6cnQsOFEv7pqQgn6MwF5dUirbDraVbECrabOvKKo37q6bx2Ibp8d9gzC3bJR2srjUN7HkFFO3VcqZw1JrbdYUxv8bYaeWzuDv1OZaXSfLRhvyzYWG1Mb+kmmzSZefV4OXFEDyOcC7iK9chH2+X6p1cZS28oNXdmXXpkmRw9qEDDWBX/u9lbZVdVg8ohBUP3EOTrluMHaBgKqx15rURD3MPFBXPZi0eR+hZnSR7zFGEpDKxkwZb98rdPd+IbGCH9dHxMG1Ek5f3MBRR8z81Klaun9gucpmWZve4Oe2HxLpkDv4AbY7yhXTKQ5sljesqZow/R3WF+ojO7w+58faP8fObnxnxpvIprdar03pF2AHzO+VkO29Z3pCHoBS1koFJvunCE3HvecPOJcaHKBY8tk3/P2RbxSJGCaVu/g21OSrvc/5XD5eopwbNwTnhVXD9xSO0OO1hQR0WzFK+zoBLxAhKLuLPKUlqCrZrf7b/npUN3wjOgu7zsvNzIodTsdmo57/sFwxdScRVUKJP40SlNtvGKCHsYr+EiwRYGHe4XEglVXJpqtJsSQ8ax8Wigj2KPRxODyMAPGeBBSmmhs2SYH1Y4r85NGsJlmnyU0Js7c0X7NfB7Gz+NFTF7vnicm0O6PV8kp2Km2nmREJ7phfACsSeOCEYAUXzOeL4R8+WhfuJFwmxc3qswtHeOTLCcBp/BND9YXy271cFxv1eBysGz/fe8vUm/c160Ffk6ekiBjCvLEw6wWukIyDsatlQ0SAaGa17WMbZfrvzo1CGBlSs35ywD/K47rr+cNqpEGqBEKLVUNbTID15ZL9sq6jUcz7GNhAx4OoD5aYcm0plZvKNWPkHe0pWXkY8TYGMP7pElLfjChsQNPD+FPb6j0ihjGvI1fVSx3Iw0eVJZqw40b0uNfLa1RnlR+Qtg83/v5EEypsy4BirMxmW+YC0NgPN21MD8jpU8TrDhfwKd0LzDLOo2zpkCmUXzM/5OBOj5soaRjJvi8qjQ84v2yGUPL9bvFGA6wt39tdFy6wmmlw9wAeJEVOqcRbvVhuQ9ZEccXiKzb5wgRXTgADfFzQa/v14xRi62bSvkrMLk3yyQlfD+1SkBr2lQtve/PcEMYfRy98/eKnc8uQxh4MgB2WD5D6R3FrxzC3trWmTqAwtkDZRO71VA3r82vZ88fmnQoeLuse/PXC/3v7rOkAfymZ+fKf+67oiAs+mmuIpE1g9bYrpZP0D3cs6Yad0BlSCig2M1O3xaf1qgyNQJcsRzNlXWnTpG5u8pUNZcKEo04ZAPL76zw9gYE5oAb7NxgsfYkWhIvqjQFsiiBo0gwIsf+JujQRhYUIsXPtPR+LioEhWJrB/mx1TaAFyyHi98U1zKV68rOkDESU4uNvglG5pnNBtUX0xyKgO/cSHBHobbFZ2mHb/bw5A4BxwNDMdGxblgEntIN9ubo4GGoSzw2QJyBtP6Mfk4ZdcVpPUDstphZ+Gb4nLVZ2BxlpSV5ICyu5aQbh989i/ipc5mhjoBujuN6Dk372uUnbAzlfY3S0VdsxnCAOtgL57tMsPQJuVl0M2Ia0cTvgf4gHZhuN5XD15RdJdl6VeUGSgjP3vmoSezgfpfkpuO3yD34mzpU5wjA2AnZ2fYmafAikjRDfRl+D1Edl1BrB/krS/qx9NI4AG+2LgEbynchkrR1u9P3mICi5GBmuZuKmuOlMPsC0v2yiWPfabfLRv3rgtGym0nBm3c2qY2OefRpfLOZ3sxxMEuQ7zsjDTpW5ipvCghlqmqvlV218DZMAvIvrZXfhbs4HRNi49Z/q1wGPVmRz4gL9ieussLfChs3kK+t7ZFKugPaBiMrnj29JVj5fzxpcqboFmwjbza0GshHPNRgCHYeSs6Gw8bAp1Pfmee+xZk6g3gFtgQt4NXi5nPrgbzxQtW+kGmejVrJ+Gb4h6MiFtxCUqFymcHG4RT6LQ5neMy7WV7sGi88Lub4iYRGcEmeYjCoWbewYjssezk1lPwmTOcM5hXXkl4BiTYtWD/zp6wI8I/T2BH5xY/SHRu/VMQzk2nNrZ1TM3oWZF2CPA9JExTq+FseUD0MrrfCeEpnktEPgsNZ/5wkKFLTQUmtHxHrWyA0xPJSNeLkPMzZLJ5HVIkUKCcO95V0xzRZuLT99ZVyS/f2GA8iMVUcCAFCQ7smSPj+uRqhboJjXYoHbG5G6ukrqFV02O8orwMmTKkULWCjh9t0LV76mT1jjrDZAAzN1OBc7TzNtfotJi7uMANcUeV5clgOEAWaBsv2Fqjd45Z9n4oDIWk3c2THhY4771yZ71sqGhQmVIzODV89KBC1+2UBxJdqris8P9+fo08NnurpOZEEAQq6ZSxpfLatePNB+7g8uzZjyyVt6FskXjpShlqyD6FFK/ipkGJrj5hgDx4wQjXnoqg00Ona8aDC2WN7e6wY0b0kPdumhCIx+z87t3N8v0X1nBI0GdOxWVYvt7p9EcWy9rt9ZISMktgAp12FjT3/50/Ur49o5/5kJdLt+hOs/dWVEiquYASAvBOgxwum9pPHrs0+DIWNpRbXlwrf35ni6Rx9gIZLczNkHdvLEeDDSr4wYAuNxU4VdQK5WyGsrhRC4TH5VMvYLiOeDU2tkqL0ynqBOhzcaTgXK0b8TcuETuFyk7PHo/fOQPiBQ3NaHiRyghZteCTtzjaQaXnwkgrfo8Uj78532lBcK61rTmYXhPI1u4PGnS54up7F1B5EQm/e5mcJzScGw87MT07IlWCh8rxUoHc9+AM5haNw7IXqH67lYuEsqXg07mZhV/VFIska/M3NzPCWT+poPBQBx6+KS6rwRqWLaJp4AUcttLRA5D4N1d4vIDmAod+K64nMnsZez5Z0Vwz6IgXTQVrZ1msoGLZ06OcMlyUxgtg2wXzhfymIePkZOdPsBe2l4dyjRdcXLLzdyP8CwMbpz0My+0XfLNxd+xvlCfn7ZZGDGspqJRWKN+RgwvlDNtxDiry1c/CxoV9p1dUoiCcnL/8yDLpW5gF5cGwBOUYVZYr3zg68o5+gkJ44tMdsmZnnV785hkoLfclaG/NGsf3dnxyAYU7xyI15Xb4WlOGFcq5Y4ObYNzgvB+Xswd84+V/T+uPX43emJ0Zd6O9QZuaecfDSDbuyX9cJOu2Gy8v4UaVsQPy5dxxRh4YhkXg0jR3qkUqD219ruo9OX+nNPDEBr67nYCgjXvTP9fIo2+jfrjhnfnKTJVrpvSTvkWZrnsu+ISN6VjY8fbLpWmGvIzyrWT9QB+oZj0LMuXSCb2kB+u+k/BFccmAb5ac/sAiaeHKEsa3lMY2ufKUgfJ/tp1MYYoLwRblZ8gnt0ySw3jZRheALf97r6yX3/xrneGIIQ+ZqKRZ3y6XY4dGvtXbK5yKq6CAoBTGHwQ0yxqOCTz2orgZ4OF8U47uDkN57n/tcyM9lI+7w96EQzUFHQdBfVu9u06m37dQKjo4uhOmuBaYd826lX8b8CgHCdx8zjD5f2cFXxdb3dAqFz+xTP6DxqINGGEG9cvXNxkddG+WzGHvwfd2gVIg6HSPDoibk5BIqLqY+SSlp2MoZ++UKDBBLjoE0sTfltLGhPDhllyUE7cQkjc+08E/tDzt6qzFXUKtV3v+ncS6Di8PTQwrTAryxZGOA4MfAGd/QKGoTWsjr525x2C+Qevelk/m26EPcUPvNDD/DoGlYRYxPSZqI2elcoh1PHKteH1mI353Xibi/E648jI/Q8CHTrLJj2XhozDguT0c5cxHfsA3xaVg2KLU3lJKQ0N0LY5v4LAfclzEhRjGCdq3wXzyYue0iG+ZjAb2gFZadN4i3YrjBNPLQE8VyAf+5qxWMO/G61VZ50GkqJ0ZDGOkqb2wLfuMw4059nDc8hkAw4KcvHQqzMPgR4W3y495J+y8KHc2vAz0tlaYLIzAfimcb84ZJ70/XF+twz69aApzOJySCf2DE9eRbNz3b5wg4/vFNsFNwfzsjY2yZGO1pHI4cgHvL5g+skju4J1fJlhart6t2l2vjY19AKeOpg4plFKeoo0BrKCHPtgmby/fK6m041Chjaj899ZWSU1DC1uzGTIU9PLPmdRbroQDSp0jWJ731lXK5r0N0o543EFWAz/hw/VVUmvy4nGb/sXZMnlgvtFbIi4dsaXba2XdLmsVjq9lTZNjhhRIGWxdy0GrhO3No07NLYZzpkd3SrLlqEEFWlfkx+jzt9TIBvKCsrmBx4fGI85PTx+i3ylPXvm0fEedLIafw7zzIeepjxvZQ/rDqeO4QUOFu+imDC7QS1Q6C98U1wv8VFz2bMc9uEg+5nGbCF5qKhyEM6b2lVeu6XgVLl7QbrziyZXy/Dt0ZpAHSpL1zYpRzXIBwmTAs/8OnJlfnGlUPsF7FS56fLm8Ote8V0F5gQdfJmLnRUV0HrehkjkVrQlhGJZRyYs2KBu4PVv8neHsz8iHPSjjOIFndOpOKe8lr109znxoOHX3wqH78XOrjDTQEApRJ89ed0TIK6T8hKO03QkpcHwhJPtxESdBePoWmQSB9a17Xm3p6RJuJKUNwBiWQ0C94oagEF4uDYAKaIWxyK13ZOMhD4uXNibzNwvkZYWx83JTWhP8yekgEtr9WTzAsz07DaOI8Vsi0KWKy7JxeOVhROtIB00LLoOy4AEygkcF7Tv78RA3cpst4JOQ9CJQNDAI+ac0R8lHmJLyfrHw9NwcqDBwWHfwD9gbHQFBnPHiI5dGB3Cxgb9Z4VLxt2k1hJBf6HJT4Sf/3ijPz9upB/oozDx8/vT0wTIE9hbtIOamAM8Gw5brCGwA1z63Ruas2WfwCgO82KY2OeOIUvnNecGrjljYnfubZE9Ns6REaLbMQx5688HIE4UfCTRXeHz8hXm7JMNtMwvA+NzdtR62q4V0fL9iRn/5zkkDtcLZFbIR3v7SOpm1bI/RO7qAO8GKYJJYd+ZqTPDfXt2oJ4LDelQLCMiFhCGQqbXrKz4gIpKh3/CnS4Kbc+hEPvbxDnng3S36JiCCeza+ffwAPf5uzCakSDbSHlySpfZvZ9GliktwYroONhpcGRU8K/WKp1bK2m210s5hF78dP7pEnvv6GCNCB6BDSDuTvNzQiprm3DKdAgt0gn755ib5A+zSlAhOHa+znzy8SJ65Yow2okhg/nlHllUeNzDMvM3VctbDS43xjZqGh7yYrhBmRaCzxGOWp4mT/REUMAOO1XlH9pGHLhhphEFcOoO/+M9G+dPsLREVnr3fWCjQC1eONVatrDRjBKO1QabZUDz76hef81g+b0HXCTz8q8Xf3535uby3ap+0ow5S4MANL8uVv18+JmQLZrzovOrHiEL0THxLTK+CDOkN4hkkHkLcubdedlU2yO59DbrH1gsoPIuXG/WBV21XWgtUkN3oAZmeK/GQ5P7mqD0TdcdeHjfiHQ+98XsIEJH7dXdUWOmB8HcTnS4yjYR2w65X3uCr/PMyJJ92dUd5BU+aY/3QU1vx4iHWF2XqXLJlljlTUIZyMgz3U/PtQLzTzKpXynR7dZN2HH6gyxXXCQ4zupOJvS0dAxBPpCYSzvScxL2v/uWhHXa8S2XZ88BPUkc2rrIwJvHt4DcvysBoXjcv+QGWRHefmWVMAXElzYsZ7wXg6g8oOgqVHiftNn56aVwM0shX2mOI5A4sftL4Vx4WgRE+wkD+gfRAzkqNBPK30nMj/sZTsX6BFp5bOrGSka9w5eM9Cvby8G/YgOav/oOcQ+onAnlyNuOEbzYuh/t31lSZCxBQKijUiLIcOXqgsdEjEnhD+c/e2CCf767XNXa+w6BPYZYuCLDYKiQ4LkcMyJPxfYP3kFFJ30V6PHKdpg5HOxy9dDnt8BLp6JwZFf2ZhbvlpcW7NT03tEJpR/fNk++fPDDkiHc8oHTX7qmX/31tvcrFuXc2FrRBtscfVizXTw+edqBT98zCXTJzyR4tD7nzGRczdldxQ02K7iorH1Qgs24ol2LHMB8r2FnQuZ29tlLrxq00LCLndh98f6ss2FCtPe5Be3fYvE37ZcaDi6TRuti5oU2uRMU/ajsa4gXMzbsQykkPLDSkhOGGr/3/7peHh+w+YuWc9NBi+ZALEPC0OQXTp3euLL7jSLXjvsigk3T2n5fK7GUVwsur/VRcmiVvweE6A7K36iciaG6ZDfWgvTuM+dNpDovQ67ntsPcC9ooBPsorFTII56V7IfCbFY7px5fioQWvZlq80Kqw6qYjcqkzvwDuPsIhrHjzrWwY10ZR2wAjdX7wOCRAK1glwf/xC4gfcfYjYVA+btSF8E1x2cJ53ioLNiqJlx3TCqEz0RHRJvaib9xNxbD2eLSjmY6mx91Q+H6oqi5l6dmqQzA6bCobyIWyoZ/AEdAueydRpnSqnOBiTyAM/k7nDiAHeMG1VfdW/XMjT6Lgm3O2u6ZZXlq6R41ylouF5aT0LjhPTIBvHw8DkubRnZtPGCj9C425TubmrdX75NSHlxitAcLmkumRQ4rkuOFFKjyuIHGqvS9sJZoLXOOnEvfIyZBLJpTqvV+HElhFFRUV+llaGv2KJm7YeW1FhWzUi6rNI/qtPFHRIO1QYve6gNWFcBcf1UdfBWuBCzy/fWeLbEdcDv+0ANaD77947IiVBV68Ff2UsT3lTNtbkVhPT3yyUz7bXKNm40HpnLmBOvf4x9vlW3AS7EZ6AEwVgdLzM+XTOybLhP7GjIGb4uow1ITmywl6xgNl4rd3f3S0TIVCH+pgFW3evBm9ZqsMHRp0UL2CMl27t05G//JTaa1uNPwCJxAmBwp/zzfHyQ3Hht7RMPHX82TDhqrgyhzr07wPgvFyoZT/e95Q+f4pg41nAN+N/I2/r5J/frpDNwsdtM6ZG3TY4dklN+LeV3zm5aa7Ol4hABudyLbimcQ7B/wEp9jYU7C9WH+TOHoQ/D8n8fmMRbPAZ24mD3s69lhWfMLioeGNRwqmyXB2HtYQzbykYhgjxQMaUNzby62GIXXgJMhUL7i2gVVTwNVHezhLaU3w9QC80DoEWh50NlGqNl4kVHFdwfKxdkzyumjgBnbGfoHZ+Gx7ndz64jpZs6derz668bk1cvVzq+XetzdJVWOLrr9zU80dL62Tbey5AE49/fi1DfLD19YHnhG0Bd9YWSHfenqVPPzBNjWhWNK9tc3yc/D42b836JvQrbCf7aiV387GkFzdpM/I96H3t8htyM+6iiZdsk0IbHWh5EDERYSQeK5RE4ouV9xMaFsuWrVBaRh9kIVoPW4EqB0NhYhIsLHZs3kBeyWehH2UiyF7G2TRlhp5fPZmPWl7JxTz639bKRvw/JE52+WR/2yUpxfs0jlNKufdUOSHZm+VndWGIrL3XANev3t3C7td+RV4ciNMLZT/aijyR2sq5ZXFu+WqZ1Zp/v6K4fT4e+fLXW+hgTS0aC974z/Xyl8+2i570Bgu/csK+RyNye+9xTzCFKyLVN2QRLOEcrNkaDQ4FMhWRdxQ5IyX1sVuRdcpLgSSihr94elD5KNbJxt0+2R9QcjI0hhtHgixGYLiPWRTf7cgIk2/Z7784NX1ZqTo0JOqGArp8LEDGTCgQF67erxcf+JAeR2KtnxXrQwqyZL04myZCeeEDYfHlfLxrKQgU++TINgOB/bIlicvHy0PX3a4jBtcIB9tqJaFW2vkzdWV8ssvj5AfnztM3lqyR5bvrJNsNOAZI3uoAtAiouKvRA889bBiufGkQbJnf7PuQvNzljodDeoMOFOBurhtkrxx6ySMOkj3rk8DMjzpD4tl7R44ZsibxoNJcMxQlMcWbzbq8dqpQbu4K9B1igtwNmBEz2w5Aka6Uv88GdsnN65lVe7vXIfKXQKFiEjrqmTVrnozRnRYy7E8x8WheQ+G7V++tVH+BQU7YkihDO2ZI/VwEkf2ypFdUKZZcCIXbtkv55f3VnvOUit+ctdYIWzDF5bslsWfV8s3ji6THeiRuaTNFelBUOw2FHsLevRLJ/WScyb20i2KLW3GHWRXTekrT8zdLpc8slROh8fOo02cLfAF7EBBpXCMA3XRL1/GgjgqUG6WDJdtqka63LWGTGs8nh3LCIk3Do41d8h1JbpUcVFuHQZ9AxWe+2UjEZQn9F0I7mC+eJJB7TR8suMl1cOjfm15hRw1IF8eRc/J9zFwKD9vXE9VzAdgHnDqjVeiOk8FsJz3wVTg5SM/Q+/6lYm98ZTNDZWPbNdAQVKRHod/pqv7cAF0vrodkPbt7eht77/kMPTS++STrbWd2jfBdFm8AJCo264ybbx2GXImwWzQBGN49Us0FP9n/eEtmif4qriUg0W0leLd6a5eNCrSTrwJxQk9IoIeMBguPslUQUGfmrdTHn9vqxRCOUf1ytX3KhQVZsrMb42Tp74xRu+RrYNnzk1BOajMLx1eLO/DBp0yqEBfCtKEoVxtQYD5XwAb+ScvrZUJZbmSC7V5Y0WFlPcvkHx49v9auleeWrBbBvbOlXF9jWlAtmfeokgWnI2hnc19r/3Amz0/ZwVicUapW/b64AhCe1rlZO7G4yKFHQgW2GkWIGaMzGJEgBfTRHqsK2OGxPi9s/BNcesxnNA+WogKW7StRl+3vw4ORWD89AqEL0KFTcDQPGEoCJ+ThhVJH1SgvdQcskb0ydOTCgwzEWFHD8zXYTZWcMXtGThb2yoa5P4LR2LYy5BeGEaPH94jeGQdbHkc5dhhhTKiNEcum9RbjplQKqeOLtHN00cjH/nmPCfrmY2B+d6zv0nuhbnx4uI9MrQkW+48c6i8u2qfbK1slN9fdJi+iIQdGo/jTEN43kHAkxH3nD9CXoKZcffrG+S66X1l6sA8dZS8gNNwnBmZDzNmEexqEneoTYLNPlHlVSRHDOuBchhvnrTAUWYYGm25KVPKf9ygQm2oZpv0DPZZo3rnSflQIz1+TsTIlUM7yQf4sgBBBlTYM/60VKrQU/FqSlY0h9/AHCaS4RLgo187XK48puML7dhjWfthWUwuVd4Jr/xO9GA6j4ifMsH3XzeUyymH9dA06BjR65/+wELZW2VMsqc2tsoFsC2f/8ZY5dUdwRVBKvb2bdtgTrTIkCHBSf5I4KLBRU8sl9no5Xkej68AGA9z5uVvjpXi3OBxITZy5zQbZWnct5ui6bIB8o2htHURWG+APHl8qbwe5eJtgtN8umGKwAenoTmLZLM84oZvPS6HN54fa4QNWI9hs76+1Rj64gDnDtm7kWjXUXGdE+NGD2jsQGMYnljIg73og0wOKlg37LAxe61wdkX1qIsWNFzezsgLrulg8XgN5WjJ1m1umM9yoKAqe4TNRRxjHIkdrBMrLdryB+XdYcyProBRGBaZQg+F27PoCHEI+Ce+O0w0+lVBaBjjz+4OOkxlZWXSt29f80kUUPSUfYCM73zHWayg3DnLcrDBN8XliMBWnY7WzZtaSM7LhKnXmbBx6M1ySPJOxsYa8lT+6E2U0DisMDRL2APTDtRw+J3k2xTSAUZGRoZkZnqccoKsGlHudDiShhy4kGDu84gCDu0BueNvWg3a/8ShvCG8QKz32JuOO3zbZMMVpt/N3iL1UBram5zMX7KtVt5bs88oOZJh2f/rqD5wcIrw1VuyDEWl3FPXInv2NUgLbSQ8TMMvQ3rlmKs2KdIOATeD5+rd9XrEpY2tBJU1CU7BNVM99lSHCLjy9dCH22Xtjlq19Xk0nPeE3XLCQLgIkfsqKtYH66tkCZw5DuvsaTlvfe87m9VxpZHq1calonKee93eejXnWN3F8E/OHF2s89udhW+K6wS5Pv7JdvnmkysNs8EyblAg/TEG8A6wH14wQn5+RvCuLRr+p/xxsbxv3h3G6Za+vXNlxfeP1jnWJGIHl3hveH61PPHWJmMjkwVdlscnqs2r4vL+jK/8Zbm8zoudTQdxSL88efO6g+xiZyeomq42FXtfKnIspGNVONSmtvHjRdLsnZOID5Qye0dd2rPLH//igZ0XX7LCUdjqvzqLhCkuobMq1CM7KZj7KMQSWgQB8KkrVBIg04Pwz4r6AkNlaadOgLxMfilmHfmBhCoumfOynVgpw0X5+IQrL3aizmaR8Bs/uTXGGY62lhO05exh3IimiBeQvzOuc6BBcmFh3JZbnSAfa/9vRxSYK7WB+beH8VoeqlZApibxmR2Usp03ya08gfoBZZIJyVs2oiJxNi5o9a46mQNjnyXQjtEDOPzTqaNDoDXHuBBK+YACOXJQQbCS8HnEwAIpgT3bZgqEixZ8TSpvjuFkN1/2N2V4Ucg9BJxvfmHRHnnlsz36th63bPGNQSPL8uS2EwboHGQkUGmf+GSHzF5dCY8fzgzylI/8/PDUwYFNJywCHZRfvLERRTHkwJfjnVVeKpeU99IwbmApuV/315DDjsomdUCdYJg0JHDJ5DI5dVSx8RCgc3bfe1tlJeTIuxaYr0E9c+Q7Jw3o8FJlKt/HG/fLiu015h0NKcrrV29uks0ogy7qIEzfkiw59bCSoCJCDueiPPbXuVI2s9dV6vEhyznrkZuuC0YFjo3o8SBhihsvmBt6try0Wbsq2kkEewy0bAX+5NGdt787WaYP62E8A3bWNMnwOz+W2n3BlbMzp/SVmbZLiFk5t720Th54bT1nyM2noeA1qOWjSmT2jeUdOno83fD1p1bKc9x3y9MF4J0LhZ1/x2Q5HI4iwXnQOeurZcbd84whCJrL6brrzx4q9315hIZxA+WwoaJRpj+wQLZvN2YHwoAw2RDPzy8+TO6wveJ1X12LnPbwEvl0mfGKVz02M6RA5tw8SUqYzxjAIzgz7l8kizfaju6wXiAjC9ngf/O5Q+VXZw0znyQekbuTAwjXuVf2ONaOJRJ6OHQGAUCU0sANMDwoGQjjvjtM3wbDSrDzs1FKFld7wuM5wRC6omfxwidXiJynBnQxwOLPsOYqUjQwWi7CRsyryStsBQxfdSeZ/m4Q5eII5QlseCGLP4SjPJSXHgjoQviaGotnp0iIFo4Nmid7IxJ6Ok6vUFYBHvgfh1P2qMEwPG7NHz0AAa14/Nvq3GMG6pQ6aeWLdU7HOpB3JcMWd5InIKCVT4tXmGLha0AOJtHE4t4EKy2vRHOB5hXTsXhpBR1g+Ka4XGXhZcm8npObrHfsb9Jd+05U4Rl/YxjrgmXGtYN2Ze8e2ZGpOFt6gThXyCtJlRc+eUS+T2Gm/k4qLcmWnrCrooE9UTGG+D5WPKaRnxGwUmIBi7ID+WC5mK9dsFMr61uNPFl5L8lRW97Ku0VeXr7NHp18ysy89uqRFfZKfuabu9tKzTCkktwMfbukM81otBvmVwlk2BuytNItts/xHiD4YuOSwYqdtXLNs2uktr5ZUtAV8jbwi48qkx9+KfjGG1bqnXBS/jl/p6RB2O1oxQUQCt8+yVMFFmhX8bgIc+YYdQNgD/KbdzfLqi37ddcSmfcsyJCfnDZUbzkn2BNRcXnbuQX2RHwT472vbzCGOnzPwef9F4yUY+j8IU2KhMrAiXKdi4wAetNXP7ta/gZHSMwGwt52ZK9cXaFiedlTDSvLlR98Kbiri3l/c1WFPM+j29w5DjDe3ecNlxNHGDY7y+58sySP25wGB+gXZxq2pPbb+DcAymu/L438uZ+3GnKk2cJwWyob5dezNkkdGpGaXV6ATHBL4/dPGST9obSMRdnMhb17/T/WGhUK/jltbXLHmUPlZ+abeLoCvvW4PJU6d2O1LPq8ShZy2XBdlXrTdlCA3Be6ZG2lhmFYxuHmbDt4C/jE/nkyaUCefroRj42wMhauMXmB51JU8ARbmMkD8kOU1hWQPXVzbN9c5cl4kxCPr2jtSGkjgSbGii01Mh/lt/LFCzSsPJHKkQ6H7YWUA+UFWgriCeCOkALePG7DMhrlzNc9rs5L/phvdgQsP9Ob0C9f9xDP31SDtAx5eSLma3ONjISjqXxAPEI0pk9sb0hKBHxTXLZsfQsOe7GAwR5a8fymjpEZhp/cNheHfij00jvyMSkbxiQ9/XjQ6OcdDXSMbGXMcunhNDXzdyus6yZ4K1v66X7cJjp4uTRPbiBfpqy8UirK4jwpzZEmFHFWYCfgm+KyN2UB9VXzoDQogtN27Qw47LPSAoQhmMO69fp7nj7l3CG9W3u4wLxvFNAzt8dzI6cTxG+B1+vbCPaXEcAE52+dvCj4YN5BMAPC+OMrFw6sMJSp25J2mGzCiDqIFB36lYp4gfRJyI/e9+UIxyNYFi/K020fL9mHpgmNCM+qb0j7KWD+3SlwOyEvsxiMIWpkn3wZ3idHjh9ZrG8utMByzFxWIQs3cDc9SooHvDvsqqP76PsDIoHx1u5ukA8wdK2D7bZmd72aHHTOymAKjOybD8qTw2BLZqSm6htuGGbVrjrNF999YAHylFmrK2UOhmk1LIE0xOEbdmob23R3GY+9hBCecTGFCmDPJytmW1WTvmB5VP8CzQPLvx1OjW6ih8JyJ1teTpqaLMwz+a0Fv+3VzZIDh2kkhvGRGHpH9smV08eUqr2qgG6w8jdXNUoZ7EuGG4Ew00cU6aXXFujxr9hRpybXWpbbnm+mBeIRKr4x8s1V+6SZJ0vQs1Np+ZbKE0aVyPAyyI7ygxlQ39IqVXDgrGGQb9Ghrc8zeJQD5T934369w9gAeYn0LszSqTuGIdE84i4wp+PoF3xbgCAT9gb8ZJH5yYZptxPZM8TzZkkqGy/L+PGLayWVThC+86K1f11XLsehIq1E6cwce/9C2cvbYJB4CuzuLx9dpm/PsUBlCHHOTHCY5nyrqzjwiIf+rj5+gDx4QeiiAXsgdoJWKSvqWmTGgwtlje21/9BfbVAqHfzjXuIbTx0sv+BF1bbkKCubuBTML8tvPebvdplyzvuHr22QByAfmmdu4JQWr/UI9NbMAxT0K1P7yeOXjQr0jDQBbn5xjfzfO1uMI1ImVDYoBPNvTY85RzL+rtNtZAain/LXy8fIWbaL8PyEe0njAEXJIYR2rfUZj3MTCXxfbCsqvBmOHKkFxA5Tb2tEWhQabUneTdDMcKhQLvmGvHy5A7QgXBMU3eIfQuTFT5fpKpbRKjOJCxdOoXKvcJOVd+YJn6x2K+8WuYmL5bLzd8qUfJivluYIeQcxbcoiFIbMSHbebve4qWzM/POz1UWmbagfDWOWrxlmjYtV4xt8U1zvYIu0/QlykVUYUnkZAYQbQg7BsBPQirWFsc5sRQXDOeIGyPzNS0OkfjiyZbTqEF7GI7/g3N7pSi55d3SaCpdHZp5tfFx4aSXa0kvBYMM/E4WEKi6HE2v3EIk3+lEwWdBWiwyHpOMLh0luGaUu28PoJhbzt1jBvQ/ZyJ09b07Cv5D0SBw2YwfyiYw6eTmds4SBQgLxw5kH7UQc2cjE94Bs8JkRQzbtvOm8+1XEhG2yIdP5m2vk1c/2aAulPAg+5+4rPcLOEUdbb7uk4e82l5bMJzQJZq2plLe5acS0G3kD9uXH9NX5Vs5e0MbiPOgjH22XukbzNfkY+p3H08NsXGSIlx9/bVKZDC1F9biIg0+4WMI8c0+pbjHFM+bkvPGlOv9rYS9s3Gn3LZDVNhvXCZ7FmwrH9YzRJYYNi2dcvrhoYq/A5hyvoPP5A5Tnvjc3htjs0UD5jR9QIBdN6BWwV6m0vJx7wfoq2n1ayCw40d88Bs5zYabKhuKhg/bkvJ2GEMKrzIgHmV5Y3kvGwPHTAwVIoycc269N6qVHeDqLhCkuZfHHD7fKjX9dERgz6H0+dtU4+TqUyQKnsMb9+lNZvc62+8gN5GHOAgTAcdkUuoI/cyXKFKYnxUX69PrfvL5cpg6O/GorVu7/zd0h1z6xDHlhQuh90DgeguN3le2eCC+Kq/mjdw8FVuDPbLD82zXj5aIOtjq6IV7FVVB2lKEF5otl4+YKihW/F+VlyLxbJ+kCBkH5cavq8b/38NYdW/1wa+oANPC3b5ig98d1Fg5N8Bc0+FWYFqEinUMrz/9nUVisZHtYJzmVlrAm+i1iL9GBHDuClwUIzbs9n/hbyxgrmJRTNiA6Sl0KpmfPA8vGfNlFgb+du/U8n5y21U8KeHP52K8iJlRxVUfZ4uzEZzbwqyqEM5xfhH9OuAlPbbsocCuPox1qejr02iksEMBHjnBuweJGvDLFPydohtmhX93iOgn/7PBJZxUJVVy+nYUbXrjrXgl/O3sVCoEbUkLC+UXgyZkA3n5oJ5ondilSvuxF7GE4BDvkrr2rp/KYvxlh0nW3mxMGr/QgL5CXWQsvIBfux3Xyj0oI7ywPZcDTvwHZcMqQ5pWGd8S3kd6A41N53JAwG5fYVNkoS7bVoDLNAiCp8n4FMqBHcPWJjtXcDdWyr77F96GSE+4b9zXKG8vhIAJ82wyT4GXKfAWrfkHpaRbzqtCy/Ay14dphfx7eP19+ccZQYyM344L41hoeK2KF8DtzW94vX/oXBcvDM2Ifbdgv1Q0tgYpbubNWr8TXCMgDL+g4/6gy+eaUPtoxWeCmmI5WEN0QZuOCYV5Ouvz0tCEyrm9uCP9ooLz++MFWeX0x5MWTH4jLBjZlSKH0wHeOJOl41rdnjpw7rmdABk7wGTdO/frtTfIJfRc0om7z1p2DAZxemvlZhZz/+4XGA6th0F522szoSXR4xT9u0h43qkQ+uHGCFMJx6wyoOJ9tr5Hyu8yjO6jWTKT1nXOG6s2NnUWY4kJBigsy5K3rynWXWywgr9tfXicP/Qe87HtubbJJhy8wfWIveffGcvNHd3BrKo81vch7FdD7dqu37hwMaKLm8OYUO7k5eqx0/sbLRdC75KOntQaKzsF4440d6NM9n7qNBtcsgjWH9XjAESOMqSUblU+aTpFFBfKgm6xYTKuo1qcP8FVxtVEeYPICTs3Yj7XocZSQuMYCAW30EP7mr52GabKE8I6XwM7r6qBbXC8IlVe7Xn0axstB9BA4mGvcNiMu53Pxky/wzVTgygiPhlAH/OmpYgNLkY4OoX9hVsC2pKnwwpK9csljn+l3agt3a5VgGCxCz8GCMyQ7Bh4n4mFLPkjBcDgRdt0TXx2lpgLkrmGL0BP3jPHYCvMwFzbv9N8tMLoJCCcD6Vx5fH/50amDg71SPEBeaZf+atYmeRy2qU4H0lSArf7yt8bJjGHBlxeyJ91eFVo/3Lll34ROU+Gmf66RR9/eHNhkQ1Fydx33S2g2Uc9HDe0hd53dsZnDS/Z++eZm+WBtpaRlIC7KOaJXrp52GVQc3K0XL3xRXDKgE3bh48ulpq7ZmAvsYlDZ+vfKkTeuHR9QLjfF5b7TH541TG/5Jph3Kux/wR77cFWFMZeJh1xN4yvy0elqo+DusCum9Y9aYU64KS750yPn0Xf+Hi+s9Ujak/T29auL4jKN5TvqUD/LjC2LqJ90hPvykWUhu93CFBfKVojPl781Vkb3zlVZIYjM21Qt1z2/Gr/jgduYjXicWbjr3OFy7PAiM5f00VL09QB+zDb4ZirwMo7NlY2ys6IBxM8uJnj826oaKbOooPDovZN4cQffs8BLjLVmCMiV+1Z3oTw79hr8d+Gzgo3SD4B/bUOLbN/bOVntgKxJ5BXQjgigTc2jTpTTzn0oD+LtqUW8KCDbvhjFLFn1heNXhEZn5CFy/vegd2fj7GvGI7FD8WuKzDfFZX608mm428ny4BNBjrT0xmszPyGgQtrIWpu3wOE2bNaWjBxpxLVKFgkUmI13TGSXAcmDMrCj593ERhx+ciuj+WMUOI/uqHlDPm55MakdsvLSicQLpJI4pPJYCy97ThDBzumwp6HcdO4xJB6NPJpqwSMmhNs+VCfSU0KPBUWiBNaXOjuh5WnVqaZooEXIRRbromfKQU9DxApEob2qaZOXIy9BatP2ZJcL68Iv2fhm4/LOLr7korqWpw/QHpDJIaXZMr5fbHOJXkG77WPYjnyrDSXEudfBsMM+vWWSlJoOB7Kgb3S8+62N+p3dTioqi2/IGd8nV78TPGB55382yVJ9QYd7W6ZynD6uVP57WseXRNM2njG0SIdJwtXGjRM8btOvOFtP9lqgMqzcWS+f765TObjbuLzOqV7+97UNUlNv7JzjGbcZo3vKLcf11zCEm41bhM/3b5qgr8simB4XYX7CTUpUHWdvT2XAc45OJx5WLIN5bAplZieTC5t+yuCiwKJOZ5AwxeXOrOtPGRR21MUv0GY765Gl8tbi4MXOTsV1A1v+92aul9/MXGc4YgRlzyHOWQlOsGdzDJshAO/cwkyZf3vo3WF+KW4GFOur0/vJE5eNMp8YS9U//vcGuce2281tVsELvCiuV/A84KV/XS7//mSHyrlb7Q7TPQEJRHybuE3doYFHxSXx72hKS9DGteK4Efhwj4AXVvEh/KwXkWg5xwOKQJfwTdmkQDa8v8wv2SRUcQ9qUIB28gpnPAfxIxxQLOpWNHJD4HcjgDOYazTmwz0jUeEWrRODhMHQpE7xcaDLFZe9A4ckDnFeieE5xHdXUOeyW1olG06LfkYg3nVr1xwulmTBNDHitUkW5OB2YNMNtDHdZNkhIQ11Uh2i5gll1/A26ur6SaiNe/WJA+Xhi0cagQCm9Dxs0g/WVRlTMx5B7/fMsSVy2uHBo860cU//0xJ5Z8memG1ct+PpvgB54v1lc26eKIf1Mmxclnl7daP8ff4uQydduh0+4c6Cv8Ie/Ix3ocHepk1IW/Xaaf2kd36mmgh8djjsxDNHB+XARh2yyQbp8WrV88f30l14sdQude+t1RWyFHWpW+bwnUdw+PpXyjQSLy4BnzYG9TMqmC9eePi1J1fIzIW71FQ4KHeHkYEXxaVNevmTq+TpWRAylM0TwJy8boeTd/c5wYuDu4viegV7uyueXCnP05lBvri2PxTl+fB/JgZuN3dDmOJa4CYbamKssOZm7VG5KhdJTfA4G+ncdO4wufvsYP0kWnG71FRgz6KbqnmVurXbKBpRwRHey0XIBw+8jyYBQAGcThb1jlfZR4OrStEpikXOJIbnVKaTIRtEB7xS8LsuPjmgbOy8XDMaHw6MNsRar3HoQVRQKzqieAci5JV1Hw9034ItDxyhApvwO4Bm1RFX4Yxq/92NyAP/wqDPzTBWODuQjjObGoL/s+LhU8vnE7pTNxYXaBrwClQ7Ucb56Mk7Ih7si64y4WDd1GCYtKfH4TwqkBiPu2j66MX4yY0q7HHtvJy3UTKPnIKz4mg8/O3cE8BzY3xuhXGjAhAXUOzKSy6BfJlE2YTCuBfDns86OJR0EDUO0mXaXJTxS+G61MZliwu5O8wj9M2SsKGcb5aMZuOyob+3rlJ+9Op6rQFWApcrzxzXS44fXkiT1BWsdK4O8TRALVeaOH/rBeDHl9DxPtq8rFR1WlqRyBEDCuSPNjm4gXldubNObwDn/lqmyONMPBK/e3+j5qkNvE4b21O3Q1qgTDfsbdANToxHfeXk//de+VyW8HJBKBnty+F98uT+L4+QopxUOHpmZBtUNqBfz9osr/DUAusHmaLS/eGikXrfrs4hI+AnG6vltpc/RwR+R5qIN6A4S4YWZ+uGMcbLRGO6FE7dmLJcQ84IS4Uf1zfP1ayIFYd0j8uV8R37m+WDlRXywYoKeX/VPpm7vAImW4pMG1qkK0tuxPsVjhlcYPRasbRrBGcPP299lcy2pffJJnjpUcCkxvTJleNH9NA8TAcdNbBAO4Q54EFen4DnUr6f1wb2pMNKc4LxzHLx6nxDiwwUoiGdNLKHTBsSXl4S3698JNIbyPOAtjJTBjxzxhsiGWYKZDMZDVFhBmMym/Y0yGzI+X2TPl1TKf2LsoJyHt5D+fuhtMQhrbjsRVT5OLRZhOEqmiryd27TjBt0QG3pub35JyqQPN/Xxuko5aMrfalgF73KuHsrMK/KDygiez0O39GgDqLGMb4TNAPs0O/W71ZYypl5NKkdMtCeNkE4pBU3FtARYmWTOCRyyPcLHPjJk2SlgX9h4LAfyAP+po3Iv62Ll9OgyPZ8WoR/ocB3btXkVU9WPM6FR9Mj/k5+VjxSKuwKNn4rLZUNvlu/uxLicKM6lcuKZ8X1C0nFBdgz8ITAh+ur9aj83E3VMg/Duwrag1ffIRC9qqFF+XKnGulDmBI86m4Hk1q1q15f5sewc0DzNtfIhAH5MvXwEplyWLF+9oQJoHk0efGTR6bsoGLxhO+Uw4s13pRRPeRomD766oEOwLY6uixPpoxGeqOQHmgyTItlO2vlI+SL6TFfPPLP3zuiycOLZFt1YyCPjL94a42usvmBQ9w5cz+6c9cFI+W2E4NvYuQdABc9sUzegQ2ZjmHZuvq+AUNrp4UD0A7lpScGwBGyuRkOlv14OmcLvvH3VfLywl2ah/a2NhnYM1f+8Y0xMrQkS+1IKvdLKO/1z68xhJ4CJwjKdue5w+UG22tf+ZMuw6L8lqpSZ3PSWTbzQQTorYqQLcNxybm6sUXOe3SZLIPSpcJsSUHPfRwa0DNfH628mZYTfM6ZheuQz9f56lmaDigPXzP74lVjo79QxgOSPS5A4dc0tUpDXYvuV91f1yz1qDC3SokHnF0gX4NapREUNkWGxDj11WCGq0NeapEHzk7odBQoB44NTRjOdPC1XLXkg7+dNigVhws9BWY8El8s42Xw4EIPbxNnHE5f5Wela77q6po07/XIF9PT32387cTn3AnGBsDwLE894vJsXHQr2xsOgOKihqgRsRD+16m98w5+bpx0cwnHSnZNpEi17ODliQjytvFXp9GBwAXNJnF6y2kXchQJ8AKlIIyX0xvxgunp8XeeGuUn0nTLuxMModnSuCRExSd7cT/Q5YrLOcRs/C8WykLLddSfJzAK521D+YGXCzMqCHdgWeF40bMT3L0VyssbufGi+UDzwE7USeaPcVhmOljhMcNBnXLycpJeqmyG7wicVdAdX2Y8flc11f9FhmFahabJVwhY5ckMlMdLLqKjy3eHPbNot8xZUylpMRzfaIetedq40pBdUV5sXKbHY/OPf7xDv7Pl80KLc48olRNHBt+6zkr989wdsmp7rb7Xiz3Y1qpGeXHJbuOgIL5zZxYvQuZr66mHXoWmvCob5FluNmHt418aKviEMSV6KbSl02xMPHVLE0UvuIZNWJKfKddP7y+leYY/QCV6dtEuufxvK43CIVwGPs8u76VvpLR4OcHG27sgUy4sL1VTIBKofHybziI4hRmQA3WV9yPcP3ubbK/kXWswVSCPk5Hv168db0QCGG8e55s/rzZ6Y81+eHnKCrPk6ml9pZRzzJ1Elyqun/CiuPGCEpm/xSxPDcqDyqayXXfSwJiPInGo5c3sR987HxWPBzp+6g9B7cdnNn579urxeplcJLgprsLOywVcORszqEDeu2mC3hURCbS7b/zHannsrU0CQ9V8CpjKyDTcFJfx+Fakn7+8ViQD/JE3virq798cK2fZOhs/4b3b+wKBOoC6DkO8w5zr/CUVmMrAGlCFZn3Hxz+Mlwt5WLdQ6KYeKqo9Pnnb4JZLvUPXES/e4ngBk0gYEsoccMjTV7jpWpx6a0RjLdqJ0J7MJKtXiwINEo2XC6lieYCGcgZ1pGclaYcRz0iLZL0nI1FIoG4Zc6H2HUN+Eq8cUuVyCtkDOJ0Twq+p1b1XdAA+Rmg8j0SnJB/mRoAy0oR3cTnBJV63+AFCPplNJ6/AFHGMcNYPZUoFz8dwH5JGIC1+uue9q5EwG5fOzMiyXJkypAgttNNJhIEN+z8rK2RHZaORnkcblwr6HBzEV5bulbR04zK2LFT+rScO0J1MBJXj40375fSHgzYuy3MYV5WGFOJ37+WhM1iYl6GbdixwOH5l2V55hqcdTK1LA82Ag8XJ+UiNiHno0yMr5Kg4dF2eWbBL3uDbjZBPN9DGLYeNO+uG8oCNyzS4qvXw+9uMNyDhXxpaJl/tOsB2UbUTzFp/5OFkm3NLG/eeWZvlJzzyD1mySy7ITpOnvj5WzknQmyUTprgKGopQqISBlc4hEvCquOxlbntpnTzArY5ZEDLymJmbLq9eV64zBgQrx6m4iljLg+Cp8Monju4p826bZD40nKyHPtgmNz8DJ4snC6wODAqgibsBj/ka0wtnDJCnrxhtPrTuVdgo97xulscFborLPDz56Q656s+fGZt4gBzwf/Bb4/X1ULHgQCiuexONE2EiZ0umMBNFptIqkLjXJphJRbTxSc9MdXVewvjFVZ5014OhfHVrGNgQXXkEybn5h1nUy5gjgQEoG+NbCHTqysE/Urs52OCb4rKS2ZvpJb4HhIydU17kzjlGDuFWXA6b7fQmbAiUxxYuXnLTK5obMfNGeJbRCQ6a0Xi5mR+UVkg8/B3vABxeHncnzi/4pric2B5SnCX9eubKgJKcLqd+PfEJ28vLtA83WfcrzZH+iNcf8Qbjky+PtsC/sjGiDilBeRDOLT1PBN580Uc/F5uxCAn0ZR6Yb7e4TiIvhO/luFiatj7f1MjfIsWjbLip2z5AEXzLjsqBeQCVgbhPIVYwDz1gbgVlmqt3nAU3FvkPX2xcgnbO+r0NRi/lEFBXgB1KNobk4RBeR2/vYWG5DXAXj8ggoyw9lX0wnCJuELHAHWPrKxq0p+pMedgT8ebv4VAKC0xzT22zrs55Wfe3QF5sdAPRQC2w3Dv3N8lOlCfSngWmRyUa2jM7kB6fVTa06PZKa6qMvfmgHtlIw7CDvYJ52APfhjeeq0zxjPsbBiGfvLw6EfBNcZNIoiuRuL48iSQSiKTiJtEtkVTcJLolkoqbRLdEUnGT6JZIKm4S3RJJxU2iWyKpuEl0SyQVN4luiaTiJtEtkVTcJLolkoqbRLdEUnGT6JZIKm4S3RJJxU2iWyKpuEl0Q4j8f4hVFGwugM4XAAAAAElFTkSuQmCC"/>
          <p:cNvSpPr>
            <a:spLocks noChangeAspect="1" noChangeArrowheads="1"/>
          </p:cNvSpPr>
          <p:nvPr/>
        </p:nvSpPr>
        <p:spPr bwMode="auto">
          <a:xfrm>
            <a:off x="4516438" y="-31750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28" name="Picture 4" descr="https://attachment.outlook.office.net/owa/SYLVIE.FRECHETTE@CSP.QC.CA/service.svc/s/GetFileAttachment?id=AAMkAGQ0ZmY0ZmNiLTVkMTAtNGIwMC1hOTQ0LWQyMDVjNzFmNDIzMwBGAAAAAAC3EPqMVrITRIBT3l1c1AkABwBVrpbE1em1Tr2f4pQEO3oYAAAAVhgMAAAK2GYxf8XiSYTRR6iA1lmBAADAVWKnAAABEgAQAICQoSSCFkNGnABb50HCPFo%3D&amp;X-OWA-CANARY=hDvWpVIO4kyEmqD1j4tFIQDjUhdOqdUYQWTvP0YQzzwWK1x0I_wGEn0M6_X0ZILibcZPEDrqIVk.&amp;token=eyJ0eXAiOiJKV1QiLCJhbGciOiJSUzI1NiIsIng1dCI6IkJnRDU5blJpQnpmbk5BVGloOFJhZ1l5M3pyZyJ9.eyJ2ZXIiOiJFeGNoYW5nZS5DYWxsYmFjay5WMSIsImFwcGN0eHNlbmRlciI6Ik93YURvd25sb2FkQGU1OTFiNzc0LTczZmMtNGY2NS1iMzE1LTg0YzVhNzRiNzU5NCIsImFwcGN0eCI6IntcIm1zZXhjaHByb3RcIjpcIm93YVwiLFwicHJpbWFyeXNpZFwiOlwiUy0xLTUtMjEtMjk3MzM5MDA5Ny0xNTIwMTY5NDAtMjUxODg3MzU0MC02MzcyOTM2XCIsXCJwdWlkXCI6XCIxMTUzOTA2NjYwODY1MzQ1Nzg1XCIsXCJvaWRcIjpcIjRiOGE0MjIxLWMxZmUtNDBhMi04NzEzLWVlZWE0ODZhZmUzNFwiLFwic2NvcGVcIjpcIk93YURvd25sb2FkXCJ9IiwiaXNzIjoiMDAwMDAwMDItMDAwMC0wZmYxLWNlMDAtMDAwMDAwMDAwMDAwQGU1OTFiNzc0LTczZmMtNGY2NS1iMzE1LTg0YzVhNzRiNzU5NCIsImF1ZCI6IjAwMDAwMDAyLTAwMDAtMGZmMS1jZTAwLTAwMDAwMDAwMDAwMC9hdHRhY2htZW50Lm91dGxvb2sub2ZmaWNlLm5ldEBlNTkxYjc3NC03M2ZjLTRmNjUtYjMxNS04NGM1YTc0Yjc1OTQiLCJleHAiOjE1MjQ1MTEzMjAsIm5iZiI6MTUyNDUxMDcyMH0.cpX_v7P8N59A8NcuZ7Z_C8j88ccpLTe1pY1lNjPC4AQ1GAOwKMElEA4kozvsFgUD6VjgMmy-A38zgQ0dAmxK2XomMok0sX1-jzul0lBNt7OqBOg51UOyCyMjA97bD1yJF3IcuOv6552FhP1tdiEo58MH8JMu548N3ifhmepxAg8eKqUTeG1Luk7JAa54s37qILaQcAwijES6fSDTGpHJkwgYwN-zqI51y7DeZpdg1qF6l-re2SDld0Db6SxSwzDRgOoV91AB4uwg4C8C5Ih88IiReH9ErpTuydvUCOwLTofdmrTbRO1cD44FKEX58UQv5NB5oDH7y5IWiBZOA4peEA&amp;owa=outlook.office.com&amp;isImagePreview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s de recherche d'images pour « chronomètre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442" y="188640"/>
            <a:ext cx="182720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/>
          <a:lstStyle/>
          <a:p>
            <a:pPr algn="ctr"/>
            <a:r>
              <a:rPr lang="fr-CA" dirty="0" smtClean="0"/>
              <a:t>Horaire de l’atelier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2133" y="1340768"/>
            <a:ext cx="7648912" cy="4410816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Présentation des participants (5 min.)</a:t>
            </a:r>
          </a:p>
          <a:p>
            <a:r>
              <a:rPr lang="fr-CA" dirty="0" smtClean="0"/>
              <a:t>Présentation </a:t>
            </a:r>
            <a:r>
              <a:rPr lang="fr-CA" dirty="0" smtClean="0"/>
              <a:t>de l’animatrice </a:t>
            </a:r>
            <a:r>
              <a:rPr lang="fr-CA" sz="2400" dirty="0" smtClean="0"/>
              <a:t>( 10 min.)</a:t>
            </a:r>
          </a:p>
          <a:p>
            <a:r>
              <a:rPr lang="fr-CA" dirty="0" smtClean="0"/>
              <a:t>Tournant du français vers la </a:t>
            </a:r>
            <a:r>
              <a:rPr lang="fr-CA" dirty="0" err="1" smtClean="0"/>
              <a:t>cyberclasse</a:t>
            </a:r>
            <a:r>
              <a:rPr lang="fr-CA" dirty="0" smtClean="0"/>
              <a:t> </a:t>
            </a:r>
            <a:r>
              <a:rPr lang="fr-CA" dirty="0" smtClean="0"/>
              <a:t>au CFR (5 </a:t>
            </a:r>
            <a:r>
              <a:rPr lang="fr-CA" dirty="0" smtClean="0"/>
              <a:t>min.)</a:t>
            </a:r>
            <a:endParaRPr lang="fr-CA" sz="2400" dirty="0" smtClean="0"/>
          </a:p>
          <a:p>
            <a:r>
              <a:rPr lang="fr-CA" dirty="0" smtClean="0"/>
              <a:t>Implantation du renouveau pédagogique </a:t>
            </a:r>
            <a:r>
              <a:rPr lang="fr-CA" sz="2400" dirty="0" smtClean="0"/>
              <a:t>(</a:t>
            </a:r>
            <a:r>
              <a:rPr lang="fr-CA" sz="2400" dirty="0"/>
              <a:t>5</a:t>
            </a:r>
            <a:r>
              <a:rPr lang="fr-CA" sz="2400" dirty="0" smtClean="0"/>
              <a:t> min.)</a:t>
            </a:r>
          </a:p>
          <a:p>
            <a:r>
              <a:rPr lang="fr-CA" dirty="0" smtClean="0"/>
              <a:t>L’organisation d’une </a:t>
            </a:r>
            <a:r>
              <a:rPr lang="fr-CA" dirty="0" err="1" smtClean="0"/>
              <a:t>cyberclasse</a:t>
            </a:r>
            <a:r>
              <a:rPr lang="fr-CA" dirty="0"/>
              <a:t> efficace et agréable (10 min.)</a:t>
            </a:r>
          </a:p>
          <a:p>
            <a:r>
              <a:rPr lang="fr-CA" dirty="0" smtClean="0"/>
              <a:t>Présentation du cours FRA-5201 et FRA-5202 </a:t>
            </a:r>
            <a:r>
              <a:rPr lang="fr-CA" sz="2400" dirty="0" smtClean="0"/>
              <a:t>(20 min.)</a:t>
            </a:r>
          </a:p>
          <a:p>
            <a:r>
              <a:rPr lang="fr-CA" dirty="0" smtClean="0">
                <a:solidFill>
                  <a:schemeClr val="accent4">
                    <a:lumMod val="75000"/>
                  </a:schemeClr>
                </a:solidFill>
              </a:rPr>
              <a:t>Exploration du cours </a:t>
            </a:r>
            <a:r>
              <a:rPr lang="fr-CA" sz="2000" dirty="0" smtClean="0">
                <a:solidFill>
                  <a:schemeClr val="accent4">
                    <a:lumMod val="75000"/>
                  </a:schemeClr>
                </a:solidFill>
              </a:rPr>
              <a:t>individuellement </a:t>
            </a:r>
            <a:r>
              <a:rPr lang="fr-CA" sz="2400" dirty="0" smtClean="0"/>
              <a:t>(±20 min.)</a:t>
            </a:r>
          </a:p>
          <a:p>
            <a:r>
              <a:rPr lang="fr-CA" dirty="0" smtClean="0"/>
              <a:t>Retour et questions </a:t>
            </a:r>
            <a:r>
              <a:rPr lang="fr-CA" sz="2400" dirty="0" smtClean="0"/>
              <a:t>(10 min.)</a:t>
            </a:r>
            <a:endParaRPr lang="fr-CA" sz="2000" dirty="0" smtClean="0"/>
          </a:p>
        </p:txBody>
      </p:sp>
    </p:spTree>
    <p:extLst>
      <p:ext uri="{BB962C8B-B14F-4D97-AF65-F5344CB8AC3E}">
        <p14:creationId xmlns:p14="http://schemas.microsoft.com/office/powerpoint/2010/main" val="36222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ésultats de recherche d'images pour « enseignants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68210"/>
            <a:ext cx="4439543" cy="24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459631"/>
          </a:xfrm>
        </p:spPr>
        <p:txBody>
          <a:bodyPr>
            <a:normAutofit/>
          </a:bodyPr>
          <a:lstStyle/>
          <a:p>
            <a:r>
              <a:rPr lang="fr-CA" sz="4400" b="1" dirty="0" smtClean="0"/>
              <a:t>Présentation des participants</a:t>
            </a:r>
            <a:endParaRPr lang="fr-CA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2133" y="1916832"/>
            <a:ext cx="7704667" cy="4082984"/>
          </a:xfrm>
        </p:spPr>
        <p:txBody>
          <a:bodyPr>
            <a:normAutofit/>
          </a:bodyPr>
          <a:lstStyle/>
          <a:p>
            <a:r>
              <a:rPr lang="fr-CA" dirty="0" smtClean="0"/>
              <a:t>CSSH</a:t>
            </a:r>
          </a:p>
          <a:p>
            <a:r>
              <a:rPr lang="fr-CA" dirty="0" smtClean="0"/>
              <a:t>C. S. DES SOMMETS</a:t>
            </a:r>
          </a:p>
          <a:p>
            <a:r>
              <a:rPr lang="fr-CA" dirty="0" smtClean="0"/>
              <a:t>CSDGS</a:t>
            </a:r>
          </a:p>
          <a:p>
            <a:r>
              <a:rPr lang="fr-CA" dirty="0" smtClean="0"/>
              <a:t>CSMV</a:t>
            </a:r>
          </a:p>
          <a:p>
            <a:r>
              <a:rPr lang="fr-CA" dirty="0" smtClean="0"/>
              <a:t>CS DES TROIS-LACS</a:t>
            </a:r>
          </a:p>
          <a:p>
            <a:r>
              <a:rPr lang="fr-CA" dirty="0" smtClean="0"/>
              <a:t>CSVDC</a:t>
            </a:r>
          </a:p>
          <a:p>
            <a:r>
              <a:rPr lang="fr-CA" dirty="0" smtClean="0"/>
              <a:t>CSDHR</a:t>
            </a:r>
          </a:p>
          <a:p>
            <a:r>
              <a:rPr lang="fr-CA" dirty="0" smtClean="0"/>
              <a:t>ET LES AUTRES…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780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29276"/>
            <a:ext cx="6265623" cy="56617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704667" cy="955575"/>
          </a:xfrm>
        </p:spPr>
        <p:txBody>
          <a:bodyPr/>
          <a:lstStyle/>
          <a:p>
            <a:r>
              <a:rPr lang="fr-CA" dirty="0" smtClean="0"/>
              <a:t>Présentation de l’animatrice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68760"/>
            <a:ext cx="1439044" cy="11886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525" y="5013176"/>
            <a:ext cx="6821119" cy="177925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75656" y="4594548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 smtClean="0"/>
              <a:t>Victoriaville </a:t>
            </a:r>
            <a:r>
              <a:rPr lang="fr-CA" sz="1100" b="1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fr-CA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3066246"/>
            <a:ext cx="3067050" cy="12954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191" y="948036"/>
            <a:ext cx="2004542" cy="20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04667" cy="1315615"/>
          </a:xfrm>
        </p:spPr>
        <p:txBody>
          <a:bodyPr/>
          <a:lstStyle/>
          <a:p>
            <a:r>
              <a:rPr lang="fr-CA" dirty="0" smtClean="0"/>
              <a:t>VIRAGE VERS LA CYBERCLASSE EN FRANÇAIS AU CFR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002" y="1340768"/>
            <a:ext cx="8758997" cy="5616624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fr-CA" sz="2300" b="1" dirty="0" smtClean="0"/>
              <a:t>2006</a:t>
            </a:r>
            <a:r>
              <a:rPr lang="fr-CA" sz="2300" dirty="0" smtClean="0"/>
              <a:t> </a:t>
            </a:r>
            <a:r>
              <a:rPr lang="fr-CA" sz="2300" dirty="0"/>
              <a:t>– 1 </a:t>
            </a:r>
            <a:r>
              <a:rPr lang="fr-CA" sz="2300" dirty="0" err="1"/>
              <a:t>cyberclasse</a:t>
            </a:r>
            <a:endParaRPr lang="fr-CA" sz="1700" dirty="0"/>
          </a:p>
          <a:p>
            <a:pPr lvl="1"/>
            <a:r>
              <a:rPr lang="fr-CA" sz="2300" b="1" dirty="0" smtClean="0"/>
              <a:t>2007</a:t>
            </a:r>
            <a:r>
              <a:rPr lang="fr-CA" sz="2300" dirty="0" smtClean="0"/>
              <a:t> - </a:t>
            </a:r>
            <a:r>
              <a:rPr lang="fr-CA" sz="2300" dirty="0"/>
              <a:t>1 dans 2 </a:t>
            </a:r>
            <a:r>
              <a:rPr lang="fr-CA" sz="2300" dirty="0" smtClean="0"/>
              <a:t>écoles. Constat : Atteinte de la réussite plus rapide en </a:t>
            </a:r>
            <a:r>
              <a:rPr lang="fr-CA" sz="2300" dirty="0" err="1" smtClean="0"/>
              <a:t>cyberclasse</a:t>
            </a:r>
            <a:r>
              <a:rPr lang="fr-CA" sz="2300" dirty="0" smtClean="0"/>
              <a:t>.</a:t>
            </a:r>
            <a:endParaRPr lang="fr-CA" sz="1700" dirty="0"/>
          </a:p>
          <a:p>
            <a:pPr lvl="1"/>
            <a:r>
              <a:rPr lang="fr-CA" sz="2300" b="1" dirty="0" smtClean="0"/>
              <a:t>2014  - Virage  </a:t>
            </a:r>
            <a:r>
              <a:rPr lang="fr-CA" sz="2300" b="1" dirty="0" err="1"/>
              <a:t>Cyberclasse</a:t>
            </a:r>
            <a:r>
              <a:rPr lang="fr-CA" sz="2300" b="1" dirty="0"/>
              <a:t> pour toutes les classes de français</a:t>
            </a:r>
            <a:r>
              <a:rPr lang="fr-CA" sz="2300" dirty="0"/>
              <a:t> pour les élèves </a:t>
            </a:r>
            <a:r>
              <a:rPr lang="fr-CA" sz="2300" dirty="0" smtClean="0"/>
              <a:t>français VI </a:t>
            </a:r>
            <a:r>
              <a:rPr lang="fr-CA" sz="2300" dirty="0"/>
              <a:t>et </a:t>
            </a:r>
            <a:r>
              <a:rPr lang="fr-CA" sz="2300" dirty="0" smtClean="0"/>
              <a:t>V</a:t>
            </a:r>
          </a:p>
          <a:p>
            <a:pPr lvl="2"/>
            <a:r>
              <a:rPr lang="fr-CA" sz="2000" b="1" dirty="0" smtClean="0"/>
              <a:t>Actualiser </a:t>
            </a:r>
            <a:r>
              <a:rPr lang="fr-CA" sz="2000" b="1" dirty="0"/>
              <a:t>l’enseignement à la réalité d’aujourd’hui.</a:t>
            </a:r>
            <a:endParaRPr lang="fr-CA" sz="1300" dirty="0"/>
          </a:p>
          <a:p>
            <a:pPr lvl="2"/>
            <a:r>
              <a:rPr lang="fr-CA" sz="2000" dirty="0"/>
              <a:t>Rendre les </a:t>
            </a:r>
            <a:r>
              <a:rPr lang="fr-CA" sz="2000" b="1" dirty="0"/>
              <a:t>cours intéressants, accessibles et motivants</a:t>
            </a:r>
            <a:r>
              <a:rPr lang="fr-CA" sz="2000" dirty="0"/>
              <a:t> pour les élèves. De plus les cours sont </a:t>
            </a:r>
            <a:r>
              <a:rPr lang="fr-CA" sz="2000" b="1" dirty="0"/>
              <a:t>interactifs</a:t>
            </a:r>
            <a:r>
              <a:rPr lang="fr-CA" sz="2000" dirty="0"/>
              <a:t> et </a:t>
            </a:r>
            <a:r>
              <a:rPr lang="fr-CA" sz="2000" b="1" dirty="0"/>
              <a:t>non statiques</a:t>
            </a:r>
            <a:r>
              <a:rPr lang="fr-CA" sz="2000" dirty="0"/>
              <a:t>.</a:t>
            </a:r>
            <a:endParaRPr lang="fr-CA" sz="1600" dirty="0"/>
          </a:p>
          <a:p>
            <a:pPr lvl="2"/>
            <a:r>
              <a:rPr lang="fr-CA" sz="2000" b="1" dirty="0"/>
              <a:t>Rendre l’élève plus autonome</a:t>
            </a:r>
            <a:r>
              <a:rPr lang="fr-CA" sz="2000" dirty="0"/>
              <a:t>, moins dépendant de l’enseignant afin qu’il avance plus rapidement.</a:t>
            </a:r>
            <a:endParaRPr lang="fr-CA" sz="1600" dirty="0"/>
          </a:p>
          <a:p>
            <a:pPr lvl="2"/>
            <a:r>
              <a:rPr lang="fr-CA" sz="2000" dirty="0"/>
              <a:t>Permettre une </a:t>
            </a:r>
            <a:r>
              <a:rPr lang="fr-CA" sz="2000" b="1" dirty="0"/>
              <a:t>rétroaction continue</a:t>
            </a:r>
            <a:r>
              <a:rPr lang="fr-CA" sz="2000" dirty="0"/>
              <a:t> et </a:t>
            </a:r>
            <a:r>
              <a:rPr lang="fr-CA" sz="2000" b="1" dirty="0"/>
              <a:t>souple</a:t>
            </a:r>
            <a:r>
              <a:rPr lang="fr-CA" sz="2000" dirty="0"/>
              <a:t> des acquis par des travaux à vérifier avec l’élève.</a:t>
            </a:r>
            <a:endParaRPr lang="fr-CA" sz="1600" dirty="0"/>
          </a:p>
          <a:p>
            <a:pPr lvl="2"/>
            <a:r>
              <a:rPr lang="fr-CA" sz="2000" b="1" dirty="0"/>
              <a:t>Diminuer les coûts</a:t>
            </a:r>
            <a:r>
              <a:rPr lang="fr-CA" sz="2000" dirty="0"/>
              <a:t> d’impression et simultanément </a:t>
            </a:r>
            <a:r>
              <a:rPr lang="fr-CA" sz="2000" b="1" dirty="0"/>
              <a:t>respecter l’environnement.</a:t>
            </a:r>
            <a:endParaRPr lang="fr-CA" sz="1600" dirty="0"/>
          </a:p>
          <a:p>
            <a:pPr lvl="1"/>
            <a:r>
              <a:rPr lang="fr-CA" sz="2300" b="1" dirty="0" smtClean="0"/>
              <a:t>2016 - Implantation</a:t>
            </a:r>
            <a:r>
              <a:rPr lang="fr-CA" sz="2300" dirty="0" smtClean="0"/>
              <a:t> </a:t>
            </a:r>
            <a:r>
              <a:rPr lang="fr-CA" sz="2300" dirty="0"/>
              <a:t>du renouveau pédagogique au </a:t>
            </a:r>
            <a:r>
              <a:rPr lang="fr-CA" sz="2300" b="1" dirty="0"/>
              <a:t>secondaire </a:t>
            </a:r>
            <a:r>
              <a:rPr lang="fr-CA" sz="2300" b="1" dirty="0" smtClean="0"/>
              <a:t>III</a:t>
            </a:r>
            <a:r>
              <a:rPr lang="fr-CA" sz="2300" dirty="0" smtClean="0"/>
              <a:t>, dont quatre sigles en </a:t>
            </a:r>
            <a:r>
              <a:rPr lang="fr-CA" sz="2300" dirty="0" err="1" smtClean="0"/>
              <a:t>cyberclasse</a:t>
            </a:r>
            <a:r>
              <a:rPr lang="fr-CA" sz="2300" dirty="0" smtClean="0"/>
              <a:t>..</a:t>
            </a:r>
            <a:endParaRPr lang="fr-CA" sz="1700" dirty="0"/>
          </a:p>
          <a:p>
            <a:pPr lvl="1"/>
            <a:r>
              <a:rPr lang="fr-CA" sz="2300" b="1" dirty="0" smtClean="0"/>
              <a:t>2017 – Implantation  d</a:t>
            </a:r>
            <a:r>
              <a:rPr lang="fr-CA" sz="2300" dirty="0" smtClean="0"/>
              <a:t>u </a:t>
            </a:r>
            <a:r>
              <a:rPr lang="fr-CA" sz="2300" dirty="0"/>
              <a:t>renouveau pédagogique </a:t>
            </a:r>
            <a:r>
              <a:rPr lang="fr-CA" sz="2300" dirty="0" smtClean="0"/>
              <a:t>en  </a:t>
            </a:r>
            <a:r>
              <a:rPr lang="fr-CA" sz="2300" dirty="0"/>
              <a:t>4</a:t>
            </a:r>
            <a:r>
              <a:rPr lang="fr-CA" sz="2300" baseline="30000" dirty="0"/>
              <a:t>e</a:t>
            </a:r>
            <a:r>
              <a:rPr lang="fr-CA" sz="2300" dirty="0"/>
              <a:t> et au 5</a:t>
            </a:r>
            <a:r>
              <a:rPr lang="fr-CA" sz="2300" baseline="30000" dirty="0"/>
              <a:t>e</a:t>
            </a:r>
            <a:r>
              <a:rPr lang="fr-CA" sz="2300" dirty="0"/>
              <a:t> secondaire, dont deux cours de 4</a:t>
            </a:r>
            <a:r>
              <a:rPr lang="fr-CA" sz="2300" baseline="30000" dirty="0"/>
              <a:t>e</a:t>
            </a:r>
            <a:r>
              <a:rPr lang="fr-CA" sz="2300" dirty="0"/>
              <a:t> secondaire en </a:t>
            </a:r>
            <a:r>
              <a:rPr lang="fr-CA" sz="2300" dirty="0" err="1"/>
              <a:t>cyberclasse</a:t>
            </a:r>
            <a:r>
              <a:rPr lang="fr-CA" sz="2300" dirty="0"/>
              <a:t>. </a:t>
            </a:r>
            <a:endParaRPr lang="fr-CA" sz="1700" dirty="0"/>
          </a:p>
          <a:p>
            <a:pPr lvl="1"/>
            <a:r>
              <a:rPr lang="fr-CA" sz="2300" dirty="0"/>
              <a:t>Les caractéristiques des cours :</a:t>
            </a:r>
            <a:endParaRPr lang="fr-CA" sz="1700" dirty="0"/>
          </a:p>
          <a:p>
            <a:pPr lvl="2"/>
            <a:r>
              <a:rPr lang="fr-CA" sz="2000" b="1" dirty="0"/>
              <a:t>Structurés</a:t>
            </a:r>
            <a:endParaRPr lang="fr-CA" sz="1600" dirty="0"/>
          </a:p>
          <a:p>
            <a:pPr lvl="2"/>
            <a:r>
              <a:rPr lang="fr-CA" sz="2000" b="1" dirty="0"/>
              <a:t>Originaux</a:t>
            </a:r>
            <a:r>
              <a:rPr lang="fr-CA" sz="2000" dirty="0"/>
              <a:t> </a:t>
            </a:r>
            <a:endParaRPr lang="fr-CA" sz="1600" dirty="0"/>
          </a:p>
          <a:p>
            <a:pPr lvl="2"/>
            <a:r>
              <a:rPr lang="fr-CA" sz="2000" b="1" dirty="0"/>
              <a:t>Respectueux</a:t>
            </a:r>
            <a:r>
              <a:rPr lang="fr-CA" sz="2000" dirty="0"/>
              <a:t> puisqu’ils respectent les </a:t>
            </a:r>
            <a:r>
              <a:rPr lang="fr-CA" sz="2000" b="1" dirty="0"/>
              <a:t>exigences du Ministère</a:t>
            </a:r>
            <a:r>
              <a:rPr lang="fr-CA" sz="2000" dirty="0"/>
              <a:t>.</a:t>
            </a:r>
            <a:endParaRPr lang="fr-CA" sz="1600" dirty="0"/>
          </a:p>
          <a:p>
            <a:pPr lvl="2"/>
            <a:r>
              <a:rPr lang="fr-CA" sz="2000" b="1" dirty="0"/>
              <a:t>Efficaces</a:t>
            </a:r>
            <a:r>
              <a:rPr lang="fr-CA" sz="2000" dirty="0"/>
              <a:t> puisqu’ils préparent les élèves à leurs évaluations.</a:t>
            </a:r>
            <a:endParaRPr lang="fr-CA" sz="16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63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ésultats de recherche d'images pour « virage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73" y="22763"/>
            <a:ext cx="8660025" cy="68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6699805" cy="2360071"/>
          </a:xfrm>
        </p:spPr>
        <p:txBody>
          <a:bodyPr>
            <a:normAutofit/>
          </a:bodyPr>
          <a:lstStyle/>
          <a:p>
            <a:pPr algn="ctr"/>
            <a:r>
              <a:rPr lang="fr-CA" sz="4400" dirty="0"/>
              <a:t>Implantation du Renouveau pédagogique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286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240" y="188640"/>
            <a:ext cx="7704667" cy="1099591"/>
          </a:xfrm>
        </p:spPr>
        <p:txBody>
          <a:bodyPr/>
          <a:lstStyle/>
          <a:p>
            <a:r>
              <a:rPr lang="fr-CA" dirty="0" smtClean="0"/>
              <a:t>Un nouveau vocabulaire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240" y="1412776"/>
            <a:ext cx="7704667" cy="3332816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Marques </a:t>
            </a:r>
            <a:r>
              <a:rPr lang="fr-CA" dirty="0"/>
              <a:t>énonciatives.</a:t>
            </a:r>
          </a:p>
          <a:p>
            <a:r>
              <a:rPr lang="fr-CA" dirty="0"/>
              <a:t>Marques de modalité.</a:t>
            </a:r>
          </a:p>
          <a:p>
            <a:r>
              <a:rPr lang="fr-CA" dirty="0"/>
              <a:t>Texte explicatif et texte descriptif (plus de texte informatif</a:t>
            </a:r>
            <a:r>
              <a:rPr lang="fr-CA" dirty="0" smtClean="0"/>
              <a:t>).</a:t>
            </a:r>
          </a:p>
          <a:p>
            <a:r>
              <a:rPr lang="fr-CA" dirty="0" smtClean="0"/>
              <a:t>Thèse (prise de position).</a:t>
            </a:r>
          </a:p>
          <a:p>
            <a:r>
              <a:rPr lang="fr-CA" dirty="0" smtClean="0"/>
              <a:t>Point de vue (neutre, engagé).</a:t>
            </a:r>
          </a:p>
          <a:p>
            <a:r>
              <a:rPr lang="fr-CA" dirty="0" smtClean="0"/>
              <a:t>Etc.</a:t>
            </a:r>
            <a:endParaRPr lang="fr-CA" dirty="0"/>
          </a:p>
          <a:p>
            <a:endParaRPr lang="fr-CA" dirty="0"/>
          </a:p>
        </p:txBody>
      </p:sp>
      <p:sp>
        <p:nvSpPr>
          <p:cNvPr id="6" name="AutoShape 4" descr="Résultats de recherche d'images pour « lettres 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4102" name="Picture 6" descr="Abc, Alphabet, Lettres, Lecture, Appren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079503" cy="28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429000"/>
            <a:ext cx="5719750" cy="3248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704667" cy="1457673"/>
          </a:xfrm>
        </p:spPr>
        <p:txBody>
          <a:bodyPr>
            <a:normAutofit/>
          </a:bodyPr>
          <a:lstStyle/>
          <a:p>
            <a:r>
              <a:rPr lang="fr-CA" sz="3200" dirty="0"/>
              <a:t>Des savoirs </a:t>
            </a:r>
            <a:r>
              <a:rPr lang="fr-CA" sz="3200" dirty="0" smtClean="0"/>
              <a:t>rehaussés</a:t>
            </a:r>
            <a:r>
              <a:rPr lang="fr-CA" sz="2800" dirty="0"/>
              <a:t/>
            </a:r>
            <a:br>
              <a:rPr lang="fr-CA" sz="2800" dirty="0"/>
            </a:br>
            <a:r>
              <a:rPr lang="fr-CA" sz="2800" dirty="0" smtClean="0"/>
              <a:t>                                      </a:t>
            </a:r>
            <a:r>
              <a:rPr lang="fr-CA" sz="2800" dirty="0" smtClean="0">
                <a:hlinkClick r:id="rId3"/>
              </a:rPr>
              <a:t>Ce </a:t>
            </a:r>
            <a:r>
              <a:rPr lang="fr-CA" sz="2800" dirty="0" smtClean="0">
                <a:hlinkClick r:id="rId3"/>
              </a:rPr>
              <a:t>que le Ministère demande</a:t>
            </a:r>
            <a:endParaRPr lang="fr-CA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2843808" y="1174195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000" b="1" dirty="0" smtClean="0"/>
              <a:t>FRA-5201 </a:t>
            </a:r>
            <a:r>
              <a:rPr lang="fr-CA" sz="2000" b="1" dirty="0" smtClean="0"/>
              <a:t>– 2 -  p. </a:t>
            </a:r>
            <a:r>
              <a:rPr lang="fr-CA" sz="2000" b="1" dirty="0" smtClean="0"/>
              <a:t>267 à 269</a:t>
            </a:r>
            <a:endParaRPr lang="fr-CA" sz="2000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6266"/>
            <a:ext cx="5328592" cy="35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04667" cy="1008112"/>
          </a:xfrm>
        </p:spPr>
        <p:txBody>
          <a:bodyPr/>
          <a:lstStyle/>
          <a:p>
            <a:r>
              <a:rPr lang="fr-CA" dirty="0"/>
              <a:t>Des examens différents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052736"/>
            <a:ext cx="7704667" cy="5040560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LECTURE</a:t>
            </a:r>
          </a:p>
          <a:p>
            <a:pPr lvl="1"/>
            <a:r>
              <a:rPr lang="fr-CA" dirty="0" smtClean="0"/>
              <a:t>Compréhension </a:t>
            </a:r>
            <a:endParaRPr lang="fr-CA" dirty="0" smtClean="0"/>
          </a:p>
          <a:p>
            <a:pPr lvl="1"/>
            <a:r>
              <a:rPr lang="fr-CA" dirty="0" smtClean="0"/>
              <a:t>Interprétation</a:t>
            </a:r>
            <a:endParaRPr lang="fr-CA" dirty="0"/>
          </a:p>
          <a:p>
            <a:pPr lvl="1"/>
            <a:r>
              <a:rPr lang="fr-CA" dirty="0" smtClean="0"/>
              <a:t>Réaction</a:t>
            </a:r>
          </a:p>
          <a:p>
            <a:pPr lvl="1"/>
            <a:r>
              <a:rPr lang="fr-CA" dirty="0" smtClean="0"/>
              <a:t>Jugement </a:t>
            </a:r>
            <a:r>
              <a:rPr lang="fr-CA" dirty="0" smtClean="0"/>
              <a:t>critique</a:t>
            </a:r>
          </a:p>
          <a:p>
            <a:r>
              <a:rPr lang="fr-CA" dirty="0" smtClean="0"/>
              <a:t>ORAL</a:t>
            </a:r>
          </a:p>
          <a:p>
            <a:pPr lvl="1"/>
            <a:r>
              <a:rPr lang="fr-CA" dirty="0" smtClean="0"/>
              <a:t>Exposé</a:t>
            </a:r>
          </a:p>
          <a:p>
            <a:pPr lvl="1"/>
            <a:r>
              <a:rPr lang="fr-CA" dirty="0" smtClean="0"/>
              <a:t>Débat</a:t>
            </a:r>
          </a:p>
          <a:p>
            <a:r>
              <a:rPr lang="fr-CA" dirty="0" smtClean="0"/>
              <a:t>CAHIERS DE PRÉPARATION</a:t>
            </a:r>
            <a:endParaRPr lang="fr-CA" dirty="0" smtClean="0"/>
          </a:p>
          <a:p>
            <a:pPr marL="0" indent="0" algn="ctr">
              <a:buNone/>
            </a:pPr>
            <a:r>
              <a:rPr lang="fr-CA" dirty="0" smtClean="0"/>
              <a:t>L’implantation du renouveau pédagogique </a:t>
            </a:r>
          </a:p>
          <a:p>
            <a:pPr marL="0" indent="0" algn="ctr">
              <a:buNone/>
            </a:pPr>
            <a:r>
              <a:rPr lang="fr-CA" dirty="0" smtClean="0"/>
              <a:t>Une </a:t>
            </a:r>
            <a:r>
              <a:rPr lang="fr-CA" dirty="0" smtClean="0"/>
              <a:t>adaptation pour l’enseignant.</a:t>
            </a:r>
            <a:endParaRPr lang="fr-CA" dirty="0"/>
          </a:p>
        </p:txBody>
      </p:sp>
      <p:sp>
        <p:nvSpPr>
          <p:cNvPr id="4" name="Flèche droite rayée 3"/>
          <p:cNvSpPr/>
          <p:nvPr/>
        </p:nvSpPr>
        <p:spPr>
          <a:xfrm flipV="1">
            <a:off x="2195736" y="5661248"/>
            <a:ext cx="288032" cy="1440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46" y="1230102"/>
            <a:ext cx="3416314" cy="25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Parallaxe</Template>
  <TotalTime>2213</TotalTime>
  <Words>517</Words>
  <Application>Microsoft Office PowerPoint</Application>
  <PresentationFormat>Affichage à l'écran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Parallaxe</vt:lpstr>
      <vt:lpstr>L’argumentation en 5e secondaire</vt:lpstr>
      <vt:lpstr>Horaire de l’atelier</vt:lpstr>
      <vt:lpstr>Présentation des participants</vt:lpstr>
      <vt:lpstr>Présentation de l’animatrice</vt:lpstr>
      <vt:lpstr>VIRAGE VERS LA CYBERCLASSE EN FRANÇAIS AU CFR</vt:lpstr>
      <vt:lpstr>Implantation du Renouveau pédagogique</vt:lpstr>
      <vt:lpstr>Un nouveau vocabulaire</vt:lpstr>
      <vt:lpstr>Des savoirs rehaussés                                       Ce que le Ministère demande</vt:lpstr>
      <vt:lpstr>Des examens différents </vt:lpstr>
      <vt:lpstr>Organisation d’un cours dans une cyberclasse</vt:lpstr>
      <vt:lpstr>Organisation d’un cours dans une cyberclasse</vt:lpstr>
      <vt:lpstr>Enfin le cœur du sujet!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Décoder l’information et la publicité</dc:title>
  <dc:creator>EC281-</dc:creator>
  <cp:lastModifiedBy>FRECHETTE, SYLVIE</cp:lastModifiedBy>
  <cp:revision>72</cp:revision>
  <cp:lastPrinted>2017-04-26T15:33:47Z</cp:lastPrinted>
  <dcterms:created xsi:type="dcterms:W3CDTF">2015-04-20T12:50:40Z</dcterms:created>
  <dcterms:modified xsi:type="dcterms:W3CDTF">2018-04-24T14:23:32Z</dcterms:modified>
</cp:coreProperties>
</file>