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4" r:id="rId3"/>
    <p:sldId id="270" r:id="rId4"/>
    <p:sldId id="257" r:id="rId5"/>
    <p:sldId id="271" r:id="rId6"/>
    <p:sldId id="269" r:id="rId7"/>
    <p:sldId id="272" r:id="rId8"/>
    <p:sldId id="273" r:id="rId9"/>
    <p:sldId id="296" r:id="rId10"/>
    <p:sldId id="277" r:id="rId11"/>
    <p:sldId id="276" r:id="rId12"/>
    <p:sldId id="291" r:id="rId13"/>
    <p:sldId id="294" r:id="rId14"/>
    <p:sldId id="289" r:id="rId15"/>
    <p:sldId id="299" r:id="rId16"/>
    <p:sldId id="290" r:id="rId17"/>
    <p:sldId id="301" r:id="rId18"/>
    <p:sldId id="302" r:id="rId19"/>
    <p:sldId id="292" r:id="rId20"/>
    <p:sldId id="293" r:id="rId21"/>
    <p:sldId id="279" r:id="rId22"/>
    <p:sldId id="288" r:id="rId23"/>
    <p:sldId id="280" r:id="rId24"/>
    <p:sldId id="295" r:id="rId25"/>
    <p:sldId id="281" r:id="rId26"/>
    <p:sldId id="303" r:id="rId27"/>
    <p:sldId id="282" r:id="rId28"/>
    <p:sldId id="284" r:id="rId29"/>
    <p:sldId id="285" r:id="rId30"/>
    <p:sldId id="287" r:id="rId31"/>
    <p:sldId id="286" r:id="rId32"/>
    <p:sldId id="305" r:id="rId33"/>
    <p:sldId id="297" r:id="rId34"/>
    <p:sldId id="306" r:id="rId35"/>
    <p:sldId id="308" r:id="rId36"/>
    <p:sldId id="298" r:id="rId37"/>
    <p:sldId id="274" r:id="rId38"/>
    <p:sldId id="275" r:id="rId39"/>
    <p:sldId id="261" r:id="rId40"/>
    <p:sldId id="262" r:id="rId4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2" y="3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3A611-3F77-401F-8330-F6678A26787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9D1D3E5-E6B4-439B-BA19-91627E49C389}">
      <dgm:prSet phldrT="[Texte]"/>
      <dgm:spPr/>
      <dgm:t>
        <a:bodyPr/>
        <a:lstStyle/>
        <a:p>
          <a:r>
            <a:rPr lang="fr-FR" dirty="0" smtClean="0"/>
            <a:t>Opérer sur les fractions</a:t>
          </a:r>
          <a:endParaRPr lang="fr-FR" dirty="0"/>
        </a:p>
      </dgm:t>
    </dgm:pt>
    <dgm:pt modelId="{10090A18-2448-4101-9571-70993066F74E}" type="parTrans" cxnId="{45425891-42B3-4354-BBF5-8C3A5DD8A63C}">
      <dgm:prSet/>
      <dgm:spPr/>
      <dgm:t>
        <a:bodyPr/>
        <a:lstStyle/>
        <a:p>
          <a:endParaRPr lang="fr-FR"/>
        </a:p>
      </dgm:t>
    </dgm:pt>
    <dgm:pt modelId="{5E2D7A7F-2E84-4E0A-8E12-5FBD30B439AD}" type="sibTrans" cxnId="{45425891-42B3-4354-BBF5-8C3A5DD8A63C}">
      <dgm:prSet/>
      <dgm:spPr/>
      <dgm:t>
        <a:bodyPr/>
        <a:lstStyle/>
        <a:p>
          <a:endParaRPr lang="fr-FR"/>
        </a:p>
      </dgm:t>
    </dgm:pt>
    <dgm:pt modelId="{C0EAF5C1-326E-4772-9885-C0FBEED43A0A}">
      <dgm:prSet phldrT="[Texte]"/>
      <dgm:spPr/>
      <dgm:t>
        <a:bodyPr/>
        <a:lstStyle/>
        <a:p>
          <a:r>
            <a:rPr lang="fr-FR" dirty="0" smtClean="0"/>
            <a:t>Sens de la fraction</a:t>
          </a:r>
          <a:endParaRPr lang="fr-FR" dirty="0"/>
        </a:p>
      </dgm:t>
    </dgm:pt>
    <dgm:pt modelId="{EFDF5AAA-C10B-43E7-91DB-518E6A94326E}" type="parTrans" cxnId="{E4D1768B-609D-499F-AA01-4CB0735B03E4}">
      <dgm:prSet/>
      <dgm:spPr/>
      <dgm:t>
        <a:bodyPr/>
        <a:lstStyle/>
        <a:p>
          <a:endParaRPr lang="fr-FR"/>
        </a:p>
      </dgm:t>
    </dgm:pt>
    <dgm:pt modelId="{C83BB5F4-A3C6-4411-AFA6-15C40AD5FD0F}" type="sibTrans" cxnId="{E4D1768B-609D-499F-AA01-4CB0735B03E4}">
      <dgm:prSet/>
      <dgm:spPr/>
      <dgm:t>
        <a:bodyPr/>
        <a:lstStyle/>
        <a:p>
          <a:endParaRPr lang="fr-FR"/>
        </a:p>
      </dgm:t>
    </dgm:pt>
    <dgm:pt modelId="{8374558B-5B98-4E25-A89C-C6624447D775}">
      <dgm:prSet phldrT="[Texte]"/>
      <dgm:spPr/>
      <dgm:t>
        <a:bodyPr/>
        <a:lstStyle/>
        <a:p>
          <a:r>
            <a:rPr lang="fr-FR" dirty="0" smtClean="0"/>
            <a:t>3 modèles</a:t>
          </a:r>
        </a:p>
        <a:p>
          <a:endParaRPr lang="fr-FR" dirty="0" smtClean="0"/>
        </a:p>
        <a:p>
          <a:endParaRPr lang="fr-FR" dirty="0" smtClean="0"/>
        </a:p>
      </dgm:t>
    </dgm:pt>
    <dgm:pt modelId="{99D523EE-9410-4531-9127-BD11BE923D19}" type="parTrans" cxnId="{8DBD9BF2-49F5-40DB-B6B7-7A651BE8E096}">
      <dgm:prSet/>
      <dgm:spPr/>
      <dgm:t>
        <a:bodyPr/>
        <a:lstStyle/>
        <a:p>
          <a:endParaRPr lang="fr-FR"/>
        </a:p>
      </dgm:t>
    </dgm:pt>
    <dgm:pt modelId="{A6669BC4-66F4-4427-B25D-7FEE29E20653}" type="sibTrans" cxnId="{8DBD9BF2-49F5-40DB-B6B7-7A651BE8E096}">
      <dgm:prSet/>
      <dgm:spPr/>
      <dgm:t>
        <a:bodyPr/>
        <a:lstStyle/>
        <a:p>
          <a:endParaRPr lang="fr-FR"/>
        </a:p>
      </dgm:t>
    </dgm:pt>
    <dgm:pt modelId="{EF591334-C377-4873-8D7B-48889E7988CD}">
      <dgm:prSet phldrT="[Texte]"/>
      <dgm:spPr/>
      <dgm:t>
        <a:bodyPr/>
        <a:lstStyle/>
        <a:p>
          <a:endParaRPr lang="fr-FR" dirty="0" smtClean="0"/>
        </a:p>
        <a:p>
          <a:r>
            <a:rPr lang="fr-FR" dirty="0" smtClean="0"/>
            <a:t>Modes de représentation</a:t>
          </a:r>
        </a:p>
      </dgm:t>
    </dgm:pt>
    <dgm:pt modelId="{BC8C1305-B26C-4724-A0A5-E17F263CF479}" type="parTrans" cxnId="{D9820266-7A97-4935-BF34-B1F6EC6FD0FC}">
      <dgm:prSet/>
      <dgm:spPr/>
      <dgm:t>
        <a:bodyPr/>
        <a:lstStyle/>
        <a:p>
          <a:endParaRPr lang="fr-FR"/>
        </a:p>
      </dgm:t>
    </dgm:pt>
    <dgm:pt modelId="{E0C2C372-8016-409F-8671-F931C6A0C77C}" type="sibTrans" cxnId="{D9820266-7A97-4935-BF34-B1F6EC6FD0FC}">
      <dgm:prSet/>
      <dgm:spPr/>
      <dgm:t>
        <a:bodyPr/>
        <a:lstStyle/>
        <a:p>
          <a:endParaRPr lang="fr-FR"/>
        </a:p>
      </dgm:t>
    </dgm:pt>
    <dgm:pt modelId="{8CE62679-82EC-465B-80C8-03BD1274D164}">
      <dgm:prSet phldrT="[Texte]"/>
      <dgm:spPr/>
      <dgm:t>
        <a:bodyPr/>
        <a:lstStyle/>
        <a:p>
          <a:r>
            <a:rPr lang="fr-FR" dirty="0" smtClean="0"/>
            <a:t>Développement intuitif des opérations sur des fractions</a:t>
          </a:r>
        </a:p>
      </dgm:t>
    </dgm:pt>
    <dgm:pt modelId="{EA348674-32A0-4BB0-B926-310672163C6D}" type="parTrans" cxnId="{4554B26E-1093-4A2B-9283-96E59424CDC6}">
      <dgm:prSet/>
      <dgm:spPr/>
      <dgm:t>
        <a:bodyPr/>
        <a:lstStyle/>
        <a:p>
          <a:endParaRPr lang="fr-FR"/>
        </a:p>
      </dgm:t>
    </dgm:pt>
    <dgm:pt modelId="{C44CA457-755B-4AEE-AAD2-F130A779E970}" type="sibTrans" cxnId="{4554B26E-1093-4A2B-9283-96E59424CDC6}">
      <dgm:prSet/>
      <dgm:spPr/>
      <dgm:t>
        <a:bodyPr/>
        <a:lstStyle/>
        <a:p>
          <a:endParaRPr lang="fr-FR"/>
        </a:p>
      </dgm:t>
    </dgm:pt>
    <dgm:pt modelId="{1733E31E-4834-445A-B872-04A327DC3A5C}" type="pres">
      <dgm:prSet presAssocID="{D5E3A611-3F77-401F-8330-F6678A26787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4252F9-BD6E-4C36-847F-464DB5426DA0}" type="pres">
      <dgm:prSet presAssocID="{D5E3A611-3F77-401F-8330-F6678A267875}" presName="matrix" presStyleCnt="0"/>
      <dgm:spPr/>
    </dgm:pt>
    <dgm:pt modelId="{CD859190-0EB3-4492-810A-11F376E0D5F2}" type="pres">
      <dgm:prSet presAssocID="{D5E3A611-3F77-401F-8330-F6678A267875}" presName="tile1" presStyleLbl="node1" presStyleIdx="0" presStyleCnt="4"/>
      <dgm:spPr/>
      <dgm:t>
        <a:bodyPr/>
        <a:lstStyle/>
        <a:p>
          <a:endParaRPr lang="fr-FR"/>
        </a:p>
      </dgm:t>
    </dgm:pt>
    <dgm:pt modelId="{645A6F3A-7846-43C6-8C92-FF18A85C913F}" type="pres">
      <dgm:prSet presAssocID="{D5E3A611-3F77-401F-8330-F6678A26787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3F1AF5-E97D-4292-8496-E1AD694F622D}" type="pres">
      <dgm:prSet presAssocID="{D5E3A611-3F77-401F-8330-F6678A267875}" presName="tile2" presStyleLbl="node1" presStyleIdx="1" presStyleCnt="4"/>
      <dgm:spPr/>
      <dgm:t>
        <a:bodyPr/>
        <a:lstStyle/>
        <a:p>
          <a:endParaRPr lang="fr-FR"/>
        </a:p>
      </dgm:t>
    </dgm:pt>
    <dgm:pt modelId="{B368F26E-DF9B-45CF-BB02-4BF6D5D7F1AA}" type="pres">
      <dgm:prSet presAssocID="{D5E3A611-3F77-401F-8330-F6678A26787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BBE146-32AA-4036-94FD-BE5558E8DE17}" type="pres">
      <dgm:prSet presAssocID="{D5E3A611-3F77-401F-8330-F6678A267875}" presName="tile3" presStyleLbl="node1" presStyleIdx="2" presStyleCnt="4"/>
      <dgm:spPr/>
      <dgm:t>
        <a:bodyPr/>
        <a:lstStyle/>
        <a:p>
          <a:endParaRPr lang="fr-FR"/>
        </a:p>
      </dgm:t>
    </dgm:pt>
    <dgm:pt modelId="{05A9D165-6AB8-4A58-A6C1-321946B415EF}" type="pres">
      <dgm:prSet presAssocID="{D5E3A611-3F77-401F-8330-F6678A26787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1E14F4-E5E5-477C-AF06-6D3304DC9605}" type="pres">
      <dgm:prSet presAssocID="{D5E3A611-3F77-401F-8330-F6678A267875}" presName="tile4" presStyleLbl="node1" presStyleIdx="3" presStyleCnt="4"/>
      <dgm:spPr/>
      <dgm:t>
        <a:bodyPr/>
        <a:lstStyle/>
        <a:p>
          <a:endParaRPr lang="fr-FR"/>
        </a:p>
      </dgm:t>
    </dgm:pt>
    <dgm:pt modelId="{3C3C076E-7DB2-4EA2-8E6B-AAB91DBCC582}" type="pres">
      <dgm:prSet presAssocID="{D5E3A611-3F77-401F-8330-F6678A26787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A41794-EE4F-4185-9EA7-611EDA1DDF34}" type="pres">
      <dgm:prSet presAssocID="{D5E3A611-3F77-401F-8330-F6678A26787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9820266-7A97-4935-BF34-B1F6EC6FD0FC}" srcId="{A9D1D3E5-E6B4-439B-BA19-91627E49C389}" destId="{EF591334-C377-4873-8D7B-48889E7988CD}" srcOrd="2" destOrd="0" parTransId="{BC8C1305-B26C-4724-A0A5-E17F263CF479}" sibTransId="{E0C2C372-8016-409F-8671-F931C6A0C77C}"/>
    <dgm:cxn modelId="{EBD151B1-A2FC-4FBC-B717-1106F589B179}" type="presOf" srcId="{8CE62679-82EC-465B-80C8-03BD1274D164}" destId="{C51E14F4-E5E5-477C-AF06-6D3304DC9605}" srcOrd="0" destOrd="0" presId="urn:microsoft.com/office/officeart/2005/8/layout/matrix1"/>
    <dgm:cxn modelId="{BAB6AEA5-3CE8-47CE-B08C-48AFD1833B21}" type="presOf" srcId="{C0EAF5C1-326E-4772-9885-C0FBEED43A0A}" destId="{645A6F3A-7846-43C6-8C92-FF18A85C913F}" srcOrd="1" destOrd="0" presId="urn:microsoft.com/office/officeart/2005/8/layout/matrix1"/>
    <dgm:cxn modelId="{3375B633-C483-44A0-A680-8423D2084B2E}" type="presOf" srcId="{EF591334-C377-4873-8D7B-48889E7988CD}" destId="{E9BBE146-32AA-4036-94FD-BE5558E8DE17}" srcOrd="0" destOrd="0" presId="urn:microsoft.com/office/officeart/2005/8/layout/matrix1"/>
    <dgm:cxn modelId="{B10EC802-8174-48C6-8DBA-14523014F5F8}" type="presOf" srcId="{8374558B-5B98-4E25-A89C-C6624447D775}" destId="{B368F26E-DF9B-45CF-BB02-4BF6D5D7F1AA}" srcOrd="1" destOrd="0" presId="urn:microsoft.com/office/officeart/2005/8/layout/matrix1"/>
    <dgm:cxn modelId="{599BEBB9-ED3B-46BF-9AA4-BFCCDA8E0568}" type="presOf" srcId="{A9D1D3E5-E6B4-439B-BA19-91627E49C389}" destId="{9EA41794-EE4F-4185-9EA7-611EDA1DDF34}" srcOrd="0" destOrd="0" presId="urn:microsoft.com/office/officeart/2005/8/layout/matrix1"/>
    <dgm:cxn modelId="{4554B26E-1093-4A2B-9283-96E59424CDC6}" srcId="{A9D1D3E5-E6B4-439B-BA19-91627E49C389}" destId="{8CE62679-82EC-465B-80C8-03BD1274D164}" srcOrd="3" destOrd="0" parTransId="{EA348674-32A0-4BB0-B926-310672163C6D}" sibTransId="{C44CA457-755B-4AEE-AAD2-F130A779E970}"/>
    <dgm:cxn modelId="{96DDBD3D-4AC8-4670-A186-3B3DB1923F5B}" type="presOf" srcId="{C0EAF5C1-326E-4772-9885-C0FBEED43A0A}" destId="{CD859190-0EB3-4492-810A-11F376E0D5F2}" srcOrd="0" destOrd="0" presId="urn:microsoft.com/office/officeart/2005/8/layout/matrix1"/>
    <dgm:cxn modelId="{6DC2BB8A-4700-4375-93E1-ECDC8A433076}" type="presOf" srcId="{D5E3A611-3F77-401F-8330-F6678A267875}" destId="{1733E31E-4834-445A-B872-04A327DC3A5C}" srcOrd="0" destOrd="0" presId="urn:microsoft.com/office/officeart/2005/8/layout/matrix1"/>
    <dgm:cxn modelId="{4DC45CA2-2A0B-4440-B2AD-D10B772E6D1F}" type="presOf" srcId="{EF591334-C377-4873-8D7B-48889E7988CD}" destId="{05A9D165-6AB8-4A58-A6C1-321946B415EF}" srcOrd="1" destOrd="0" presId="urn:microsoft.com/office/officeart/2005/8/layout/matrix1"/>
    <dgm:cxn modelId="{4428E1FA-3B45-4A14-9E51-C47DB582025F}" type="presOf" srcId="{8CE62679-82EC-465B-80C8-03BD1274D164}" destId="{3C3C076E-7DB2-4EA2-8E6B-AAB91DBCC582}" srcOrd="1" destOrd="0" presId="urn:microsoft.com/office/officeart/2005/8/layout/matrix1"/>
    <dgm:cxn modelId="{45425891-42B3-4354-BBF5-8C3A5DD8A63C}" srcId="{D5E3A611-3F77-401F-8330-F6678A267875}" destId="{A9D1D3E5-E6B4-439B-BA19-91627E49C389}" srcOrd="0" destOrd="0" parTransId="{10090A18-2448-4101-9571-70993066F74E}" sibTransId="{5E2D7A7F-2E84-4E0A-8E12-5FBD30B439AD}"/>
    <dgm:cxn modelId="{8DBD9BF2-49F5-40DB-B6B7-7A651BE8E096}" srcId="{A9D1D3E5-E6B4-439B-BA19-91627E49C389}" destId="{8374558B-5B98-4E25-A89C-C6624447D775}" srcOrd="1" destOrd="0" parTransId="{99D523EE-9410-4531-9127-BD11BE923D19}" sibTransId="{A6669BC4-66F4-4427-B25D-7FEE29E20653}"/>
    <dgm:cxn modelId="{E4D1768B-609D-499F-AA01-4CB0735B03E4}" srcId="{A9D1D3E5-E6B4-439B-BA19-91627E49C389}" destId="{C0EAF5C1-326E-4772-9885-C0FBEED43A0A}" srcOrd="0" destOrd="0" parTransId="{EFDF5AAA-C10B-43E7-91DB-518E6A94326E}" sibTransId="{C83BB5F4-A3C6-4411-AFA6-15C40AD5FD0F}"/>
    <dgm:cxn modelId="{262E9CD7-9A83-467F-B2D6-B36F3298C406}" type="presOf" srcId="{8374558B-5B98-4E25-A89C-C6624447D775}" destId="{F93F1AF5-E97D-4292-8496-E1AD694F622D}" srcOrd="0" destOrd="0" presId="urn:microsoft.com/office/officeart/2005/8/layout/matrix1"/>
    <dgm:cxn modelId="{967EB792-56F8-4A95-8484-2CD7C3951902}" type="presParOf" srcId="{1733E31E-4834-445A-B872-04A327DC3A5C}" destId="{9C4252F9-BD6E-4C36-847F-464DB5426DA0}" srcOrd="0" destOrd="0" presId="urn:microsoft.com/office/officeart/2005/8/layout/matrix1"/>
    <dgm:cxn modelId="{0CFDB476-670A-4BA7-9027-3E27C6CC552B}" type="presParOf" srcId="{9C4252F9-BD6E-4C36-847F-464DB5426DA0}" destId="{CD859190-0EB3-4492-810A-11F376E0D5F2}" srcOrd="0" destOrd="0" presId="urn:microsoft.com/office/officeart/2005/8/layout/matrix1"/>
    <dgm:cxn modelId="{6EA4A6CF-32F2-4954-A396-56CC11F20D6A}" type="presParOf" srcId="{9C4252F9-BD6E-4C36-847F-464DB5426DA0}" destId="{645A6F3A-7846-43C6-8C92-FF18A85C913F}" srcOrd="1" destOrd="0" presId="urn:microsoft.com/office/officeart/2005/8/layout/matrix1"/>
    <dgm:cxn modelId="{B53FEA55-6B62-4EAF-9DFD-AED53242CCC3}" type="presParOf" srcId="{9C4252F9-BD6E-4C36-847F-464DB5426DA0}" destId="{F93F1AF5-E97D-4292-8496-E1AD694F622D}" srcOrd="2" destOrd="0" presId="urn:microsoft.com/office/officeart/2005/8/layout/matrix1"/>
    <dgm:cxn modelId="{31D2B499-F1CC-4EAC-9278-173743724A9F}" type="presParOf" srcId="{9C4252F9-BD6E-4C36-847F-464DB5426DA0}" destId="{B368F26E-DF9B-45CF-BB02-4BF6D5D7F1AA}" srcOrd="3" destOrd="0" presId="urn:microsoft.com/office/officeart/2005/8/layout/matrix1"/>
    <dgm:cxn modelId="{BDDFB94F-64B2-4C66-B64D-89AB45251EED}" type="presParOf" srcId="{9C4252F9-BD6E-4C36-847F-464DB5426DA0}" destId="{E9BBE146-32AA-4036-94FD-BE5558E8DE17}" srcOrd="4" destOrd="0" presId="urn:microsoft.com/office/officeart/2005/8/layout/matrix1"/>
    <dgm:cxn modelId="{2E078851-2FA8-422F-89C5-CDAF90F24757}" type="presParOf" srcId="{9C4252F9-BD6E-4C36-847F-464DB5426DA0}" destId="{05A9D165-6AB8-4A58-A6C1-321946B415EF}" srcOrd="5" destOrd="0" presId="urn:microsoft.com/office/officeart/2005/8/layout/matrix1"/>
    <dgm:cxn modelId="{EF968C9C-28EC-4A21-9204-652D0A5FEC00}" type="presParOf" srcId="{9C4252F9-BD6E-4C36-847F-464DB5426DA0}" destId="{C51E14F4-E5E5-477C-AF06-6D3304DC9605}" srcOrd="6" destOrd="0" presId="urn:microsoft.com/office/officeart/2005/8/layout/matrix1"/>
    <dgm:cxn modelId="{2F8A12F8-3949-4784-ADCA-2ABE3D037A6E}" type="presParOf" srcId="{9C4252F9-BD6E-4C36-847F-464DB5426DA0}" destId="{3C3C076E-7DB2-4EA2-8E6B-AAB91DBCC582}" srcOrd="7" destOrd="0" presId="urn:microsoft.com/office/officeart/2005/8/layout/matrix1"/>
    <dgm:cxn modelId="{1B700212-4C72-434C-919C-E7261A4B63DA}" type="presParOf" srcId="{1733E31E-4834-445A-B872-04A327DC3A5C}" destId="{9EA41794-EE4F-4185-9EA7-611EDA1DDF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59190-0EB3-4492-810A-11F376E0D5F2}">
      <dsp:nvSpPr>
        <dsp:cNvPr id="0" name=""/>
        <dsp:cNvSpPr/>
      </dsp:nvSpPr>
      <dsp:spPr>
        <a:xfrm rot="16200000">
          <a:off x="922932" y="-922932"/>
          <a:ext cx="2041525" cy="388739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Sens de la fraction</a:t>
          </a:r>
          <a:endParaRPr lang="fr-FR" sz="2200" kern="1200" dirty="0"/>
        </a:p>
      </dsp:txBody>
      <dsp:txXfrm rot="5400000">
        <a:off x="0" y="0"/>
        <a:ext cx="3887390" cy="1531144"/>
      </dsp:txXfrm>
    </dsp:sp>
    <dsp:sp modelId="{F93F1AF5-E97D-4292-8496-E1AD694F622D}">
      <dsp:nvSpPr>
        <dsp:cNvPr id="0" name=""/>
        <dsp:cNvSpPr/>
      </dsp:nvSpPr>
      <dsp:spPr>
        <a:xfrm>
          <a:off x="3887390" y="0"/>
          <a:ext cx="3887390" cy="204152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 modèles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/>
        </a:p>
      </dsp:txBody>
      <dsp:txXfrm>
        <a:off x="3887390" y="0"/>
        <a:ext cx="3887390" cy="1531144"/>
      </dsp:txXfrm>
    </dsp:sp>
    <dsp:sp modelId="{E9BBE146-32AA-4036-94FD-BE5558E8DE17}">
      <dsp:nvSpPr>
        <dsp:cNvPr id="0" name=""/>
        <dsp:cNvSpPr/>
      </dsp:nvSpPr>
      <dsp:spPr>
        <a:xfrm rot="10800000">
          <a:off x="0" y="2041525"/>
          <a:ext cx="3887390" cy="204152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Modes de représentation</a:t>
          </a:r>
        </a:p>
      </dsp:txBody>
      <dsp:txXfrm rot="10800000">
        <a:off x="0" y="2551906"/>
        <a:ext cx="3887390" cy="1531144"/>
      </dsp:txXfrm>
    </dsp:sp>
    <dsp:sp modelId="{C51E14F4-E5E5-477C-AF06-6D3304DC9605}">
      <dsp:nvSpPr>
        <dsp:cNvPr id="0" name=""/>
        <dsp:cNvSpPr/>
      </dsp:nvSpPr>
      <dsp:spPr>
        <a:xfrm rot="5400000">
          <a:off x="4810323" y="1118593"/>
          <a:ext cx="2041525" cy="388739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Développement intuitif des opérations sur des fractions</a:t>
          </a:r>
        </a:p>
      </dsp:txBody>
      <dsp:txXfrm rot="-5400000">
        <a:off x="3887390" y="2551906"/>
        <a:ext cx="3887390" cy="1531144"/>
      </dsp:txXfrm>
    </dsp:sp>
    <dsp:sp modelId="{9EA41794-EE4F-4185-9EA7-611EDA1DDF34}">
      <dsp:nvSpPr>
        <dsp:cNvPr id="0" name=""/>
        <dsp:cNvSpPr/>
      </dsp:nvSpPr>
      <dsp:spPr>
        <a:xfrm>
          <a:off x="2721173" y="1531144"/>
          <a:ext cx="2332434" cy="102076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Opérer sur les fractions</a:t>
          </a:r>
          <a:endParaRPr lang="fr-FR" sz="2200" kern="1200" dirty="0"/>
        </a:p>
      </dsp:txBody>
      <dsp:txXfrm>
        <a:off x="2771002" y="1580973"/>
        <a:ext cx="2232776" cy="92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0350-3D41-48BA-BBA5-B0BE527386AA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1E8B-333F-464F-8F5A-E15C94F48F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3442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8560EC-0DD7-4C4A-B321-EF41F1A8FCBF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3802FF-4869-4CAD-BED0-DB71341BFD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365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17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Pour approfondir la compréhension – </a:t>
            </a:r>
          </a:p>
          <a:p>
            <a:r>
              <a:rPr lang="fr-FR"/>
              <a:t>Discussion sur l'importance du renversement didactique.</a:t>
            </a:r>
          </a:p>
          <a:p>
            <a:r>
              <a:rPr lang="fr-FR"/>
              <a:t>Rappel: documents dans le </a:t>
            </a:r>
            <a:r>
              <a:rPr lang="fr-FR" err="1"/>
              <a:t>padlet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2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Distinguer ce</a:t>
            </a:r>
            <a:r>
              <a:rPr lang="fr-FR" baseline="0"/>
              <a:t> qui relève du deuxième et du troisième cycle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00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Distinguer ce</a:t>
            </a:r>
            <a:r>
              <a:rPr lang="fr-FR" baseline="0"/>
              <a:t> qui relève du deuxième et du troisième cycle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2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Pièces</a:t>
            </a:r>
            <a:r>
              <a:rPr lang="fr-FR" baseline="0" dirty="0"/>
              <a:t> du </a:t>
            </a:r>
            <a:r>
              <a:rPr lang="fr-FR" baseline="0" dirty="0" err="1" smtClean="0"/>
              <a:t>tangram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99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document</a:t>
            </a:r>
            <a:r>
              <a:rPr lang="fr-FR" baseline="0" dirty="0"/>
              <a:t> notebook</a:t>
            </a:r>
          </a:p>
          <a:p>
            <a:r>
              <a:rPr lang="fr-FR" dirty="0"/>
              <a:t>Comment vous l'animeriez...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Comment animer</a:t>
            </a:r>
            <a:r>
              <a:rPr lang="fr-CA" baseline="0" dirty="0" smtClean="0"/>
              <a:t> cette activité:</a:t>
            </a:r>
          </a:p>
          <a:p>
            <a:r>
              <a:rPr lang="fr-CA" baseline="0" dirty="0" smtClean="0"/>
              <a:t>Disposition de la classe. Matériel de manipulation. Modes de représentation.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Comment animer</a:t>
            </a:r>
            <a:r>
              <a:rPr lang="fr-CA" baseline="0" dirty="0" smtClean="0"/>
              <a:t> cette activité:</a:t>
            </a:r>
          </a:p>
          <a:p>
            <a:r>
              <a:rPr lang="fr-CA" baseline="0" dirty="0" smtClean="0"/>
              <a:t>Disposition de la classe. Matériel de manipulation. Modes de représentation.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7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Comment animer</a:t>
            </a:r>
            <a:r>
              <a:rPr lang="fr-CA" baseline="0" dirty="0" smtClean="0"/>
              <a:t> cette activité:</a:t>
            </a:r>
          </a:p>
          <a:p>
            <a:r>
              <a:rPr lang="fr-CA" baseline="0" dirty="0" smtClean="0"/>
              <a:t>Disposition de la classe. Matériel de manipulation. Modes de représentation.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Comment animer</a:t>
            </a:r>
            <a:r>
              <a:rPr lang="fr-CA" baseline="0" dirty="0" smtClean="0"/>
              <a:t> cette activité:</a:t>
            </a:r>
          </a:p>
          <a:p>
            <a:r>
              <a:rPr lang="fr-CA" baseline="0" dirty="0" smtClean="0"/>
              <a:t>Disposition de la classe. Matériel de manipulation. Modes de représentation.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96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 smtClean="0"/>
              <a:t>Julie et Bianca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FE0D-509C-4CAA-957A-F649A91BDD4A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610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i="1" dirty="0" smtClean="0"/>
              <a:t>Approches diversifiées</a:t>
            </a:r>
            <a:r>
              <a:rPr lang="fr-CA" b="1" i="1" baseline="0" dirty="0" smtClean="0"/>
              <a:t> </a:t>
            </a:r>
            <a:r>
              <a:rPr lang="fr-CA" baseline="0" dirty="0" smtClean="0"/>
              <a:t>+ </a:t>
            </a:r>
            <a:r>
              <a:rPr lang="fr-CA" b="1" i="1" baseline="0" dirty="0" smtClean="0"/>
              <a:t>Stratégies au service de l’apprentissage </a:t>
            </a:r>
            <a:r>
              <a:rPr lang="fr-CA" baseline="0" dirty="0" smtClean="0"/>
              <a:t>: changement de paradigme comparativement à l’enseignement traditionnel basé sur la transmission de connaissances.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821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FE0D-509C-4CAA-957A-F649A91BDD4A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902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fr-CA" dirty="0" smtClean="0"/>
              <a:t>Recommandations pour une utilisation efficace:</a:t>
            </a:r>
          </a:p>
          <a:p>
            <a:r>
              <a:rPr lang="fr-CA" dirty="0" smtClean="0"/>
              <a:t>Prendre le temps.</a:t>
            </a:r>
          </a:p>
          <a:p>
            <a:r>
              <a:rPr lang="fr-CA" dirty="0" smtClean="0"/>
              <a:t>Ne</a:t>
            </a:r>
            <a:r>
              <a:rPr lang="fr-CA" baseline="0" dirty="0" smtClean="0"/>
              <a:t> pas oublier son but: planifier mieux ses interventions en classe dans le but de faire progresser les élèves. 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406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629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306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Approche</a:t>
            </a:r>
            <a:r>
              <a:rPr lang="fr-CA" baseline="0" dirty="0" smtClean="0"/>
              <a:t> peu présente au secondaire. Le matériel de manipulation est utile tant au primaire qu’au secondaire. Séquence prisée en rééducation. </a:t>
            </a:r>
          </a:p>
          <a:p>
            <a:endParaRPr lang="fr-CA" baseline="0" dirty="0" smtClean="0"/>
          </a:p>
          <a:p>
            <a:r>
              <a:rPr lang="fr-CA" baseline="0" dirty="0" smtClean="0"/>
              <a:t>On ne prétend pas révolutionner le monde. Mais l’approche CIS s’inscrit dans un contexte de pratiques reconnues efficaces par la recherche.  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532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47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2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Autre matériel que les feuilles de papier</a:t>
            </a:r>
          </a:p>
          <a:p>
            <a:r>
              <a:rPr lang="fr-FR"/>
              <a:t>Matériel</a:t>
            </a:r>
            <a:r>
              <a:rPr lang="fr-FR" baseline="0"/>
              <a:t> disponible en vente (manipulation concrète)</a:t>
            </a:r>
          </a:p>
          <a:p>
            <a:r>
              <a:rPr lang="fr-FR" baseline="0"/>
              <a:t>Applet sur internet intégrant ce type matériel : manipulation numérique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EEA6B-173B-B948-BC87-F6B1C5B896E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58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802FF-4869-4CAD-BED0-DB71341BFD90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486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Revenir</a:t>
            </a:r>
            <a:r>
              <a:rPr lang="en-US"/>
              <a:t> sur la </a:t>
            </a:r>
            <a:r>
              <a:rPr lang="en-US" err="1"/>
              <a:t>définition</a:t>
            </a:r>
            <a:r>
              <a:rPr lang="en-US"/>
              <a:t> de la fraction. </a:t>
            </a:r>
          </a:p>
          <a:p>
            <a:r>
              <a:rPr lang="en-US"/>
              <a:t>Parties </a:t>
            </a:r>
            <a:r>
              <a:rPr lang="en-US" err="1"/>
              <a:t>équivalentes</a:t>
            </a:r>
            <a:r>
              <a:rPr lang="en-US"/>
              <a:t> </a:t>
            </a:r>
            <a:r>
              <a:rPr lang="en-US" err="1"/>
              <a:t>n'égalent</a:t>
            </a:r>
            <a:r>
              <a:rPr lang="en-US"/>
              <a:t> pas parties </a:t>
            </a:r>
            <a:r>
              <a:rPr lang="en-US" err="1"/>
              <a:t>identiques</a:t>
            </a:r>
            <a:endParaRPr lang="en-US"/>
          </a:p>
          <a:p>
            <a:r>
              <a:rPr lang="en-US"/>
              <a:t>Pas </a:t>
            </a:r>
            <a:r>
              <a:rPr lang="en-US" err="1"/>
              <a:t>nécessairement</a:t>
            </a:r>
            <a:r>
              <a:rPr lang="en-US"/>
              <a:t> </a:t>
            </a:r>
            <a:r>
              <a:rPr lang="en-US" err="1"/>
              <a:t>séparer</a:t>
            </a:r>
            <a:r>
              <a:rPr lang="en-US"/>
              <a:t> en 4 parties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27A-F384-6646-A8DD-E82721BA25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0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2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39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5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6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9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81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938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49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11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99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05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9D219B-A95C-46CF-AA43-A64CC97EC9F5}" type="datetimeFigureOut">
              <a:rPr lang="fr-CA" smtClean="0"/>
              <a:t>2018-04-26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FB27DB-C1D1-4698-896B-979ACB81F63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s/html/fraction-matcher/latest/fraction-matcher_en.html" TargetMode="External"/><Relationship Id="rId2" Type="http://schemas.openxmlformats.org/officeDocument/2006/relationships/hyperlink" Target="http://illuminations.nctm.org/Activity.aspx?id=35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10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hyperlink" Target="https://www.bing.com/images/search?q=Enseignement+des+math%c3%a9matiques,+l'%c3%a9l%c3%a8ve+au+centre+de+son+apprentissage&amp;view=detailv2&amp;&amp;id=BD598A7E115D8098B921D75936881809381A64E0&amp;selectedIndex=0&amp;ccid=71Ss6VN1&amp;simid=608047489223622765&amp;thid=OIP.Mef54ace9537581f095f5ec3c8ede661eo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Enseignement+des+math%c3%a9matiques,+l'%c3%a9l%c3%a8ve+au+centre+de+son+apprentissage&amp;view=detailv2&amp;&amp;id=BD598A7E115D8098B921D75936881809381A64E0&amp;selectedIndex=0&amp;ccid=71Ss6VN1&amp;simid=608047489223622765&amp;thid=OIP.Mef54ace9537581f095f5ec3c8ede661eo0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Enseignement+des+math%c3%a9matiques,+l'%c3%a9l%c3%a8ve+au+centre+de+son+apprentissage&amp;view=detailv2&amp;&amp;id=BD598A7E115D8098B921D75936881809381A64E0&amp;selectedIndex=0&amp;ccid=71Ss6VN1&amp;simid=608047489223622765&amp;thid=OIP.Mef54ace9537581f095f5ec3c8ede661eo0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Enseignement+des+math%c3%a9matiques,+l'%c3%a9l%c3%a8ve+au+centre+de+son+apprentissage&amp;view=detailv2&amp;&amp;id=BD598A7E115D8098B921D75936881809381A64E0&amp;selectedIndex=0&amp;ccid=71Ss6VN1&amp;simid=608047489223622765&amp;thid=OIP.Mef54ace9537581f095f5ec3c8ede661eo0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2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1574" y="1643061"/>
            <a:ext cx="8632508" cy="1896237"/>
          </a:xfrm>
        </p:spPr>
        <p:txBody>
          <a:bodyPr>
            <a:normAutofit/>
          </a:bodyPr>
          <a:lstStyle/>
          <a:p>
            <a:r>
              <a:rPr lang="fr-CA" sz="4800" dirty="0" smtClean="0"/>
              <a:t>Atelier A-13: </a:t>
            </a:r>
            <a:br>
              <a:rPr lang="fr-CA" sz="4800" dirty="0" smtClean="0"/>
            </a:br>
            <a:r>
              <a:rPr lang="fr-CA" sz="4800" dirty="0" smtClean="0"/>
              <a:t>Approche CIS en mathématique</a:t>
            </a: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Dominique Fournier, </a:t>
            </a:r>
          </a:p>
          <a:p>
            <a:r>
              <a:rPr lang="fr-CA" dirty="0" smtClean="0"/>
              <a:t>conseillère pédagogique en mathématique (primaire, secondaire, éducation des adultes), </a:t>
            </a:r>
            <a:r>
              <a:rPr lang="fr-CA" dirty="0" err="1" smtClean="0"/>
              <a:t>csmv</a:t>
            </a:r>
            <a:r>
              <a:rPr lang="fr-CA" dirty="0" smtClean="0"/>
              <a:t>, 2018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92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1264071" y="1985169"/>
            <a:ext cx="2721592" cy="1963896"/>
            <a:chOff x="3303849" y="192074"/>
            <a:chExt cx="2721592" cy="1963896"/>
          </a:xfrm>
        </p:grpSpPr>
        <p:sp>
          <p:nvSpPr>
            <p:cNvPr id="17" name="Rectangle 16"/>
            <p:cNvSpPr/>
            <p:nvPr/>
          </p:nvSpPr>
          <p:spPr>
            <a:xfrm>
              <a:off x="3433851" y="216582"/>
              <a:ext cx="2591590" cy="19393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187308" y="236267"/>
              <a:ext cx="1112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Surface </a:t>
              </a:r>
              <a:r>
                <a:rPr lang="fr-FR"/>
                <a:t>(aire)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7966" y="874825"/>
              <a:ext cx="1326326" cy="7396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>
              <a:stCxn id="7" idx="1"/>
              <a:endCxn id="7" idx="3"/>
            </p:cNvCxnSpPr>
            <p:nvPr/>
          </p:nvCxnSpPr>
          <p:spPr>
            <a:xfrm>
              <a:off x="3497966" y="1244670"/>
              <a:ext cx="132632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>
              <a:stCxn id="7" idx="0"/>
              <a:endCxn id="7" idx="2"/>
            </p:cNvCxnSpPr>
            <p:nvPr/>
          </p:nvCxnSpPr>
          <p:spPr>
            <a:xfrm>
              <a:off x="4161129" y="874825"/>
              <a:ext cx="0" cy="7396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87308" y="914206"/>
              <a:ext cx="611999" cy="32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8701" y="1303919"/>
              <a:ext cx="820925" cy="813595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106" y="622749"/>
              <a:ext cx="808106" cy="615549"/>
            </a:xfrm>
            <a:prstGeom prst="rect">
              <a:avLst/>
            </a:prstGeom>
          </p:spPr>
        </p:pic>
        <p:pic>
          <p:nvPicPr>
            <p:cNvPr id="46" name="Image 45" descr="images-1.jpe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849" y="192074"/>
              <a:ext cx="702719" cy="603990"/>
            </a:xfrm>
            <a:prstGeom prst="rect">
              <a:avLst/>
            </a:prstGeom>
          </p:spPr>
        </p:pic>
        <p:sp>
          <p:nvSpPr>
            <p:cNvPr id="53" name="Hexagone 52"/>
            <p:cNvSpPr/>
            <p:nvPr/>
          </p:nvSpPr>
          <p:spPr>
            <a:xfrm>
              <a:off x="3471222" y="1739484"/>
              <a:ext cx="438515" cy="378030"/>
            </a:xfrm>
            <a:prstGeom prst="hexagon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Triangle isocèle 53"/>
            <p:cNvSpPr/>
            <p:nvPr/>
          </p:nvSpPr>
          <p:spPr>
            <a:xfrm>
              <a:off x="3970525" y="1865492"/>
              <a:ext cx="223472" cy="236268"/>
            </a:xfrm>
            <a:prstGeom prst="triangl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8221731" y="1985169"/>
            <a:ext cx="2863838" cy="1939388"/>
            <a:chOff x="6191597" y="1739484"/>
            <a:chExt cx="2863838" cy="1939388"/>
          </a:xfrm>
        </p:grpSpPr>
        <p:sp>
          <p:nvSpPr>
            <p:cNvPr id="19" name="Rectangle 18"/>
            <p:cNvSpPr/>
            <p:nvPr/>
          </p:nvSpPr>
          <p:spPr>
            <a:xfrm>
              <a:off x="6191597" y="1739484"/>
              <a:ext cx="2416690" cy="19393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838515" y="1759169"/>
              <a:ext cx="111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/>
                <a:t>Longueur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52900" y="2139685"/>
              <a:ext cx="1910025" cy="1792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52902" y="2381725"/>
              <a:ext cx="938020" cy="1792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52905" y="2664703"/>
              <a:ext cx="182014" cy="179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6449800" y="3550899"/>
              <a:ext cx="20281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690840" y="3451660"/>
              <a:ext cx="0" cy="1968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389045" y="3451660"/>
              <a:ext cx="0" cy="1968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8067955" y="3456385"/>
              <a:ext cx="0" cy="19689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6562855" y="3139334"/>
              <a:ext cx="157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0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7118900" y="3144059"/>
              <a:ext cx="53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1/2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910632" y="3142187"/>
              <a:ext cx="25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1</a:t>
              </a:r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8467" y="2422817"/>
              <a:ext cx="876968" cy="1033568"/>
            </a:xfrm>
            <a:prstGeom prst="rect">
              <a:avLst/>
            </a:prstGeom>
          </p:spPr>
        </p:pic>
      </p:grpSp>
      <p:grpSp>
        <p:nvGrpSpPr>
          <p:cNvPr id="6" name="Grouper 5"/>
          <p:cNvGrpSpPr/>
          <p:nvPr/>
        </p:nvGrpSpPr>
        <p:grpSpPr>
          <a:xfrm>
            <a:off x="3655556" y="4156476"/>
            <a:ext cx="5213093" cy="1939388"/>
            <a:chOff x="2256942" y="4017004"/>
            <a:chExt cx="5213093" cy="1939388"/>
          </a:xfrm>
        </p:grpSpPr>
        <p:sp>
          <p:nvSpPr>
            <p:cNvPr id="16" name="Rectangle 15"/>
            <p:cNvSpPr/>
            <p:nvPr/>
          </p:nvSpPr>
          <p:spPr>
            <a:xfrm>
              <a:off x="2256942" y="4017004"/>
              <a:ext cx="5213093" cy="19393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793616" y="4039313"/>
              <a:ext cx="401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/>
                <a:t>Collection d’objets</a:t>
              </a:r>
            </a:p>
            <a:p>
              <a:pPr algn="ctr"/>
              <a:r>
                <a:rPr lang="fr-FR"/>
                <a:t> (ensemble et sous-ensembles d’objets)</a:t>
              </a:r>
            </a:p>
          </p:txBody>
        </p:sp>
        <p:pic>
          <p:nvPicPr>
            <p:cNvPr id="48" name="Image 47" descr="AA039245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467" y="4595865"/>
              <a:ext cx="1670140" cy="1149164"/>
            </a:xfrm>
            <a:prstGeom prst="rect">
              <a:avLst/>
            </a:prstGeom>
          </p:spPr>
        </p:pic>
        <p:pic>
          <p:nvPicPr>
            <p:cNvPr id="49" name="Image 48" descr="AA039245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5025" y="4754559"/>
              <a:ext cx="1670140" cy="1149164"/>
            </a:xfrm>
            <a:prstGeom prst="rect">
              <a:avLst/>
            </a:prstGeom>
          </p:spPr>
        </p:pic>
        <p:pic>
          <p:nvPicPr>
            <p:cNvPr id="50" name="Image 49" descr="AA039245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590" y="4685644"/>
              <a:ext cx="1670140" cy="114916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6726829" y="4689673"/>
              <a:ext cx="642146" cy="6603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6702255" y="5029084"/>
              <a:ext cx="504441" cy="9274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6804998" y="4440322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075538" y="4445047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090108" y="4745122"/>
              <a:ext cx="199698" cy="249351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7094833" y="5045197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099558" y="5335427"/>
              <a:ext cx="199698" cy="249351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805978" y="4739224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820548" y="5039299"/>
              <a:ext cx="199698" cy="249351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825273" y="5339374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829998" y="5629604"/>
              <a:ext cx="199698" cy="249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7100360" y="5644527"/>
              <a:ext cx="199698" cy="24935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Concret et imagé: il existe 3 modèles de </a:t>
            </a:r>
            <a:r>
              <a:rPr lang="fr-CA" dirty="0" smtClean="0"/>
              <a:t>représentation </a:t>
            </a:r>
            <a:r>
              <a:rPr lang="fr-CA" dirty="0" smtClean="0"/>
              <a:t>des fractions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19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images-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84" y="2527273"/>
            <a:ext cx="1255868" cy="940689"/>
          </a:xfrm>
          <a:prstGeom prst="rect">
            <a:avLst/>
          </a:prstGeom>
        </p:spPr>
      </p:pic>
      <p:pic>
        <p:nvPicPr>
          <p:cNvPr id="28" name="Image 27" descr="Unknown-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23" y="5030157"/>
            <a:ext cx="1417570" cy="164438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397" y="3127848"/>
            <a:ext cx="1657247" cy="129208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842" y="5335805"/>
            <a:ext cx="1455856" cy="145585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623" y="1167223"/>
            <a:ext cx="1370434" cy="13704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956" y="2031848"/>
            <a:ext cx="1092918" cy="15068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3306" y="196980"/>
            <a:ext cx="5039588" cy="653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>
                <a:solidFill>
                  <a:srgbClr val="000000"/>
                </a:solidFill>
              </a:rPr>
              <a:t>Matériel de manipulation </a:t>
            </a:r>
          </a:p>
          <a:p>
            <a:pPr algn="ctr"/>
            <a:r>
              <a:rPr lang="fr-FR">
                <a:solidFill>
                  <a:srgbClr val="000000"/>
                </a:solidFill>
              </a:rPr>
              <a:t>(outils mathématiques)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52597" y="1379087"/>
            <a:ext cx="21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Bandes de fractions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450" y="1800404"/>
            <a:ext cx="1238100" cy="15781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2832" y="1379087"/>
            <a:ext cx="697319" cy="9718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844586" y="1009755"/>
            <a:ext cx="277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Droites numériques variées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979" y="4336764"/>
            <a:ext cx="956065" cy="10235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52597" y="3701785"/>
            <a:ext cx="196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Cartes de fraction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9852" y="1339131"/>
            <a:ext cx="958049" cy="58773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73177" y="1032224"/>
            <a:ext cx="196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Grilles de 10 cases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0112" y="1344110"/>
            <a:ext cx="1493858" cy="11134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3309" y="4681230"/>
            <a:ext cx="874553" cy="10540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13840" y="4659928"/>
            <a:ext cx="1070130" cy="145950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51474" y="4013598"/>
            <a:ext cx="196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Cartes nombres décimaux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18753" y="4189052"/>
            <a:ext cx="901832" cy="101920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65514" y="5497114"/>
            <a:ext cx="766988" cy="105197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544488" y="4841783"/>
            <a:ext cx="196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Blocs forme</a:t>
            </a:r>
          </a:p>
          <a:p>
            <a:pPr algn="ctr"/>
            <a:r>
              <a:rPr lang="fr-FR"/>
              <a:t>Blocs mosaïques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5651" y="1333074"/>
            <a:ext cx="1086456" cy="145121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4730" y="5544499"/>
            <a:ext cx="747556" cy="106849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68841" y="2637249"/>
            <a:ext cx="1206214" cy="128997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988590" y="3280897"/>
            <a:ext cx="124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Blocs de base 10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99851" y="1952053"/>
            <a:ext cx="807546" cy="58560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50811" y="5544499"/>
            <a:ext cx="792883" cy="128843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47966" y="5587351"/>
            <a:ext cx="713836" cy="120431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11544" y="5234418"/>
            <a:ext cx="1172510" cy="117251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13934" y="3745213"/>
            <a:ext cx="1370434" cy="137043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844587" y="5151139"/>
            <a:ext cx="124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Monnaie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643260" y="3506277"/>
            <a:ext cx="124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Balance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696391" y="4056185"/>
            <a:ext cx="248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Tableau d’équivalence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86572" y="102131"/>
            <a:ext cx="1241978" cy="124197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15774" y="113009"/>
            <a:ext cx="1231100" cy="12311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67251" y="2611819"/>
            <a:ext cx="864856" cy="845806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6343101" y="2653557"/>
            <a:ext cx="124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Réglettes</a:t>
            </a:r>
          </a:p>
          <a:p>
            <a:pPr algn="ctr"/>
            <a:r>
              <a:rPr lang="fr-FR" err="1"/>
              <a:t>cuisenaires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4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7193" y="2046895"/>
            <a:ext cx="8047797" cy="117305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66373" y="3476170"/>
            <a:ext cx="8047797" cy="1173052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88786" y="4916259"/>
            <a:ext cx="8047797" cy="1173052"/>
          </a:xfrm>
          <a:prstGeom prst="rect">
            <a:avLst/>
          </a:prstGeom>
          <a:solidFill>
            <a:srgbClr val="008000"/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38363" y="2296987"/>
            <a:ext cx="207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Partage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72785" y="3698504"/>
            <a:ext cx="207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Division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10603" y="5183565"/>
            <a:ext cx="2074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Rapport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1105">
            <a:off x="6781702" y="1666341"/>
            <a:ext cx="1743359" cy="1261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0235">
            <a:off x="8226984" y="1436264"/>
            <a:ext cx="1525550" cy="20340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1901073" y="3566923"/>
            <a:ext cx="306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amis veulent se partager </a:t>
            </a:r>
          </a:p>
          <a:p>
            <a:r>
              <a:rPr lang="fr-FR" dirty="0"/>
              <a:t>2 </a:t>
            </a:r>
            <a:r>
              <a:rPr lang="fr-FR" dirty="0" smtClean="0"/>
              <a:t>pizzas. Combien </a:t>
            </a:r>
            <a:r>
              <a:rPr lang="fr-FR" dirty="0"/>
              <a:t>chacun recevra-t-il?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846795" y="3476170"/>
                <a:ext cx="3067374" cy="12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 smtClean="0"/>
                  <a:t>2 ÷ 3</a:t>
                </a:r>
              </a:p>
              <a:p>
                <a:r>
                  <a:rPr lang="fr-FR" dirty="0"/>
                  <a:t>Chacun recevra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d’une pizza.</a:t>
                </a:r>
              </a:p>
              <a:p>
                <a:r>
                  <a:rPr lang="fr-FR" dirty="0"/>
                  <a:t>                             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795" y="3476170"/>
                <a:ext cx="3067374" cy="1216423"/>
              </a:xfrm>
              <a:prstGeom prst="rect">
                <a:avLst/>
              </a:prstGeom>
              <a:blipFill>
                <a:blip r:embed="rId5"/>
                <a:stretch>
                  <a:fillRect l="-1590" t="-4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1866372" y="2055019"/>
            <a:ext cx="3231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Si deux pommes représentent le tiers de la quantité de pommes dans mon sac, combien de pommes y a t-il dans mon sac en tout ?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26639" y="77189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/>
              <a:t>Il existe 3 sens de la fraction </a:t>
            </a: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02041" y="4916259"/>
            <a:ext cx="3008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une classe, il y a 2 filles pour 3 garçons.</a:t>
            </a:r>
            <a:r>
              <a:rPr lang="fr-FR" dirty="0"/>
              <a:t> </a:t>
            </a:r>
            <a:r>
              <a:rPr lang="fr-FR" dirty="0" smtClean="0"/>
              <a:t>Quelle fraction de la classe représente les filles?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926779" y="4913561"/>
                <a:ext cx="3067374" cy="119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 smtClean="0"/>
                  <a:t>2 : </a:t>
                </a:r>
                <a:r>
                  <a:rPr lang="fr-FR" sz="2800" b="1" dirty="0"/>
                  <a:t>3</a:t>
                </a:r>
              </a:p>
              <a:p>
                <a:r>
                  <a:rPr lang="fr-FR" dirty="0" smtClean="0"/>
                  <a:t>Les filles représentent 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des élèves de la classe.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779" y="4913561"/>
                <a:ext cx="3067374" cy="1193660"/>
              </a:xfrm>
              <a:prstGeom prst="rect">
                <a:avLst/>
              </a:prstGeom>
              <a:blipFill>
                <a:blip r:embed="rId6"/>
                <a:stretch>
                  <a:fillRect l="-1590" t="-4592" r="-3181" b="-71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5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400" dirty="0" smtClean="0"/>
              <a:t>Quelques idées pédagogiques</a:t>
            </a:r>
            <a:endParaRPr lang="fr-CA" sz="6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 sens de la fraction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00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600" dirty="0"/>
              <a:t>Activité 1: développer le sens </a:t>
            </a:r>
            <a:r>
              <a:rPr lang="fr-CA" sz="4600" dirty="0" smtClean="0"/>
              <a:t>de la fraction</a:t>
            </a:r>
            <a:endParaRPr lang="fr-CA" sz="46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1327925" y="1865302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Parties identiques</a:t>
            </a:r>
          </a:p>
          <a:p>
            <a:pPr marL="0" indent="0" algn="ctr">
              <a:buNone/>
            </a:pPr>
            <a:endParaRPr lang="fr-FR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3820" y="2194776"/>
            <a:ext cx="4046134" cy="20616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58482" y="2661683"/>
            <a:ext cx="404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halkboard"/>
                <a:cs typeface="Chalkboard"/>
              </a:rPr>
              <a:t>Représenter le quart d’une surface</a:t>
            </a:r>
            <a:endParaRPr lang="fr-FR" sz="32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824829" y="4349626"/>
            <a:ext cx="1939388" cy="1939388"/>
            <a:chOff x="6687587" y="236268"/>
            <a:chExt cx="1939388" cy="1939388"/>
          </a:xfrm>
        </p:grpSpPr>
        <p:sp>
          <p:nvSpPr>
            <p:cNvPr id="17" name="Rectangle 16"/>
            <p:cNvSpPr/>
            <p:nvPr/>
          </p:nvSpPr>
          <p:spPr>
            <a:xfrm>
              <a:off x="6687587" y="236268"/>
              <a:ext cx="1939388" cy="19393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87587" y="236268"/>
              <a:ext cx="994310" cy="9696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9446937" y="4371283"/>
            <a:ext cx="1939388" cy="1939388"/>
            <a:chOff x="6687587" y="2323328"/>
            <a:chExt cx="1939388" cy="1939388"/>
          </a:xfrm>
        </p:grpSpPr>
        <p:sp>
          <p:nvSpPr>
            <p:cNvPr id="19" name="Rectangle 18"/>
            <p:cNvSpPr/>
            <p:nvPr/>
          </p:nvSpPr>
          <p:spPr>
            <a:xfrm>
              <a:off x="6687587" y="2323328"/>
              <a:ext cx="1939388" cy="193938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>
              <a:stCxn id="19" idx="1"/>
              <a:endCxn id="19" idx="3"/>
            </p:cNvCxnSpPr>
            <p:nvPr/>
          </p:nvCxnSpPr>
          <p:spPr>
            <a:xfrm>
              <a:off x="6687587" y="3293022"/>
              <a:ext cx="193938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9" idx="0"/>
              <a:endCxn id="19" idx="2"/>
            </p:cNvCxnSpPr>
            <p:nvPr/>
          </p:nvCxnSpPr>
          <p:spPr>
            <a:xfrm>
              <a:off x="7657281" y="2323329"/>
              <a:ext cx="0" cy="97199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687587" y="3809863"/>
              <a:ext cx="193938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6687587" y="2323329"/>
              <a:ext cx="969694" cy="96457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657281" y="3829618"/>
              <a:ext cx="0" cy="43199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657281" y="3809863"/>
              <a:ext cx="969694" cy="4528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Triangle rectangle 49"/>
            <p:cNvSpPr/>
            <p:nvPr/>
          </p:nvSpPr>
          <p:spPr>
            <a:xfrm>
              <a:off x="6697432" y="2333173"/>
              <a:ext cx="969694" cy="964578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Sous-titre 2"/>
          <p:cNvSpPr txBox="1">
            <a:spLocks/>
          </p:cNvSpPr>
          <p:nvPr/>
        </p:nvSpPr>
        <p:spPr>
          <a:xfrm>
            <a:off x="7412529" y="2699674"/>
            <a:ext cx="2074650" cy="117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Parties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équivalentes</a:t>
            </a:r>
          </a:p>
          <a:p>
            <a:pPr marL="0" indent="0" algn="ctr">
              <a:buNone/>
            </a:pPr>
            <a:endParaRPr lang="fr-FR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768364" y="5130497"/>
            <a:ext cx="2659519" cy="68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Plus de 4 parties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34" name="Sous-titre 2"/>
          <p:cNvSpPr txBox="1">
            <a:spLocks/>
          </p:cNvSpPr>
          <p:nvPr/>
        </p:nvSpPr>
        <p:spPr>
          <a:xfrm>
            <a:off x="2816887" y="5061622"/>
            <a:ext cx="2659519" cy="684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Chalkboard"/>
                <a:cs typeface="Chalkboard"/>
              </a:rPr>
              <a:t>Moins de 4 parties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halkboard"/>
              <a:cs typeface="Chalkboard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350315" y="2368721"/>
            <a:ext cx="1941652" cy="1939388"/>
            <a:chOff x="5350315" y="2368721"/>
            <a:chExt cx="1941652" cy="1939388"/>
          </a:xfrm>
        </p:grpSpPr>
        <p:grpSp>
          <p:nvGrpSpPr>
            <p:cNvPr id="6" name="Groupe 5"/>
            <p:cNvGrpSpPr/>
            <p:nvPr/>
          </p:nvGrpSpPr>
          <p:grpSpPr>
            <a:xfrm>
              <a:off x="5352579" y="2368721"/>
              <a:ext cx="1939388" cy="1939388"/>
              <a:chOff x="6124236" y="216582"/>
              <a:chExt cx="1939388" cy="193938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124236" y="216582"/>
                <a:ext cx="1939388" cy="19393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/>
              <p:cNvCxnSpPr>
                <a:stCxn id="18" idx="0"/>
                <a:endCxn id="18" idx="2"/>
              </p:cNvCxnSpPr>
              <p:nvPr/>
            </p:nvCxnSpPr>
            <p:spPr>
              <a:xfrm>
                <a:off x="7093930" y="216582"/>
                <a:ext cx="0" cy="19393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>
                <a:stCxn id="18" idx="1"/>
                <a:endCxn id="18" idx="3"/>
              </p:cNvCxnSpPr>
              <p:nvPr/>
            </p:nvCxnSpPr>
            <p:spPr>
              <a:xfrm>
                <a:off x="6124236" y="1186276"/>
                <a:ext cx="193938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5350315" y="2368721"/>
              <a:ext cx="957738" cy="97155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27883" y="2311051"/>
            <a:ext cx="1943999" cy="1939388"/>
            <a:chOff x="9427883" y="2311051"/>
            <a:chExt cx="1943999" cy="1939388"/>
          </a:xfrm>
        </p:grpSpPr>
        <p:grpSp>
          <p:nvGrpSpPr>
            <p:cNvPr id="7" name="Groupe 6"/>
            <p:cNvGrpSpPr/>
            <p:nvPr/>
          </p:nvGrpSpPr>
          <p:grpSpPr>
            <a:xfrm>
              <a:off x="9427883" y="2311051"/>
              <a:ext cx="1943999" cy="1939388"/>
              <a:chOff x="8442091" y="237402"/>
              <a:chExt cx="1943999" cy="1939388"/>
            </a:xfrm>
          </p:grpSpPr>
          <p:grpSp>
            <p:nvGrpSpPr>
              <p:cNvPr id="9" name="Grouper 8"/>
              <p:cNvGrpSpPr/>
              <p:nvPr/>
            </p:nvGrpSpPr>
            <p:grpSpPr>
              <a:xfrm>
                <a:off x="8442091" y="237402"/>
                <a:ext cx="1943999" cy="1939388"/>
                <a:chOff x="4595625" y="237402"/>
                <a:chExt cx="1943999" cy="193938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600236" y="237402"/>
                  <a:ext cx="1939388" cy="19393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" name="Connecteur droit 22"/>
                <p:cNvCxnSpPr/>
                <p:nvPr/>
              </p:nvCxnSpPr>
              <p:spPr>
                <a:xfrm>
                  <a:off x="4595625" y="1230578"/>
                  <a:ext cx="19439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Connecteur droit 23"/>
              <p:cNvCxnSpPr>
                <a:stCxn id="16" idx="1"/>
              </p:cNvCxnSpPr>
              <p:nvPr/>
            </p:nvCxnSpPr>
            <p:spPr>
              <a:xfrm>
                <a:off x="8446701" y="1207096"/>
                <a:ext cx="1939388" cy="969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stCxn id="16" idx="0"/>
              </p:cNvCxnSpPr>
              <p:nvPr/>
            </p:nvCxnSpPr>
            <p:spPr>
              <a:xfrm>
                <a:off x="9416395" y="237402"/>
                <a:ext cx="0" cy="9943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9427883" y="2311051"/>
              <a:ext cx="988748" cy="9931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6850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Activité 1: </a:t>
            </a:r>
            <a:r>
              <a:rPr lang="fr-CA" dirty="0"/>
              <a:t>suite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Modèle collection – 20 jetons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r="26735"/>
          <a:stretch/>
        </p:blipFill>
        <p:spPr>
          <a:xfrm rot="5400000">
            <a:off x="1187333" y="2123062"/>
            <a:ext cx="1629697" cy="253365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Modèle linéaire – réglette brune</a:t>
            </a:r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t="7802" r="11854" b="9248"/>
          <a:stretch/>
        </p:blipFill>
        <p:spPr>
          <a:xfrm>
            <a:off x="1201994" y="4395021"/>
            <a:ext cx="1959246" cy="1747684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6093" r="7823" b="4337"/>
          <a:stretch/>
        </p:blipFill>
        <p:spPr>
          <a:xfrm>
            <a:off x="3476537" y="2582334"/>
            <a:ext cx="2317107" cy="21163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r="23854"/>
          <a:stretch/>
        </p:blipFill>
        <p:spPr>
          <a:xfrm rot="5400000">
            <a:off x="7455349" y="1492198"/>
            <a:ext cx="1844438" cy="39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Activité 1: </a:t>
            </a:r>
            <a:r>
              <a:rPr lang="fr-CA" dirty="0" smtClean="0"/>
              <a:t>suite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1031" y="2277643"/>
            <a:ext cx="4040188" cy="639762"/>
          </a:xfrm>
        </p:spPr>
        <p:txBody>
          <a:bodyPr/>
          <a:lstStyle/>
          <a:p>
            <a:r>
              <a:rPr lang="fr-FR" dirty="0"/>
              <a:t>Renversement didactique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81200" y="2764736"/>
            <a:ext cx="4040188" cy="2967324"/>
          </a:xfrm>
        </p:spPr>
        <p:txBody>
          <a:bodyPr/>
          <a:lstStyle/>
          <a:p>
            <a:r>
              <a:rPr lang="fr-FR" dirty="0"/>
              <a:t>Partir d’un tout et représenter une fraction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Partir d’une fraction et refaire le tout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4814" y="2055560"/>
            <a:ext cx="1939388" cy="1939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8" idx="0"/>
            <a:endCxn id="8" idx="2"/>
          </p:cNvCxnSpPr>
          <p:nvPr/>
        </p:nvCxnSpPr>
        <p:spPr>
          <a:xfrm>
            <a:off x="8294508" y="2055560"/>
            <a:ext cx="0" cy="19393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8" idx="1"/>
            <a:endCxn id="8" idx="3"/>
          </p:cNvCxnSpPr>
          <p:nvPr/>
        </p:nvCxnSpPr>
        <p:spPr>
          <a:xfrm>
            <a:off x="7324814" y="3025254"/>
            <a:ext cx="193938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84300" y="4496436"/>
            <a:ext cx="910208" cy="910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7607476" y="4635612"/>
            <a:ext cx="791133" cy="646331"/>
            <a:chOff x="4143036" y="4871557"/>
            <a:chExt cx="791133" cy="646331"/>
          </a:xfrm>
        </p:grpSpPr>
        <p:sp>
          <p:nvSpPr>
            <p:cNvPr id="14" name="ZoneTexte 13"/>
            <p:cNvSpPr txBox="1"/>
            <p:nvPr/>
          </p:nvSpPr>
          <p:spPr>
            <a:xfrm>
              <a:off x="4191614" y="4871557"/>
              <a:ext cx="74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/>
                <a:t>1</a:t>
              </a:r>
            </a:p>
            <a:p>
              <a:r>
                <a:rPr lang="fr-FR"/>
                <a:t>4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4143036" y="5190776"/>
              <a:ext cx="4441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1655032" y="5961065"/>
            <a:ext cx="74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Activité : Défi mathématique 4, guide de l’enseignant  </a:t>
            </a:r>
          </a:p>
        </p:txBody>
      </p:sp>
      <p:sp>
        <p:nvSpPr>
          <p:cNvPr id="21" name="Flèche courbée vers la droite 20"/>
          <p:cNvSpPr/>
          <p:nvPr/>
        </p:nvSpPr>
        <p:spPr>
          <a:xfrm>
            <a:off x="1655031" y="3358738"/>
            <a:ext cx="589880" cy="1137699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 flipH="1" flipV="1">
            <a:off x="5625398" y="3297930"/>
            <a:ext cx="505503" cy="1198506"/>
          </a:xfrm>
          <a:prstGeom prst="curvedRightArrow">
            <a:avLst/>
          </a:prstGeom>
          <a:solidFill>
            <a:srgbClr val="604A7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Activité 1: </a:t>
            </a:r>
            <a:r>
              <a:rPr lang="fr-CA" dirty="0"/>
              <a:t>suite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Modèle collection</a:t>
            </a:r>
          </a:p>
          <a:p>
            <a:r>
              <a:rPr lang="fr-CA" dirty="0" smtClean="0"/>
              <a:t>3 jetons équivalent au quart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24174" r="8354" b="23219"/>
          <a:stretch/>
        </p:blipFill>
        <p:spPr>
          <a:xfrm>
            <a:off x="1725561" y="3399503"/>
            <a:ext cx="3716594" cy="177718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Modèle linéaire</a:t>
            </a:r>
          </a:p>
          <a:p>
            <a:r>
              <a:rPr lang="fr-CA" dirty="0" smtClean="0"/>
              <a:t>Réglette mauve(rose) équivaut au quart</a:t>
            </a:r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r="30160"/>
          <a:stretch/>
        </p:blipFill>
        <p:spPr>
          <a:xfrm rot="5400000">
            <a:off x="7971504" y="2613744"/>
            <a:ext cx="1880417" cy="3378200"/>
          </a:xfrm>
        </p:spPr>
      </p:pic>
    </p:spTree>
    <p:extLst>
      <p:ext uri="{BB962C8B-B14F-4D97-AF65-F5344CB8AC3E}">
        <p14:creationId xmlns:p14="http://schemas.microsoft.com/office/powerpoint/2010/main" val="34085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71809" y="423041"/>
            <a:ext cx="342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FFFFFF"/>
                </a:solidFill>
              </a:rPr>
              <a:t>Rapport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97280" y="1969530"/>
            <a:ext cx="7470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Que </a:t>
            </a:r>
            <a:r>
              <a:rPr lang="fr-FR" dirty="0"/>
              <a:t>dire de </a:t>
            </a:r>
            <a:r>
              <a:rPr lang="fr-FR" dirty="0" smtClean="0"/>
              <a:t>cette </a:t>
            </a:r>
            <a:r>
              <a:rPr lang="fr-FR" dirty="0"/>
              <a:t>façon de colliger les notes 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4 bonnes réponses sur 5 au numéro 1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1 bonne réponse sur 2 au numéro 2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3 bonnes réponses sur 3 au numéro 3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8 bonnes réponses sur 10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77" y="3602457"/>
            <a:ext cx="1492071" cy="21425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5584745" y="3736536"/>
            <a:ext cx="14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Note :    </a:t>
            </a:r>
            <a:r>
              <a:rPr lang="fr-FR" b="1" dirty="0"/>
              <a:t>8/10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25510" y="4260244"/>
            <a:ext cx="5304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4/5</a:t>
            </a:r>
          </a:p>
          <a:p>
            <a:endParaRPr lang="fr-FR" dirty="0"/>
          </a:p>
          <a:p>
            <a:r>
              <a:rPr lang="fr-FR" dirty="0"/>
              <a:t>1/2</a:t>
            </a:r>
          </a:p>
          <a:p>
            <a:endParaRPr lang="fr-FR" dirty="0"/>
          </a:p>
          <a:p>
            <a:r>
              <a:rPr lang="fr-FR" dirty="0"/>
              <a:t>3/3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2: se questionner sur le sens RAPPORT de la fraction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7993625" y="2344994"/>
            <a:ext cx="2247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Modèle collection ???</a:t>
            </a:r>
          </a:p>
          <a:p>
            <a:endParaRPr lang="fr-CA" dirty="0"/>
          </a:p>
          <a:p>
            <a:r>
              <a:rPr lang="fr-CA" dirty="0" smtClean="0"/>
              <a:t>Modèle linéaire ???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90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71809" y="423041"/>
            <a:ext cx="342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>
                <a:solidFill>
                  <a:srgbClr val="FFFFFF"/>
                </a:solidFill>
              </a:rPr>
              <a:t>Rapport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97280" y="1969530"/>
            <a:ext cx="7470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Que </a:t>
            </a:r>
            <a:r>
              <a:rPr lang="fr-FR" dirty="0"/>
              <a:t>dire de </a:t>
            </a:r>
            <a:r>
              <a:rPr lang="fr-FR" dirty="0" smtClean="0"/>
              <a:t>cette </a:t>
            </a:r>
            <a:r>
              <a:rPr lang="fr-FR" dirty="0"/>
              <a:t>façon de colliger les notes 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4 bonnes réponses sur 5 au numéro 1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1 bonne réponse sur 2 au numéro 2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eu 3 bonnes réponses sur 3 au numéro 3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J’ai 8 bonnes réponses sur 10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377" y="3602457"/>
            <a:ext cx="1492071" cy="21425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5584745" y="3736536"/>
            <a:ext cx="14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Note :    </a:t>
            </a:r>
            <a:r>
              <a:rPr lang="fr-FR" b="1" dirty="0"/>
              <a:t>8/10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25510" y="4260244"/>
            <a:ext cx="5304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4/5</a:t>
            </a:r>
          </a:p>
          <a:p>
            <a:endParaRPr lang="fr-FR" dirty="0"/>
          </a:p>
          <a:p>
            <a:r>
              <a:rPr lang="fr-FR" dirty="0"/>
              <a:t>1/2</a:t>
            </a:r>
          </a:p>
          <a:p>
            <a:endParaRPr lang="fr-FR" dirty="0"/>
          </a:p>
          <a:p>
            <a:r>
              <a:rPr lang="fr-FR" dirty="0"/>
              <a:t>3/3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2: se questionner sur le sens RAPPORT de la fraction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51" y="1788528"/>
            <a:ext cx="2616829" cy="15435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14" y="3393821"/>
            <a:ext cx="4178521" cy="14588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85" y="4988573"/>
            <a:ext cx="3336553" cy="16097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6" y="3996287"/>
            <a:ext cx="2828952" cy="1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26306" y="1567657"/>
            <a:ext cx="10058400" cy="4022725"/>
          </a:xfrm>
        </p:spPr>
        <p:txBody>
          <a:bodyPr/>
          <a:lstStyle/>
          <a:p>
            <a:r>
              <a:rPr lang="fr-CA" sz="2400" dirty="0"/>
              <a:t>« More </a:t>
            </a:r>
            <a:r>
              <a:rPr lang="fr-CA" sz="2400" dirty="0" err="1"/>
              <a:t>often</a:t>
            </a:r>
            <a:r>
              <a:rPr lang="fr-CA" sz="2400" dirty="0"/>
              <a:t> </a:t>
            </a:r>
            <a:r>
              <a:rPr lang="fr-CA" sz="2400" dirty="0" err="1"/>
              <a:t>than</a:t>
            </a:r>
            <a:r>
              <a:rPr lang="fr-CA" sz="2400" dirty="0"/>
              <a:t> not, </a:t>
            </a:r>
            <a:r>
              <a:rPr lang="fr-CA" sz="2400" dirty="0" err="1"/>
              <a:t>when</a:t>
            </a:r>
            <a:r>
              <a:rPr lang="fr-CA" sz="2400" dirty="0"/>
              <a:t> </a:t>
            </a:r>
            <a:r>
              <a:rPr lang="fr-CA" sz="2400" dirty="0" err="1"/>
              <a:t>students</a:t>
            </a:r>
            <a:r>
              <a:rPr lang="fr-CA" sz="2400" dirty="0"/>
              <a:t> do not </a:t>
            </a:r>
            <a:r>
              <a:rPr lang="fr-CA" sz="2400" dirty="0" err="1"/>
              <a:t>learn</a:t>
            </a:r>
            <a:r>
              <a:rPr lang="fr-CA" sz="2400" dirty="0"/>
              <a:t>, </a:t>
            </a:r>
            <a:r>
              <a:rPr lang="fr-CA" sz="2400" dirty="0" err="1"/>
              <a:t>they</a:t>
            </a:r>
            <a:r>
              <a:rPr lang="fr-CA" sz="2400" dirty="0"/>
              <a:t> do not </a:t>
            </a:r>
            <a:r>
              <a:rPr lang="fr-CA" sz="2400" dirty="0" err="1"/>
              <a:t>need</a:t>
            </a:r>
            <a:r>
              <a:rPr lang="fr-CA" sz="2400" dirty="0"/>
              <a:t> more ; </a:t>
            </a:r>
            <a:r>
              <a:rPr lang="fr-CA" sz="2400" dirty="0" err="1"/>
              <a:t>rather</a:t>
            </a:r>
            <a:r>
              <a:rPr lang="fr-CA" sz="2400" dirty="0"/>
              <a:t>, </a:t>
            </a:r>
            <a:r>
              <a:rPr lang="fr-CA" sz="2400" dirty="0" err="1"/>
              <a:t>they</a:t>
            </a:r>
            <a:r>
              <a:rPr lang="fr-CA" sz="2400" dirty="0"/>
              <a:t> </a:t>
            </a:r>
            <a:r>
              <a:rPr lang="fr-CA" sz="2400" dirty="0" err="1"/>
              <a:t>need</a:t>
            </a:r>
            <a:r>
              <a:rPr lang="fr-CA" sz="2400" dirty="0"/>
              <a:t> </a:t>
            </a:r>
            <a:r>
              <a:rPr lang="fr-CA" sz="2400" dirty="0" err="1"/>
              <a:t>different</a:t>
            </a:r>
            <a:r>
              <a:rPr lang="fr-CA" sz="2400" dirty="0"/>
              <a:t>. » </a:t>
            </a:r>
          </a:p>
          <a:p>
            <a:pPr algn="r"/>
            <a:r>
              <a:rPr lang="fr-CA" sz="2400" dirty="0"/>
              <a:t>John </a:t>
            </a:r>
            <a:r>
              <a:rPr lang="fr-CA" sz="2400" dirty="0" err="1"/>
              <a:t>Hattie</a:t>
            </a:r>
            <a:r>
              <a:rPr lang="fr-CA" sz="2400" dirty="0"/>
              <a:t>, Visible Learning (2012)</a:t>
            </a:r>
          </a:p>
          <a:p>
            <a:r>
              <a:rPr lang="fr-CA" sz="2400" dirty="0"/>
              <a:t/>
            </a:r>
            <a:br>
              <a:rPr lang="fr-CA" sz="2400" dirty="0"/>
            </a:br>
            <a:r>
              <a:rPr lang="fr-CA" sz="2400" dirty="0"/>
              <a:t>« Plus souvent qu'autrement, lorsque les élèves n'apprennent pas, ils n'ont pas besoin </a:t>
            </a:r>
            <a:r>
              <a:rPr lang="fr-CA" sz="2400" dirty="0" smtClean="0"/>
              <a:t>d’en faire plus; </a:t>
            </a:r>
            <a:r>
              <a:rPr lang="fr-CA" sz="2400" dirty="0"/>
              <a:t>au contraire, ils ont besoin </a:t>
            </a:r>
            <a:r>
              <a:rPr lang="fr-CA" sz="2400" dirty="0" smtClean="0"/>
              <a:t>d’apprendre différemment</a:t>
            </a:r>
            <a:r>
              <a:rPr lang="fr-CA" sz="2400" dirty="0"/>
              <a:t>. » </a:t>
            </a:r>
            <a:r>
              <a:rPr lang="fr-CA" sz="2400" i="1" dirty="0"/>
              <a:t>(traduction libre)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94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83" y="3429001"/>
            <a:ext cx="1784883" cy="18518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133" y="3882655"/>
            <a:ext cx="596435" cy="611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2809" y="1831409"/>
            <a:ext cx="723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/>
              </a:rPr>
              <a:t>Veux-tu la moitié </a:t>
            </a:r>
            <a:r>
              <a:rPr lang="fr-FR" sz="2800" b="1" dirty="0" smtClean="0">
                <a:effectLst/>
              </a:rPr>
              <a:t>du gâteau 1 </a:t>
            </a:r>
            <a:r>
              <a:rPr lang="fr-FR" sz="2800" b="1" dirty="0">
                <a:effectLst/>
              </a:rPr>
              <a:t>ou le tiers </a:t>
            </a:r>
            <a:r>
              <a:rPr lang="fr-FR" sz="2800" b="1" dirty="0" smtClean="0">
                <a:effectLst/>
              </a:rPr>
              <a:t>du gâteau 2?</a:t>
            </a:r>
            <a:endParaRPr lang="fr-FR" sz="2800" b="1" dirty="0">
              <a:effectLst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121" y="3570543"/>
            <a:ext cx="2672583" cy="22073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3: Reconnaître l’entier de référence</a:t>
            </a:r>
            <a:endParaRPr lang="fr-CA" dirty="0"/>
          </a:p>
        </p:txBody>
      </p:sp>
      <p:pic>
        <p:nvPicPr>
          <p:cNvPr id="1026" name="Picture 2" descr="RÃ©sultats de recherche d'images pour Â«Â gateau dessinÂ Â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71" y="3320453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s de recherche d'images pour Â«Â gateau dessinÂ Â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09" y="3259931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44166" y="2874802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Gâteau 1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6062312" y="2890599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Gâteau 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99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35"/>
          <p:cNvGrpSpPr/>
          <p:nvPr/>
        </p:nvGrpSpPr>
        <p:grpSpPr>
          <a:xfrm>
            <a:off x="5303845" y="3990113"/>
            <a:ext cx="607071" cy="805417"/>
            <a:chOff x="782801" y="3659422"/>
            <a:chExt cx="607071" cy="805417"/>
          </a:xfrm>
        </p:grpSpPr>
        <p:sp>
          <p:nvSpPr>
            <p:cNvPr id="8" name="Rectangle 7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r 30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2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3</a:t>
                </a: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er 45"/>
          <p:cNvGrpSpPr/>
          <p:nvPr/>
        </p:nvGrpSpPr>
        <p:grpSpPr>
          <a:xfrm>
            <a:off x="1737791" y="5095353"/>
            <a:ext cx="650598" cy="805417"/>
            <a:chOff x="3115862" y="3593779"/>
            <a:chExt cx="650598" cy="805417"/>
          </a:xfrm>
        </p:grpSpPr>
        <p:sp>
          <p:nvSpPr>
            <p:cNvPr id="14" name="Rectangle 13"/>
            <p:cNvSpPr/>
            <p:nvPr/>
          </p:nvSpPr>
          <p:spPr>
            <a:xfrm>
              <a:off x="3115862" y="3593779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r 44"/>
            <p:cNvGrpSpPr/>
            <p:nvPr/>
          </p:nvGrpSpPr>
          <p:grpSpPr>
            <a:xfrm>
              <a:off x="3155802" y="3652863"/>
              <a:ext cx="610658" cy="706398"/>
              <a:chOff x="4757124" y="2996327"/>
              <a:chExt cx="610658" cy="706398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4757124" y="2996327"/>
                <a:ext cx="51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 51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4758030" y="3333393"/>
                <a:ext cx="609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100</a:t>
                </a:r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>
                <a:off x="4758030" y="3365659"/>
                <a:ext cx="51453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er 46"/>
          <p:cNvGrpSpPr/>
          <p:nvPr/>
        </p:nvGrpSpPr>
        <p:grpSpPr>
          <a:xfrm>
            <a:off x="4293548" y="3990113"/>
            <a:ext cx="650598" cy="805417"/>
            <a:chOff x="3115862" y="3593779"/>
            <a:chExt cx="650598" cy="805417"/>
          </a:xfrm>
        </p:grpSpPr>
        <p:sp>
          <p:nvSpPr>
            <p:cNvPr id="21" name="Rectangle 20"/>
            <p:cNvSpPr/>
            <p:nvPr/>
          </p:nvSpPr>
          <p:spPr>
            <a:xfrm>
              <a:off x="3115862" y="3593779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r 48"/>
            <p:cNvGrpSpPr/>
            <p:nvPr/>
          </p:nvGrpSpPr>
          <p:grpSpPr>
            <a:xfrm>
              <a:off x="3155802" y="3652863"/>
              <a:ext cx="610658" cy="706398"/>
              <a:chOff x="4757124" y="2996327"/>
              <a:chExt cx="610658" cy="706398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4757124" y="2996327"/>
                <a:ext cx="51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 10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4758030" y="3333393"/>
                <a:ext cx="609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100</a:t>
                </a:r>
              </a:p>
            </p:txBody>
          </p:sp>
          <p:cxnSp>
            <p:nvCxnSpPr>
              <p:cNvPr id="25" name="Connecteur droit 24"/>
              <p:cNvCxnSpPr/>
              <p:nvPr/>
            </p:nvCxnSpPr>
            <p:spPr>
              <a:xfrm>
                <a:off x="4758030" y="3365659"/>
                <a:ext cx="51453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er 52"/>
          <p:cNvGrpSpPr/>
          <p:nvPr/>
        </p:nvGrpSpPr>
        <p:grpSpPr>
          <a:xfrm>
            <a:off x="2586433" y="5075416"/>
            <a:ext cx="607071" cy="805417"/>
            <a:chOff x="782801" y="3659422"/>
            <a:chExt cx="607071" cy="805417"/>
          </a:xfrm>
        </p:grpSpPr>
        <p:sp>
          <p:nvSpPr>
            <p:cNvPr id="27" name="Rectangle 26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r 54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1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4</a:t>
                </a: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er 58"/>
          <p:cNvGrpSpPr/>
          <p:nvPr/>
        </p:nvGrpSpPr>
        <p:grpSpPr>
          <a:xfrm>
            <a:off x="3578579" y="5072959"/>
            <a:ext cx="607071" cy="805417"/>
            <a:chOff x="782801" y="3659422"/>
            <a:chExt cx="607071" cy="805417"/>
          </a:xfrm>
        </p:grpSpPr>
        <p:sp>
          <p:nvSpPr>
            <p:cNvPr id="33" name="Rectangle 32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4" name="Grouper 60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1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3</a:t>
                </a:r>
              </a:p>
            </p:txBody>
          </p:sp>
          <p:cxnSp>
            <p:nvCxnSpPr>
              <p:cNvPr id="37" name="Connecteur droit 36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er 64"/>
          <p:cNvGrpSpPr/>
          <p:nvPr/>
        </p:nvGrpSpPr>
        <p:grpSpPr>
          <a:xfrm>
            <a:off x="2824689" y="2955937"/>
            <a:ext cx="650598" cy="805417"/>
            <a:chOff x="3115862" y="3593779"/>
            <a:chExt cx="650598" cy="805417"/>
          </a:xfrm>
        </p:grpSpPr>
        <p:sp>
          <p:nvSpPr>
            <p:cNvPr id="39" name="Rectangle 38"/>
            <p:cNvSpPr/>
            <p:nvPr/>
          </p:nvSpPr>
          <p:spPr>
            <a:xfrm>
              <a:off x="3115862" y="3593779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r 66"/>
            <p:cNvGrpSpPr/>
            <p:nvPr/>
          </p:nvGrpSpPr>
          <p:grpSpPr>
            <a:xfrm>
              <a:off x="3147814" y="3652863"/>
              <a:ext cx="618646" cy="706398"/>
              <a:chOff x="4749136" y="2996327"/>
              <a:chExt cx="618646" cy="706398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4749136" y="2996327"/>
                <a:ext cx="51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 16 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4758030" y="3333393"/>
                <a:ext cx="609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 17</a:t>
                </a:r>
              </a:p>
            </p:txBody>
          </p:sp>
          <p:cxnSp>
            <p:nvCxnSpPr>
              <p:cNvPr id="43" name="Connecteur droit 42"/>
              <p:cNvCxnSpPr/>
              <p:nvPr/>
            </p:nvCxnSpPr>
            <p:spPr>
              <a:xfrm>
                <a:off x="4758030" y="3365659"/>
                <a:ext cx="51453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er 70"/>
          <p:cNvGrpSpPr/>
          <p:nvPr/>
        </p:nvGrpSpPr>
        <p:grpSpPr>
          <a:xfrm>
            <a:off x="2360011" y="3999686"/>
            <a:ext cx="607071" cy="805417"/>
            <a:chOff x="782801" y="3659422"/>
            <a:chExt cx="607071" cy="805417"/>
          </a:xfrm>
        </p:grpSpPr>
        <p:sp>
          <p:nvSpPr>
            <p:cNvPr id="45" name="Rectangle 44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6" name="Grouper 72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2</a:t>
                </a: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5</a:t>
                </a:r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er 89"/>
          <p:cNvGrpSpPr/>
          <p:nvPr/>
        </p:nvGrpSpPr>
        <p:grpSpPr>
          <a:xfrm>
            <a:off x="3763373" y="2940280"/>
            <a:ext cx="650598" cy="805417"/>
            <a:chOff x="3115862" y="3593779"/>
            <a:chExt cx="650598" cy="805417"/>
          </a:xfrm>
        </p:grpSpPr>
        <p:sp>
          <p:nvSpPr>
            <p:cNvPr id="51" name="Rectangle 50"/>
            <p:cNvSpPr/>
            <p:nvPr/>
          </p:nvSpPr>
          <p:spPr>
            <a:xfrm>
              <a:off x="3115862" y="3593779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2" name="Grouper 91"/>
            <p:cNvGrpSpPr/>
            <p:nvPr/>
          </p:nvGrpSpPr>
          <p:grpSpPr>
            <a:xfrm>
              <a:off x="3155802" y="3652863"/>
              <a:ext cx="610658" cy="706398"/>
              <a:chOff x="4757124" y="2996327"/>
              <a:chExt cx="610658" cy="706398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4757124" y="2996327"/>
                <a:ext cx="515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   7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4758030" y="3333393"/>
                <a:ext cx="609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100</a:t>
                </a:r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>
                <a:off x="4758030" y="3365659"/>
                <a:ext cx="51453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er 95"/>
          <p:cNvGrpSpPr/>
          <p:nvPr/>
        </p:nvGrpSpPr>
        <p:grpSpPr>
          <a:xfrm>
            <a:off x="4712746" y="2955937"/>
            <a:ext cx="607071" cy="805417"/>
            <a:chOff x="782801" y="3659422"/>
            <a:chExt cx="607071" cy="805417"/>
          </a:xfrm>
        </p:grpSpPr>
        <p:sp>
          <p:nvSpPr>
            <p:cNvPr id="57" name="Rectangle 56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8" name="Grouper 97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59" name="ZoneTexte 58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4</a:t>
                </a: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3</a:t>
                </a: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er 101"/>
          <p:cNvGrpSpPr/>
          <p:nvPr/>
        </p:nvGrpSpPr>
        <p:grpSpPr>
          <a:xfrm>
            <a:off x="5268081" y="5087553"/>
            <a:ext cx="607071" cy="805417"/>
            <a:chOff x="782801" y="3659422"/>
            <a:chExt cx="607071" cy="805417"/>
          </a:xfrm>
        </p:grpSpPr>
        <p:sp>
          <p:nvSpPr>
            <p:cNvPr id="63" name="Rectangle 62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4" name="Grouper 103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65" name="ZoneTexte 64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7</a:t>
                </a: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5</a:t>
                </a:r>
              </a:p>
            </p:txBody>
          </p:sp>
          <p:cxnSp>
            <p:nvCxnSpPr>
              <p:cNvPr id="67" name="Connecteur droit 66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er 107"/>
          <p:cNvGrpSpPr/>
          <p:nvPr/>
        </p:nvGrpSpPr>
        <p:grpSpPr>
          <a:xfrm>
            <a:off x="4457629" y="5120930"/>
            <a:ext cx="607071" cy="805417"/>
            <a:chOff x="782801" y="3659422"/>
            <a:chExt cx="607071" cy="805417"/>
          </a:xfrm>
        </p:grpSpPr>
        <p:sp>
          <p:nvSpPr>
            <p:cNvPr id="69" name="Rectangle 68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0" name="Grouper 109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71" name="ZoneTexte 70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1</a:t>
                </a: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9</a:t>
                </a: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r 113"/>
          <p:cNvGrpSpPr/>
          <p:nvPr/>
        </p:nvGrpSpPr>
        <p:grpSpPr>
          <a:xfrm>
            <a:off x="3326780" y="3990113"/>
            <a:ext cx="607071" cy="805417"/>
            <a:chOff x="782801" y="3659422"/>
            <a:chExt cx="607071" cy="805417"/>
          </a:xfrm>
        </p:grpSpPr>
        <p:sp>
          <p:nvSpPr>
            <p:cNvPr id="75" name="Rectangle 74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6" name="Grouper 115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77" name="ZoneTexte 76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9</a:t>
                </a: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4</a:t>
                </a:r>
              </a:p>
            </p:txBody>
          </p:sp>
          <p:cxnSp>
            <p:nvCxnSpPr>
              <p:cNvPr id="79" name="Connecteur droit 78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er 119"/>
          <p:cNvGrpSpPr/>
          <p:nvPr/>
        </p:nvGrpSpPr>
        <p:grpSpPr>
          <a:xfrm>
            <a:off x="1940655" y="2940280"/>
            <a:ext cx="607071" cy="805417"/>
            <a:chOff x="782801" y="3659422"/>
            <a:chExt cx="607071" cy="805417"/>
          </a:xfrm>
        </p:grpSpPr>
        <p:sp>
          <p:nvSpPr>
            <p:cNvPr id="81" name="Rectangle 80"/>
            <p:cNvSpPr/>
            <p:nvPr/>
          </p:nvSpPr>
          <p:spPr>
            <a:xfrm>
              <a:off x="782801" y="3659422"/>
              <a:ext cx="607071" cy="8054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2" name="Grouper 121"/>
            <p:cNvGrpSpPr/>
            <p:nvPr/>
          </p:nvGrpSpPr>
          <p:grpSpPr>
            <a:xfrm>
              <a:off x="879918" y="3659422"/>
              <a:ext cx="423352" cy="706398"/>
              <a:chOff x="4265469" y="2971878"/>
              <a:chExt cx="423352" cy="706398"/>
            </a:xfrm>
          </p:grpSpPr>
          <p:sp>
            <p:nvSpPr>
              <p:cNvPr id="83" name="ZoneTexte 82"/>
              <p:cNvSpPr txBox="1"/>
              <p:nvPr/>
            </p:nvSpPr>
            <p:spPr>
              <a:xfrm>
                <a:off x="4329372" y="2971878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9</a:t>
                </a: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4330004" y="3308944"/>
                <a:ext cx="27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3</a:t>
                </a:r>
              </a:p>
            </p:txBody>
          </p:sp>
          <p:cxnSp>
            <p:nvCxnSpPr>
              <p:cNvPr id="85" name="Connecteur droit 84"/>
              <p:cNvCxnSpPr/>
              <p:nvPr/>
            </p:nvCxnSpPr>
            <p:spPr>
              <a:xfrm>
                <a:off x="4265469" y="3341210"/>
                <a:ext cx="423352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38" y="2254784"/>
            <a:ext cx="4839417" cy="2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Activité 4: Établir des liens entre le numérateur, le dénominateur et la valeur de la fraction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1187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41" y="3211136"/>
            <a:ext cx="8525055" cy="1382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01462" y="212716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3,5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95054" y="211505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3,125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11643" y="2115054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3,4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45725" y="211505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3,75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29973" y="211505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3,66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77" y="4702281"/>
            <a:ext cx="949043" cy="118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639173" y="5654501"/>
            <a:ext cx="1435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Activité : 7.6, page 199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Activité 5: </a:t>
            </a:r>
            <a:r>
              <a:rPr lang="fr-FR" dirty="0" smtClean="0"/>
              <a:t>Établir des liens entre les nombres décimaux et les fractions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983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60691" y="2693897"/>
            <a:ext cx="7968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+mj-lt"/>
                <a:ea typeface="+mj-ea"/>
                <a:cs typeface="+mj-cs"/>
              </a:rPr>
              <a:t>Bâtir des ensemble de fractions équivalentes </a:t>
            </a:r>
          </a:p>
          <a:p>
            <a:r>
              <a:rPr lang="fr-FR" dirty="0"/>
              <a:t>APPLET: </a:t>
            </a:r>
            <a:r>
              <a:rPr lang="fr-FR" dirty="0">
                <a:hlinkClick r:id="rId2"/>
              </a:rPr>
              <a:t>http://illuminations.nctm.org/Activity.aspx?id=3510</a:t>
            </a:r>
            <a:endParaRPr lang="fr-FR" dirty="0"/>
          </a:p>
          <a:p>
            <a:endParaRPr lang="fr-FR" dirty="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435179" y="4559941"/>
            <a:ext cx="8363949" cy="1116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800" dirty="0"/>
              <a:t>Jeu fractions équivalentes (3 modèles imagés)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370885" y="5702346"/>
            <a:ext cx="796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APPLET: </a:t>
            </a:r>
            <a:r>
              <a:rPr lang="fr-FR" dirty="0">
                <a:hlinkClick r:id="rId3"/>
              </a:rPr>
              <a:t>http://phet.colorado.edu/sims/html/fraction-matcher/latest/fraction-matcher_en.html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93" y="4559941"/>
            <a:ext cx="2921794" cy="18632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95" y="2406268"/>
            <a:ext cx="2256666" cy="187093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800" dirty="0" smtClean="0"/>
              <a:t>Activité 6: Bâtir des ensembles de fractions équivalentes (varier les types de représentation)</a:t>
            </a:r>
            <a:endParaRPr lang="fr-CA" sz="3800" dirty="0"/>
          </a:p>
        </p:txBody>
      </p:sp>
    </p:spTree>
    <p:extLst>
      <p:ext uri="{BB962C8B-B14F-4D97-AF65-F5344CB8AC3E}">
        <p14:creationId xmlns:p14="http://schemas.microsoft.com/office/powerpoint/2010/main" val="30712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400" dirty="0" smtClean="0"/>
              <a:t>Quelques idées pédagogiques</a:t>
            </a:r>
            <a:endParaRPr lang="fr-CA" sz="6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Opérations sur les fractions, les nombres décimaux et les pourcentages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66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Préalables avant de travailler les opérations sur les fractions</a:t>
            </a:r>
            <a:endParaRPr lang="fr-CA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512145"/>
              </p:ext>
            </p:extLst>
          </p:nvPr>
        </p:nvGraphicFramePr>
        <p:xfrm>
          <a:off x="2436018" y="2043113"/>
          <a:ext cx="7774781" cy="408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68" y="2577072"/>
            <a:ext cx="1537436" cy="11606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6" y="2269015"/>
            <a:ext cx="1628775" cy="109521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97" y="3590128"/>
            <a:ext cx="2143795" cy="8144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64" y="3907632"/>
            <a:ext cx="1626675" cy="14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7: Le développement du sens des opérations d’addition de fractions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smtClean="0"/>
                  <a:t>L’addition de deux nombres donne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dirty="0" smtClean="0"/>
                  <a:t>. </a:t>
                </a:r>
              </a:p>
              <a:p>
                <a:pPr marL="0" indent="0">
                  <a:buNone/>
                </a:pPr>
                <a:r>
                  <a:rPr lang="fr-CA" dirty="0" smtClean="0"/>
                  <a:t>Quelles peuvent être ces deux nombres?</a:t>
                </a:r>
              </a:p>
              <a:p>
                <a:pPr marL="0" indent="0">
                  <a:buNone/>
                </a:pPr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668" y="4389984"/>
            <a:ext cx="1047944" cy="1363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280809"/>
            <a:ext cx="9048544" cy="7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Activités ouvertes en mathématiques</a:t>
            </a:r>
            <a:r>
              <a:rPr lang="fr-FR" sz="1200" dirty="0"/>
              <a:t>, 600 « bonnes » questions pour développer la </a:t>
            </a:r>
          </a:p>
          <a:p>
            <a:r>
              <a:rPr lang="fr-FR" sz="1200" dirty="0"/>
              <a:t>compréhension en mathématiques, Peter Sullivan, Pat </a:t>
            </a:r>
            <a:r>
              <a:rPr lang="fr-FR" sz="1200" dirty="0" err="1"/>
              <a:t>Lilburn</a:t>
            </a:r>
            <a:endParaRPr lang="fr-FR" sz="1200" dirty="0"/>
          </a:p>
          <a:p>
            <a:endParaRPr lang="fr-FR" dirty="0"/>
          </a:p>
        </p:txBody>
      </p:sp>
      <p:grpSp>
        <p:nvGrpSpPr>
          <p:cNvPr id="9" name="Grouper 22"/>
          <p:cNvGrpSpPr/>
          <p:nvPr/>
        </p:nvGrpSpPr>
        <p:grpSpPr>
          <a:xfrm>
            <a:off x="5456170" y="2230806"/>
            <a:ext cx="787154" cy="779478"/>
            <a:chOff x="1420774" y="4101479"/>
            <a:chExt cx="787154" cy="779478"/>
          </a:xfrm>
        </p:grpSpPr>
        <p:sp>
          <p:nvSpPr>
            <p:cNvPr id="10" name="Ellipse 9"/>
            <p:cNvSpPr/>
            <p:nvPr/>
          </p:nvSpPr>
          <p:spPr>
            <a:xfrm>
              <a:off x="1584860" y="4249547"/>
              <a:ext cx="492304" cy="492304"/>
            </a:xfrm>
            <a:prstGeom prst="ellipse">
              <a:avLst/>
            </a:prstGeom>
            <a:noFill/>
            <a:ln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20774" y="4273500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48521" y="4101479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I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742852" y="4511625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S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997946" y="3378606"/>
            <a:ext cx="379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1 - Modèle </a:t>
            </a:r>
            <a:r>
              <a:rPr lang="fr-CA" dirty="0" smtClean="0"/>
              <a:t>linéaire : avec des réglettes</a:t>
            </a:r>
            <a:endParaRPr lang="fr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997946" y="3776215"/>
            <a:ext cx="420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2 - Modèle de </a:t>
            </a:r>
            <a:r>
              <a:rPr lang="fr-CA" dirty="0" smtClean="0"/>
              <a:t>surface: avec des mosaïques</a:t>
            </a:r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997946" y="4108013"/>
            <a:ext cx="371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3 - Modèle </a:t>
            </a:r>
            <a:r>
              <a:rPr lang="fr-CA" dirty="0" smtClean="0"/>
              <a:t>collection: avec des jetons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18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Activité 7: Le développement du sens des opérations d’addition de fractions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r>
                  <a:rPr lang="fr-CA" dirty="0" smtClean="0"/>
                  <a:t>L’addition de deux nombres donne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dirty="0" smtClean="0"/>
                  <a:t>. </a:t>
                </a:r>
              </a:p>
              <a:p>
                <a:pPr marL="0" indent="0">
                  <a:buNone/>
                </a:pPr>
                <a:r>
                  <a:rPr lang="fr-CA" dirty="0" smtClean="0"/>
                  <a:t>Quelles peuvent être ces deux nombres?</a:t>
                </a:r>
              </a:p>
              <a:p>
                <a:pPr marL="0" indent="0">
                  <a:buNone/>
                </a:pPr>
                <a:endParaRPr lang="fr-CA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668" y="4389984"/>
            <a:ext cx="1047944" cy="1363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280809"/>
            <a:ext cx="9048544" cy="7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Activités ouvertes en mathématiques</a:t>
            </a:r>
            <a:r>
              <a:rPr lang="fr-FR" sz="1200" dirty="0"/>
              <a:t>, 600 « bonnes » questions pour développer la </a:t>
            </a:r>
          </a:p>
          <a:p>
            <a:r>
              <a:rPr lang="fr-FR" sz="1200" dirty="0"/>
              <a:t>compréhension en mathématiques, Peter Sullivan, Pat </a:t>
            </a:r>
            <a:r>
              <a:rPr lang="fr-FR" sz="1200" dirty="0" err="1"/>
              <a:t>Lilburn</a:t>
            </a:r>
            <a:endParaRPr lang="fr-FR" sz="1200" dirty="0"/>
          </a:p>
          <a:p>
            <a:endParaRPr lang="fr-FR" dirty="0"/>
          </a:p>
        </p:txBody>
      </p:sp>
      <p:grpSp>
        <p:nvGrpSpPr>
          <p:cNvPr id="9" name="Grouper 22"/>
          <p:cNvGrpSpPr/>
          <p:nvPr/>
        </p:nvGrpSpPr>
        <p:grpSpPr>
          <a:xfrm>
            <a:off x="5456170" y="2230806"/>
            <a:ext cx="787154" cy="779478"/>
            <a:chOff x="1420774" y="4101479"/>
            <a:chExt cx="787154" cy="779478"/>
          </a:xfrm>
        </p:grpSpPr>
        <p:sp>
          <p:nvSpPr>
            <p:cNvPr id="10" name="Ellipse 9"/>
            <p:cNvSpPr/>
            <p:nvPr/>
          </p:nvSpPr>
          <p:spPr>
            <a:xfrm>
              <a:off x="1584860" y="4249547"/>
              <a:ext cx="492304" cy="492304"/>
            </a:xfrm>
            <a:prstGeom prst="ellipse">
              <a:avLst/>
            </a:prstGeom>
            <a:noFill/>
            <a:ln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20774" y="4273500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C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48521" y="4101479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I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742852" y="4511625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S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4" y="1804909"/>
            <a:ext cx="2839017" cy="8248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4" y="2738120"/>
            <a:ext cx="3749038" cy="13050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4" y="4146991"/>
            <a:ext cx="3607594" cy="14205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4" y="5649902"/>
            <a:ext cx="4572000" cy="120091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97946" y="3378606"/>
            <a:ext cx="195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1 - Modèle linéaire</a:t>
            </a:r>
            <a:endParaRPr lang="fr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997946" y="3776215"/>
            <a:ext cx="22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2 - Modèle de surface</a:t>
            </a:r>
            <a:endParaRPr lang="fr-CA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4" y="1836913"/>
            <a:ext cx="4422014" cy="19675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5" y="3903999"/>
            <a:ext cx="3351187" cy="235743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997946" y="4108013"/>
            <a:ext cx="21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3 - Modèle collection</a:t>
            </a:r>
            <a:endParaRPr lang="fr-CA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19" y="1836913"/>
            <a:ext cx="3787574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2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84453"/>
            <a:ext cx="100584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Activité 8: Le sens de l’opération d’addition de fractions dans un autre contexte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2800" dirty="0" smtClean="0"/>
              <a:t>Un rectangle a un périmètre de 2 unités. Quelle peut être les mesures de ses côtés?</a:t>
            </a:r>
          </a:p>
          <a:p>
            <a:pPr marL="292608" lvl="1" indent="0">
              <a:buNone/>
            </a:pPr>
            <a:r>
              <a:rPr lang="fr-CA" sz="2800" dirty="0" smtClean="0"/>
              <a:t>Défi </a:t>
            </a:r>
            <a:r>
              <a:rPr lang="fr-CA" sz="2800" dirty="0"/>
              <a:t>1: des nombres fractionnaires </a:t>
            </a:r>
            <a:r>
              <a:rPr lang="fr-CA" sz="2800" dirty="0" smtClean="0"/>
              <a:t>seulement;</a:t>
            </a:r>
          </a:p>
          <a:p>
            <a:pPr marL="292608" lvl="1" indent="0">
              <a:buNone/>
            </a:pPr>
            <a:r>
              <a:rPr lang="fr-CA" sz="2800" dirty="0" smtClean="0"/>
              <a:t>Défi 2: des nombres décimaux seulement;</a:t>
            </a:r>
          </a:p>
          <a:p>
            <a:pPr marL="292608" lvl="1" indent="0">
              <a:buNone/>
            </a:pPr>
            <a:r>
              <a:rPr lang="fr-CA" sz="2800" dirty="0" smtClean="0"/>
              <a:t>Défi 3: </a:t>
            </a:r>
            <a:r>
              <a:rPr lang="fr-CA" sz="2800" dirty="0"/>
              <a:t>des nombres </a:t>
            </a:r>
            <a:r>
              <a:rPr lang="fr-CA" sz="2800" dirty="0" smtClean="0"/>
              <a:t>fractionnaires et décimaux obligatoires.</a:t>
            </a:r>
            <a:endParaRPr lang="fr-CA" sz="2800" dirty="0"/>
          </a:p>
          <a:p>
            <a:pPr marL="292608" lvl="1" indent="0">
              <a:buNone/>
            </a:pPr>
            <a:endParaRPr lang="fr-CA" dirty="0"/>
          </a:p>
          <a:p>
            <a:pPr marL="292608" lvl="1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02" y="4505183"/>
            <a:ext cx="1047944" cy="1363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419727"/>
            <a:ext cx="9048544" cy="7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Activités ouvertes en mathématiques</a:t>
            </a:r>
            <a:r>
              <a:rPr lang="fr-FR" sz="1200" dirty="0"/>
              <a:t>, 600 « bonnes » questions pour développer la </a:t>
            </a:r>
          </a:p>
          <a:p>
            <a:r>
              <a:rPr lang="fr-FR" sz="1200" dirty="0"/>
              <a:t>compréhension en mathématiques, Peter Sullivan, Pat </a:t>
            </a:r>
            <a:r>
              <a:rPr lang="fr-FR" sz="1200" dirty="0" err="1"/>
              <a:t>Lilburn</a:t>
            </a:r>
            <a:endParaRPr lang="fr-FR" sz="1200" dirty="0"/>
          </a:p>
          <a:p>
            <a:endParaRPr lang="fr-FR" dirty="0"/>
          </a:p>
        </p:txBody>
      </p:sp>
      <p:grpSp>
        <p:nvGrpSpPr>
          <p:cNvPr id="6" name="Grouper 22"/>
          <p:cNvGrpSpPr/>
          <p:nvPr/>
        </p:nvGrpSpPr>
        <p:grpSpPr>
          <a:xfrm>
            <a:off x="10229302" y="2960563"/>
            <a:ext cx="787154" cy="779478"/>
            <a:chOff x="1420774" y="4101479"/>
            <a:chExt cx="787154" cy="779478"/>
          </a:xfrm>
        </p:grpSpPr>
        <p:sp>
          <p:nvSpPr>
            <p:cNvPr id="7" name="Ellipse 6"/>
            <p:cNvSpPr/>
            <p:nvPr/>
          </p:nvSpPr>
          <p:spPr>
            <a:xfrm>
              <a:off x="1584860" y="4249547"/>
              <a:ext cx="492304" cy="492304"/>
            </a:xfrm>
            <a:prstGeom prst="ellipse">
              <a:avLst/>
            </a:prstGeom>
            <a:noFill/>
            <a:ln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420774" y="4273500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C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848521" y="4101479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I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42852" y="4511625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3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060" y="207351"/>
            <a:ext cx="10266803" cy="1638383"/>
          </a:xfrm>
        </p:spPr>
        <p:txBody>
          <a:bodyPr>
            <a:normAutofit/>
          </a:bodyPr>
          <a:lstStyle/>
          <a:p>
            <a:r>
              <a:rPr lang="fr-CA" dirty="0"/>
              <a:t>Activité </a:t>
            </a:r>
            <a:r>
              <a:rPr lang="fr-CA" dirty="0" smtClean="0"/>
              <a:t>9: </a:t>
            </a:r>
            <a:r>
              <a:rPr lang="fr-CA" dirty="0"/>
              <a:t>Le développement du sens de la </a:t>
            </a:r>
            <a:r>
              <a:rPr lang="fr-CA" dirty="0" smtClean="0"/>
              <a:t>multiplication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CA" dirty="0" smtClean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 smtClean="0"/>
                  <a:t>Arthur a rempli 5 verres de manières que chacun contienne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CA" dirty="0" smtClean="0"/>
                  <a:t> de litre de boisson gazeuse. Quelle quantité de boisson gazeuse </a:t>
                </a:r>
                <a:r>
                  <a:rPr lang="fr-CA" dirty="0" err="1" smtClean="0"/>
                  <a:t>a-t-il</a:t>
                </a:r>
                <a:r>
                  <a:rPr lang="fr-CA" dirty="0" smtClean="0"/>
                  <a:t> utilisée?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 smtClean="0"/>
                  <a:t>Représente la situation à l’aide d’un mode de représentation imagé.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r="-78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https://tse1.mm.bing.net/th?&amp;id=OIP.Mef54ace9537581f095f5ec3c8ede661eo0&amp;w=228&amp;h=299&amp;c=0&amp;pid=1.9&amp;rs=0&amp;p=0&amp;r=0">
            <a:hlinkClick r:id="rId4" tooltip="&quot;Afficher les détails des images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22" y="4588680"/>
            <a:ext cx="1010278" cy="1400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292621" y="5523149"/>
            <a:ext cx="81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L’enseignement des mathématiques, L’élève au centre de son apprentissage, John Van de </a:t>
            </a:r>
            <a:r>
              <a:rPr lang="fr-FR" sz="1200" dirty="0" err="1"/>
              <a:t>Walle</a:t>
            </a:r>
            <a:r>
              <a:rPr lang="fr-FR" sz="1200" dirty="0"/>
              <a:t>, </a:t>
            </a:r>
            <a:r>
              <a:rPr lang="fr-FR" sz="1200" dirty="0" err="1"/>
              <a:t>LouAnn</a:t>
            </a:r>
            <a:r>
              <a:rPr lang="fr-FR" sz="1200" dirty="0"/>
              <a:t> H. </a:t>
            </a:r>
            <a:r>
              <a:rPr lang="fr-FR" sz="1200" dirty="0" err="1"/>
              <a:t>Lovin</a:t>
            </a:r>
            <a:endParaRPr lang="fr-FR" sz="1200" dirty="0"/>
          </a:p>
        </p:txBody>
      </p:sp>
      <p:grpSp>
        <p:nvGrpSpPr>
          <p:cNvPr id="8" name="Grouper 22"/>
          <p:cNvGrpSpPr/>
          <p:nvPr/>
        </p:nvGrpSpPr>
        <p:grpSpPr>
          <a:xfrm>
            <a:off x="10368526" y="1845734"/>
            <a:ext cx="787154" cy="779478"/>
            <a:chOff x="1420774" y="4101479"/>
            <a:chExt cx="787154" cy="779478"/>
          </a:xfrm>
        </p:grpSpPr>
        <p:sp>
          <p:nvSpPr>
            <p:cNvPr id="9" name="Ellipse 8"/>
            <p:cNvSpPr/>
            <p:nvPr/>
          </p:nvSpPr>
          <p:spPr>
            <a:xfrm>
              <a:off x="1584860" y="4249547"/>
              <a:ext cx="492304" cy="492304"/>
            </a:xfrm>
            <a:prstGeom prst="ellipse">
              <a:avLst/>
            </a:prstGeom>
            <a:noFill/>
            <a:ln>
              <a:solidFill>
                <a:srgbClr val="8064A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420774" y="4273500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C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848521" y="4101479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42852" y="4511625"/>
              <a:ext cx="359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rgbClr val="604A7B"/>
                  </a:solidFill>
                </a:rPr>
                <a:t>S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r="24805"/>
          <a:stretch/>
        </p:blipFill>
        <p:spPr>
          <a:xfrm rot="5400000">
            <a:off x="4563761" y="1052901"/>
            <a:ext cx="3064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27" y="0"/>
            <a:ext cx="10420657" cy="6873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227" y="5886451"/>
            <a:ext cx="5603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/>
              <a:t>Ministère de l’Éducation, du Loisir et du Sport (2012). </a:t>
            </a:r>
            <a:r>
              <a:rPr lang="fr-CA" sz="1000" i="1" dirty="0"/>
              <a:t>Agir autrement en mathématique. Pour la réussite des élèves en milieu défavorisé.</a:t>
            </a:r>
            <a:r>
              <a:rPr lang="fr-CA" sz="1000" dirty="0"/>
              <a:t> Québec : Gouvernement du Québec.</a:t>
            </a:r>
          </a:p>
        </p:txBody>
      </p:sp>
    </p:spTree>
    <p:extLst>
      <p:ext uri="{BB962C8B-B14F-4D97-AF65-F5344CB8AC3E}">
        <p14:creationId xmlns:p14="http://schemas.microsoft.com/office/powerpoint/2010/main" val="3983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Calcul </a:t>
            </a:r>
            <a:r>
              <a:rPr lang="fr-FR" dirty="0"/>
              <a:t>de taxes, de rabais et de </a:t>
            </a:r>
            <a:r>
              <a:rPr lang="fr-FR" dirty="0" smtClean="0"/>
              <a:t>pourboire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 b="29288"/>
          <a:stretch/>
        </p:blipFill>
        <p:spPr>
          <a:xfrm>
            <a:off x="2740858" y="2207419"/>
            <a:ext cx="7122545" cy="29932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43890" y="1787723"/>
                <a:ext cx="2675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/>
                  <a:t>Traces d’élève: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12% 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 30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90" y="1787723"/>
                <a:ext cx="2675669" cy="369332"/>
              </a:xfrm>
              <a:prstGeom prst="rect">
                <a:avLst/>
              </a:prstGeom>
              <a:blipFill>
                <a:blip r:embed="rId3"/>
                <a:stretch>
                  <a:fillRect l="-2050" t="-8197" b="-245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3620207" y="5530935"/>
            <a:ext cx="565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Que pensez-vous de cette méthode?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8678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560" y="2503438"/>
            <a:ext cx="1486252" cy="193212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91" y="2503438"/>
            <a:ext cx="1543356" cy="15433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17942" y="1808342"/>
            <a:ext cx="78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Calcul le repas pour 5 personnes à 11,20$ + 15% (taxes)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95844" y="2496404"/>
            <a:ext cx="3619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Calculs à la calculatrice</a:t>
            </a:r>
          </a:p>
          <a:p>
            <a:r>
              <a:rPr lang="fr-FR" sz="2400" dirty="0"/>
              <a:t>5 x 11,20 $ = 56 $</a:t>
            </a:r>
          </a:p>
          <a:p>
            <a:r>
              <a:rPr lang="fr-FR" sz="2400" dirty="0"/>
              <a:t>56 x 15 / 100 = 8,40 $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37626" y="2813452"/>
            <a:ext cx="1528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   </a:t>
            </a:r>
            <a:r>
              <a:rPr lang="fr-FR" sz="2100" i="1" dirty="0"/>
              <a:t>5 6, 0 0</a:t>
            </a:r>
          </a:p>
          <a:p>
            <a:r>
              <a:rPr lang="fr-FR" sz="2100" i="1" dirty="0"/>
              <a:t>+  </a:t>
            </a:r>
            <a:r>
              <a:rPr lang="fr-FR" sz="2100" i="1" u="sng" dirty="0"/>
              <a:t> 8, 4 0</a:t>
            </a:r>
          </a:p>
          <a:p>
            <a:r>
              <a:rPr lang="fr-FR" sz="2100" i="1" dirty="0"/>
              <a:t>   6 4,4 0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03097" y="4874923"/>
            <a:ext cx="7351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latin typeface="+mj-lt"/>
                <a:ea typeface="+mj-ea"/>
                <a:cs typeface="+mj-cs"/>
              </a:rPr>
              <a:t>Et vous, comment faites-vous réellement ce calcul?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2959" y="259674"/>
            <a:ext cx="8644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+mj-lt"/>
                <a:ea typeface="+mj-ea"/>
                <a:cs typeface="+mj-cs"/>
              </a:rPr>
              <a:t>Activité </a:t>
            </a:r>
            <a:r>
              <a:rPr lang="fr-CA" sz="4400" dirty="0" smtClean="0">
                <a:latin typeface="+mj-lt"/>
                <a:ea typeface="+mj-ea"/>
                <a:cs typeface="+mj-cs"/>
              </a:rPr>
              <a:t>10: </a:t>
            </a:r>
            <a:r>
              <a:rPr lang="fr-FR" sz="4400" dirty="0">
                <a:latin typeface="+mj-lt"/>
                <a:ea typeface="+mj-ea"/>
                <a:cs typeface="+mj-cs"/>
              </a:rPr>
              <a:t>Calcul de taxes, de rabais et de pourboire</a:t>
            </a:r>
            <a:endParaRPr lang="fr-CA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565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560" y="2503438"/>
            <a:ext cx="1486252" cy="193212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917942" y="1808342"/>
            <a:ext cx="78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Calcul le repas pour </a:t>
            </a:r>
            <a:r>
              <a:rPr lang="fr-FR" sz="2400" dirty="0" smtClean="0"/>
              <a:t>56$ + </a:t>
            </a:r>
            <a:r>
              <a:rPr lang="fr-FR" sz="2400" dirty="0"/>
              <a:t>15% (taxes)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137626" y="2813452"/>
            <a:ext cx="1528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   </a:t>
            </a:r>
            <a:r>
              <a:rPr lang="fr-FR" sz="2100" i="1" dirty="0"/>
              <a:t>5 6, 0 0</a:t>
            </a:r>
          </a:p>
          <a:p>
            <a:r>
              <a:rPr lang="fr-FR" sz="2100" i="1" dirty="0"/>
              <a:t>+  </a:t>
            </a:r>
            <a:r>
              <a:rPr lang="fr-FR" sz="2100" i="1" u="sng" dirty="0"/>
              <a:t> 8, 4 0</a:t>
            </a:r>
          </a:p>
          <a:p>
            <a:r>
              <a:rPr lang="fr-FR" sz="2100" i="1" dirty="0"/>
              <a:t>   6 4,4 0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2959" y="259674"/>
            <a:ext cx="86447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dirty="0">
                <a:latin typeface="+mj-lt"/>
                <a:ea typeface="+mj-ea"/>
                <a:cs typeface="+mj-cs"/>
              </a:rPr>
              <a:t>Activité </a:t>
            </a:r>
            <a:r>
              <a:rPr lang="fr-CA" sz="4400" dirty="0" smtClean="0">
                <a:latin typeface="+mj-lt"/>
                <a:ea typeface="+mj-ea"/>
                <a:cs typeface="+mj-cs"/>
              </a:rPr>
              <a:t>10: </a:t>
            </a:r>
            <a:r>
              <a:rPr lang="fr-FR" sz="4400" dirty="0">
                <a:latin typeface="+mj-lt"/>
                <a:ea typeface="+mj-ea"/>
                <a:cs typeface="+mj-cs"/>
              </a:rPr>
              <a:t>Calcul de taxes, de rabais et de pourboire</a:t>
            </a:r>
            <a:endParaRPr lang="fr-CA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r="25406"/>
          <a:stretch/>
        </p:blipFill>
        <p:spPr>
          <a:xfrm rot="5400000">
            <a:off x="2821221" y="1500998"/>
            <a:ext cx="3138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3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11: Opérer sur des fractions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CA" dirty="0" smtClean="0"/>
                  <a:t>Jean est en train de construire un patio. Pour chaque section, il a besoin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CA" dirty="0" smtClean="0"/>
                  <a:t> de mètre cube de béton et la bétonnière qu’il a louée contient </a:t>
                </a:r>
                <a14:m>
                  <m:oMath xmlns:m="http://schemas.openxmlformats.org/officeDocument/2006/math">
                    <m:r>
                      <a:rPr lang="fr-CA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CA" dirty="0" smtClean="0"/>
                  <a:t> mètres cubes. S’il n’y a pas assez de béton pour fabriquer la dernière section, Jean peut poser un joint de séparation et fabriquer une section plus petite. De combien de sections Jean peut-il recouvrir avec le béton contenu dans la bétonnière?</a:t>
                </a:r>
              </a:p>
              <a:p>
                <a:pPr>
                  <a:lnSpc>
                    <a:spcPct val="150000"/>
                  </a:lnSpc>
                </a:pPr>
                <a:r>
                  <a:rPr lang="fr-CA" dirty="0" smtClean="0"/>
                  <a:t>Essayer de résoudre ce problème d’une façon qui ait du sens pour vous.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r="-90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92621" y="5523149"/>
            <a:ext cx="81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L’enseignement des mathématiques, L’élève au centre de son apprentissage, John Van de </a:t>
            </a:r>
            <a:r>
              <a:rPr lang="fr-FR" sz="1200" dirty="0" err="1"/>
              <a:t>Walle</a:t>
            </a:r>
            <a:r>
              <a:rPr lang="fr-FR" sz="1200" dirty="0"/>
              <a:t>, </a:t>
            </a:r>
            <a:r>
              <a:rPr lang="fr-FR" sz="1200" dirty="0" err="1"/>
              <a:t>LouAnn</a:t>
            </a:r>
            <a:r>
              <a:rPr lang="fr-FR" sz="1200" dirty="0"/>
              <a:t> H. </a:t>
            </a:r>
            <a:r>
              <a:rPr lang="fr-FR" sz="1200" dirty="0" err="1"/>
              <a:t>Lovin</a:t>
            </a:r>
            <a:endParaRPr lang="fr-FR" sz="1200" dirty="0"/>
          </a:p>
        </p:txBody>
      </p:sp>
      <p:pic>
        <p:nvPicPr>
          <p:cNvPr id="5" name="Image 4" descr="https://tse1.mm.bing.net/th?&amp;id=OIP.Mef54ace9537581f095f5ec3c8ede661eo0&amp;w=228&amp;h=299&amp;c=0&amp;pid=1.9&amp;rs=0&amp;p=0&amp;r=0">
            <a:hlinkClick r:id="rId3" tooltip="&quot;Afficher les détails des images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22" y="4588680"/>
            <a:ext cx="1010278" cy="140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11: Opérer sur des fractions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3" r="24537" b="23684"/>
          <a:stretch/>
        </p:blipFill>
        <p:spPr>
          <a:xfrm>
            <a:off x="646670" y="1869273"/>
            <a:ext cx="5383427" cy="3038678"/>
          </a:xfrm>
        </p:spPr>
      </p:pic>
      <p:sp>
        <p:nvSpPr>
          <p:cNvPr id="4" name="ZoneTexte 3"/>
          <p:cNvSpPr txBox="1"/>
          <p:nvPr/>
        </p:nvSpPr>
        <p:spPr>
          <a:xfrm>
            <a:off x="2292621" y="5523149"/>
            <a:ext cx="81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L’enseignement des mathématiques, L’élève au centre de son apprentissage, John Van de </a:t>
            </a:r>
            <a:r>
              <a:rPr lang="fr-FR" sz="1200" dirty="0" err="1"/>
              <a:t>Walle</a:t>
            </a:r>
            <a:r>
              <a:rPr lang="fr-FR" sz="1200" dirty="0"/>
              <a:t>, </a:t>
            </a:r>
            <a:r>
              <a:rPr lang="fr-FR" sz="1200" dirty="0" err="1"/>
              <a:t>LouAnn</a:t>
            </a:r>
            <a:r>
              <a:rPr lang="fr-FR" sz="1200" dirty="0"/>
              <a:t> H. </a:t>
            </a:r>
            <a:r>
              <a:rPr lang="fr-FR" sz="1200" dirty="0" err="1"/>
              <a:t>Lovin</a:t>
            </a:r>
            <a:endParaRPr lang="fr-FR" sz="1200" dirty="0"/>
          </a:p>
        </p:txBody>
      </p:sp>
      <p:pic>
        <p:nvPicPr>
          <p:cNvPr id="5" name="Image 4" descr="https://tse1.mm.bing.net/th?&amp;id=OIP.Mef54ace9537581f095f5ec3c8ede661eo0&amp;w=228&amp;h=299&amp;c=0&amp;pid=1.9&amp;rs=0&amp;p=0&amp;r=0">
            <a:hlinkClick r:id="rId3" tooltip="&quot;Afficher les détails des images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22" y="4588680"/>
            <a:ext cx="1010278" cy="140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3" b="34858"/>
          <a:stretch/>
        </p:blipFill>
        <p:spPr>
          <a:xfrm>
            <a:off x="4983550" y="4119758"/>
            <a:ext cx="6858000" cy="19935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57409" y="1869273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 - Commencer par la bétonneuse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20714" y="3388612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 - Commencer par les sections de patio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87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</a:t>
            </a:r>
            <a:r>
              <a:rPr lang="fr-CA" dirty="0" smtClean="0"/>
              <a:t>12: </a:t>
            </a:r>
            <a:r>
              <a:rPr lang="fr-CA" dirty="0" smtClean="0"/>
              <a:t>Pour aller plus loin…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CA" dirty="0" smtClean="0"/>
                  <a:t>Pour remplir un seau d’eau aux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fr-CA" dirty="0" smtClean="0"/>
                  <a:t>, on utilise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CA" dirty="0" smtClean="0"/>
                  <a:t> de litre d’eau. Quelle quantité le seau contiendrait-il si on le remplissait complètement?</a:t>
                </a:r>
              </a:p>
              <a:p>
                <a:pPr>
                  <a:lnSpc>
                    <a:spcPct val="150000"/>
                  </a:lnSpc>
                </a:pPr>
                <a:r>
                  <a:rPr lang="fr-CA" dirty="0"/>
                  <a:t>Essayer de résoudre ce problème d’une façon qui ait du sens pour vous.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r="-115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292621" y="5523149"/>
            <a:ext cx="81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L’enseignement des mathématiques, L’élève au centre de son apprentissage, John Van de </a:t>
            </a:r>
            <a:r>
              <a:rPr lang="fr-FR" sz="1200" dirty="0" err="1"/>
              <a:t>Walle</a:t>
            </a:r>
            <a:r>
              <a:rPr lang="fr-FR" sz="1200" dirty="0"/>
              <a:t>, </a:t>
            </a:r>
            <a:r>
              <a:rPr lang="fr-FR" sz="1200" dirty="0" err="1"/>
              <a:t>LouAnn</a:t>
            </a:r>
            <a:r>
              <a:rPr lang="fr-FR" sz="1200" dirty="0"/>
              <a:t> H. </a:t>
            </a:r>
            <a:r>
              <a:rPr lang="fr-FR" sz="1200" dirty="0" err="1"/>
              <a:t>Lovin</a:t>
            </a:r>
            <a:endParaRPr lang="fr-FR" sz="1200" dirty="0"/>
          </a:p>
        </p:txBody>
      </p:sp>
      <p:pic>
        <p:nvPicPr>
          <p:cNvPr id="5" name="Image 4" descr="https://tse1.mm.bing.net/th?&amp;id=OIP.Mef54ace9537581f095f5ec3c8ede661eo0&amp;w=228&amp;h=299&amp;c=0&amp;pid=1.9&amp;rs=0&amp;p=0&amp;r=0">
            <a:hlinkClick r:id="rId3" tooltip="&quot;Afficher les détails des images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22" y="4588680"/>
            <a:ext cx="1010278" cy="140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2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12: Pour aller plus loin…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dirty="0" smtClean="0"/>
                  <a:t>Marie </a:t>
                </a:r>
                <a:r>
                  <a:rPr lang="fr-FR" dirty="0"/>
                  <a:t>dispose d’un verre et d’un pichet.  Le pichet est rempli d’eau et contient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fr-F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de </a:t>
                </a:r>
                <a:r>
                  <a:rPr lang="fr-FR" dirty="0"/>
                  <a:t>ce que le verre peut contenir.  Sachant qu’il y a 840 millilitres dans le pichet, quelle quantité le verre peut-il contenir ?</a:t>
                </a:r>
                <a:endParaRPr lang="fr-CA" dirty="0"/>
              </a:p>
              <a:p>
                <a:pPr>
                  <a:lnSpc>
                    <a:spcPct val="150000"/>
                  </a:lnSpc>
                </a:pPr>
                <a:r>
                  <a:rPr lang="fr-FR" dirty="0"/>
                  <a:t>Résoudre ce problème à l’aide d’un support visuel qui représentera de façon imagée l’opération que vous voulez effectuer.  Ce dernier doit être cohérent avec votre verbalisation.</a:t>
                </a:r>
                <a:endParaRPr lang="fr-CA" dirty="0"/>
              </a:p>
              <a:p>
                <a:pPr>
                  <a:lnSpc>
                    <a:spcPct val="150000"/>
                  </a:lnSpc>
                </a:pPr>
                <a:endParaRPr lang="fr-CA" dirty="0" smtClean="0"/>
              </a:p>
              <a:p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r="-103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Pistes de Réflexion	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24128" y="2084832"/>
            <a:ext cx="10694107" cy="4227437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002060"/>
                </a:solidFill>
              </a:rPr>
              <a:t>- </a:t>
            </a:r>
            <a:r>
              <a:rPr lang="fr-CA" dirty="0" smtClean="0">
                <a:solidFill>
                  <a:srgbClr val="002060"/>
                </a:solidFill>
              </a:rPr>
              <a:t>Formule gagnante pour changer le rapport affectif lié aux mathématiques</a:t>
            </a:r>
          </a:p>
          <a:p>
            <a:r>
              <a:rPr lang="fr-CA" dirty="0" smtClean="0">
                <a:solidFill>
                  <a:srgbClr val="0070C0"/>
                </a:solidFill>
              </a:rPr>
              <a:t>- </a:t>
            </a:r>
            <a:r>
              <a:rPr lang="fr-CA" dirty="0">
                <a:solidFill>
                  <a:srgbClr val="0070C0"/>
                </a:solidFill>
              </a:rPr>
              <a:t>E</a:t>
            </a:r>
            <a:r>
              <a:rPr lang="fr-CA" dirty="0" smtClean="0">
                <a:solidFill>
                  <a:srgbClr val="0070C0"/>
                </a:solidFill>
              </a:rPr>
              <a:t>nseignement traditionnel vs axé sur la compréhension du contenu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- Vision commune de l’équipe (enseignants, direction, CP) : tous les élèves peuvent réussir!</a:t>
            </a:r>
          </a:p>
          <a:p>
            <a:r>
              <a:rPr lang="fr-CA" dirty="0" smtClean="0"/>
              <a:t>- </a:t>
            </a:r>
            <a:r>
              <a:rPr lang="fr-CA" dirty="0">
                <a:solidFill>
                  <a:srgbClr val="0070C0"/>
                </a:solidFill>
              </a:rPr>
              <a:t>N</a:t>
            </a:r>
            <a:r>
              <a:rPr lang="fr-CA" dirty="0" smtClean="0">
                <a:solidFill>
                  <a:srgbClr val="0070C0"/>
                </a:solidFill>
              </a:rPr>
              <a:t>otes de cours…</a:t>
            </a:r>
          </a:p>
          <a:p>
            <a:pPr lvl="5"/>
            <a:r>
              <a:rPr lang="fr-CA" sz="1800" dirty="0" smtClean="0"/>
              <a:t>quelle </a:t>
            </a:r>
            <a:r>
              <a:rPr lang="fr-CA" sz="1800" dirty="0"/>
              <a:t>est la valeur des notes de </a:t>
            </a:r>
            <a:r>
              <a:rPr lang="fr-CA" sz="1800" dirty="0" smtClean="0"/>
              <a:t>cours?</a:t>
            </a:r>
            <a:endParaRPr lang="fr-CA" sz="1800" dirty="0"/>
          </a:p>
          <a:p>
            <a:pPr lvl="5"/>
            <a:r>
              <a:rPr lang="fr-CA" sz="1800" dirty="0"/>
              <a:t>rétention des discussions en </a:t>
            </a:r>
            <a:r>
              <a:rPr lang="fr-CA" sz="1800" dirty="0" smtClean="0"/>
              <a:t>classe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- Choix des exercices du cahier vs choix de tâches complexes</a:t>
            </a:r>
          </a:p>
          <a:p>
            <a:pPr lvl="5"/>
            <a:r>
              <a:rPr lang="fr-CA" sz="1800" dirty="0" smtClean="0"/>
              <a:t>La qualité VS la quantité</a:t>
            </a:r>
          </a:p>
          <a:p>
            <a:r>
              <a:rPr lang="fr-CA" smtClean="0"/>
              <a:t>- </a:t>
            </a:r>
            <a:r>
              <a:rPr lang="fr-CA" dirty="0" smtClean="0">
                <a:solidFill>
                  <a:srgbClr val="0070C0"/>
                </a:solidFill>
              </a:rPr>
              <a:t>Évaluation</a:t>
            </a:r>
          </a:p>
          <a:p>
            <a:pPr lvl="4"/>
            <a:r>
              <a:rPr lang="fr-CA" sz="1800" dirty="0" smtClean="0"/>
              <a:t>Rôle de l’aide-mémoire</a:t>
            </a:r>
          </a:p>
          <a:p>
            <a:pPr lvl="4"/>
            <a:r>
              <a:rPr lang="fr-CA" sz="1800" dirty="0" smtClean="0"/>
              <a:t>Conditions gagnantes en évaluation (plusieurs plans d’intervention – mesures d’aide à gérer)</a:t>
            </a:r>
          </a:p>
          <a:p>
            <a:endParaRPr lang="fr-CA" dirty="0"/>
          </a:p>
        </p:txBody>
      </p:sp>
      <p:pic>
        <p:nvPicPr>
          <p:cNvPr id="7172" name="Picture 4" descr="Résultats de recherche d'images pour « penseur clipart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62" y="549021"/>
            <a:ext cx="10953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références utiles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sym typeface="Wingdings" panose="05000000000000000000" pitchFamily="2" charset="2"/>
              </a:rPr>
              <a:t> </a:t>
            </a:r>
            <a:r>
              <a:rPr lang="fr-CA" dirty="0" smtClean="0">
                <a:sym typeface="Wingdings" panose="05000000000000000000" pitchFamily="2" charset="2"/>
              </a:rPr>
              <a:t>VAN DE WALLE, John et LOVIN, </a:t>
            </a:r>
            <a:r>
              <a:rPr lang="fr-CA" dirty="0" err="1" smtClean="0">
                <a:sym typeface="Wingdings" panose="05000000000000000000" pitchFamily="2" charset="2"/>
              </a:rPr>
              <a:t>LouAnn</a:t>
            </a:r>
            <a:r>
              <a:rPr lang="fr-CA" dirty="0" smtClean="0">
                <a:sym typeface="Wingdings" panose="05000000000000000000" pitchFamily="2" charset="2"/>
              </a:rPr>
              <a:t> H. (2008) </a:t>
            </a:r>
            <a:r>
              <a:rPr lang="fr-CA" i="1" dirty="0" smtClean="0">
                <a:sym typeface="Wingdings" panose="05000000000000000000" pitchFamily="2" charset="2"/>
              </a:rPr>
              <a:t>L’enseignement </a:t>
            </a:r>
            <a:r>
              <a:rPr lang="fr-CA" i="1" dirty="0">
                <a:sym typeface="Wingdings" panose="05000000000000000000" pitchFamily="2" charset="2"/>
              </a:rPr>
              <a:t>des mathématiques, l’élève au centre de son apprentissage (tome 3</a:t>
            </a:r>
            <a:r>
              <a:rPr lang="fr-CA" i="1" dirty="0" smtClean="0">
                <a:sym typeface="Wingdings" panose="05000000000000000000" pitchFamily="2" charset="2"/>
              </a:rPr>
              <a:t>)</a:t>
            </a:r>
            <a:r>
              <a:rPr lang="fr-CA" dirty="0" smtClean="0">
                <a:sym typeface="Wingdings" panose="05000000000000000000" pitchFamily="2" charset="2"/>
              </a:rPr>
              <a:t>, </a:t>
            </a:r>
            <a:r>
              <a:rPr lang="fr-CA" dirty="0">
                <a:sym typeface="Wingdings" panose="05000000000000000000" pitchFamily="2" charset="2"/>
              </a:rPr>
              <a:t>ERPI, </a:t>
            </a:r>
            <a:r>
              <a:rPr lang="fr-CA" dirty="0" smtClean="0">
                <a:sym typeface="Wingdings" panose="05000000000000000000" pitchFamily="2" charset="2"/>
              </a:rPr>
              <a:t>Saint-Laurent</a:t>
            </a:r>
            <a:r>
              <a:rPr lang="fr-CA" dirty="0">
                <a:sym typeface="Wingdings" panose="05000000000000000000" pitchFamily="2" charset="2"/>
              </a:rPr>
              <a:t>.</a:t>
            </a:r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dirty="0" smtClean="0">
                <a:sym typeface="Wingdings" panose="05000000000000000000" pitchFamily="2" charset="2"/>
              </a:rPr>
              <a:t> </a:t>
            </a:r>
            <a:r>
              <a:rPr lang="fr-CA" cap="all" dirty="0"/>
              <a:t>Sousa</a:t>
            </a:r>
            <a:r>
              <a:rPr lang="fr-CA" dirty="0"/>
              <a:t>, David A. (2010). </a:t>
            </a:r>
            <a:r>
              <a:rPr lang="fr-CA" i="1" dirty="0"/>
              <a:t>Un cerveau pour apprendre les mathématiques. Mieux comprendre le fonctionnement du cerveau pour enseigner les mathématiques plus efficacement. </a:t>
            </a:r>
            <a:r>
              <a:rPr lang="fr-CA" dirty="0"/>
              <a:t>Montréal : Chenelière Éducation. </a:t>
            </a:r>
            <a:endParaRPr lang="fr-CA" dirty="0" smtClean="0"/>
          </a:p>
          <a:p>
            <a:r>
              <a:rPr lang="fr-CA" dirty="0">
                <a:sym typeface="Wingdings" panose="05000000000000000000" pitchFamily="2" charset="2"/>
              </a:rPr>
              <a:t> </a:t>
            </a:r>
            <a:r>
              <a:rPr lang="fr-CA" cap="all" dirty="0" smtClean="0">
                <a:sym typeface="Wingdings" panose="05000000000000000000" pitchFamily="2" charset="2"/>
              </a:rPr>
              <a:t>PICARD</a:t>
            </a:r>
            <a:r>
              <a:rPr lang="fr-CA" dirty="0" smtClean="0"/>
              <a:t>, Colette. </a:t>
            </a:r>
            <a:r>
              <a:rPr lang="fr-CA" dirty="0"/>
              <a:t>(</a:t>
            </a:r>
            <a:r>
              <a:rPr lang="fr-CA" dirty="0" smtClean="0"/>
              <a:t>2015). </a:t>
            </a:r>
            <a:r>
              <a:rPr lang="fr-CA" i="1" dirty="0" smtClean="0"/>
              <a:t>Les difficulté liées aux fractions – Stratégies d’intervention et pistes d’évaluation au primaire. </a:t>
            </a:r>
            <a:r>
              <a:rPr lang="fr-CA" dirty="0"/>
              <a:t>Montréal : </a:t>
            </a:r>
            <a:r>
              <a:rPr lang="fr-CA" dirty="0" err="1"/>
              <a:t>Chenelière</a:t>
            </a:r>
            <a:r>
              <a:rPr lang="fr-CA" dirty="0"/>
              <a:t> Éducation. 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 </a:t>
            </a:r>
            <a:r>
              <a:rPr lang="fr-CA" dirty="0" smtClean="0"/>
              <a:t>Ministère </a:t>
            </a:r>
            <a:r>
              <a:rPr lang="fr-CA" dirty="0"/>
              <a:t>de l’Éducation, du Loisir et du Sport (2012). </a:t>
            </a:r>
            <a:r>
              <a:rPr lang="fr-CA" i="1" dirty="0"/>
              <a:t>Agir autrement en mathématique. Pour la réussite des élèves en milieu défavorisé.</a:t>
            </a:r>
            <a:r>
              <a:rPr lang="fr-CA" dirty="0"/>
              <a:t> Québec : Gouvernement du Québec.</a:t>
            </a:r>
          </a:p>
          <a:p>
            <a:endParaRPr lang="fr-CA" dirty="0">
              <a:sym typeface="Wingdings" panose="05000000000000000000" pitchFamily="2" charset="2"/>
            </a:endParaRPr>
          </a:p>
          <a:p>
            <a:endParaRPr lang="fr-CA" dirty="0" smtClean="0">
              <a:sym typeface="Wingdings" panose="05000000000000000000" pitchFamily="2" charset="2"/>
            </a:endParaRPr>
          </a:p>
          <a:p>
            <a:endParaRPr lang="fr-CA" dirty="0">
              <a:sym typeface="Wingdings" panose="05000000000000000000" pitchFamily="2" charset="2"/>
            </a:endParaRPr>
          </a:p>
          <a:p>
            <a:endParaRPr lang="fr-CA" dirty="0" smtClean="0">
              <a:sym typeface="Wingdings" panose="05000000000000000000" pitchFamily="2" charset="2"/>
            </a:endParaRPr>
          </a:p>
          <a:p>
            <a:endParaRPr lang="fr-CA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5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6. Et </a:t>
            </a:r>
            <a:r>
              <a:rPr lang="fr-CA" dirty="0"/>
              <a:t>la réalité dans tout ça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8" y="2261877"/>
            <a:ext cx="5420681" cy="3607217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1" y="2261877"/>
            <a:ext cx="4805351" cy="360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fr-CA" sz="2400" dirty="0" smtClean="0"/>
              <a:t>Approche CIS (concret – imagé – symbolique) en math</a:t>
            </a:r>
          </a:p>
          <a:p>
            <a:pPr marL="841248" lvl="2" indent="-457200">
              <a:buFont typeface="+mj-lt"/>
              <a:buAutoNum type="arabicPeriod"/>
            </a:pPr>
            <a:r>
              <a:rPr lang="fr-CA" sz="1900" dirty="0"/>
              <a:t>L</a:t>
            </a:r>
            <a:r>
              <a:rPr lang="fr-CA" sz="1900" dirty="0" smtClean="0"/>
              <a:t>’approche CIS</a:t>
            </a:r>
          </a:p>
          <a:p>
            <a:pPr marL="841248" lvl="2" indent="-457200">
              <a:buFont typeface="+mj-lt"/>
              <a:buAutoNum type="arabicPeriod"/>
            </a:pPr>
            <a:r>
              <a:rPr lang="fr-CA" sz="1900" dirty="0" smtClean="0"/>
              <a:t>Comment le faire </a:t>
            </a:r>
          </a:p>
          <a:p>
            <a:pPr marL="841248" lvl="2" indent="-457200">
              <a:buFont typeface="+mj-lt"/>
              <a:buAutoNum type="arabicPeriod"/>
            </a:pPr>
            <a:r>
              <a:rPr lang="fr-CA" sz="1900" dirty="0" smtClean="0"/>
              <a:t>Quelques idées d’activités pédagogiques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r-CA" sz="1900" dirty="0" smtClean="0"/>
              <a:t>Sens de la fraction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fr-CA" sz="1900" dirty="0" smtClean="0"/>
              <a:t>Opérations sur les fractions, les nombres décimaux et les pourcentages.</a:t>
            </a:r>
          </a:p>
          <a:p>
            <a:pPr marL="841248" lvl="2" indent="-457200">
              <a:buFont typeface="+mj-lt"/>
              <a:buAutoNum type="arabicPeriod"/>
            </a:pPr>
            <a:r>
              <a:rPr lang="fr-CA" sz="1900" dirty="0" smtClean="0"/>
              <a:t>Pistes de réflexion</a:t>
            </a:r>
          </a:p>
          <a:p>
            <a:pPr marL="841248" lvl="2" indent="-457200">
              <a:buFont typeface="+mj-lt"/>
              <a:buAutoNum type="arabicPeriod"/>
            </a:pPr>
            <a:r>
              <a:rPr lang="fr-CA" sz="1900" dirty="0" smtClean="0"/>
              <a:t>Et </a:t>
            </a:r>
            <a:r>
              <a:rPr lang="fr-CA" sz="1900" dirty="0"/>
              <a:t>la réalité dans tout ça?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27" y="467673"/>
            <a:ext cx="2476312" cy="26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Questions???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N’oubliez pas d’évaluer </a:t>
            </a:r>
            <a:r>
              <a:rPr lang="fr-CA" dirty="0"/>
              <a:t>la </a:t>
            </a:r>
            <a:r>
              <a:rPr lang="fr-CA" dirty="0" smtClean="0"/>
              <a:t>rencontre</a:t>
            </a:r>
          </a:p>
          <a:p>
            <a:r>
              <a:rPr lang="fr-CA" dirty="0" smtClean="0"/>
              <a:t>Documents </a:t>
            </a:r>
            <a:r>
              <a:rPr lang="fr-CA" dirty="0"/>
              <a:t>à</a:t>
            </a:r>
            <a:r>
              <a:rPr lang="fr-CA" dirty="0" smtClean="0"/>
              <a:t> partager</a:t>
            </a:r>
          </a:p>
          <a:p>
            <a:r>
              <a:rPr lang="fr-CA" dirty="0" smtClean="0"/>
              <a:t>Me contacter: </a:t>
            </a:r>
            <a:r>
              <a:rPr lang="fr-CA" cap="none" dirty="0" smtClean="0"/>
              <a:t>dominique_fournier@csmv.qc.ca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42" y="758952"/>
            <a:ext cx="3497931" cy="34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</a:t>
            </a:r>
            <a:r>
              <a:rPr lang="fr-CA" dirty="0"/>
              <a:t>L</a:t>
            </a:r>
            <a:r>
              <a:rPr lang="fr-CA" dirty="0" smtClean="0"/>
              <a:t>’approche CIS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CIS signifie « concret, imagé, symbolique » </a:t>
            </a:r>
            <a:r>
              <a:rPr lang="fr-CA" dirty="0" smtClean="0"/>
              <a:t>;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L’abstrait ne se situe pas à la fin du processus, mais au cœur même de ce processus </a:t>
            </a:r>
            <a:r>
              <a:rPr lang="fr-CA" dirty="0" smtClean="0"/>
              <a:t>;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Rapportée comme étant une séquence optimale par David A. Sousa dans « </a:t>
            </a:r>
            <a:r>
              <a:rPr lang="fr-CA" i="1" dirty="0"/>
              <a:t>Un cerveau pour apprendre les mathématiques », </a:t>
            </a:r>
            <a:r>
              <a:rPr lang="fr-CA" i="1" dirty="0" smtClean="0"/>
              <a:t>2010;</a:t>
            </a:r>
            <a:endParaRPr lang="fr-CA" i="1" dirty="0"/>
          </a:p>
          <a:p>
            <a:pPr>
              <a:buFont typeface="Arial" panose="020B0604020202020204" pitchFamily="34" charset="0"/>
              <a:buChar char="•"/>
            </a:pPr>
            <a:r>
              <a:rPr lang="fr-CA" i="1" dirty="0"/>
              <a:t> « L’approche CIS profite à tous les élèves, mais elle a démontré son efficacité en particulier auprès des élèves éprouvant des difficultés en mathématique. » </a:t>
            </a:r>
            <a:r>
              <a:rPr lang="fr-CA" i="1" dirty="0" smtClean="0"/>
              <a:t>(Sousa, D.A., 2010);</a:t>
            </a:r>
            <a:endParaRPr lang="fr-CA" i="1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Supportée par les recherches en </a:t>
            </a:r>
            <a:r>
              <a:rPr lang="fr-CA" dirty="0" smtClean="0"/>
              <a:t>neuroscience;</a:t>
            </a: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Approche qui devrait être utilisée à tous les niveaux </a:t>
            </a:r>
            <a:r>
              <a:rPr lang="fr-CA" dirty="0" smtClean="0"/>
              <a:t>scolaires.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95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525229" y="1057672"/>
            <a:ext cx="189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604A7B"/>
                </a:solidFill>
              </a:rPr>
              <a:t>C</a:t>
            </a:r>
            <a:r>
              <a:rPr lang="fr-FR" sz="2400" b="1" dirty="0">
                <a:solidFill>
                  <a:srgbClr val="604A7B"/>
                </a:solidFill>
              </a:rPr>
              <a:t>oncret</a:t>
            </a:r>
            <a:endParaRPr lang="fr-FR" sz="7200" b="1" dirty="0">
              <a:solidFill>
                <a:srgbClr val="604A7B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88906" y="1839613"/>
            <a:ext cx="137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604A7B"/>
                </a:solidFill>
              </a:rPr>
              <a:t>I</a:t>
            </a:r>
            <a:r>
              <a:rPr lang="fr-FR" sz="2400" b="1" dirty="0">
                <a:solidFill>
                  <a:srgbClr val="604A7B"/>
                </a:solidFill>
              </a:rPr>
              <a:t>magé</a:t>
            </a:r>
            <a:endParaRPr lang="fr-FR" sz="7200" b="1" dirty="0">
              <a:solidFill>
                <a:srgbClr val="604A7B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08060" y="3668941"/>
            <a:ext cx="248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604A7B"/>
                </a:solidFill>
              </a:rPr>
              <a:t>S</a:t>
            </a:r>
            <a:r>
              <a:rPr lang="fr-FR" sz="2400" b="1" dirty="0">
                <a:solidFill>
                  <a:srgbClr val="604A7B"/>
                </a:solidFill>
              </a:rPr>
              <a:t>ymbolique</a:t>
            </a:r>
            <a:endParaRPr lang="fr-FR" sz="7200" b="1" dirty="0">
              <a:solidFill>
                <a:srgbClr val="604A7B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394500" y="880239"/>
            <a:ext cx="1802187" cy="1802187"/>
          </a:xfrm>
          <a:prstGeom prst="ellipse">
            <a:avLst/>
          </a:prstGeom>
          <a:noFill/>
          <a:ln w="1905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665712" y="1695676"/>
            <a:ext cx="1802187" cy="1802187"/>
          </a:xfrm>
          <a:prstGeom prst="ellipse">
            <a:avLst/>
          </a:prstGeom>
          <a:noFill/>
          <a:ln w="1905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608060" y="3528856"/>
            <a:ext cx="1923499" cy="1923499"/>
          </a:xfrm>
          <a:prstGeom prst="ellipse">
            <a:avLst/>
          </a:prstGeom>
          <a:noFill/>
          <a:ln w="19050" cmpd="sng"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420793" y="1859049"/>
            <a:ext cx="1101856" cy="281894"/>
          </a:xfrm>
          <a:prstGeom prst="line">
            <a:avLst/>
          </a:prstGeom>
          <a:ln w="38100" cmpd="sng">
            <a:solidFill>
              <a:srgbClr val="8064A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936250" y="2900195"/>
            <a:ext cx="410861" cy="1008563"/>
          </a:xfrm>
          <a:prstGeom prst="line">
            <a:avLst/>
          </a:prstGeom>
          <a:ln w="38100" cmpd="sng">
            <a:solidFill>
              <a:srgbClr val="8064A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668708" y="3630094"/>
            <a:ext cx="840397" cy="744099"/>
          </a:xfrm>
          <a:prstGeom prst="line">
            <a:avLst/>
          </a:prstGeom>
          <a:ln w="38100" cmpd="sng">
            <a:solidFill>
              <a:srgbClr val="8064A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23274" y="2794710"/>
            <a:ext cx="161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604A7B"/>
                </a:solidFill>
              </a:rPr>
              <a:t>(semi-concret)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0556" r="7951" b="10139"/>
          <a:stretch/>
        </p:blipFill>
        <p:spPr>
          <a:xfrm>
            <a:off x="108373" y="179080"/>
            <a:ext cx="3062020" cy="21065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14714" b="5625"/>
          <a:stretch/>
        </p:blipFill>
        <p:spPr>
          <a:xfrm>
            <a:off x="8705565" y="1153282"/>
            <a:ext cx="2776747" cy="2375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4265" y="2337744"/>
                <a:ext cx="3621504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</a:rPr>
                      <m:t>rouve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</a:rPr>
                      <m:t>une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</a:rPr>
                      <m:t>fraction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</a:rPr>
                      <m:t>quivalente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 à</m:t>
                    </m:r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" y="2337744"/>
                <a:ext cx="3621504" cy="485454"/>
              </a:xfrm>
              <a:prstGeom prst="rect">
                <a:avLst/>
              </a:prstGeom>
              <a:blipFill>
                <a:blip r:embed="rId6"/>
                <a:stretch>
                  <a:fillRect l="-1347" b="-7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9646421" y="3630094"/>
                <a:ext cx="1138453" cy="484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CA" dirty="0" smtClean="0"/>
                  <a:t> </a:t>
                </a:r>
                <a:endParaRPr lang="fr-CA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421" y="3630094"/>
                <a:ext cx="1138453" cy="484620"/>
              </a:xfrm>
              <a:prstGeom prst="rect">
                <a:avLst/>
              </a:prstGeom>
              <a:blipFill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2009498" y="338819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55% de 20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 r="19166"/>
          <a:stretch/>
        </p:blipFill>
        <p:spPr>
          <a:xfrm rot="5400000">
            <a:off x="1151842" y="3441857"/>
            <a:ext cx="2482148" cy="31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1" grpId="0"/>
      <p:bldP spid="19" grpId="0"/>
      <p:bldP spid="2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</a:t>
            </a:r>
            <a:r>
              <a:rPr lang="fr-CA" dirty="0" smtClean="0"/>
              <a:t>. </a:t>
            </a:r>
            <a:r>
              <a:rPr lang="fr-CA" dirty="0"/>
              <a:t>Comment le </a:t>
            </a:r>
            <a:r>
              <a:rPr lang="fr-CA" dirty="0" smtClean="0"/>
              <a:t>faire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 En un premier temps, les problèmes présentés aux élèves doivent être résolus au moyen de matériel, donc dans le mode </a:t>
            </a:r>
            <a:r>
              <a:rPr lang="fr-CA" b="1" dirty="0">
                <a:solidFill>
                  <a:schemeClr val="accent2">
                    <a:lumMod val="75000"/>
                  </a:schemeClr>
                </a:solidFill>
              </a:rPr>
              <a:t>CONCRET</a:t>
            </a:r>
            <a:r>
              <a:rPr lang="fr-CA" dirty="0"/>
              <a:t>. Cela permet à l’élève de se former une image mentale.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i="1" dirty="0"/>
              <a:t> </a:t>
            </a:r>
            <a:r>
              <a:rPr lang="fr-CA" dirty="0"/>
              <a:t>Lorsque l’élève se débrouille bien dans le mode concret, on passe au mode 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</a:rPr>
              <a:t>IMAGÉ</a:t>
            </a:r>
            <a:r>
              <a:rPr lang="fr-CA" dirty="0"/>
              <a:t>. Il est le mode privilégié de l’enseignant, qui s’en sert pour traduire au tableau le travail concret de l’élève.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i="1" dirty="0"/>
              <a:t> </a:t>
            </a:r>
            <a:r>
              <a:rPr lang="fr-CA" dirty="0"/>
              <a:t>On transcrira en mode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</a:rPr>
              <a:t>SYMBOLIQUE</a:t>
            </a:r>
            <a:r>
              <a:rPr lang="fr-CA" dirty="0"/>
              <a:t> ce qui a été réalisé concrètement, puis traduit en mode imagé en s’assurant que l’élève voit bien que c’est le même travail, sauf que le support change.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i="1" dirty="0"/>
              <a:t> </a:t>
            </a:r>
            <a:r>
              <a:rPr lang="fr-CA" dirty="0"/>
              <a:t>La capacité de lier les différentes représentations d’un concept ou d’une solution constitue une démonstration claire de la compréhension. </a:t>
            </a:r>
            <a:r>
              <a:rPr lang="fr-CA" dirty="0" smtClean="0"/>
              <a:t>Autrement dit, lorsque le concept est compris, l’élève est en mesure de passer d’un mode de représentation à l’autre sans difficulté.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10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</a:t>
            </a:r>
            <a:r>
              <a:rPr lang="fr-CA" dirty="0" smtClean="0"/>
              <a:t>. </a:t>
            </a:r>
            <a:r>
              <a:rPr lang="fr-CA" dirty="0"/>
              <a:t>Comment le faire et avec quoi le faire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6057750"/>
              </p:ext>
            </p:extLst>
          </p:nvPr>
        </p:nvGraphicFramePr>
        <p:xfrm>
          <a:off x="1373494" y="1800224"/>
          <a:ext cx="8663478" cy="419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1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cap="small" baseline="0" dirty="0">
                          <a:solidFill>
                            <a:schemeClr val="bg1"/>
                          </a:solidFill>
                          <a:effectLst/>
                        </a:rPr>
                        <a:t>Concrète</a:t>
                      </a:r>
                      <a:endParaRPr lang="fr-CA" sz="1800" b="1" cap="small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cap="small" baseline="0" dirty="0">
                          <a:effectLst/>
                        </a:rPr>
                        <a:t>Imagée</a:t>
                      </a:r>
                      <a:endParaRPr lang="fr-CA" sz="1800" b="1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b="1" cap="small" baseline="0" dirty="0">
                          <a:effectLst/>
                        </a:rPr>
                        <a:t>Symbolique</a:t>
                      </a:r>
                      <a:endParaRPr lang="fr-CA" sz="1800" b="1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6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Matériel de manipulation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pointes de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tartes,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jetons, dés, blocs, argent-jouet, tuiles algébriques,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réglettes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cuisenaires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tangrams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fr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Outils </a:t>
                      </a:r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mesure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chronomètre, règle, balance, tasse à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mesurer, ruban à mesurer</a:t>
                      </a:r>
                      <a:endParaRPr lang="fr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40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Autres </a:t>
                      </a:r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objets manipulables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balles, crayons,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monnaie.</a:t>
                      </a:r>
                      <a:endParaRPr lang="fr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Dessins, diagrammes, organisateurs graphiques, matériel virtuel… 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Calibri" panose="020F0502020204030204" pitchFamily="34" charset="0"/>
                        </a:rPr>
                        <a:t>Symboles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</a:rPr>
                        <a:t>nombres, lettres, signes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</a:rPr>
                        <a:t>d’opération 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Matériel de manipulation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(didactique)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Matériel maison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(équivalence)</a:t>
                      </a:r>
                      <a:endParaRPr lang="fr-C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Jeux de </a:t>
                      </a:r>
                      <a:r>
                        <a:rPr lang="fr-CA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manipulation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société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Calibri" panose="020F0502020204030204" pitchFamily="34" charset="0"/>
                        </a:rPr>
                        <a:t>Dessins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Diagrammes,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Organisateurs graphiques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Virtuel 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Applet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Logiciel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  <a:latin typeface="Calibri" panose="020F0502020204030204" pitchFamily="34" charset="0"/>
                        </a:rPr>
                        <a:t>TNI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Formule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Algorithme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</a:rPr>
                        <a:t>(personnel, formel)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Travailler les fractions selon l’approche CIS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Quelques balises avant de commencer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841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1838</Words>
  <Application>Microsoft Office PowerPoint</Application>
  <PresentationFormat>Grand écran</PresentationFormat>
  <Paragraphs>366</Paragraphs>
  <Slides>40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Chalkboard</vt:lpstr>
      <vt:lpstr>Courier New</vt:lpstr>
      <vt:lpstr>Times New Roman</vt:lpstr>
      <vt:lpstr>Wingdings</vt:lpstr>
      <vt:lpstr>Rétrospective</vt:lpstr>
      <vt:lpstr>Atelier A-13:  Approche CIS en mathématique</vt:lpstr>
      <vt:lpstr>Présentation PowerPoint</vt:lpstr>
      <vt:lpstr>Présentation PowerPoint</vt:lpstr>
      <vt:lpstr>Plan de la rencontre</vt:lpstr>
      <vt:lpstr>1. L’approche CIS</vt:lpstr>
      <vt:lpstr>Présentation PowerPoint</vt:lpstr>
      <vt:lpstr>2. Comment le faire</vt:lpstr>
      <vt:lpstr>2. Comment le faire et avec quoi le faire</vt:lpstr>
      <vt:lpstr>Travailler les fractions selon l’approche CIS</vt:lpstr>
      <vt:lpstr>Concret et imagé: il existe 3 modèles de représentation des fractions</vt:lpstr>
      <vt:lpstr>Présentation PowerPoint</vt:lpstr>
      <vt:lpstr>Il existe 3 sens de la fraction  </vt:lpstr>
      <vt:lpstr>Quelques idées pédagogiques</vt:lpstr>
      <vt:lpstr>Activité 1: développer le sens de la fraction</vt:lpstr>
      <vt:lpstr>Activité 1: suite</vt:lpstr>
      <vt:lpstr>Activité 1: suite</vt:lpstr>
      <vt:lpstr>Activité 1: suite</vt:lpstr>
      <vt:lpstr>Activité 2: se questionner sur le sens RAPPORT de la fraction</vt:lpstr>
      <vt:lpstr>Activité 2: se questionner sur le sens RAPPORT de la fraction</vt:lpstr>
      <vt:lpstr>Activité 3: Reconnaître l’entier de référence</vt:lpstr>
      <vt:lpstr>Activité 4: Établir des liens entre le numérateur, le dénominateur et la valeur de la fraction</vt:lpstr>
      <vt:lpstr>Activité 5: Établir des liens entre les nombres décimaux et les fractions </vt:lpstr>
      <vt:lpstr>Activité 6: Bâtir des ensembles de fractions équivalentes (varier les types de représentation)</vt:lpstr>
      <vt:lpstr>Quelques idées pédagogiques</vt:lpstr>
      <vt:lpstr>Préalables avant de travailler les opérations sur les fractions</vt:lpstr>
      <vt:lpstr>Activité 7: Le développement du sens des opérations d’addition de fractions</vt:lpstr>
      <vt:lpstr>Activité 7: Le développement du sens des opérations d’addition de fractions</vt:lpstr>
      <vt:lpstr>Activité 8: Le sens de l’opération d’addition de fractions dans un autre contexte</vt:lpstr>
      <vt:lpstr>Activité 9: Le développement du sens de la multiplication</vt:lpstr>
      <vt:lpstr>Calcul de taxes, de rabais et de pourboire</vt:lpstr>
      <vt:lpstr>Présentation PowerPoint</vt:lpstr>
      <vt:lpstr>Présentation PowerPoint</vt:lpstr>
      <vt:lpstr>Activité 11: Opérer sur des fractions</vt:lpstr>
      <vt:lpstr>Activité 11: Opérer sur des fractions</vt:lpstr>
      <vt:lpstr>Activité 12: Pour aller plus loin…</vt:lpstr>
      <vt:lpstr>Activité 12: Pour aller plus loin…</vt:lpstr>
      <vt:lpstr>Pistes de Réflexion </vt:lpstr>
      <vt:lpstr>Quelques références utiles</vt:lpstr>
      <vt:lpstr>6. Et la réalité dans tout ça?</vt:lpstr>
      <vt:lpstr>Questions??? </vt:lpstr>
    </vt:vector>
  </TitlesOfParts>
  <Company>CSMV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305:  Faire un portrait mathématique de ma classe pour aider les élèves à développer des stratégies de resolution de problèmes</dc:title>
  <dc:creator>Dominique Fournier</dc:creator>
  <cp:lastModifiedBy>Dominique Fournier</cp:lastModifiedBy>
  <cp:revision>58</cp:revision>
  <cp:lastPrinted>2017-10-11T13:23:59Z</cp:lastPrinted>
  <dcterms:created xsi:type="dcterms:W3CDTF">2017-09-18T13:09:35Z</dcterms:created>
  <dcterms:modified xsi:type="dcterms:W3CDTF">2018-04-26T19:04:37Z</dcterms:modified>
</cp:coreProperties>
</file>