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im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7" r:id="rId5"/>
    <p:sldId id="265" r:id="rId6"/>
    <p:sldId id="268" r:id="rId7"/>
    <p:sldId id="269" r:id="rId8"/>
    <p:sldId id="275" r:id="rId9"/>
    <p:sldId id="270" r:id="rId10"/>
    <p:sldId id="271" r:id="rId11"/>
    <p:sldId id="259" r:id="rId12"/>
    <p:sldId id="263" r:id="rId13"/>
    <p:sldId id="276" r:id="rId14"/>
    <p:sldId id="27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mma Osadceaia" initials="RO" lastIdx="11" clrIdx="0">
    <p:extLst>
      <p:ext uri="{19B8F6BF-5375-455C-9EA6-DF929625EA0E}">
        <p15:presenceInfo xmlns:p15="http://schemas.microsoft.com/office/powerpoint/2012/main" userId="S-1-5-21-3004208811-1138285880-872737147-31992" providerId="AD"/>
      </p:ext>
    </p:extLst>
  </p:cmAuthor>
  <p:cmAuthor id="2" name="LAURENT DEMERS" initials="LD" lastIdx="1" clrIdx="1">
    <p:extLst>
      <p:ext uri="{19B8F6BF-5375-455C-9EA6-DF929625EA0E}">
        <p15:presenceInfo xmlns:p15="http://schemas.microsoft.com/office/powerpoint/2012/main" userId="S-1-5-21-3004208811-1138285880-872737147-207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4818" autoAdjust="0"/>
  </p:normalViewPr>
  <p:slideViewPr>
    <p:cSldViewPr snapToGrid="0">
      <p:cViewPr varScale="1">
        <p:scale>
          <a:sx n="51" d="100"/>
          <a:sy n="51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13A8D-2484-4FA8-BE94-9208C1D46326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1ADD5-E672-4793-897B-03CDE051CE6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395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1C3A5-D1FF-4AEF-ABA3-0E2295AFA902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70A7B-1760-4A76-88DC-1F999DC805B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841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63377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3503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4736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418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2050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79743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8768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5878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263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09890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562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0162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5253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70A7B-1760-4A76-88DC-1F999DC805BF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18625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225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8113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7895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340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801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1563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88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3045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935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827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25056D-4866-49FB-BC79-D698E393EA10}" type="datetimeFigureOut">
              <a:rPr lang="fr-CA" smtClean="0"/>
              <a:t>2018-11-01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932509-2059-4549-8007-822B772AC51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440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im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Z3NDP-Qiak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DZ3NDP-Qia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>
                <a:latin typeface="Algerian" panose="04020705040A02060702" pitchFamily="82" charset="0"/>
              </a:rPr>
              <a:t>ANG-5106-2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75097" y="4652813"/>
            <a:ext cx="7891272" cy="1069848"/>
          </a:xfrm>
        </p:spPr>
        <p:txBody>
          <a:bodyPr>
            <a:normAutofit fontScale="92500" lnSpcReduction="10000"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Eugene Abrams, English </a:t>
            </a:r>
            <a:r>
              <a:rPr lang="fr-CA" sz="3600" dirty="0" err="1">
                <a:latin typeface="Bernard MT Condensed" panose="02050806060905020404" pitchFamily="18" charset="0"/>
              </a:rPr>
              <a:t>teacher</a:t>
            </a:r>
            <a:r>
              <a:rPr lang="fr-CA" sz="3600" dirty="0">
                <a:latin typeface="Bernard MT Condensed" panose="02050806060905020404" pitchFamily="18" charset="0"/>
              </a:rPr>
              <a:t>, CSMV</a:t>
            </a:r>
          </a:p>
          <a:p>
            <a:r>
              <a:rPr lang="fr-CA" sz="3600" dirty="0">
                <a:latin typeface="Bernard MT Condensed" panose="02050806060905020404" pitchFamily="18" charset="0"/>
              </a:rPr>
              <a:t>eugene.abrams@csmv.qc.ca</a:t>
            </a:r>
          </a:p>
        </p:txBody>
      </p:sp>
      <p:pic>
        <p:nvPicPr>
          <p:cNvPr id="4" name="Imag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97" y="6057900"/>
            <a:ext cx="804672" cy="28346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80355" y="6341364"/>
            <a:ext cx="1219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400" dirty="0" smtClean="0"/>
              <a:t>This work is licensed under a </a:t>
            </a:r>
            <a:r>
              <a:rPr lang="en-US" sz="1400" dirty="0" smtClean="0">
                <a:hlinkClick r:id="rId4"/>
              </a:rPr>
              <a:t>Creative Commons Attribution-</a:t>
            </a:r>
            <a:r>
              <a:rPr lang="en-US" sz="1400" dirty="0" err="1" smtClean="0">
                <a:hlinkClick r:id="rId4"/>
              </a:rPr>
              <a:t>NonCommercial</a:t>
            </a:r>
            <a:r>
              <a:rPr lang="en-US" sz="1400" dirty="0" smtClean="0">
                <a:hlinkClick r:id="rId4"/>
              </a:rPr>
              <a:t>-</a:t>
            </a:r>
            <a:r>
              <a:rPr lang="en-US" sz="1400" dirty="0" err="1" smtClean="0">
                <a:hlinkClick r:id="rId4"/>
              </a:rPr>
              <a:t>ShareAlike</a:t>
            </a:r>
            <a:r>
              <a:rPr lang="en-US" sz="1400" dirty="0" smtClean="0">
                <a:hlinkClick r:id="rId4"/>
              </a:rPr>
              <a:t> 4.0 International License</a:t>
            </a:r>
            <a:r>
              <a:rPr lang="en-US" sz="1400" dirty="0" smtClean="0"/>
              <a:t>.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1778442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5824" y="1630520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Bernard MT Condensed" panose="02050806060905020404" pitchFamily="18" charset="0"/>
              </a:rPr>
              <a:t>GRAMMAR &amp; SYNTAX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review of grammatical elements necessary for </a:t>
            </a:r>
          </a:p>
          <a:p>
            <a:pPr marL="0" indent="0">
              <a:buNone/>
            </a:pPr>
            <a:r>
              <a:rPr lang="en-US" sz="3200" dirty="0">
                <a:latin typeface="Bernard MT Condensed" panose="02050806060905020404" pitchFamily="18" charset="0"/>
              </a:rPr>
              <a:t>  correct speech and writing</a:t>
            </a:r>
          </a:p>
          <a:p>
            <a:r>
              <a:rPr lang="en-US" dirty="0"/>
              <a:t>(e.g. simple past, past continuous, present perfect,                                                   present perfect continuous, past perfect, reported speech…)</a:t>
            </a:r>
            <a:endParaRPr lang="fr-CA" dirty="0"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en-US" sz="3200" dirty="0">
              <a:latin typeface="Bernard MT Condensed" panose="02050806060905020404" pitchFamily="18" charset="0"/>
            </a:endParaRPr>
          </a:p>
          <a:p>
            <a:r>
              <a:rPr lang="en-US" sz="3200" dirty="0">
                <a:latin typeface="Bernard MT Condensed" panose="02050806060905020404" pitchFamily="18" charset="0"/>
              </a:rPr>
              <a:t>subjunctive form </a:t>
            </a:r>
            <a:r>
              <a:rPr lang="en-US" dirty="0"/>
              <a:t>(e.g. </a:t>
            </a:r>
            <a:r>
              <a:rPr lang="en-US" i="1" dirty="0"/>
              <a:t>I suggested that she go...; </a:t>
            </a:r>
          </a:p>
          <a:p>
            <a:pPr marL="0" indent="0">
              <a:buNone/>
            </a:pPr>
            <a:r>
              <a:rPr lang="en-US" i="1" dirty="0"/>
              <a:t>   I suggest that he ask…;  I will suggest that she look into…)</a:t>
            </a:r>
            <a:endParaRPr lang="fr-CA" sz="3200" dirty="0">
              <a:latin typeface="Bernard MT Condensed" panose="020508060609050204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85913" y="21176"/>
            <a:ext cx="8975888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969" y="1913586"/>
            <a:ext cx="3677199" cy="43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5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157086"/>
            <a:ext cx="10058400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Structure of the course </a:t>
            </a:r>
            <a:r>
              <a:rPr lang="fr-CA" dirty="0" err="1">
                <a:latin typeface="Bernard MT Condensed" panose="02050806060905020404" pitchFamily="18" charset="0"/>
              </a:rPr>
              <a:t>material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Seven </a:t>
            </a:r>
            <a:r>
              <a:rPr lang="fr-CA" sz="3600" dirty="0" err="1">
                <a:latin typeface="Bernard MT Condensed" panose="02050806060905020404" pitchFamily="18" charset="0"/>
              </a:rPr>
              <a:t>projects</a:t>
            </a:r>
            <a:r>
              <a:rPr lang="fr-CA" sz="3600" dirty="0">
                <a:latin typeface="Bernard MT Condensed" panose="02050806060905020404" pitchFamily="18" charset="0"/>
              </a:rPr>
              <a:t> (formative)</a:t>
            </a:r>
          </a:p>
          <a:p>
            <a:r>
              <a:rPr lang="fr-CA" sz="3600" dirty="0">
                <a:latin typeface="Bernard MT Condensed" panose="02050806060905020404" pitchFamily="18" charset="0"/>
              </a:rPr>
              <a:t>Six </a:t>
            </a:r>
            <a:r>
              <a:rPr lang="fr-CA" sz="3600" dirty="0" err="1">
                <a:latin typeface="Bernard MT Condensed" panose="02050806060905020404" pitchFamily="18" charset="0"/>
              </a:rPr>
              <a:t>LES’s</a:t>
            </a:r>
            <a:r>
              <a:rPr lang="fr-CA" sz="3600" dirty="0">
                <a:latin typeface="Bernard MT Condensed" panose="02050806060905020404" pitchFamily="18" charset="0"/>
              </a:rPr>
              <a:t> (</a:t>
            </a:r>
            <a:r>
              <a:rPr lang="fr-CA" sz="3600" dirty="0" err="1">
                <a:latin typeface="Bernard MT Condensed" panose="02050806060905020404" pitchFamily="18" charset="0"/>
              </a:rPr>
              <a:t>mobilizing</a:t>
            </a:r>
            <a:r>
              <a:rPr lang="fr-CA" sz="3600" dirty="0">
                <a:latin typeface="Bernard MT Condensed" panose="02050806060905020404" pitchFamily="18" charset="0"/>
              </a:rPr>
              <a:t> </a:t>
            </a:r>
            <a:r>
              <a:rPr lang="fr-CA" sz="3600" dirty="0" err="1">
                <a:latin typeface="Bernard MT Condensed" panose="02050806060905020404" pitchFamily="18" charset="0"/>
              </a:rPr>
              <a:t>abilities</a:t>
            </a:r>
            <a:r>
              <a:rPr lang="fr-CA" sz="3600" dirty="0">
                <a:latin typeface="Bernard MT Condensed" panose="02050806060905020404" pitchFamily="18" charset="0"/>
              </a:rPr>
              <a:t>)</a:t>
            </a:r>
          </a:p>
          <a:p>
            <a:r>
              <a:rPr lang="fr-CA" sz="3600" dirty="0" err="1">
                <a:latin typeface="Bernard MT Condensed" panose="02050806060905020404" pitchFamily="18" charset="0"/>
              </a:rPr>
              <a:t>Two</a:t>
            </a:r>
            <a:r>
              <a:rPr lang="fr-CA" sz="3600" dirty="0">
                <a:latin typeface="Bernard MT Condensed" panose="02050806060905020404" pitchFamily="18" charset="0"/>
              </a:rPr>
              <a:t> extension </a:t>
            </a:r>
            <a:r>
              <a:rPr lang="fr-CA" sz="3600" dirty="0" err="1">
                <a:latin typeface="Bernard MT Condensed" panose="02050806060905020404" pitchFamily="18" charset="0"/>
              </a:rPr>
              <a:t>activities</a:t>
            </a:r>
            <a:endParaRPr lang="fr-CA" sz="3600" dirty="0">
              <a:latin typeface="Bernard MT Condensed" panose="02050806060905020404" pitchFamily="18" charset="0"/>
            </a:endParaRPr>
          </a:p>
          <a:p>
            <a:r>
              <a:rPr lang="fr-CA" sz="3600" dirty="0" err="1">
                <a:latin typeface="Bernard MT Condensed" panose="02050806060905020404" pitchFamily="18" charset="0"/>
              </a:rPr>
              <a:t>Teacher’s</a:t>
            </a:r>
            <a:r>
              <a:rPr lang="fr-CA" sz="3600" dirty="0">
                <a:latin typeface="Bernard MT Condensed" panose="02050806060905020404" pitchFamily="18" charset="0"/>
              </a:rPr>
              <a:t> guide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E9"/>
              </a:clrFrom>
              <a:clrTo>
                <a:srgbClr val="FFF9E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6768" y="3570921"/>
            <a:ext cx="4261480" cy="2601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552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fr-CA" dirty="0" err="1">
                <a:latin typeface="Bernard MT Condensed" panose="02050806060905020404" pitchFamily="18" charset="0"/>
              </a:rPr>
              <a:t>PROJECTs</a:t>
            </a:r>
            <a:r>
              <a:rPr lang="fr-CA" dirty="0">
                <a:latin typeface="Bernard MT Condensed" panose="02050806060905020404" pitchFamily="18" charset="0"/>
              </a:rPr>
              <a:t> (SEVEN)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1609344"/>
            <a:ext cx="10058400" cy="4677156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r>
              <a:rPr lang="fr-CA" sz="3600" b="1" u="sng" dirty="0" err="1">
                <a:latin typeface="Bernard MT Condensed" panose="02050806060905020404" pitchFamily="18" charset="0"/>
              </a:rPr>
              <a:t>Subjects</a:t>
            </a:r>
            <a:r>
              <a:rPr lang="fr-CA" sz="3600" b="1" u="sng" dirty="0">
                <a:latin typeface="Bernard MT Condensed" panose="02050806060905020404" pitchFamily="18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Hard vs. soft news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News reporting: objective or subjective?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Writing a news report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Editorials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Reporters’ beats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Dialects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800" dirty="0">
                <a:latin typeface="Bernard MT Condensed" panose="02050806060905020404" pitchFamily="18" charset="0"/>
              </a:rPr>
              <a:t>Sports 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fr-CA" sz="28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5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Learning Situations (Six)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1609344"/>
            <a:ext cx="10058400" cy="4677156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r>
              <a:rPr lang="fr-CA" sz="3600" b="1" u="sng" dirty="0" err="1">
                <a:latin typeface="Bernard MT Condensed" panose="02050806060905020404" pitchFamily="18" charset="0"/>
              </a:rPr>
              <a:t>Subjects</a:t>
            </a:r>
            <a:r>
              <a:rPr lang="fr-CA" sz="3600" b="1" u="sng" dirty="0">
                <a:latin typeface="Bernard MT Condensed" panose="02050806060905020404" pitchFamily="18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Amateur vs. </a:t>
            </a:r>
            <a:r>
              <a:rPr lang="fr-CA" sz="2800" dirty="0" err="1">
                <a:latin typeface="Bernard MT Condensed" panose="02050806060905020404" pitchFamily="18" charset="0"/>
              </a:rPr>
              <a:t>professional</a:t>
            </a:r>
            <a:r>
              <a:rPr lang="fr-CA" sz="2800" dirty="0">
                <a:latin typeface="Bernard MT Condensed" panose="02050806060905020404" pitchFamily="18" charset="0"/>
              </a:rPr>
              <a:t> news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>
                <a:latin typeface="Bernard MT Condensed" panose="02050806060905020404" pitchFamily="18" charset="0"/>
              </a:rPr>
              <a:t>Sensational</a:t>
            </a:r>
            <a:r>
              <a:rPr lang="fr-CA" sz="2800" dirty="0">
                <a:latin typeface="Bernard MT Condensed" panose="02050806060905020404" pitchFamily="18" charset="0"/>
              </a:rPr>
              <a:t> news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Fake news on social media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Interviews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>
                <a:latin typeface="Bernard MT Condensed" panose="02050806060905020404" pitchFamily="18" charset="0"/>
              </a:rPr>
              <a:t>Debates</a:t>
            </a:r>
            <a:endParaRPr lang="fr-CA" sz="2800" dirty="0">
              <a:latin typeface="Bernard MT Condensed" panose="02050806060905020404" pitchFamily="18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 err="1">
                <a:latin typeface="Bernard MT Condensed" panose="02050806060905020404" pitchFamily="18" charset="0"/>
              </a:rPr>
              <a:t>Sexual</a:t>
            </a:r>
            <a:r>
              <a:rPr lang="fr-CA" sz="2800" dirty="0">
                <a:latin typeface="Bernard MT Condensed" panose="02050806060905020404" pitchFamily="18" charset="0"/>
              </a:rPr>
              <a:t> </a:t>
            </a:r>
            <a:r>
              <a:rPr lang="fr-CA" sz="2800" dirty="0" err="1">
                <a:latin typeface="Bernard MT Condensed" panose="02050806060905020404" pitchFamily="18" charset="0"/>
              </a:rPr>
              <a:t>harassment</a:t>
            </a:r>
            <a:r>
              <a:rPr lang="fr-CA" sz="2800" dirty="0">
                <a:latin typeface="Bernard MT Condensed" panose="02050806060905020404" pitchFamily="18" charset="0"/>
              </a:rPr>
              <a:t> in the </a:t>
            </a:r>
            <a:r>
              <a:rPr lang="fr-CA" sz="2800" dirty="0" err="1">
                <a:latin typeface="Bernard MT Condensed" panose="02050806060905020404" pitchFamily="18" charset="0"/>
              </a:rPr>
              <a:t>workplace</a:t>
            </a:r>
            <a:endParaRPr lang="fr-CA" sz="2800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pPr algn="ctr"/>
            <a:r>
              <a:rPr lang="fr-CA" dirty="0" err="1">
                <a:latin typeface="Bernard MT Condensed" panose="02050806060905020404" pitchFamily="18" charset="0"/>
              </a:rPr>
              <a:t>ExtEnSion</a:t>
            </a:r>
            <a:r>
              <a:rPr lang="fr-CA" dirty="0">
                <a:latin typeface="Bernard MT Condensed" panose="02050806060905020404" pitchFamily="18" charset="0"/>
              </a:rPr>
              <a:t> </a:t>
            </a:r>
            <a:r>
              <a:rPr lang="fr-CA" dirty="0" err="1">
                <a:latin typeface="Bernard MT Condensed" panose="02050806060905020404" pitchFamily="18" charset="0"/>
              </a:rPr>
              <a:t>activitIEs</a:t>
            </a:r>
            <a:r>
              <a:rPr lang="fr-CA" dirty="0">
                <a:latin typeface="Bernard MT Condensed" panose="02050806060905020404" pitchFamily="18" charset="0"/>
              </a:rPr>
              <a:t> (TWO)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1609344"/>
            <a:ext cx="10058400" cy="4677156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r>
              <a:rPr lang="fr-CA" sz="3600" b="1" u="sng" dirty="0" err="1">
                <a:latin typeface="Bernard MT Condensed" panose="02050806060905020404" pitchFamily="18" charset="0"/>
              </a:rPr>
              <a:t>Subjects</a:t>
            </a:r>
            <a:r>
              <a:rPr lang="fr-CA" sz="3600" b="1" u="sng" dirty="0">
                <a:latin typeface="Bernard MT Condensed" panose="02050806060905020404" pitchFamily="18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One-page </a:t>
            </a:r>
            <a:r>
              <a:rPr lang="fr-CA" sz="2800" dirty="0" err="1">
                <a:latin typeface="Bernard MT Condensed" panose="02050806060905020404" pitchFamily="18" charset="0"/>
              </a:rPr>
              <a:t>newspaper</a:t>
            </a:r>
            <a:r>
              <a:rPr lang="fr-CA" sz="2800" dirty="0">
                <a:latin typeface="Bernard MT Condensed" panose="02050806060905020404" pitchFamily="18" charset="0"/>
              </a:rPr>
              <a:t> (pair or group)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fr-CA" sz="2800" dirty="0">
                <a:latin typeface="Bernard MT Condensed" panose="02050806060905020404" pitchFamily="18" charset="0"/>
              </a:rPr>
              <a:t>News program </a:t>
            </a:r>
            <a:r>
              <a:rPr lang="fr-CA" sz="2800" dirty="0" err="1">
                <a:latin typeface="Bernard MT Condensed" panose="02050806060905020404" pitchFamily="18" charset="0"/>
              </a:rPr>
              <a:t>video</a:t>
            </a:r>
            <a:r>
              <a:rPr lang="fr-CA" sz="2800" dirty="0">
                <a:latin typeface="Bernard MT Condensed" panose="02050806060905020404" pitchFamily="18" charset="0"/>
              </a:rPr>
              <a:t> (pair or group)</a:t>
            </a:r>
          </a:p>
        </p:txBody>
      </p:sp>
    </p:spTree>
    <p:extLst>
      <p:ext uri="{BB962C8B-B14F-4D97-AF65-F5344CB8AC3E}">
        <p14:creationId xmlns:p14="http://schemas.microsoft.com/office/powerpoint/2010/main" val="17611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9334" y="41525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Joe Jackson, ‘</a:t>
            </a:r>
            <a:r>
              <a:rPr lang="fr-CA" dirty="0">
                <a:latin typeface="Bernard MT Condensed" panose="02050806060905020404" pitchFamily="18" charset="0"/>
                <a:hlinkClick r:id="rId4"/>
              </a:rPr>
              <a:t>The Sunday </a:t>
            </a:r>
            <a:r>
              <a:rPr lang="fr-CA" dirty="0" err="1">
                <a:latin typeface="Bernard MT Condensed" panose="02050806060905020404" pitchFamily="18" charset="0"/>
                <a:hlinkClick r:id="rId4"/>
              </a:rPr>
              <a:t>Papers</a:t>
            </a:r>
            <a:r>
              <a:rPr lang="fr-CA" dirty="0">
                <a:latin typeface="Bernard MT Condensed" panose="02050806060905020404" pitchFamily="18" charset="0"/>
              </a:rPr>
              <a:t>’</a:t>
            </a:r>
            <a:br>
              <a:rPr lang="fr-CA" dirty="0">
                <a:latin typeface="Bernard MT Condensed" panose="02050806060905020404" pitchFamily="18" charset="0"/>
              </a:rPr>
            </a:br>
            <a:r>
              <a:rPr lang="fr-CA" dirty="0">
                <a:latin typeface="Bernard MT Condensed" panose="02050806060905020404" pitchFamily="18" charset="0"/>
              </a:rPr>
              <a:t>(a </a:t>
            </a:r>
            <a:r>
              <a:rPr lang="fr-CA" dirty="0" err="1">
                <a:latin typeface="Bernard MT Condensed" panose="02050806060905020404" pitchFamily="18" charset="0"/>
              </a:rPr>
              <a:t>cynical</a:t>
            </a:r>
            <a:r>
              <a:rPr lang="fr-CA" dirty="0">
                <a:latin typeface="Bernard MT Condensed" panose="02050806060905020404" pitchFamily="18" charset="0"/>
              </a:rPr>
              <a:t> </a:t>
            </a:r>
            <a:r>
              <a:rPr lang="fr-CA" dirty="0" err="1">
                <a:latin typeface="Bernard MT Condensed" panose="02050806060905020404" pitchFamily="18" charset="0"/>
              </a:rPr>
              <a:t>view</a:t>
            </a:r>
            <a:r>
              <a:rPr lang="fr-CA" dirty="0">
                <a:latin typeface="Bernard MT Condensed" panose="02050806060905020404" pitchFamily="18" charset="0"/>
              </a:rPr>
              <a:t> of </a:t>
            </a:r>
            <a:r>
              <a:rPr lang="fr-CA" dirty="0" err="1">
                <a:latin typeface="Bernard MT Condensed" panose="02050806060905020404" pitchFamily="18" charset="0"/>
              </a:rPr>
              <a:t>journalism</a:t>
            </a:r>
            <a:r>
              <a:rPr lang="fr-CA" dirty="0">
                <a:latin typeface="Bernard MT Condensed" panose="02050806060905020404" pitchFamily="18" charset="0"/>
              </a:rPr>
              <a:t>)</a:t>
            </a:r>
          </a:p>
        </p:txBody>
      </p:sp>
      <p:pic>
        <p:nvPicPr>
          <p:cNvPr id="3" name="DZ3NDP-Qiak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241440" y="2133600"/>
            <a:ext cx="7528202" cy="423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4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0248" y="1630520"/>
            <a:ext cx="10058400" cy="46644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200" dirty="0">
                <a:latin typeface="Bernard MT Condensed" panose="02050806060905020404" pitchFamily="18" charset="0"/>
              </a:rPr>
              <a:t>OBJECTIVES</a:t>
            </a:r>
          </a:p>
          <a:p>
            <a:pPr marL="0" indent="0">
              <a:buNone/>
            </a:pPr>
            <a:endParaRPr lang="en-US" dirty="0">
              <a:latin typeface="Bernard MT Condensed" panose="02050806060905020404" pitchFamily="18" charset="0"/>
            </a:endParaRPr>
          </a:p>
          <a:p>
            <a:pPr marL="442913" indent="-442913">
              <a:spcAft>
                <a:spcPts val="2400"/>
              </a:spcAft>
            </a:pPr>
            <a:r>
              <a:rPr lang="en-US" sz="4300" dirty="0">
                <a:latin typeface="Bernard MT Condensed" panose="02050806060905020404" pitchFamily="18" charset="0"/>
              </a:rPr>
              <a:t>construct meaning of current local, national or international news stories and the reactions of others to these stories;</a:t>
            </a:r>
          </a:p>
          <a:p>
            <a:pPr marL="442913" indent="-442913">
              <a:spcAft>
                <a:spcPts val="2400"/>
              </a:spcAft>
            </a:pPr>
            <a:r>
              <a:rPr lang="en-US" sz="4300" dirty="0">
                <a:latin typeface="Bernard MT Condensed" panose="02050806060905020404" pitchFamily="18" charset="0"/>
              </a:rPr>
              <a:t>ask and respond to oral questions related to current news stories;</a:t>
            </a:r>
          </a:p>
          <a:p>
            <a:pPr marL="442913" indent="-442913">
              <a:spcAft>
                <a:spcPts val="2400"/>
              </a:spcAft>
            </a:pPr>
            <a:r>
              <a:rPr lang="en-US" sz="4300" dirty="0">
                <a:latin typeface="Bernard MT Condensed" panose="02050806060905020404" pitchFamily="18" charset="0"/>
              </a:rPr>
              <a:t>write and produce summarized descriptions of current news stories and reactions to these stories.</a:t>
            </a:r>
            <a:endParaRPr lang="fr-CA" sz="43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60248" y="21176"/>
            <a:ext cx="11331418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3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4203" y="1461213"/>
            <a:ext cx="565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3600" b="1" dirty="0">
                <a:latin typeface="Bernard MT Condensed" panose="02050806060905020404" pitchFamily="18" charset="0"/>
              </a:rPr>
              <a:t>SUBJECT-SPECIFIC COMPETENCIES</a:t>
            </a:r>
            <a:endParaRPr lang="fr-CA" sz="3600" dirty="0">
              <a:latin typeface="Bernard MT Condensed" panose="020508060609050204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203" y="2349160"/>
            <a:ext cx="9970232" cy="3860654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-99425"/>
            <a:ext cx="12192000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42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013" y="2352483"/>
            <a:ext cx="8998788" cy="389533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271587" y="21176"/>
            <a:ext cx="9290213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63013" y="1529837"/>
            <a:ext cx="48974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BROAD AREAS OF LEARNING</a:t>
            </a:r>
            <a:endParaRPr lang="fr-CA" dirty="0">
              <a:latin typeface="Bernard MT Condensed" panose="02050806060905020404" pitchFamily="18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7337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721" y="2506766"/>
            <a:ext cx="9078558" cy="298905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671637" y="21176"/>
            <a:ext cx="8890163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56721" y="1630520"/>
            <a:ext cx="6000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FAMILIES OF LEARNING SITUATIONS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046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09218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CA" dirty="0">
              <a:latin typeface="Bernard MT Condensed" panose="02050806060905020404" pitchFamily="18" charset="0"/>
            </a:endParaRPr>
          </a:p>
          <a:p>
            <a:r>
              <a:rPr lang="en-US" sz="3200" dirty="0">
                <a:latin typeface="Bernard MT Condensed" panose="02050806060905020404" pitchFamily="18" charset="0"/>
              </a:rPr>
              <a:t>communicate orally to discuss and present current news stories and relate the reactions they generate/cause </a:t>
            </a:r>
          </a:p>
          <a:p>
            <a:pPr marL="0" indent="0">
              <a:buNone/>
            </a:pPr>
            <a:endParaRPr lang="en-US" sz="1800" dirty="0">
              <a:latin typeface="Bernard MT Condensed" panose="020508060609050204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>
                <a:latin typeface="Bernard MT Condensed" panose="02050806060905020404" pitchFamily="18" charset="0"/>
              </a:rPr>
              <a:t>interpret information conveyed in informative, expressive and persuasive texts students read, listen to and view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     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Times New Roman" panose="02020603050405020304" pitchFamily="18" charset="0"/>
              </a:rPr>
              <a:t>→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The written texts for comprehension – 3-5 paragraphs long (up to 500 words)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       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  <a:cs typeface="Times New Roman" panose="02020603050405020304" pitchFamily="18" charset="0"/>
              </a:rPr>
              <a:t>→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Video texts up to 90 minutes; audio texts up to 6 minutes   </a:t>
            </a:r>
            <a:endParaRPr lang="fr-CA" sz="2400" dirty="0">
              <a:solidFill>
                <a:schemeClr val="bg1">
                  <a:lumMod val="50000"/>
                </a:schemeClr>
              </a:solidFill>
              <a:latin typeface="Bernard MT Condensed" panose="02050806060905020404" pitchFamily="18" charset="0"/>
            </a:endParaRPr>
          </a:p>
          <a:p>
            <a:pPr marL="0" indent="0">
              <a:buNone/>
            </a:pPr>
            <a:endParaRPr lang="en-US" sz="32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628775" y="21176"/>
            <a:ext cx="8933026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3401" y="1445854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END OF COURSE OUTCOMES</a:t>
            </a:r>
          </a:p>
        </p:txBody>
      </p:sp>
    </p:spTree>
    <p:extLst>
      <p:ext uri="{BB962C8B-B14F-4D97-AF65-F5344CB8AC3E}">
        <p14:creationId xmlns:p14="http://schemas.microsoft.com/office/powerpoint/2010/main" val="206790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09218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A" dirty="0">
              <a:latin typeface="Bernard MT Condensed" panose="02050806060905020404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>
                <a:latin typeface="Bernard MT Condensed" panose="02050806060905020404" pitchFamily="18" charset="0"/>
              </a:rPr>
              <a:t>write and produce summarized descriptions of current news stories and relate the reactions they generate/cause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Bernard MT Condensed" panose="02050806060905020404" pitchFamily="18" charset="0"/>
              </a:rPr>
              <a:t>can include production of commentaries, blogs, news reports and multimedia texts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</a:rPr>
              <a:t>	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Times New Roman" panose="02020603050405020304" pitchFamily="18" charset="0"/>
              </a:rPr>
              <a:t>→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150-250 words for written productions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	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Bernard MT Condensed" panose="02050806060905020404" pitchFamily="18" charset="0"/>
              </a:rPr>
              <a:t>3-5 minutes for audio/video productions</a:t>
            </a:r>
          </a:p>
          <a:p>
            <a:pPr lvl="1"/>
            <a:endParaRPr lang="en-US" sz="3000" dirty="0">
              <a:latin typeface="Bernard MT Condensed" panose="020508060609050204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628775" y="21176"/>
            <a:ext cx="8933026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3401" y="1445854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END OF COURSE OUTCOMES</a:t>
            </a:r>
          </a:p>
        </p:txBody>
      </p:sp>
    </p:spTree>
    <p:extLst>
      <p:ext uri="{BB962C8B-B14F-4D97-AF65-F5344CB8AC3E}">
        <p14:creationId xmlns:p14="http://schemas.microsoft.com/office/powerpoint/2010/main" val="84556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401" y="2335627"/>
            <a:ext cx="4838620" cy="365310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Bernard MT Condensed" panose="02050806060905020404" pitchFamily="18" charset="0"/>
              </a:rPr>
              <a:t>editorials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news reports </a:t>
            </a:r>
          </a:p>
          <a:p>
            <a:pPr marL="180975" lvl="1" indent="0">
              <a:buNone/>
            </a:pPr>
            <a:r>
              <a:rPr lang="en-US" sz="3200" dirty="0">
                <a:latin typeface="Bernard MT Condensed" panose="02050806060905020404" pitchFamily="18" charset="0"/>
              </a:rPr>
              <a:t>(newspapers, web sites, television, radio)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radio/television programs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blogs</a:t>
            </a: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85913" y="21176"/>
            <a:ext cx="8975888" cy="1609344"/>
          </a:xfrm>
        </p:spPr>
        <p:txBody>
          <a:bodyPr/>
          <a:lstStyle/>
          <a:p>
            <a:pPr algn="ctr"/>
            <a:r>
              <a:rPr lang="fr-CA" dirty="0">
                <a:latin typeface="Bernard MT Condensed" panose="02050806060905020404" pitchFamily="18" charset="0"/>
              </a:rPr>
              <a:t>Course </a:t>
            </a:r>
            <a:r>
              <a:rPr lang="fr-CA" dirty="0" err="1">
                <a:latin typeface="Bernard MT Condensed" panose="02050806060905020404" pitchFamily="18" charset="0"/>
              </a:rPr>
              <a:t>Overview</a:t>
            </a:r>
            <a:endParaRPr lang="fr-CA" dirty="0">
              <a:latin typeface="Bernard MT Condensed" panose="020508060609050204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3401" y="1413502"/>
            <a:ext cx="6620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600" dirty="0">
                <a:latin typeface="Bernard MT Condensed" panose="02050806060905020404" pitchFamily="18" charset="0"/>
              </a:rPr>
              <a:t>TYPES OF TEXTS TO READ OR WATCH </a:t>
            </a:r>
            <a:r>
              <a:rPr lang="en-US" sz="3600" dirty="0">
                <a:latin typeface="Bernard MT Condensed" panose="02050806060905020404" pitchFamily="18" charset="0"/>
              </a:rPr>
              <a:t> </a:t>
            </a:r>
          </a:p>
          <a:p>
            <a:endParaRPr lang="fr-CA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6781720" y="2347154"/>
            <a:ext cx="4230317" cy="365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Bernard MT Condensed" panose="02050806060905020404" pitchFamily="18" charset="0"/>
              </a:rPr>
              <a:t>interviews/discussions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debates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feature stories</a:t>
            </a:r>
          </a:p>
          <a:p>
            <a:r>
              <a:rPr lang="en-US" sz="3200" dirty="0">
                <a:latin typeface="Bernard MT Condensed" panose="02050806060905020404" pitchFamily="18" charset="0"/>
              </a:rPr>
              <a:t>documentaries</a:t>
            </a:r>
          </a:p>
        </p:txBody>
      </p:sp>
    </p:spTree>
    <p:extLst>
      <p:ext uri="{BB962C8B-B14F-4D97-AF65-F5344CB8AC3E}">
        <p14:creationId xmlns:p14="http://schemas.microsoft.com/office/powerpoint/2010/main" val="70007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ype de bois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1137</TotalTime>
  <Words>405</Words>
  <Application>Microsoft Office PowerPoint</Application>
  <PresentationFormat>Grand écran</PresentationFormat>
  <Paragraphs>92</Paragraphs>
  <Slides>14</Slides>
  <Notes>14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Algerian</vt:lpstr>
      <vt:lpstr>Baskerville Old Face</vt:lpstr>
      <vt:lpstr>Bernard MT Condensed</vt:lpstr>
      <vt:lpstr>Calibri</vt:lpstr>
      <vt:lpstr>Rockwell</vt:lpstr>
      <vt:lpstr>Rockwell Condensed</vt:lpstr>
      <vt:lpstr>Times New Roman</vt:lpstr>
      <vt:lpstr>Wingdings</vt:lpstr>
      <vt:lpstr>Type de bois</vt:lpstr>
      <vt:lpstr>ANG-5106-2</vt:lpstr>
      <vt:lpstr>Joe Jackson, ‘The Sunday Papers’ (a cynical view of journalism)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Présentation PowerPoint</vt:lpstr>
      <vt:lpstr>Structure of the course material</vt:lpstr>
      <vt:lpstr>PROJECTs (SEVEN)</vt:lpstr>
      <vt:lpstr>Learning Situations (Six)</vt:lpstr>
      <vt:lpstr>ExtEnSion activitIEs (TWO)</vt:lpstr>
    </vt:vector>
  </TitlesOfParts>
  <Company>CSMV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ANG-5106-2</dc:title>
  <dc:creator>Rimma Osadceaia</dc:creator>
  <cp:lastModifiedBy>LAURENT DEMERS</cp:lastModifiedBy>
  <cp:revision>104</cp:revision>
  <dcterms:created xsi:type="dcterms:W3CDTF">2018-04-06T15:17:18Z</dcterms:created>
  <dcterms:modified xsi:type="dcterms:W3CDTF">2018-11-01T14:23:52Z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iveCommonsLicenseID">
    <vt:lpwstr>standard&amp;commercial=n&amp;derivatives=sa&amp;jurisdiction=</vt:lpwstr>
  </property>
  <property fmtid="{D5CDD505-2E9C-101B-9397-08002B2CF9AE}" pid="3" name="CreativeCommonsLicenseURL">
    <vt:lpwstr>http://creativecommons.org/licenses/by-nc-sa/4.0/</vt:lpwstr>
  </property>
  <property fmtid="{D5CDD505-2E9C-101B-9397-08002B2CF9AE}" pid="4" name="CreativeCommonsLicenseXml">
    <vt:lpwstr>&lt;?xml version="1.0" encoding="utf-8"?&gt;&lt;result&gt;&lt;license-uri&gt;http://creativecommons.org/licenses/by-nc-sa/4.0/&lt;/license-uri&gt;&lt;license-name&gt;Attribution-NonCommercial-ShareAlike 4.0 International&lt;/license-name&gt;&lt;deprecated&gt;false&lt;/deprecated&gt;&lt;rdf&gt;&lt;rdf:RDF xmlns=</vt:lpwstr>
  </property>
</Properties>
</file>