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6" r:id="rId3"/>
    <p:sldId id="339" r:id="rId4"/>
    <p:sldId id="347" r:id="rId5"/>
    <p:sldId id="342" r:id="rId6"/>
    <p:sldId id="341" r:id="rId7"/>
    <p:sldId id="340" r:id="rId8"/>
    <p:sldId id="315" r:id="rId9"/>
    <p:sldId id="338" r:id="rId10"/>
    <p:sldId id="348" r:id="rId11"/>
    <p:sldId id="349" r:id="rId12"/>
    <p:sldId id="356" r:id="rId13"/>
    <p:sldId id="350" r:id="rId14"/>
    <p:sldId id="352" r:id="rId15"/>
    <p:sldId id="355" r:id="rId16"/>
    <p:sldId id="354" r:id="rId17"/>
  </p:sldIdLst>
  <p:sldSz cx="9144000" cy="6858000" type="screen4x3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F12E3E-F666-1B40-84CA-7270166C5038}">
          <p14:sldIdLst>
            <p14:sldId id="256"/>
            <p14:sldId id="316"/>
            <p14:sldId id="339"/>
            <p14:sldId id="347"/>
            <p14:sldId id="342"/>
            <p14:sldId id="341"/>
            <p14:sldId id="340"/>
            <p14:sldId id="315"/>
            <p14:sldId id="338"/>
            <p14:sldId id="348"/>
            <p14:sldId id="349"/>
            <p14:sldId id="356"/>
            <p14:sldId id="350"/>
            <p14:sldId id="352"/>
            <p14:sldId id="355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pierre Sophie" initials="L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AAF"/>
    <a:srgbClr val="7A8786"/>
    <a:srgbClr val="0E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89319" autoAdjust="0"/>
  </p:normalViewPr>
  <p:slideViewPr>
    <p:cSldViewPr snapToGrid="0" snapToObjects="1">
      <p:cViewPr varScale="1">
        <p:scale>
          <a:sx n="68" d="100"/>
          <a:sy n="68" d="100"/>
        </p:scale>
        <p:origin x="216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3912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15T13:25:53.643" idx="2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2E7A2C22-5212-4845-BDD2-19AF23C90D57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3BC0C092-5CD7-8F4D-9488-97A7F414F0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344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D67460AB-7D8F-2647-9DCA-95A59F6D4264}" type="datetimeFigureOut">
              <a:rPr lang="fr-FR" smtClean="0"/>
              <a:t>08/02/2019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8" tIns="46584" rIns="93168" bIns="46584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A1EEEAFC-C931-7E49-99D1-6E239B2190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2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3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937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503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39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Entre diapos</a:t>
            </a:r>
            <a:r>
              <a:rPr lang="fr-FR" baseline="0" dirty="0" smtClean="0"/>
              <a:t> 12 et 13, aller sur Alexandrie et explorer le documents en les commentant.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258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902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970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98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83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1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42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5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8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6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24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EEAFC-C931-7E49-99D1-6E239B2190A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52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de l’Équipe-choc pédagogique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49356" y="6474279"/>
            <a:ext cx="117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2017-02-23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8931" y="6474279"/>
            <a:ext cx="970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8CF29BA5-42BA-5049-8511-FAD7710C7FA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46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Présentation de l’Équipe-choc pédagogique</a:t>
            </a:r>
            <a:endParaRPr lang="fr-FR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9357" y="38784"/>
            <a:ext cx="7525656" cy="8139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idx="1"/>
          </p:nvPr>
        </p:nvSpPr>
        <p:spPr>
          <a:xfrm>
            <a:off x="299357" y="997858"/>
            <a:ext cx="7525656" cy="51283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49356" y="6474279"/>
            <a:ext cx="117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2017-02-23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8931" y="6474279"/>
            <a:ext cx="970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8CF29BA5-42BA-5049-8511-FAD7710C7FA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53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9357" y="38784"/>
            <a:ext cx="7525656" cy="8139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9357" y="997858"/>
            <a:ext cx="7525656" cy="51283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49356" y="6474279"/>
            <a:ext cx="1175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2017-02-23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3913" y="6474279"/>
            <a:ext cx="6264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Présentation de l’Équipe-choc pédagogique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90129" y="6521104"/>
            <a:ext cx="6739485" cy="0"/>
          </a:xfrm>
          <a:prstGeom prst="line">
            <a:avLst/>
          </a:prstGeom>
          <a:ln w="19050" cmpd="sng"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21342" y="781612"/>
            <a:ext cx="7716158" cy="0"/>
          </a:xfrm>
          <a:prstGeom prst="line">
            <a:avLst/>
          </a:prstGeom>
          <a:ln w="28575" cmpd="sng">
            <a:solidFill>
              <a:schemeClr val="accent5"/>
            </a:solidFill>
            <a:headEnd type="oval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37289" y="6474279"/>
            <a:ext cx="970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8CF29BA5-42BA-5049-8511-FAD7710C7FA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58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2.carrefourfga.com/alexandrie/nouveau/ressource_detail.php?idRessource=2257" TargetMode="Externa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2.carrefourfga.com/alexandrie/nouveau/ressource_detail.php?idRessource=2286" TargetMode="External"/><Relationship Id="rId5" Type="http://schemas.openxmlformats.org/officeDocument/2006/relationships/hyperlink" Target="http://www2.carrefourfga.com/alexandrie/nouveau/ressource_detail.php?idRessource=2295" TargetMode="Externa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mailto:lapierre.s@csdm.qc.ca" TargetMode="External"/><Relationship Id="rId5" Type="http://schemas.openxmlformats.org/officeDocument/2006/relationships/hyperlink" Target="http://www.carrefourfga.com/" TargetMode="External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jpg"/><Relationship Id="rId5" Type="http://schemas.openxmlformats.org/officeDocument/2006/relationships/hyperlink" Target="http://par-temps-clair.blogspot.com/2018/08/de-lalignement-curriculaire-en.html" TargetMode="Externa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4238607"/>
            <a:ext cx="9293902" cy="962979"/>
          </a:xfrm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fr-CA" sz="2800" dirty="0"/>
              <a:t>Planifier, enseigner et créer pour la francisation </a:t>
            </a:r>
            <a:r>
              <a:rPr lang="fr-CA" sz="2800" dirty="0" smtClean="0"/>
              <a:t>:           </a:t>
            </a:r>
            <a:br>
              <a:rPr lang="fr-CA" sz="2800" dirty="0" smtClean="0"/>
            </a:br>
            <a:r>
              <a:rPr lang="fr-CA" dirty="0" smtClean="0"/>
              <a:t>des </a:t>
            </a:r>
            <a:r>
              <a:rPr lang="fr-CA" dirty="0"/>
              <a:t>outils incontournables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3600" b="1" dirty="0">
              <a:solidFill>
                <a:schemeClr val="accent3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273976" y="5584771"/>
            <a:ext cx="8309797" cy="633716"/>
          </a:xfrm>
        </p:spPr>
        <p:txBody>
          <a:bodyPr anchor="b"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200" b="1" dirty="0" smtClean="0">
                <a:solidFill>
                  <a:srgbClr val="44403D"/>
                </a:solidFill>
              </a:rPr>
              <a:t>Sophie Lapierre </a:t>
            </a:r>
            <a:r>
              <a:rPr lang="fr-FR" sz="2000" b="1" dirty="0" smtClean="0">
                <a:solidFill>
                  <a:schemeClr val="accent5"/>
                </a:solidFill>
              </a:rPr>
              <a:t>– </a:t>
            </a:r>
            <a:r>
              <a:rPr lang="fr-FR" sz="2000" dirty="0" smtClean="0">
                <a:solidFill>
                  <a:schemeClr val="tx2"/>
                </a:solidFill>
              </a:rPr>
              <a:t>Conseillère pédagogique en francisation</a:t>
            </a:r>
          </a:p>
          <a:p>
            <a:pPr algn="l">
              <a:lnSpc>
                <a:spcPct val="80000"/>
              </a:lnSpc>
            </a:pPr>
            <a:endParaRPr lang="fr-FR" sz="2000" dirty="0" smtClean="0">
              <a:solidFill>
                <a:schemeClr val="tx2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3976" y="5314690"/>
            <a:ext cx="2116394" cy="37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b="1" spc="30" dirty="0" smtClean="0">
                <a:latin typeface="+mj-lt"/>
              </a:rPr>
              <a:t>PRÉSENTÉ</a:t>
            </a:r>
            <a:r>
              <a:rPr lang="fr-FR" sz="1400" b="1" spc="50" dirty="0" smtClean="0">
                <a:latin typeface="+mj-lt"/>
              </a:rPr>
              <a:t> PAR : </a:t>
            </a:r>
            <a:endParaRPr lang="fr-FR" sz="1400" spc="50" dirty="0"/>
          </a:p>
        </p:txBody>
      </p:sp>
      <p:sp>
        <p:nvSpPr>
          <p:cNvPr id="8" name="Sous-titre 2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78578" y="6446989"/>
            <a:ext cx="8218132" cy="378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400" dirty="0" smtClean="0">
                <a:solidFill>
                  <a:schemeClr val="bg1"/>
                </a:solidFill>
                <a:latin typeface="+mj-lt"/>
              </a:rPr>
              <a:t>24 et 25 janvier 2019 – Rencontre nationale pour l’implantation du nouveau curriculum, Québec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3" y="5584771"/>
            <a:ext cx="173579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57" y="38784"/>
            <a:ext cx="7525656" cy="1023100"/>
          </a:xfrm>
        </p:spPr>
        <p:txBody>
          <a:bodyPr/>
          <a:lstStyle/>
          <a:p>
            <a:r>
              <a:rPr lang="fr-CA" sz="2800" dirty="0"/>
              <a:t>Les documents d’accompagnement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357" y="852717"/>
            <a:ext cx="6879209" cy="5749487"/>
          </a:xfrm>
        </p:spPr>
        <p:txBody>
          <a:bodyPr/>
          <a:lstStyle/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sz="2600" dirty="0" smtClean="0"/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sz="2600" dirty="0"/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600" dirty="0" smtClean="0"/>
              <a:t>Les documents </a:t>
            </a:r>
            <a:r>
              <a:rPr lang="fr-CA" sz="2600" b="1" dirty="0" smtClean="0"/>
              <a:t>d’arrimage entre les savoirs et les intentions de communication</a:t>
            </a:r>
            <a:r>
              <a:rPr lang="fr-CA" sz="2600" dirty="0" smtClean="0"/>
              <a:t> ont été crées </a:t>
            </a:r>
            <a:r>
              <a:rPr lang="fr-CA" sz="2600" dirty="0"/>
              <a:t>p</a:t>
            </a:r>
            <a:r>
              <a:rPr lang="fr-CA" sz="2600" dirty="0" smtClean="0"/>
              <a:t>our </a:t>
            </a:r>
            <a:r>
              <a:rPr lang="fr-CA" sz="2600" b="1" dirty="0" smtClean="0"/>
              <a:t>soutenir la planification de l’enseignement</a:t>
            </a:r>
            <a:r>
              <a:rPr lang="fr-CA" sz="2600" dirty="0" smtClean="0"/>
              <a:t> de tous les savoirs d’un cours (niveau)</a:t>
            </a:r>
          </a:p>
          <a:p>
            <a:pPr marL="365760">
              <a:buClr>
                <a:schemeClr val="tx2"/>
              </a:buClr>
            </a:pPr>
            <a:endParaRPr lang="fr-CA" dirty="0" smtClean="0">
              <a:solidFill>
                <a:schemeClr val="tx1"/>
              </a:solidFill>
            </a:endParaRPr>
          </a:p>
          <a:p>
            <a:pPr marL="82296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Niveaux 1 à 8</a:t>
            </a:r>
          </a:p>
          <a:p>
            <a:pPr marL="82296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CO-PO</a:t>
            </a:r>
          </a:p>
          <a:p>
            <a:pPr marL="822960" indent="-4572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CÉ-PÉ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39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03587" y="81064"/>
            <a:ext cx="5465380" cy="907193"/>
          </a:xfrm>
        </p:spPr>
        <p:txBody>
          <a:bodyPr anchor="b"/>
          <a:lstStyle/>
          <a:p>
            <a:pPr algn="l"/>
            <a:r>
              <a:rPr lang="fr-FR" sz="2800" dirty="0"/>
              <a:t>Les documents d’arrimage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618593"/>
            <a:ext cx="6527800" cy="4992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i="1" dirty="0" smtClean="0"/>
              <a:t>L’Arrimage des savoirs aux intentions de communication en compréhension orale et en production orale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i="1" dirty="0" smtClean="0"/>
              <a:t>L’Arrimage des savoirs aux intentions de communication en compréhension écrite et en production écrite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i="1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hlinkClick r:id="rId4"/>
              </a:rPr>
              <a:t>http://www2.carrefourfga.com/alexandrie/nouveau/ressource_detail.php?idRessource=2257</a:t>
            </a:r>
            <a:endParaRPr lang="fr-CA" sz="2000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i="1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i="1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98825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88" y="6017474"/>
            <a:ext cx="173579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57" y="38784"/>
            <a:ext cx="7525656" cy="944442"/>
          </a:xfrm>
        </p:spPr>
        <p:txBody>
          <a:bodyPr/>
          <a:lstStyle/>
          <a:p>
            <a:r>
              <a:rPr lang="fr-CA" sz="2800" dirty="0"/>
              <a:t>Les</a:t>
            </a:r>
            <a:r>
              <a:rPr lang="fr-CA" dirty="0" smtClean="0"/>
              <a:t> </a:t>
            </a:r>
            <a:r>
              <a:rPr lang="fr-CA" sz="2800" dirty="0"/>
              <a:t>documents d’accompagnement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357" y="852717"/>
            <a:ext cx="6879209" cy="5749487"/>
          </a:xfrm>
        </p:spPr>
        <p:txBody>
          <a:bodyPr/>
          <a:lstStyle/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sz="2600" dirty="0" smtClean="0"/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600" dirty="0" smtClean="0"/>
              <a:t>Le document sur la </a:t>
            </a:r>
            <a:r>
              <a:rPr lang="fr-CA" sz="2600" b="1" dirty="0" smtClean="0"/>
              <a:t>progression des savoirs</a:t>
            </a:r>
            <a:r>
              <a:rPr lang="fr-CA" sz="2600" dirty="0" smtClean="0"/>
              <a:t> permet de </a:t>
            </a:r>
            <a:r>
              <a:rPr lang="fr-CA" sz="2600" b="1" dirty="0" smtClean="0"/>
              <a:t>baliser</a:t>
            </a:r>
            <a:r>
              <a:rPr lang="fr-CA" sz="2600" dirty="0" smtClean="0"/>
              <a:t> ce que l’enseignant doit enseigner d’une </a:t>
            </a:r>
            <a:r>
              <a:rPr lang="fr-CA" sz="2600" b="1" dirty="0" smtClean="0"/>
              <a:t>notion grammaticale</a:t>
            </a:r>
            <a:r>
              <a:rPr lang="fr-CA" sz="2600" dirty="0" smtClean="0"/>
              <a:t> dans le cadre de son cours (niveau)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600" dirty="0" smtClean="0"/>
              <a:t>Le document sur la </a:t>
            </a:r>
            <a:r>
              <a:rPr lang="fr-CA" sz="2600" b="1" dirty="0" smtClean="0"/>
              <a:t>progression des savoirs </a:t>
            </a:r>
            <a:r>
              <a:rPr lang="fr-CA" sz="2600" dirty="0" smtClean="0"/>
              <a:t>est nécessaire à la </a:t>
            </a:r>
            <a:r>
              <a:rPr lang="fr-CA" sz="2600" b="1" dirty="0" smtClean="0"/>
              <a:t>validation de matériel didactique </a:t>
            </a:r>
            <a:r>
              <a:rPr lang="fr-CA" sz="2600" dirty="0" smtClean="0"/>
              <a:t>et à la </a:t>
            </a:r>
            <a:r>
              <a:rPr lang="fr-CA" sz="2600" b="1" dirty="0" smtClean="0"/>
              <a:t>validation d’épreuves pour la sanction </a:t>
            </a:r>
            <a:r>
              <a:rPr lang="fr-CA" sz="2600" dirty="0" smtClean="0"/>
              <a:t>en cours de création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600" dirty="0" smtClean="0"/>
              <a:t>Il permet également à l’enseignant de cerner rapidement sur quelles bases il peut appréhender une notion, en entamer la révision et en baliser l’étude pour son niveau</a:t>
            </a:r>
          </a:p>
          <a:p>
            <a:pPr marL="365760">
              <a:buClr>
                <a:schemeClr val="tx2"/>
              </a:buClr>
            </a:pPr>
            <a:endParaRPr lang="fr-CA" dirty="0" smtClean="0">
              <a:solidFill>
                <a:schemeClr val="tx1"/>
              </a:solidFill>
            </a:endParaRPr>
          </a:p>
          <a:p>
            <a:pPr marL="365760">
              <a:buClr>
                <a:schemeClr val="tx2"/>
              </a:buClr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49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03587" y="81064"/>
            <a:ext cx="5465380" cy="907193"/>
          </a:xfrm>
        </p:spPr>
        <p:txBody>
          <a:bodyPr anchor="b"/>
          <a:lstStyle/>
          <a:p>
            <a:pPr algn="l"/>
            <a:r>
              <a:rPr lang="fr-FR" sz="2800" dirty="0"/>
              <a:t>La progression des savoirs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007545" y="1524001"/>
            <a:ext cx="7064400" cy="5086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3200" i="1" dirty="0" smtClean="0"/>
              <a:t>La Progression des savoirs en CO-PO</a:t>
            </a:r>
            <a:endParaRPr lang="fr-CA" sz="2000" dirty="0" smtClean="0">
              <a:hlinkClick r:id="rId4"/>
            </a:endParaRP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000" dirty="0" smtClean="0">
                <a:hlinkClick r:id="rId4"/>
              </a:rPr>
              <a:t>http</a:t>
            </a:r>
            <a:r>
              <a:rPr lang="fr-CA" sz="2000" dirty="0">
                <a:hlinkClick r:id="rId4"/>
              </a:rPr>
              <a:t>://</a:t>
            </a:r>
            <a:r>
              <a:rPr lang="fr-CA" sz="2000" dirty="0" smtClean="0">
                <a:hlinkClick r:id="rId4"/>
              </a:rPr>
              <a:t>www2.carrefourfga.com/alexandrie/nouveau/ressource_detail.php?idRessource=2286</a:t>
            </a:r>
            <a:endParaRPr lang="fr-CA" sz="2000" dirty="0" smtClean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sz="3200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3200" i="1" dirty="0" smtClean="0"/>
              <a:t>La Progression des savoirs en CÉ-PÉ</a:t>
            </a:r>
            <a:endParaRPr lang="fr-CA" i="1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000" dirty="0">
                <a:hlinkClick r:id="rId5"/>
              </a:rPr>
              <a:t>http://</a:t>
            </a:r>
            <a:r>
              <a:rPr lang="fr-CA" sz="2000" dirty="0" smtClean="0">
                <a:hlinkClick r:id="rId5"/>
              </a:rPr>
              <a:t>www2.carrefourfga.com/alexandrie/nouveau/ressource_detail.php?idRessource=2295</a:t>
            </a:r>
            <a:endParaRPr lang="fr-CA" sz="2000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fr-CA" sz="3200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3200" i="1" dirty="0"/>
              <a:t>La Progression des savoirs </a:t>
            </a:r>
            <a:r>
              <a:rPr lang="fr-CA" sz="3200" i="1" dirty="0" smtClean="0"/>
              <a:t>strictement à l’oral - CO-</a:t>
            </a:r>
            <a:r>
              <a:rPr lang="fr-CA" sz="3200" i="1" dirty="0" err="1" smtClean="0"/>
              <a:t>PO</a:t>
            </a:r>
            <a:r>
              <a:rPr lang="fr-CA" sz="3200" i="1" baseline="30000" dirty="0" err="1" smtClean="0"/>
              <a:t>o</a:t>
            </a:r>
            <a:endParaRPr lang="fr-CA" sz="3200" i="1" baseline="30000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 voie de dépôt sur Alexandrie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98825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394" y="6017482"/>
            <a:ext cx="173579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57" y="1"/>
            <a:ext cx="7525656" cy="1022554"/>
          </a:xfrm>
        </p:spPr>
        <p:txBody>
          <a:bodyPr/>
          <a:lstStyle/>
          <a:p>
            <a:r>
              <a:rPr lang="fr-CA" sz="2800" dirty="0"/>
              <a:t>Faciliter</a:t>
            </a:r>
            <a:r>
              <a:rPr lang="fr-CA" sz="2800" dirty="0" smtClean="0"/>
              <a:t> la planification</a:t>
            </a:r>
            <a:endParaRPr lang="fr-CA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418" y="819808"/>
            <a:ext cx="6729994" cy="5623034"/>
          </a:xfrm>
        </p:spPr>
        <p:txBody>
          <a:bodyPr/>
          <a:lstStyle/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r>
              <a:rPr lang="fr-CA" dirty="0" smtClean="0"/>
              <a:t>                                      </a:t>
            </a:r>
            <a:endParaRPr lang="fr-CA" dirty="0"/>
          </a:p>
          <a:p>
            <a:pPr marL="365760">
              <a:buClr>
                <a:schemeClr val="tx2"/>
              </a:buClr>
            </a:pPr>
            <a:endParaRPr lang="fr-CA" dirty="0" smtClean="0"/>
          </a:p>
          <a:p>
            <a:pPr marL="365760">
              <a:buClr>
                <a:schemeClr val="tx2"/>
              </a:buClr>
            </a:pPr>
            <a:endParaRPr lang="fr-CA" dirty="0"/>
          </a:p>
        </p:txBody>
      </p:sp>
      <p:sp>
        <p:nvSpPr>
          <p:cNvPr id="15" name="Rectangle 425"/>
          <p:cNvSpPr>
            <a:spLocks noChangeArrowheads="1"/>
          </p:cNvSpPr>
          <p:nvPr/>
        </p:nvSpPr>
        <p:spPr bwMode="auto">
          <a:xfrm>
            <a:off x="6512" y="953255"/>
            <a:ext cx="2936383" cy="2825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PLANIFICATION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2942895" y="953255"/>
            <a:ext cx="2936382" cy="2825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QUENCE D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45"/>
          <p:cNvSpPr>
            <a:spLocks noChangeArrowheads="1"/>
          </p:cNvSpPr>
          <p:nvPr/>
        </p:nvSpPr>
        <p:spPr bwMode="auto">
          <a:xfrm>
            <a:off x="5876065" y="953255"/>
            <a:ext cx="2017204" cy="282575"/>
          </a:xfrm>
          <a:prstGeom prst="rect">
            <a:avLst/>
          </a:prstGeom>
          <a:solidFill>
            <a:srgbClr val="FFFFFF"/>
          </a:solidFill>
          <a:ln w="25400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GRATION/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VALUATION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0" y="1235541"/>
            <a:ext cx="2936383" cy="4694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cider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Domaine g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ral de formation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de communication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 de communication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savoirs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enseigner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du texte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de la phrase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Lexique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ments de phon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tique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rep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 culturels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strat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Interpr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Formulation des savoirs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de la phrase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du texte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laborer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amorce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activation des connaissances en m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moire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d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apprentissage des savoirs (voir 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Tableau des trois d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marches l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Enseignement des savoirs en grammaire du texte et en grammaire de la phrase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synth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936383" y="1237620"/>
            <a:ext cx="2936382" cy="3132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aliser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Amorce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Activation des connaissances en m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moire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Enseigner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savoirs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du texte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Grammaire de la phrase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Lexique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ments de phon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tique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Tenir compte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 culturels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gies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889786" y="1255718"/>
            <a:ext cx="2024503" cy="120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1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aliser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synth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r>
              <a:rPr kumimoji="0" lang="fr-FR" alt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Effectuer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15925" algn="l"/>
              </a:tabLst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Retour r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flexif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5925" algn="l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63060" y="0"/>
            <a:ext cx="71185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63060" y="457200"/>
            <a:ext cx="711850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22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57" y="1"/>
            <a:ext cx="7525656" cy="1091380"/>
          </a:xfrm>
        </p:spPr>
        <p:txBody>
          <a:bodyPr/>
          <a:lstStyle/>
          <a:p>
            <a:r>
              <a:rPr lang="fr-CA" sz="2800" dirty="0" smtClean="0"/>
              <a:t>En conclusion</a:t>
            </a:r>
            <a:endParaRPr lang="fr-CA" sz="28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357" y="1091381"/>
            <a:ext cx="6900229" cy="5584395"/>
          </a:xfrm>
        </p:spPr>
        <p:txBody>
          <a:bodyPr/>
          <a:lstStyle/>
          <a:p>
            <a:pPr marL="365760">
              <a:buClr>
                <a:schemeClr val="tx2"/>
              </a:buClr>
            </a:pPr>
            <a:r>
              <a:rPr lang="fr-CA" dirty="0" smtClean="0"/>
              <a:t>Plus les documents d’accompagnement au programme seront pris en compte dans le cadre de la </a:t>
            </a:r>
            <a:r>
              <a:rPr lang="fr-CA" b="1" dirty="0" smtClean="0"/>
              <a:t>planification enseignante</a:t>
            </a:r>
            <a:r>
              <a:rPr lang="fr-CA" dirty="0" smtClean="0"/>
              <a:t> et de la </a:t>
            </a:r>
            <a:r>
              <a:rPr lang="fr-CA" b="1" dirty="0" smtClean="0"/>
              <a:t>création didactique</a:t>
            </a:r>
            <a:r>
              <a:rPr lang="fr-CA" dirty="0" smtClean="0"/>
              <a:t> dans le réseau des commissions scolaires, plus il y aura adéquation entre</a:t>
            </a:r>
          </a:p>
          <a:p>
            <a:pPr marL="1108710" lvl="1"/>
            <a:r>
              <a:rPr lang="fr-CA" dirty="0" smtClean="0"/>
              <a:t>le programme d’étude </a:t>
            </a:r>
            <a:r>
              <a:rPr lang="fr-CA" b="1" i="1" dirty="0" smtClean="0"/>
              <a:t>Francisation</a:t>
            </a:r>
          </a:p>
          <a:p>
            <a:pPr marL="1108710" lvl="1"/>
            <a:r>
              <a:rPr lang="fr-CA" dirty="0" smtClean="0"/>
              <a:t>l’enseignement des intentions et des savoirs</a:t>
            </a:r>
          </a:p>
          <a:p>
            <a:pPr marL="1108710" lvl="1"/>
            <a:r>
              <a:rPr lang="fr-CA" dirty="0" smtClean="0"/>
              <a:t>le matériel didactique conçu</a:t>
            </a:r>
          </a:p>
          <a:p>
            <a:pPr marL="1108710" lvl="1"/>
            <a:r>
              <a:rPr lang="fr-CA" dirty="0" smtClean="0"/>
              <a:t>les épreuves pour la sanction</a:t>
            </a:r>
          </a:p>
          <a:p>
            <a:pPr marL="365760">
              <a:buClr>
                <a:schemeClr val="tx2"/>
              </a:buClr>
            </a:pPr>
            <a:endParaRPr lang="fr-CA" dirty="0"/>
          </a:p>
          <a:p>
            <a:pPr marL="365760" algn="ctr">
              <a:buClr>
                <a:schemeClr val="tx2"/>
              </a:buClr>
            </a:pPr>
            <a:r>
              <a:rPr lang="fr-CA" dirty="0" smtClean="0"/>
              <a:t>C’EST UNE INVITATION!</a:t>
            </a:r>
          </a:p>
          <a:p>
            <a:pPr marL="365760" algn="ctr">
              <a:buClr>
                <a:schemeClr val="tx2"/>
              </a:buClr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420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03587" y="81064"/>
            <a:ext cx="5465380" cy="907193"/>
          </a:xfrm>
        </p:spPr>
        <p:txBody>
          <a:bodyPr anchor="b"/>
          <a:lstStyle/>
          <a:p>
            <a:pPr algn="l"/>
            <a:r>
              <a:rPr lang="fr-FR" sz="2800" dirty="0"/>
              <a:t>Pour information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618593"/>
            <a:ext cx="6527800" cy="4992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algn="l">
              <a:buClr>
                <a:schemeClr val="tx2"/>
              </a:buClr>
            </a:pPr>
            <a:r>
              <a:rPr lang="fr-CA" sz="2800" dirty="0"/>
              <a:t>Sophie Lapierre</a:t>
            </a:r>
          </a:p>
          <a:p>
            <a:pPr marL="365760" algn="l">
              <a:buClr>
                <a:schemeClr val="tx2"/>
              </a:buClr>
            </a:pPr>
            <a:r>
              <a:rPr lang="fr-CA" sz="2800" dirty="0"/>
              <a:t>Conseillère pédagogique en francisation</a:t>
            </a:r>
          </a:p>
          <a:p>
            <a:pPr marL="365760" algn="l">
              <a:buClr>
                <a:schemeClr val="tx2"/>
              </a:buClr>
            </a:pPr>
            <a:r>
              <a:rPr lang="fr-CA" sz="2800" dirty="0"/>
              <a:t>Services pédagogiques</a:t>
            </a:r>
          </a:p>
          <a:p>
            <a:pPr marL="365760" algn="l">
              <a:buClr>
                <a:schemeClr val="tx2"/>
              </a:buClr>
            </a:pPr>
            <a:r>
              <a:rPr lang="fr-CA" sz="2800" dirty="0"/>
              <a:t>CSDM  </a:t>
            </a:r>
            <a:r>
              <a:rPr lang="fr-CA" sz="2800" dirty="0" smtClean="0">
                <a:hlinkClick r:id="rId4"/>
              </a:rPr>
              <a:t>lapierre.s@csdm.qc.ca</a:t>
            </a:r>
            <a:endParaRPr lang="fr-CA" sz="2800" dirty="0"/>
          </a:p>
          <a:p>
            <a:pPr marL="365760" algn="l">
              <a:buClr>
                <a:schemeClr val="tx2"/>
              </a:buClr>
            </a:pPr>
            <a:endParaRPr lang="fr-CA" sz="2800" dirty="0"/>
          </a:p>
          <a:p>
            <a:pPr marL="365760" algn="l">
              <a:buClr>
                <a:schemeClr val="tx2"/>
              </a:buClr>
            </a:pPr>
            <a:r>
              <a:rPr lang="fr-CA" sz="2800" dirty="0"/>
              <a:t>Carrefour FGA </a:t>
            </a:r>
            <a:r>
              <a:rPr lang="fr-CA" sz="2800" dirty="0">
                <a:hlinkClick r:id="rId5"/>
              </a:rPr>
              <a:t>www.carrefourfga.com</a:t>
            </a:r>
            <a:endParaRPr lang="fr-CA" sz="2800" dirty="0"/>
          </a:p>
          <a:p>
            <a:pPr marL="365760" algn="l">
              <a:buClr>
                <a:schemeClr val="tx2"/>
              </a:buClr>
            </a:pPr>
            <a:r>
              <a:rPr lang="fr-CA" sz="2800" dirty="0"/>
              <a:t>Alexandrie, Francisation, </a:t>
            </a:r>
            <a:r>
              <a:rPr lang="fr-CA" sz="2800" dirty="0" smtClean="0"/>
              <a:t>Outils</a:t>
            </a:r>
            <a:endParaRPr lang="fr-CA" i="1" dirty="0"/>
          </a:p>
          <a:p>
            <a:pPr marL="365760" algn="l">
              <a:buClr>
                <a:schemeClr val="tx2"/>
              </a:buClr>
            </a:pPr>
            <a:endParaRPr lang="fr-CA" sz="2800" i="1" dirty="0" smtClean="0"/>
          </a:p>
          <a:p>
            <a:pPr marL="365760" algn="l">
              <a:buClr>
                <a:schemeClr val="tx2"/>
              </a:buClr>
            </a:pPr>
            <a:endParaRPr lang="fr-CA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98825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1" y="5868435"/>
            <a:ext cx="1735797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8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97711" y="421406"/>
            <a:ext cx="5708567" cy="686191"/>
          </a:xfrm>
        </p:spPr>
        <p:txBody>
          <a:bodyPr anchor="b"/>
          <a:lstStyle/>
          <a:p>
            <a:pPr algn="l"/>
            <a:r>
              <a:rPr lang="fr-FR" sz="2800" dirty="0" smtClean="0"/>
              <a:t>But des rencontres nationales</a:t>
            </a:r>
            <a:endParaRPr lang="fr-FR" sz="28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007545" y="1710812"/>
            <a:ext cx="6750107" cy="4899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fr-CA" sz="2400" dirty="0" smtClean="0"/>
              <a:t>Traiter de l’implantation de nouveaux programmes d’étude</a:t>
            </a:r>
          </a:p>
          <a:p>
            <a:pPr marL="914400" lvl="1" indent="-457200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fr-CA" sz="2400" dirty="0" smtClean="0"/>
              <a:t>Échanger sur des moyens susceptibles de favoriser l’implantation réussie de programmes d’étude</a:t>
            </a:r>
          </a:p>
          <a:p>
            <a:pPr marL="914400" lvl="1" indent="-457200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fr-CA" sz="2400" dirty="0" smtClean="0"/>
              <a:t>Échanger sur la mise en place de ces moyens</a:t>
            </a:r>
          </a:p>
          <a:p>
            <a:pPr marL="914400" lvl="1" indent="-457200" algn="l">
              <a:spcAft>
                <a:spcPts val="1200"/>
              </a:spcAft>
              <a:buClr>
                <a:schemeClr val="tx2"/>
              </a:buClr>
              <a:buFont typeface="Arial"/>
              <a:buChar char="•"/>
            </a:pPr>
            <a:r>
              <a:rPr lang="fr-CA" sz="2400" dirty="0" smtClean="0"/>
              <a:t>Assurer que ces moyens s’inscrivent dans un alignement curriculaire efficient et constant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1107597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1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15700" y="317561"/>
            <a:ext cx="4883355" cy="817837"/>
          </a:xfrm>
        </p:spPr>
        <p:txBody>
          <a:bodyPr anchor="b"/>
          <a:lstStyle/>
          <a:p>
            <a:pPr algn="l"/>
            <a:r>
              <a:rPr lang="fr-FR" sz="2800" dirty="0" smtClean="0"/>
              <a:t>L’alignement </a:t>
            </a:r>
            <a:r>
              <a:rPr lang="fr-FR" sz="2800" dirty="0" err="1" smtClean="0"/>
              <a:t>curriculaire</a:t>
            </a:r>
            <a:endParaRPr lang="fr-FR" sz="28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007545" y="1401392"/>
            <a:ext cx="7192557" cy="520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b="1" dirty="0" smtClean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r>
              <a:rPr lang="fr-CA" sz="3200" dirty="0" smtClean="0"/>
              <a:t>Correspondance entre :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Tx/>
              <a:buChar char="-"/>
            </a:pPr>
            <a:r>
              <a:rPr lang="fr-CA" sz="3000" dirty="0" smtClean="0"/>
              <a:t>ce que </a:t>
            </a:r>
            <a:r>
              <a:rPr lang="fr-CA" sz="3000" b="1" dirty="0" smtClean="0"/>
              <a:t>prescrivent les programmes</a:t>
            </a:r>
            <a:endParaRPr lang="fr-CA" sz="3000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Tx/>
              <a:buChar char="-"/>
            </a:pPr>
            <a:r>
              <a:rPr lang="fr-CA" sz="3000" dirty="0" smtClean="0"/>
              <a:t>ce que </a:t>
            </a:r>
            <a:r>
              <a:rPr lang="fr-CA" sz="3000" b="1" dirty="0" smtClean="0"/>
              <a:t>l’enseignant fait en classe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Tx/>
              <a:buChar char="-"/>
            </a:pPr>
            <a:r>
              <a:rPr lang="fr-CA" sz="3000" b="1" dirty="0" smtClean="0"/>
              <a:t>l’évaluation réalisée </a:t>
            </a:r>
            <a:r>
              <a:rPr lang="fr-CA" sz="3000" dirty="0" smtClean="0"/>
              <a:t>au terme des apprentissages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Tx/>
              <a:buChar char="-"/>
            </a:pPr>
            <a:endParaRPr lang="fr-CA" sz="3000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Tx/>
              <a:buChar char="-"/>
            </a:pPr>
            <a:endParaRPr lang="fr-CA" sz="3000" dirty="0" smtClean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r>
              <a:rPr lang="fr-CA" sz="1800" dirty="0" smtClean="0"/>
              <a:t>Pour lire un résumé simple et efficace </a:t>
            </a:r>
            <a:r>
              <a:rPr lang="fr-CA" sz="1800" smtClean="0"/>
              <a:t>+ références </a:t>
            </a:r>
            <a:endParaRPr lang="fr-CA" sz="1800" dirty="0" smtClean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r>
              <a:rPr lang="fr-CA" sz="1800" dirty="0">
                <a:hlinkClick r:id="rId5"/>
              </a:rPr>
              <a:t>http://</a:t>
            </a:r>
            <a:r>
              <a:rPr lang="fr-CA" sz="1800" dirty="0" smtClean="0">
                <a:hlinkClick r:id="rId5"/>
              </a:rPr>
              <a:t>par-temps-clair.blogspot.com/2018/08/de-lalignement-curriculaire-en.html</a:t>
            </a:r>
            <a:endParaRPr lang="fr-CA" sz="1800" dirty="0" smtClean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sz="1800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113539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370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91382" y="344774"/>
            <a:ext cx="5000290" cy="817837"/>
          </a:xfrm>
        </p:spPr>
        <p:txBody>
          <a:bodyPr anchor="b"/>
          <a:lstStyle/>
          <a:p>
            <a:pPr algn="l"/>
            <a:r>
              <a:rPr lang="fr-FR" sz="2800" dirty="0"/>
              <a:t>Conséquence</a:t>
            </a:r>
            <a:r>
              <a:rPr lang="fr-FR" dirty="0" smtClean="0"/>
              <a:t> </a:t>
            </a:r>
            <a:r>
              <a:rPr lang="fr-FR" sz="2800" dirty="0"/>
              <a:t>souhaitée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465006"/>
            <a:ext cx="6779284" cy="5145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 smtClean="0"/>
              <a:t>S’assurer d’une </a:t>
            </a:r>
            <a:r>
              <a:rPr lang="fr-CA" sz="2800" b="1" dirty="0"/>
              <a:t>cohérence </a:t>
            </a:r>
            <a:r>
              <a:rPr lang="fr-CA" sz="2800" b="1" dirty="0" smtClean="0"/>
              <a:t>                     dans </a:t>
            </a:r>
            <a:r>
              <a:rPr lang="fr-CA" sz="2800" b="1" dirty="0"/>
              <a:t>l’enseignement </a:t>
            </a:r>
            <a:r>
              <a:rPr lang="fr-CA" sz="2800" b="1" dirty="0" smtClean="0"/>
              <a:t>et l’évaluation    des </a:t>
            </a:r>
            <a:r>
              <a:rPr lang="fr-CA" sz="2800" b="1" dirty="0"/>
              <a:t>contenus </a:t>
            </a:r>
            <a:r>
              <a:rPr lang="fr-CA" sz="2800" dirty="0"/>
              <a:t>du nouveau programme </a:t>
            </a:r>
            <a:r>
              <a:rPr lang="fr-CA" sz="2800" dirty="0" smtClean="0"/>
              <a:t>     d’une </a:t>
            </a:r>
            <a:r>
              <a:rPr lang="fr-CA" sz="2800" dirty="0"/>
              <a:t>classe à </a:t>
            </a:r>
            <a:r>
              <a:rPr lang="fr-CA" sz="2800" dirty="0" smtClean="0"/>
              <a:t>l’autre, d’un </a:t>
            </a:r>
            <a:r>
              <a:rPr lang="fr-CA" sz="2800" dirty="0"/>
              <a:t>centre à l’autre </a:t>
            </a:r>
            <a:r>
              <a:rPr lang="fr-CA" sz="2800" dirty="0" smtClean="0"/>
              <a:t>                                        et </a:t>
            </a:r>
            <a:r>
              <a:rPr lang="fr-CA" sz="2800" dirty="0"/>
              <a:t>d’une commission scolaire à </a:t>
            </a:r>
            <a:r>
              <a:rPr lang="fr-CA" sz="2800" dirty="0" smtClean="0"/>
              <a:t>l’autre</a:t>
            </a:r>
            <a:endParaRPr lang="fr-CA" sz="36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113539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11046" y="344774"/>
            <a:ext cx="4980626" cy="817837"/>
          </a:xfrm>
        </p:spPr>
        <p:txBody>
          <a:bodyPr anchor="b"/>
          <a:lstStyle/>
          <a:p>
            <a:pPr algn="l"/>
            <a:r>
              <a:rPr lang="fr-FR" sz="2800" dirty="0"/>
              <a:t>Conséquence</a:t>
            </a:r>
            <a:r>
              <a:rPr lang="fr-FR" dirty="0" smtClean="0"/>
              <a:t> </a:t>
            </a:r>
            <a:r>
              <a:rPr lang="fr-FR" sz="2800" dirty="0"/>
              <a:t>souhaitée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307690"/>
            <a:ext cx="6696230" cy="5302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 smtClean="0"/>
              <a:t>S’assurer d’une création de matériel didactique en </a:t>
            </a:r>
            <a:r>
              <a:rPr lang="fr-CA" sz="2800" b="1" dirty="0" smtClean="0"/>
              <a:t>cohérence</a:t>
            </a:r>
            <a:r>
              <a:rPr lang="fr-CA" sz="2800" dirty="0" smtClean="0"/>
              <a:t> avec les intentions de communication et les savoirs prescrits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 smtClean="0"/>
              <a:t>S’assurer d’une création d’épreuves pour la sanction en </a:t>
            </a:r>
            <a:r>
              <a:rPr lang="fr-CA" sz="2800" b="1" dirty="0" smtClean="0"/>
              <a:t>cohérence</a:t>
            </a:r>
            <a:r>
              <a:rPr lang="fr-CA" sz="2800" dirty="0" smtClean="0"/>
              <a:t> avec les intentions de communication et les savoirs prescrits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113539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111046" y="315310"/>
            <a:ext cx="4980626" cy="847301"/>
          </a:xfrm>
        </p:spPr>
        <p:txBody>
          <a:bodyPr anchor="b"/>
          <a:lstStyle/>
          <a:p>
            <a:pPr algn="l"/>
            <a:r>
              <a:rPr lang="fr-FR" dirty="0" smtClean="0"/>
              <a:t>En </a:t>
            </a:r>
            <a:r>
              <a:rPr lang="fr-FR" sz="2800" dirty="0"/>
              <a:t>résumé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401392"/>
            <a:ext cx="6527800" cy="520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Planifier…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Enseigner…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Évaluer…</a:t>
            </a:r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Créer…</a:t>
            </a:r>
            <a:endParaRPr lang="fr-CA" dirty="0"/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/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fr-CA" b="1" dirty="0"/>
              <a:t>e</a:t>
            </a:r>
            <a:r>
              <a:rPr lang="fr-CA" b="1" dirty="0" smtClean="0"/>
              <a:t>n</a:t>
            </a:r>
            <a:r>
              <a:rPr lang="fr-CA" dirty="0" smtClean="0"/>
              <a:t> </a:t>
            </a:r>
            <a:r>
              <a:rPr lang="fr-CA" b="1" dirty="0" smtClean="0"/>
              <a:t>cohérence</a:t>
            </a:r>
            <a:r>
              <a:rPr lang="fr-CA" dirty="0" smtClean="0"/>
              <a:t>,</a:t>
            </a:r>
            <a:r>
              <a:rPr lang="fr-CA" sz="2800" dirty="0" smtClean="0"/>
              <a:t>                                                       </a:t>
            </a:r>
            <a:r>
              <a:rPr lang="fr-CA" dirty="0" smtClean="0"/>
              <a:t>en tout respect des éléments prescrits du programme,                       </a:t>
            </a:r>
            <a:r>
              <a:rPr lang="fr-CA" b="1" dirty="0" smtClean="0"/>
              <a:t>en</a:t>
            </a:r>
            <a:r>
              <a:rPr lang="fr-CA" dirty="0" smtClean="0"/>
              <a:t> </a:t>
            </a:r>
            <a:r>
              <a:rPr lang="fr-CA" b="1" dirty="0" smtClean="0"/>
              <a:t>alignement </a:t>
            </a:r>
            <a:r>
              <a:rPr lang="fr-CA" b="1" dirty="0" err="1" smtClean="0"/>
              <a:t>curriculaire</a:t>
            </a:r>
            <a:endParaRPr lang="fr-FR" b="1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113539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1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91380" y="81064"/>
            <a:ext cx="5498605" cy="802094"/>
          </a:xfrm>
        </p:spPr>
        <p:txBody>
          <a:bodyPr anchor="b"/>
          <a:lstStyle/>
          <a:p>
            <a:pPr algn="l"/>
            <a:r>
              <a:rPr lang="fr-FR" sz="2800" dirty="0"/>
              <a:t>Intentions de la présentation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1253671" y="1401392"/>
            <a:ext cx="6527800" cy="520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Prendre connaissance des divers documents d’accompagnement réalisés pour ce programme</a:t>
            </a:r>
            <a:endParaRPr lang="fr-CA" dirty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endParaRPr lang="fr-CA" dirty="0" smtClean="0"/>
          </a:p>
          <a:p>
            <a:pPr marL="914400" lvl="1" indent="-457200" algn="l">
              <a:lnSpc>
                <a:spcPct val="90000"/>
              </a:lnSpc>
              <a:buClr>
                <a:schemeClr val="tx2"/>
              </a:buClr>
              <a:buFont typeface="Arial"/>
              <a:buChar char="•"/>
            </a:pPr>
            <a:r>
              <a:rPr lang="fr-CA" dirty="0" smtClean="0"/>
              <a:t>Mieux interpréter l’information contenue dans les documents</a:t>
            </a:r>
          </a:p>
          <a:p>
            <a:pPr lvl="1" algn="l">
              <a:lnSpc>
                <a:spcPct val="90000"/>
              </a:lnSpc>
              <a:buClr>
                <a:schemeClr val="tx2"/>
              </a:buClr>
            </a:pPr>
            <a:endParaRPr lang="fr-CA" dirty="0" smtClean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007545" y="883158"/>
            <a:ext cx="4736093" cy="0"/>
          </a:xfrm>
          <a:prstGeom prst="line">
            <a:avLst/>
          </a:prstGeom>
          <a:ln w="28575" cmpd="sng"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9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9357" y="0"/>
            <a:ext cx="8333366" cy="1081547"/>
          </a:xfrm>
        </p:spPr>
        <p:txBody>
          <a:bodyPr/>
          <a:lstStyle/>
          <a:p>
            <a:r>
              <a:rPr lang="fr-CA" sz="2600" dirty="0" smtClean="0"/>
              <a:t>Quelques </a:t>
            </a:r>
            <a:r>
              <a:rPr lang="fr-CA" sz="2600" dirty="0"/>
              <a:t>constats</a:t>
            </a:r>
            <a:r>
              <a:rPr lang="fr-CA" sz="2600" dirty="0" smtClean="0"/>
              <a:t> sur le programme </a:t>
            </a:r>
            <a:r>
              <a:rPr lang="fr-CA" sz="2600" i="1" dirty="0" smtClean="0"/>
              <a:t>Francisation</a:t>
            </a:r>
            <a:endParaRPr lang="fr-CA" sz="26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357" y="1189703"/>
            <a:ext cx="7525656" cy="5486074"/>
          </a:xfrm>
        </p:spPr>
        <p:txBody>
          <a:bodyPr/>
          <a:lstStyle/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/>
              <a:t>Le programme comporte huit niveaux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/>
              <a:t>Le programme comporte un nombre important d’intentions de communication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/>
              <a:t>Le programme comporte un nombre encore plus important de savoirs à enseigner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/>
              <a:t>Certains le sont à l’oral, d’autres à l’écrit, la plupart à l’oral et à l’écrit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1"/>
                </a:solidFill>
              </a:rPr>
              <a:t>Les savoirs doivent être enseignés dans le cadre d’une intention de communication</a:t>
            </a:r>
          </a:p>
          <a:p>
            <a:pPr marL="594360" indent="-2286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tx1"/>
                </a:solidFill>
              </a:rPr>
              <a:t>Les savoirs n’apparaissent qu’une seule fois dans le programme</a:t>
            </a:r>
          </a:p>
          <a:p>
            <a:pPr marL="365760">
              <a:buClr>
                <a:schemeClr val="tx2"/>
              </a:buClr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542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968" y="236697"/>
            <a:ext cx="7525656" cy="551175"/>
          </a:xfrm>
        </p:spPr>
        <p:txBody>
          <a:bodyPr/>
          <a:lstStyle/>
          <a:p>
            <a:r>
              <a:rPr lang="fr-CA" sz="2800" dirty="0"/>
              <a:t>Les documents d’accompagnement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1662" t="17108" r="25105" b="7257"/>
          <a:stretch/>
        </p:blipFill>
        <p:spPr>
          <a:xfrm rot="21347494">
            <a:off x="88233" y="2906806"/>
            <a:ext cx="1965961" cy="2639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43806" t="17108" r="25462" b="6621"/>
          <a:stretch/>
        </p:blipFill>
        <p:spPr>
          <a:xfrm rot="21300355">
            <a:off x="1337289" y="992283"/>
            <a:ext cx="3525803" cy="49197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41900" t="22405" r="25462" b="6409"/>
          <a:stretch/>
        </p:blipFill>
        <p:spPr>
          <a:xfrm>
            <a:off x="2519869" y="1242750"/>
            <a:ext cx="3062606" cy="3921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20698" t="24947" r="50834" b="8527"/>
          <a:stretch/>
        </p:blipFill>
        <p:spPr>
          <a:xfrm rot="754028">
            <a:off x="4133431" y="1635227"/>
            <a:ext cx="2850584" cy="3745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/>
          <a:srcRect l="22246" t="11388" r="42496" b="6409"/>
          <a:stretch/>
        </p:blipFill>
        <p:spPr>
          <a:xfrm rot="1000537">
            <a:off x="5705195" y="2521201"/>
            <a:ext cx="2769075" cy="3765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76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équipe choc">
  <a:themeElements>
    <a:clrScheme name="Équipe-choc pédagogique">
      <a:dk1>
        <a:sysClr val="windowText" lastClr="000000"/>
      </a:dk1>
      <a:lt1>
        <a:sysClr val="window" lastClr="FFFFFF"/>
      </a:lt1>
      <a:dk2>
        <a:srgbClr val="1D73B6"/>
      </a:dk2>
      <a:lt2>
        <a:srgbClr val="F3F6FA"/>
      </a:lt2>
      <a:accent1>
        <a:srgbClr val="174C8D"/>
      </a:accent1>
      <a:accent2>
        <a:srgbClr val="1D191A"/>
      </a:accent2>
      <a:accent3>
        <a:srgbClr val="44403D"/>
      </a:accent3>
      <a:accent4>
        <a:srgbClr val="302B82"/>
      </a:accent4>
      <a:accent5>
        <a:srgbClr val="9E9B9A"/>
      </a:accent5>
      <a:accent6>
        <a:srgbClr val="007CBA"/>
      </a:accent6>
      <a:hlink>
        <a:srgbClr val="002AFF"/>
      </a:hlink>
      <a:folHlink>
        <a:srgbClr val="CE4446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Équipe-choc pédagogique">
    <a:dk1>
      <a:sysClr val="windowText" lastClr="000000"/>
    </a:dk1>
    <a:lt1>
      <a:sysClr val="window" lastClr="FFFFFF"/>
    </a:lt1>
    <a:dk2>
      <a:srgbClr val="1D73B6"/>
    </a:dk2>
    <a:lt2>
      <a:srgbClr val="F3F6FA"/>
    </a:lt2>
    <a:accent1>
      <a:srgbClr val="174C8D"/>
    </a:accent1>
    <a:accent2>
      <a:srgbClr val="1D191A"/>
    </a:accent2>
    <a:accent3>
      <a:srgbClr val="44403D"/>
    </a:accent3>
    <a:accent4>
      <a:srgbClr val="302B82"/>
    </a:accent4>
    <a:accent5>
      <a:srgbClr val="9E9B9A"/>
    </a:accent5>
    <a:accent6>
      <a:srgbClr val="007CBA"/>
    </a:accent6>
    <a:hlink>
      <a:srgbClr val="002AFF"/>
    </a:hlink>
    <a:folHlink>
      <a:srgbClr val="CE44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16493</TotalTime>
  <Words>723</Words>
  <Application>Microsoft Macintosh PowerPoint</Application>
  <PresentationFormat>Présentation à l'écran (4:3)</PresentationFormat>
  <Paragraphs>159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Corbel</vt:lpstr>
      <vt:lpstr>Symbol</vt:lpstr>
      <vt:lpstr>Times New Roman</vt:lpstr>
      <vt:lpstr>thème équipe choc</vt:lpstr>
      <vt:lpstr>Planifier, enseigner et créer pour la francisation :            des outils incontournables </vt:lpstr>
      <vt:lpstr>But des rencontres nationales</vt:lpstr>
      <vt:lpstr>L’alignement curriculaire</vt:lpstr>
      <vt:lpstr>Conséquence souhaitée</vt:lpstr>
      <vt:lpstr>Conséquence souhaitée</vt:lpstr>
      <vt:lpstr>En résumé</vt:lpstr>
      <vt:lpstr>Intentions de la présentation</vt:lpstr>
      <vt:lpstr>Quelques constats sur le programme Francisation</vt:lpstr>
      <vt:lpstr>Les documents d’accompagnement</vt:lpstr>
      <vt:lpstr>Les documents d’accompagnement</vt:lpstr>
      <vt:lpstr>Les documents d’arrimage</vt:lpstr>
      <vt:lpstr>Les documents d’accompagnement</vt:lpstr>
      <vt:lpstr>La progression des savoirs</vt:lpstr>
      <vt:lpstr>Faciliter la planification</vt:lpstr>
      <vt:lpstr>En conclusion</vt:lpstr>
      <vt:lpstr>Pour information</vt:lpstr>
    </vt:vector>
  </TitlesOfParts>
  <Company>Commission scolaire de la Seigneurie-des-Mille-Îles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Sonia Boulais</dc:creator>
  <cp:lastModifiedBy>Pauline Lalancette</cp:lastModifiedBy>
  <cp:revision>359</cp:revision>
  <cp:lastPrinted>2019-01-15T18:09:02Z</cp:lastPrinted>
  <dcterms:created xsi:type="dcterms:W3CDTF">2017-02-20T15:40:35Z</dcterms:created>
  <dcterms:modified xsi:type="dcterms:W3CDTF">2019-02-08T20:11:24Z</dcterms:modified>
</cp:coreProperties>
</file>