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5" r:id="rId6"/>
    <p:sldId id="275" r:id="rId7"/>
    <p:sldId id="284" r:id="rId8"/>
    <p:sldId id="283" r:id="rId9"/>
    <p:sldId id="285" r:id="rId10"/>
    <p:sldId id="286" r:id="rId11"/>
    <p:sldId id="288" r:id="rId12"/>
    <p:sldId id="289" r:id="rId13"/>
    <p:sldId id="290" r:id="rId14"/>
    <p:sldId id="266" r:id="rId15"/>
    <p:sldId id="287" r:id="rId16"/>
    <p:sldId id="270" r:id="rId17"/>
    <p:sldId id="277" r:id="rId18"/>
    <p:sldId id="279" r:id="rId19"/>
    <p:sldId id="28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9586-8D2E-40A5-8A88-098DD460BFF8}" type="datetimeFigureOut">
              <a:rPr lang="fr-CA" smtClean="0"/>
              <a:t>2018-01-22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B157D-95EB-4A46-B40F-424709F4D5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2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1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510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endParaRPr lang="fr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35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3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endParaRPr lang="en-CA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6775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995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5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CA" b="1" u="sng" dirty="0" smtClean="0"/>
              <a:t>Faciliter</a:t>
            </a:r>
            <a:r>
              <a:rPr lang="fr-CA" b="1" u="sng" baseline="0" dirty="0" smtClean="0"/>
              <a:t> la transition vers un milieu de travail</a:t>
            </a:r>
            <a:endParaRPr lang="fr-CA" b="1" u="sng" dirty="0" smtClean="0"/>
          </a:p>
          <a:p>
            <a:pPr>
              <a:lnSpc>
                <a:spcPct val="150000"/>
              </a:lnSpc>
            </a:pPr>
            <a:r>
              <a:rPr lang="fr-CA" dirty="0" smtClean="0"/>
              <a:t>Journée</a:t>
            </a:r>
            <a:r>
              <a:rPr lang="fr-CA" baseline="0" dirty="0" smtClean="0"/>
              <a:t> de validation = Deuil</a:t>
            </a:r>
          </a:p>
          <a:p>
            <a:pPr>
              <a:lnSpc>
                <a:spcPct val="150000"/>
              </a:lnSpc>
            </a:pPr>
            <a:r>
              <a:rPr lang="fr-CA" baseline="0" dirty="0" smtClean="0"/>
              <a:t>Plateau de travail (Cantine</a:t>
            </a:r>
            <a:r>
              <a:rPr lang="fr-CA" baseline="0" smtClean="0"/>
              <a:t>, Cuisine)= Deuil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775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6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 smtClean="0"/>
          </a:p>
          <a:p>
            <a:pPr>
              <a:lnSpc>
                <a:spcPct val="150000"/>
              </a:lnSpc>
            </a:pPr>
            <a:endParaRPr lang="en-CA" baseline="0" dirty="0" smtClean="0"/>
          </a:p>
          <a:p>
            <a:pPr>
              <a:lnSpc>
                <a:spcPct val="150000"/>
              </a:lnSpc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775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14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138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B4CF-3C47-46CF-B154-256598DA5ED7}" type="slidenum">
              <a:rPr lang="fr-CA" smtClean="0">
                <a:solidFill>
                  <a:prstClr val="black"/>
                </a:solidFill>
              </a:rPr>
              <a:pPr/>
              <a:t>17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 smtClean="0"/>
              <a:t>______________________________________________________________________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995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18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r>
              <a:rPr lang="en-CA" dirty="0"/>
              <a:t>______________________________________________________________________</a:t>
            </a:r>
            <a:endParaRPr lang="fr-CA" dirty="0"/>
          </a:p>
          <a:p>
            <a:pPr>
              <a:lnSpc>
                <a:spcPct val="150000"/>
              </a:lnSpc>
            </a:pPr>
            <a:endParaRPr lang="fr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3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5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5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54" y="20551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5" y="20548"/>
            <a:ext cx="5624419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5" y="2818500"/>
            <a:ext cx="766899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20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1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22/01/2018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4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fr-F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78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22/01/2018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431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22/01/2018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fr-F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fr-F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67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22/01/2018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fr-F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fr-F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2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édia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22/01/2018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5" y="4800601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3" y="838201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fr-FR"/>
            </a:lvl1pPr>
          </a:lstStyle>
          <a:p>
            <a:pPr eaLnBrk="1" latinLnBrk="0" hangingPunct="1"/>
            <a:r>
              <a:rPr lang="fr-FR" smtClean="0"/>
              <a:t>Cliquez sur l'icône pour ajouter l'élément multimédia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2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fr-F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48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texte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22/01/2018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fr-F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    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9534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1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22/01/2018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4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2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5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5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4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5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0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3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3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4DDC3D-6ADA-41BA-BA47-29C671F06D28}" type="datetimeFigureOut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2018-01-22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AA0795-7FFA-4A4F-B9E2-10A9C0DEDD84}" type="slidenum">
              <a:rPr lang="fr-CA" smtClean="0">
                <a:solidFill>
                  <a:srgbClr val="B1B4BD">
                    <a:shade val="90000"/>
                  </a:srgbClr>
                </a:solidFill>
              </a:rPr>
              <a:pPr/>
              <a:t>‹N°›</a:t>
            </a:fld>
            <a:endParaRPr lang="fr-CA">
              <a:solidFill>
                <a:srgbClr val="B1B4B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54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68" y="-99391"/>
            <a:ext cx="9115337" cy="28110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4" y="1791015"/>
            <a:ext cx="9041001" cy="372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33" y="5138993"/>
            <a:ext cx="9150833" cy="1737360"/>
          </a:xfrm>
          <a:prstGeom prst="rect">
            <a:avLst/>
          </a:prstGeom>
        </p:spPr>
      </p:pic>
      <p:pic>
        <p:nvPicPr>
          <p:cNvPr id="2" name="Picture 2" descr="C:\Users\piercharles.boily\Desktop\Travail pédagogique 2014-2015\Logos\CSLS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188000" cy="8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5877272"/>
            <a:ext cx="6976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i="1" dirty="0">
                <a:solidFill>
                  <a:prstClr val="white"/>
                </a:solidFill>
              </a:rPr>
              <a:t>Mise à jour : J</a:t>
            </a:r>
            <a:r>
              <a:rPr lang="fr-CA" i="1" dirty="0" smtClean="0">
                <a:solidFill>
                  <a:prstClr val="white"/>
                </a:solidFill>
              </a:rPr>
              <a:t>anvier 2018</a:t>
            </a:r>
            <a:endParaRPr lang="fr-CA" i="1" dirty="0">
              <a:solidFill>
                <a:prstClr val="white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486227" y="3886448"/>
            <a:ext cx="1520359" cy="1278569"/>
            <a:chOff x="3448658" y="3889507"/>
            <a:chExt cx="2190700" cy="1862095"/>
          </a:xfrm>
        </p:grpSpPr>
        <p:pic>
          <p:nvPicPr>
            <p:cNvPr id="12" name="Picture 2" descr="C:\Users\piercharles.boily\Desktop\AQIFGA\logocfg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658" y="3889507"/>
              <a:ext cx="2190700" cy="186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onnecteur droit 12"/>
            <p:cNvCxnSpPr/>
            <p:nvPr/>
          </p:nvCxnSpPr>
          <p:spPr>
            <a:xfrm>
              <a:off x="4474277" y="5531518"/>
              <a:ext cx="3600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15"/>
          <p:cNvSpPr txBox="1">
            <a:spLocks/>
          </p:cNvSpPr>
          <p:nvPr/>
        </p:nvSpPr>
        <p:spPr>
          <a:xfrm>
            <a:off x="403727" y="620689"/>
            <a:ext cx="8640960" cy="1872208"/>
          </a:xfrm>
          <a:prstGeom prst="rect">
            <a:avLst/>
          </a:prstGeom>
        </p:spPr>
        <p:txBody>
          <a:bodyPr anchor="b">
            <a:noAutofit/>
          </a:bodyPr>
          <a:lstStyle>
            <a:lvl1pPr marL="274320" indent="-27432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4932F"/>
              </a:buClr>
            </a:pPr>
            <a:r>
              <a:rPr lang="en-CA" sz="2300" b="1" dirty="0" err="1" smtClean="0">
                <a:solidFill>
                  <a:prstClr val="white"/>
                </a:solidFill>
              </a:rPr>
              <a:t>L’accompagnement</a:t>
            </a:r>
            <a:r>
              <a:rPr lang="en-CA" sz="2300" b="1" dirty="0" smtClean="0">
                <a:solidFill>
                  <a:prstClr val="white"/>
                </a:solidFill>
              </a:rPr>
              <a:t> </a:t>
            </a:r>
            <a:r>
              <a:rPr lang="en-CA" sz="2300" b="1" dirty="0" err="1" smtClean="0">
                <a:solidFill>
                  <a:prstClr val="white"/>
                </a:solidFill>
              </a:rPr>
              <a:t>en</a:t>
            </a:r>
            <a:r>
              <a:rPr lang="en-CA" sz="2300" b="1" dirty="0" smtClean="0">
                <a:solidFill>
                  <a:prstClr val="white"/>
                </a:solidFill>
              </a:rPr>
              <a:t> milieu de travail, la </a:t>
            </a:r>
            <a:r>
              <a:rPr lang="en-CA" sz="2300" b="1" dirty="0" err="1" smtClean="0">
                <a:solidFill>
                  <a:prstClr val="white"/>
                </a:solidFill>
              </a:rPr>
              <a:t>clé</a:t>
            </a:r>
            <a:r>
              <a:rPr lang="en-CA" sz="2300" b="1" dirty="0" smtClean="0">
                <a:solidFill>
                  <a:prstClr val="white"/>
                </a:solidFill>
              </a:rPr>
              <a:t> du </a:t>
            </a:r>
            <a:r>
              <a:rPr lang="en-CA" sz="2300" b="1" dirty="0" err="1" smtClean="0">
                <a:solidFill>
                  <a:prstClr val="white"/>
                </a:solidFill>
              </a:rPr>
              <a:t>succès</a:t>
            </a:r>
            <a:r>
              <a:rPr lang="en-CA" sz="2300" b="1" dirty="0" smtClean="0">
                <a:solidFill>
                  <a:prstClr val="white"/>
                </a:solidFill>
              </a:rPr>
              <a:t> !</a:t>
            </a:r>
          </a:p>
          <a:p>
            <a:pPr>
              <a:buClr>
                <a:srgbClr val="44932F"/>
              </a:buClr>
            </a:pPr>
            <a:endParaRPr lang="en-CA" sz="2300" b="1">
              <a:solidFill>
                <a:prstClr val="white"/>
              </a:solidFill>
            </a:endParaRPr>
          </a:p>
          <a:p>
            <a:pPr>
              <a:buClr>
                <a:srgbClr val="44932F"/>
              </a:buClr>
            </a:pPr>
            <a:r>
              <a:rPr lang="en-CA" smtClean="0">
                <a:solidFill>
                  <a:prstClr val="white"/>
                </a:solidFill>
              </a:rPr>
              <a:t> </a:t>
            </a:r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Calendrier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b="1" dirty="0" smtClean="0"/>
              <a:t>Technicien en travaux pratiques</a:t>
            </a:r>
          </a:p>
          <a:p>
            <a:pPr marL="0" indent="0" algn="ctr">
              <a:buNone/>
            </a:pPr>
            <a:r>
              <a:rPr lang="fr-CA" b="1" dirty="0" smtClean="0"/>
              <a:t>(avec enseignant)</a:t>
            </a:r>
            <a:endParaRPr lang="fr-CA" dirty="0"/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Agir de façon éthique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Les </a:t>
            </a:r>
            <a:r>
              <a:rPr lang="fr-CA" sz="2300" dirty="0"/>
              <a:t>produits d’entretien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Matériel et méthodes </a:t>
            </a:r>
            <a:r>
              <a:rPr lang="fr-CA" sz="2300" dirty="0"/>
              <a:t>de </a:t>
            </a:r>
            <a:r>
              <a:rPr lang="fr-CA" sz="2300" dirty="0" smtClean="0"/>
              <a:t>travail</a:t>
            </a:r>
            <a:endParaRPr lang="fr-CA" sz="2300" dirty="0"/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Ergonomie au travail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Logiciel propre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Visite des écoles</a:t>
            </a:r>
          </a:p>
          <a:p>
            <a:endParaRPr lang="fr-CA" dirty="0"/>
          </a:p>
        </p:txBody>
      </p:sp>
      <p:sp>
        <p:nvSpPr>
          <p:cNvPr id="4" name="Oval 4"/>
          <p:cNvSpPr/>
          <p:nvPr/>
        </p:nvSpPr>
        <p:spPr>
          <a:xfrm>
            <a:off x="148761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440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28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Rôle de L’enseignant</a:t>
            </a:r>
            <a:br>
              <a:rPr lang="fr-CA" sz="28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</a:br>
            <a:r>
              <a:rPr lang="fr-CA" sz="28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dans la formation</a:t>
            </a:r>
            <a:endParaRPr lang="fr-CA" sz="28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endParaRPr lang="fr-CA" sz="2100" dirty="0" smtClean="0"/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Suivi de stage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Évaluation en milieu de travail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S</a:t>
            </a:r>
            <a:r>
              <a:rPr lang="fr-CA" sz="2100" dirty="0" smtClean="0"/>
              <a:t>ignature du contrat de formation 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R</a:t>
            </a:r>
            <a:r>
              <a:rPr lang="fr-CA" sz="2100" dirty="0" smtClean="0"/>
              <a:t>encontres individuelles avec le participant 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P</a:t>
            </a:r>
            <a:r>
              <a:rPr lang="fr-CA" sz="2100" dirty="0" smtClean="0"/>
              <a:t>résence lors des ateliers donnés par le technicien en travaux pratiques</a:t>
            </a: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SzPct val="80000"/>
              <a:buNone/>
            </a:pPr>
            <a:r>
              <a:rPr lang="fr-CA" sz="2100" b="1" dirty="0"/>
              <a:t>L</a:t>
            </a:r>
            <a:r>
              <a:rPr lang="fr-CA" sz="2100" b="1" dirty="0" smtClean="0"/>
              <a:t>a personne de référence de la formation</a:t>
            </a:r>
            <a:endParaRPr lang="fr-CA" sz="2100" b="1" dirty="0"/>
          </a:p>
          <a:p>
            <a:pPr marL="0" indent="0">
              <a:lnSpc>
                <a:spcPct val="90000"/>
              </a:lnSpc>
              <a:spcAft>
                <a:spcPts val="1200"/>
              </a:spcAft>
              <a:buSzPct val="80000"/>
              <a:buNone/>
            </a:pPr>
            <a:endParaRPr lang="fr-CA" sz="2100" dirty="0"/>
          </a:p>
        </p:txBody>
      </p:sp>
      <p:sp>
        <p:nvSpPr>
          <p:cNvPr id="4" name="Oval 4"/>
          <p:cNvSpPr/>
          <p:nvPr/>
        </p:nvSpPr>
        <p:spPr>
          <a:xfrm>
            <a:off x="148761" y="980728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677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28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Rôle du technicien en travaux pratiques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b="1" dirty="0" smtClean="0"/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Responsable de la formation en milieu de travail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Collaboration avec le concierge-accompagnateur en entreprise afin de valider les techniques de travail et attitudes du participant</a:t>
            </a:r>
            <a:endParaRPr lang="fr-CA" sz="2100" dirty="0"/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Collaboration avec l’enseignant</a:t>
            </a:r>
          </a:p>
        </p:txBody>
      </p:sp>
      <p:sp>
        <p:nvSpPr>
          <p:cNvPr id="4" name="Oval 4"/>
          <p:cNvSpPr/>
          <p:nvPr/>
        </p:nvSpPr>
        <p:spPr>
          <a:xfrm>
            <a:off x="148761" y="1196752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9226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28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Rôle du </a:t>
            </a:r>
            <a:r>
              <a:rPr lang="fr-CA" sz="28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concierge-accompagnateur en entreprise</a:t>
            </a:r>
            <a:endParaRPr lang="fr-CA" sz="28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b="1" dirty="0" smtClean="0"/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Responsable de la formation quotidienne du participant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Accompagnement du participant dans la maîtrise des compétences du métier et des techniques de </a:t>
            </a:r>
            <a:r>
              <a:rPr lang="fr-CA" sz="2100" dirty="0" smtClean="0"/>
              <a:t>travail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Validation du plan de formation avec l’enseignant et le technicien en travaux pratiques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 smtClean="0"/>
              <a:t>Collaboration </a:t>
            </a:r>
            <a:r>
              <a:rPr lang="fr-CA" sz="2100" dirty="0"/>
              <a:t>avec </a:t>
            </a:r>
            <a:r>
              <a:rPr lang="fr-CA" sz="2100" dirty="0" smtClean="0"/>
              <a:t>l’enseignant pour l’évaluation</a:t>
            </a:r>
            <a:endParaRPr lang="fr-CA" sz="2100" dirty="0"/>
          </a:p>
        </p:txBody>
      </p:sp>
      <p:sp>
        <p:nvSpPr>
          <p:cNvPr id="4" name="Oval 4"/>
          <p:cNvSpPr/>
          <p:nvPr/>
        </p:nvSpPr>
        <p:spPr>
          <a:xfrm>
            <a:off x="148761" y="1196752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7673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/>
          </p:cNvPicPr>
          <p:nvPr/>
        </p:nvPicPr>
        <p:blipFill rotWithShape="1">
          <a:blip r:embed="rId4" cstate="print"/>
          <a:srcRect l="1159" t="3001" r="1159" b="3219"/>
          <a:stretch/>
        </p:blipFill>
        <p:spPr>
          <a:xfrm>
            <a:off x="251526" y="260650"/>
            <a:ext cx="1008111" cy="626469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2699683" y="2635793"/>
            <a:ext cx="6840760" cy="9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2800" b="1" cap="all" dirty="0" smtClean="0">
                <a:solidFill>
                  <a:prstClr val="white"/>
                </a:solidFill>
              </a:rPr>
              <a:t>Les métiers semi-spécialisés</a:t>
            </a:r>
            <a:endParaRPr lang="fr-CA" sz="2800" dirty="0">
              <a:solidFill>
                <a:prstClr val="white"/>
              </a:solidFill>
            </a:endParaRPr>
          </a:p>
          <a:p>
            <a:r>
              <a:rPr lang="fr-CA" sz="2000" b="1" i="1" dirty="0" smtClean="0">
                <a:solidFill>
                  <a:prstClr val="white"/>
                </a:solidFill>
              </a:rPr>
              <a:t>Un répertoire « spécialisé »</a:t>
            </a:r>
            <a:endParaRPr lang="fr-CA" sz="2000" dirty="0">
              <a:solidFill>
                <a:prstClr val="white"/>
              </a:solidFill>
            </a:endParaRPr>
          </a:p>
        </p:txBody>
      </p:sp>
      <p:pic>
        <p:nvPicPr>
          <p:cNvPr id="2" name="Image 1" descr="Identification Métiers %282%29 - Microsoft Wor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t="36351" r="22382" b="27297"/>
          <a:stretch/>
        </p:blipFill>
        <p:spPr>
          <a:xfrm>
            <a:off x="1403648" y="260648"/>
            <a:ext cx="4879809" cy="1728192"/>
          </a:xfrm>
          <a:prstGeom prst="rect">
            <a:avLst/>
          </a:prstGeom>
        </p:spPr>
      </p:pic>
      <p:pic>
        <p:nvPicPr>
          <p:cNvPr id="3" name="Image 2" descr="Identification Métiers %282%29 - Microsoft Word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0" t="42487" r="22353" b="28805"/>
          <a:stretch/>
        </p:blipFill>
        <p:spPr>
          <a:xfrm>
            <a:off x="3565322" y="2042890"/>
            <a:ext cx="4879809" cy="1364114"/>
          </a:xfrm>
          <a:prstGeom prst="rect">
            <a:avLst/>
          </a:prstGeom>
        </p:spPr>
      </p:pic>
      <p:pic>
        <p:nvPicPr>
          <p:cNvPr id="5" name="Image 4" descr="Identification Métiers %282%29 - Microsoft Wor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5" t="32972" r="22396" b="23879"/>
          <a:stretch/>
        </p:blipFill>
        <p:spPr>
          <a:xfrm>
            <a:off x="1403498" y="3455012"/>
            <a:ext cx="4901241" cy="2062220"/>
          </a:xfrm>
          <a:prstGeom prst="rect">
            <a:avLst/>
          </a:prstGeom>
        </p:spPr>
      </p:pic>
      <p:pic>
        <p:nvPicPr>
          <p:cNvPr id="7" name="Image 6" descr="Identification Métiers %282%29 - Microsoft Word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55418" r="22396" b="26200"/>
          <a:stretch/>
        </p:blipFill>
        <p:spPr>
          <a:xfrm>
            <a:off x="3535355" y="5578141"/>
            <a:ext cx="4901091" cy="8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Tâche de l’agente de développement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11544"/>
            <a:ext cx="8229600" cy="34377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Collaboration avec le Service aux entreprises, utilisation de la base de données MAESTRO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Collaboration avec les enseignants de nos pavillons</a:t>
            </a:r>
          </a:p>
          <a:p>
            <a:pPr>
              <a:lnSpc>
                <a:spcPct val="90000"/>
              </a:lnSpc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100" dirty="0"/>
              <a:t>Démarchage en entreprise</a:t>
            </a:r>
          </a:p>
          <a:p>
            <a:endParaRPr lang="fr-CA" dirty="0"/>
          </a:p>
        </p:txBody>
      </p:sp>
      <p:sp>
        <p:nvSpPr>
          <p:cNvPr id="4" name="Oval 4"/>
          <p:cNvSpPr/>
          <p:nvPr/>
        </p:nvSpPr>
        <p:spPr>
          <a:xfrm>
            <a:off x="148761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5746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704088"/>
            <a:ext cx="8229600" cy="1143000"/>
          </a:xfrm>
        </p:spPr>
        <p:txBody>
          <a:bodyPr>
            <a:noAutofit/>
          </a:bodyPr>
          <a:lstStyle/>
          <a:p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Voies</a:t>
            </a:r>
            <a:r>
              <a:rPr lang="en-CA" sz="31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 </a:t>
            </a:r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d’accès</a:t>
            </a:r>
            <a:r>
              <a:rPr lang="en-CA" sz="31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 au stage de formation </a:t>
            </a:r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menant</a:t>
            </a:r>
            <a:r>
              <a:rPr lang="en-CA" sz="31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 à </a:t>
            </a:r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l’exercice</a:t>
            </a:r>
            <a:r>
              <a:rPr lang="en-CA" sz="31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 d’un métier semi-</a:t>
            </a:r>
            <a:r>
              <a:rPr lang="en-CA" sz="3100" b="1" cap="small" dirty="0" err="1">
                <a:solidFill>
                  <a:srgbClr val="3D434F"/>
                </a:solidFill>
                <a:latin typeface="Constantia" panose="02030602050306030303" pitchFamily="18" charset="0"/>
              </a:rPr>
              <a:t>spécialisé</a:t>
            </a:r>
            <a:endParaRPr lang="fr-CA" sz="31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>
          <a:xfrm>
            <a:off x="179680" y="2501988"/>
            <a:ext cx="1512000" cy="237626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sz="1500" dirty="0" err="1" smtClean="0">
                <a:solidFill>
                  <a:schemeClr val="tx1"/>
                </a:solidFill>
              </a:rPr>
              <a:t>Adulte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ayant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terminé</a:t>
            </a:r>
            <a:r>
              <a:rPr lang="en-CA" sz="1500" dirty="0" smtClean="0">
                <a:solidFill>
                  <a:schemeClr val="tx1"/>
                </a:solidFill>
              </a:rPr>
              <a:t> la </a:t>
            </a:r>
            <a:r>
              <a:rPr lang="en-CA" sz="1500" dirty="0" err="1" smtClean="0">
                <a:solidFill>
                  <a:schemeClr val="tx1"/>
                </a:solidFill>
              </a:rPr>
              <a:t>démarche</a:t>
            </a:r>
            <a:r>
              <a:rPr lang="en-CA" sz="1500" dirty="0" smtClean="0">
                <a:solidFill>
                  <a:schemeClr val="tx1"/>
                </a:solidFill>
              </a:rPr>
              <a:t> ISP </a:t>
            </a:r>
            <a:r>
              <a:rPr lang="en-CA" sz="1500" dirty="0" err="1" smtClean="0">
                <a:solidFill>
                  <a:schemeClr val="tx1"/>
                </a:solidFill>
              </a:rPr>
              <a:t>en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groupe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ou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en</a:t>
            </a:r>
            <a:endParaRPr lang="en-CA" sz="1500" dirty="0" smtClean="0">
              <a:solidFill>
                <a:schemeClr val="tx1"/>
              </a:solidFill>
            </a:endParaRPr>
          </a:p>
          <a:p>
            <a:pPr algn="ctr"/>
            <a:r>
              <a:rPr lang="en-CA" sz="1500" dirty="0" err="1" smtClean="0">
                <a:solidFill>
                  <a:schemeClr val="tx1"/>
                </a:solidFill>
              </a:rPr>
              <a:t>individualisé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10"/>
          <p:cNvSpPr txBox="1">
            <a:spLocks/>
          </p:cNvSpPr>
          <p:nvPr/>
        </p:nvSpPr>
        <p:spPr>
          <a:xfrm>
            <a:off x="1871872" y="2501988"/>
            <a:ext cx="154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>
                <a:solidFill>
                  <a:schemeClr val="tx1"/>
                </a:solidFill>
              </a:rPr>
              <a:t>Adulte</a:t>
            </a:r>
            <a:r>
              <a:rPr lang="en-CA" sz="1500" dirty="0">
                <a:solidFill>
                  <a:schemeClr val="tx1"/>
                </a:solidFill>
              </a:rPr>
              <a:t> de </a:t>
            </a:r>
            <a:r>
              <a:rPr lang="en-CA" sz="1500" dirty="0" err="1">
                <a:solidFill>
                  <a:schemeClr val="tx1"/>
                </a:solidFill>
              </a:rPr>
              <a:t>Damase</a:t>
            </a:r>
            <a:r>
              <a:rPr lang="en-CA" sz="1500" dirty="0">
                <a:solidFill>
                  <a:schemeClr val="tx1"/>
                </a:solidFill>
              </a:rPr>
              <a:t> ne </a:t>
            </a:r>
            <a:r>
              <a:rPr lang="en-CA" sz="1500" dirty="0" err="1">
                <a:solidFill>
                  <a:schemeClr val="tx1"/>
                </a:solidFill>
              </a:rPr>
              <a:t>progresse</a:t>
            </a:r>
            <a:r>
              <a:rPr lang="en-CA" sz="1500" dirty="0">
                <a:solidFill>
                  <a:schemeClr val="tx1"/>
                </a:solidFill>
              </a:rPr>
              <a:t> plus au plan </a:t>
            </a:r>
            <a:r>
              <a:rPr lang="en-CA" sz="1500" dirty="0" err="1">
                <a:solidFill>
                  <a:schemeClr val="tx1"/>
                </a:solidFill>
              </a:rPr>
              <a:t>académique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6" name="Espace réservé du texte 10"/>
          <p:cNvSpPr txBox="1">
            <a:spLocks/>
          </p:cNvSpPr>
          <p:nvPr/>
        </p:nvSpPr>
        <p:spPr>
          <a:xfrm>
            <a:off x="3600024" y="2492896"/>
            <a:ext cx="118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 smtClean="0">
                <a:solidFill>
                  <a:schemeClr val="tx1"/>
                </a:solidFill>
              </a:rPr>
              <a:t>Adulte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en</a:t>
            </a:r>
            <a:r>
              <a:rPr lang="en-CA" sz="1500" dirty="0" smtClean="0">
                <a:solidFill>
                  <a:schemeClr val="tx1"/>
                </a:solidFill>
              </a:rPr>
              <a:t> formation de base </a:t>
            </a:r>
            <a:r>
              <a:rPr lang="en-CA" sz="1500" dirty="0" err="1" smtClean="0">
                <a:solidFill>
                  <a:schemeClr val="tx1"/>
                </a:solidFill>
              </a:rPr>
              <a:t>orientante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10"/>
          <p:cNvSpPr txBox="1">
            <a:spLocks/>
          </p:cNvSpPr>
          <p:nvPr/>
        </p:nvSpPr>
        <p:spPr>
          <a:xfrm>
            <a:off x="4932040" y="2492896"/>
            <a:ext cx="154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>
                <a:solidFill>
                  <a:schemeClr val="tx1"/>
                </a:solidFill>
              </a:rPr>
              <a:t>Adulte</a:t>
            </a:r>
            <a:r>
              <a:rPr lang="en-CA" sz="1500" dirty="0">
                <a:solidFill>
                  <a:schemeClr val="tx1"/>
                </a:solidFill>
              </a:rPr>
              <a:t> </a:t>
            </a:r>
            <a:r>
              <a:rPr lang="en-CA" sz="1500" dirty="0" err="1">
                <a:solidFill>
                  <a:schemeClr val="tx1"/>
                </a:solidFill>
              </a:rPr>
              <a:t>ayant</a:t>
            </a:r>
            <a:r>
              <a:rPr lang="en-CA" sz="1500" dirty="0">
                <a:solidFill>
                  <a:schemeClr val="tx1"/>
                </a:solidFill>
              </a:rPr>
              <a:t> </a:t>
            </a:r>
            <a:r>
              <a:rPr lang="en-CA" sz="1500" dirty="0" err="1">
                <a:solidFill>
                  <a:schemeClr val="tx1"/>
                </a:solidFill>
              </a:rPr>
              <a:t>terminé</a:t>
            </a:r>
            <a:r>
              <a:rPr lang="en-CA" sz="1500" dirty="0">
                <a:solidFill>
                  <a:schemeClr val="tx1"/>
                </a:solidFill>
              </a:rPr>
              <a:t> </a:t>
            </a:r>
            <a:r>
              <a:rPr lang="en-CA" sz="1500" dirty="0" smtClean="0">
                <a:solidFill>
                  <a:schemeClr val="tx1"/>
                </a:solidFill>
              </a:rPr>
              <a:t>son entrée </a:t>
            </a:r>
            <a:r>
              <a:rPr lang="en-CA" sz="1500" dirty="0" err="1" smtClean="0">
                <a:solidFill>
                  <a:schemeClr val="tx1"/>
                </a:solidFill>
              </a:rPr>
              <a:t>en</a:t>
            </a:r>
            <a:r>
              <a:rPr lang="en-CA" sz="1500" dirty="0" smtClean="0">
                <a:solidFill>
                  <a:schemeClr val="tx1"/>
                </a:solidFill>
              </a:rPr>
              <a:t> formation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8" name="Espace réservé du texte 10"/>
          <p:cNvSpPr txBox="1">
            <a:spLocks/>
          </p:cNvSpPr>
          <p:nvPr/>
        </p:nvSpPr>
        <p:spPr>
          <a:xfrm>
            <a:off x="6588376" y="2492896"/>
            <a:ext cx="136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>
                <a:solidFill>
                  <a:schemeClr val="tx1"/>
                </a:solidFill>
              </a:rPr>
              <a:t>Employé</a:t>
            </a:r>
            <a:r>
              <a:rPr lang="en-CA" sz="1500" dirty="0">
                <a:solidFill>
                  <a:schemeClr val="tx1"/>
                </a:solidFill>
              </a:rPr>
              <a:t> au sein </a:t>
            </a:r>
            <a:r>
              <a:rPr lang="en-CA" sz="1500" dirty="0" err="1">
                <a:solidFill>
                  <a:schemeClr val="tx1"/>
                </a:solidFill>
              </a:rPr>
              <a:t>d’une</a:t>
            </a:r>
            <a:r>
              <a:rPr lang="en-CA" sz="1500" dirty="0">
                <a:solidFill>
                  <a:schemeClr val="tx1"/>
                </a:solidFill>
              </a:rPr>
              <a:t> </a:t>
            </a:r>
            <a:r>
              <a:rPr lang="en-CA" sz="1500" dirty="0" err="1">
                <a:solidFill>
                  <a:schemeClr val="tx1"/>
                </a:solidFill>
              </a:rPr>
              <a:t>entreprise</a:t>
            </a:r>
            <a:endParaRPr lang="en-CA" sz="1500" dirty="0">
              <a:solidFill>
                <a:schemeClr val="tx1"/>
              </a:solidFill>
            </a:endParaRPr>
          </a:p>
          <a:p>
            <a:pPr algn="ctr">
              <a:buClr>
                <a:srgbClr val="44932F"/>
              </a:buClr>
            </a:pPr>
            <a:r>
              <a:rPr lang="en-CA" sz="1500" dirty="0" err="1">
                <a:solidFill>
                  <a:schemeClr val="tx1"/>
                </a:solidFill>
              </a:rPr>
              <a:t>d’insertion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3"/>
          </p:nvPr>
        </p:nvSpPr>
        <p:spPr>
          <a:xfrm>
            <a:off x="126958" y="5589240"/>
            <a:ext cx="8909538" cy="1158899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CA" sz="1600" i="1" dirty="0" smtClean="0">
                <a:solidFill>
                  <a:schemeClr val="tx1"/>
                </a:solidFill>
              </a:rPr>
              <a:t>Stage de formation </a:t>
            </a:r>
            <a:r>
              <a:rPr lang="en-CA" sz="1600" i="1" dirty="0" err="1" smtClean="0">
                <a:solidFill>
                  <a:schemeClr val="tx1"/>
                </a:solidFill>
              </a:rPr>
              <a:t>menant</a:t>
            </a:r>
            <a:r>
              <a:rPr lang="en-CA" sz="1600" i="1" dirty="0" smtClean="0">
                <a:solidFill>
                  <a:schemeClr val="tx1"/>
                </a:solidFill>
              </a:rPr>
              <a:t> à </a:t>
            </a:r>
            <a:r>
              <a:rPr lang="en-CA" sz="1600" i="1" dirty="0" err="1" smtClean="0">
                <a:solidFill>
                  <a:schemeClr val="tx1"/>
                </a:solidFill>
              </a:rPr>
              <a:t>l’exercice</a:t>
            </a:r>
            <a:r>
              <a:rPr lang="en-CA" sz="1600" i="1" dirty="0" smtClean="0">
                <a:solidFill>
                  <a:schemeClr val="tx1"/>
                </a:solidFill>
              </a:rPr>
              <a:t> d’un métier semi-</a:t>
            </a:r>
            <a:r>
              <a:rPr lang="en-CA" sz="1600" i="1" dirty="0" err="1" smtClean="0">
                <a:solidFill>
                  <a:schemeClr val="tx1"/>
                </a:solidFill>
              </a:rPr>
              <a:t>spécialisé</a:t>
            </a:r>
            <a:r>
              <a:rPr lang="en-CA" sz="1600" i="1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CA" sz="1600" i="1" dirty="0" err="1" smtClean="0">
                <a:solidFill>
                  <a:schemeClr val="tx1"/>
                </a:solidFill>
              </a:rPr>
              <a:t>Accompagnement</a:t>
            </a:r>
            <a:r>
              <a:rPr lang="en-CA" sz="1600" i="1" dirty="0" smtClean="0">
                <a:solidFill>
                  <a:schemeClr val="tx1"/>
                </a:solidFill>
              </a:rPr>
              <a:t> par un </a:t>
            </a:r>
            <a:r>
              <a:rPr lang="en-CA" sz="1600" i="1" dirty="0" err="1" smtClean="0">
                <a:solidFill>
                  <a:schemeClr val="tx1"/>
                </a:solidFill>
              </a:rPr>
              <a:t>enseignant</a:t>
            </a:r>
            <a:r>
              <a:rPr lang="en-CA" sz="1600" i="1" dirty="0" smtClean="0">
                <a:solidFill>
                  <a:schemeClr val="tx1"/>
                </a:solidFill>
              </a:rPr>
              <a:t> et un </a:t>
            </a:r>
            <a:r>
              <a:rPr lang="en-CA" sz="1600" i="1" dirty="0" err="1" smtClean="0">
                <a:solidFill>
                  <a:schemeClr val="tx1"/>
                </a:solidFill>
              </a:rPr>
              <a:t>technicien</a:t>
            </a:r>
            <a:r>
              <a:rPr lang="en-CA" sz="1600" i="1" dirty="0" smtClean="0">
                <a:solidFill>
                  <a:schemeClr val="tx1"/>
                </a:solidFill>
              </a:rPr>
              <a:t> </a:t>
            </a:r>
            <a:r>
              <a:rPr lang="en-CA" sz="1600" i="1" dirty="0" err="1" smtClean="0">
                <a:solidFill>
                  <a:schemeClr val="tx1"/>
                </a:solidFill>
              </a:rPr>
              <a:t>en</a:t>
            </a:r>
            <a:r>
              <a:rPr lang="en-CA" sz="1600" i="1" dirty="0" smtClean="0">
                <a:solidFill>
                  <a:schemeClr val="tx1"/>
                </a:solidFill>
              </a:rPr>
              <a:t> </a:t>
            </a:r>
            <a:r>
              <a:rPr lang="en-CA" sz="1600" i="1" dirty="0" err="1" smtClean="0">
                <a:solidFill>
                  <a:schemeClr val="tx1"/>
                </a:solidFill>
              </a:rPr>
              <a:t>travaux</a:t>
            </a:r>
            <a:r>
              <a:rPr lang="en-CA" sz="1600" i="1" dirty="0" smtClean="0">
                <a:solidFill>
                  <a:schemeClr val="tx1"/>
                </a:solidFill>
              </a:rPr>
              <a:t> </a:t>
            </a:r>
            <a:r>
              <a:rPr lang="en-CA" sz="1600" i="1" dirty="0" err="1" smtClean="0">
                <a:solidFill>
                  <a:schemeClr val="tx1"/>
                </a:solidFill>
              </a:rPr>
              <a:t>pratiques</a:t>
            </a:r>
            <a:r>
              <a:rPr lang="en-CA" sz="1600" i="1" dirty="0" smtClean="0">
                <a:solidFill>
                  <a:schemeClr val="tx1"/>
                </a:solidFill>
              </a:rPr>
              <a:t>.</a:t>
            </a:r>
            <a:endParaRPr lang="fr-CA" sz="1600" i="1" dirty="0">
              <a:solidFill>
                <a:schemeClr val="tx1"/>
              </a:solidFill>
            </a:endParaRPr>
          </a:p>
        </p:txBody>
      </p:sp>
      <p:sp>
        <p:nvSpPr>
          <p:cNvPr id="12" name="Oval 4"/>
          <p:cNvSpPr/>
          <p:nvPr/>
        </p:nvSpPr>
        <p:spPr>
          <a:xfrm>
            <a:off x="683568" y="230618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4" name="Oval 4"/>
          <p:cNvSpPr/>
          <p:nvPr/>
        </p:nvSpPr>
        <p:spPr>
          <a:xfrm>
            <a:off x="2411760" y="232625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5" name="Oval 4"/>
          <p:cNvSpPr/>
          <p:nvPr/>
        </p:nvSpPr>
        <p:spPr>
          <a:xfrm>
            <a:off x="3923928" y="2319265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6" name="Oval 4"/>
          <p:cNvSpPr/>
          <p:nvPr/>
        </p:nvSpPr>
        <p:spPr>
          <a:xfrm>
            <a:off x="5436096" y="233144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17" name="Oval 4"/>
          <p:cNvSpPr/>
          <p:nvPr/>
        </p:nvSpPr>
        <p:spPr>
          <a:xfrm>
            <a:off x="7020272" y="233144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9" name="Accolades 8"/>
          <p:cNvSpPr/>
          <p:nvPr/>
        </p:nvSpPr>
        <p:spPr>
          <a:xfrm rot="16200000">
            <a:off x="2663789" y="-890971"/>
            <a:ext cx="3816424" cy="914399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black"/>
              </a:solidFill>
            </a:endParaRPr>
          </a:p>
        </p:txBody>
      </p:sp>
      <p:sp>
        <p:nvSpPr>
          <p:cNvPr id="18" name="Espace réservé du texte 10"/>
          <p:cNvSpPr txBox="1">
            <a:spLocks/>
          </p:cNvSpPr>
          <p:nvPr/>
        </p:nvSpPr>
        <p:spPr>
          <a:xfrm>
            <a:off x="8100504" y="2498509"/>
            <a:ext cx="1008000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4932F"/>
              </a:buClr>
            </a:pPr>
            <a:r>
              <a:rPr lang="en-CA" sz="1500" dirty="0" err="1" smtClean="0">
                <a:solidFill>
                  <a:schemeClr val="tx1"/>
                </a:solidFill>
              </a:rPr>
              <a:t>Nouvel</a:t>
            </a:r>
            <a:r>
              <a:rPr lang="en-CA" sz="1500" dirty="0" smtClean="0">
                <a:solidFill>
                  <a:schemeClr val="tx1"/>
                </a:solidFill>
              </a:rPr>
              <a:t> </a:t>
            </a:r>
            <a:r>
              <a:rPr lang="en-CA" sz="1500" dirty="0" err="1" smtClean="0">
                <a:solidFill>
                  <a:schemeClr val="tx1"/>
                </a:solidFill>
              </a:rPr>
              <a:t>employé</a:t>
            </a:r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8388424" y="233144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>
                <a:solidFill>
                  <a:prstClr val="white"/>
                </a:solidFill>
              </a:rPr>
              <a:t>       </a:t>
            </a:r>
            <a:r>
              <a:rPr lang="fr-CA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20" name="Oval 4"/>
          <p:cNvSpPr/>
          <p:nvPr/>
        </p:nvSpPr>
        <p:spPr>
          <a:xfrm>
            <a:off x="148761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538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 animBg="1"/>
      <p:bldP spid="5" grpId="0" animBg="1"/>
      <p:bldP spid="6" grpId="0" animBg="1"/>
      <p:bldP spid="7" grpId="0" animBg="1"/>
      <p:bldP spid="8" grpId="0" animBg="1"/>
      <p:bldP spid="2" grpId="0" build="p"/>
      <p:bldP spid="12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/>
          </p:cNvPicPr>
          <p:nvPr/>
        </p:nvPicPr>
        <p:blipFill rotWithShape="1">
          <a:blip r:embed="rId3" cstate="print"/>
          <a:srcRect l="1159" t="3001" r="1159" b="3219"/>
          <a:stretch/>
        </p:blipFill>
        <p:spPr>
          <a:xfrm>
            <a:off x="0" y="2492896"/>
            <a:ext cx="1691680" cy="936104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821160" y="2492896"/>
            <a:ext cx="7071320" cy="92084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Un travail d’équipe</a:t>
            </a:r>
          </a:p>
        </p:txBody>
      </p:sp>
    </p:spTree>
    <p:extLst>
      <p:ext uri="{BB962C8B-B14F-4D97-AF65-F5344CB8AC3E}">
        <p14:creationId xmlns:p14="http://schemas.microsoft.com/office/powerpoint/2010/main" val="4963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0675" y="2378038"/>
            <a:ext cx="2650604" cy="43204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endParaRPr lang="fr-FR" sz="2000" b="1" dirty="0">
              <a:solidFill>
                <a:srgbClr val="5DC242"/>
              </a:solidFill>
              <a:latin typeface="Calibri"/>
            </a:endParaRPr>
          </a:p>
        </p:txBody>
      </p:sp>
      <p:sp>
        <p:nvSpPr>
          <p:cNvPr id="11" name="Oval 20"/>
          <p:cNvSpPr/>
          <p:nvPr/>
        </p:nvSpPr>
        <p:spPr>
          <a:xfrm>
            <a:off x="971601" y="201021"/>
            <a:ext cx="6903531" cy="6408712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13" name="Oval 20"/>
          <p:cNvSpPr/>
          <p:nvPr/>
        </p:nvSpPr>
        <p:spPr>
          <a:xfrm>
            <a:off x="5148069" y="3471387"/>
            <a:ext cx="4809201" cy="4464496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14" name="Oval 20"/>
          <p:cNvSpPr/>
          <p:nvPr/>
        </p:nvSpPr>
        <p:spPr>
          <a:xfrm>
            <a:off x="-190724" y="2810087"/>
            <a:ext cx="2664296" cy="247333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29" name="Oval 4"/>
          <p:cNvSpPr/>
          <p:nvPr/>
        </p:nvSpPr>
        <p:spPr>
          <a:xfrm rot="5400000">
            <a:off x="302942" y="188641"/>
            <a:ext cx="3427460" cy="342746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904528" y="-806708"/>
            <a:ext cx="12192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0" dirty="0">
                <a:solidFill>
                  <a:srgbClr val="3D434F"/>
                </a:solidFill>
                <a:latin typeface="Calibri"/>
              </a:rPr>
              <a:t>?</a:t>
            </a:r>
            <a:endParaRPr lang="fr-CA" sz="35000" dirty="0">
              <a:solidFill>
                <a:srgbClr val="3D434F"/>
              </a:solidFill>
              <a:latin typeface="Calibri"/>
            </a:endParaRPr>
          </a:p>
          <a:p>
            <a:endParaRPr lang="fr-FR" sz="20000" b="1" dirty="0">
              <a:solidFill>
                <a:srgbClr val="3D434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323528" y="2204868"/>
            <a:ext cx="9108504" cy="302433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8000" b="1" dirty="0">
                <a:solidFill>
                  <a:prstClr val="white"/>
                </a:solidFill>
              </a:rPr>
              <a:t>PÉRIODE DE </a:t>
            </a:r>
            <a:endParaRPr lang="en-CA" sz="8000" b="1" dirty="0" smtClean="0">
              <a:solidFill>
                <a:prstClr val="white"/>
              </a:solidFill>
            </a:endParaRPr>
          </a:p>
          <a:p>
            <a:pPr algn="ctr"/>
            <a:r>
              <a:rPr lang="en-CA" sz="8000" b="1" dirty="0" smtClean="0">
                <a:solidFill>
                  <a:prstClr val="white"/>
                </a:solidFill>
              </a:rPr>
              <a:t>QUESTIONS</a:t>
            </a:r>
            <a:endParaRPr lang="fr-CA" sz="8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" y="-1323528"/>
            <a:ext cx="9128571" cy="495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72319" y="404664"/>
            <a:ext cx="6814790" cy="36229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ctr">
              <a:spcBef>
                <a:spcPct val="0"/>
              </a:spcBef>
            </a:pPr>
            <a:r>
              <a:rPr lang="en-CA" sz="4000" b="1" cap="small" dirty="0" err="1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Merci</a:t>
            </a:r>
            <a:r>
              <a:rPr lang="en-CA" sz="4000" b="1" cap="small" dirty="0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 de </a:t>
            </a:r>
            <a:endParaRPr lang="en-CA" sz="4000" b="1" cap="small" dirty="0" smtClean="0">
              <a:solidFill>
                <a:srgbClr val="3D434F"/>
              </a:solidFill>
              <a:latin typeface="Constantia" panose="02030602050306030303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CA" sz="4000" b="1" cap="small" dirty="0" err="1" smtClean="0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votre</a:t>
            </a:r>
            <a:r>
              <a:rPr lang="en-CA" sz="4000" b="1" cap="small" dirty="0" smtClean="0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 </a:t>
            </a:r>
            <a:r>
              <a:rPr lang="en-CA" sz="4000" b="1" cap="small" dirty="0">
                <a:solidFill>
                  <a:srgbClr val="3D434F"/>
                </a:solidFill>
                <a:latin typeface="Constantia" panose="02030602050306030303" pitchFamily="18" charset="0"/>
                <a:ea typeface="+mj-ea"/>
                <a:cs typeface="+mj-cs"/>
              </a:rPr>
              <a:t>attention!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733256"/>
            <a:ext cx="9121139" cy="1124744"/>
          </a:xfrm>
          <a:prstGeom prst="rect">
            <a:avLst/>
          </a:prstGeom>
        </p:spPr>
      </p:pic>
      <p:pic>
        <p:nvPicPr>
          <p:cNvPr id="6" name="Picture 2" descr="C:\Users\piercharles.boily\Desktop\Travail pédagogique 2014-2015\Logos\CSLS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3" y="5857539"/>
            <a:ext cx="1274440" cy="8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3465220" y="3789040"/>
            <a:ext cx="2190700" cy="1862095"/>
            <a:chOff x="3448658" y="3889507"/>
            <a:chExt cx="2190700" cy="1862095"/>
          </a:xfrm>
        </p:grpSpPr>
        <p:pic>
          <p:nvPicPr>
            <p:cNvPr id="7" name="Picture 2" descr="C:\Users\piercharles.boily\Desktop\AQIFGA\logocfg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658" y="3889507"/>
              <a:ext cx="2190700" cy="186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onnecteur droit 3"/>
            <p:cNvCxnSpPr/>
            <p:nvPr/>
          </p:nvCxnSpPr>
          <p:spPr>
            <a:xfrm>
              <a:off x="4474277" y="5531518"/>
              <a:ext cx="3600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39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/>
          </p:cNvPicPr>
          <p:nvPr/>
        </p:nvPicPr>
        <p:blipFill rotWithShape="1">
          <a:blip r:embed="rId3" cstate="print"/>
          <a:srcRect l="1159" t="3001" r="1159" b="3219"/>
          <a:stretch/>
        </p:blipFill>
        <p:spPr>
          <a:xfrm>
            <a:off x="0" y="2492896"/>
            <a:ext cx="1691680" cy="936104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821160" y="2564904"/>
            <a:ext cx="7071320" cy="7920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Portrait du CFGA d’Alma</a:t>
            </a:r>
          </a:p>
          <a:p>
            <a:r>
              <a:rPr lang="fr-FR" sz="3200" b="1" cap="small" dirty="0" smtClean="0">
                <a:solidFill>
                  <a:srgbClr val="3D434F"/>
                </a:solidFill>
                <a:latin typeface="Constantia" panose="02030602050306030303" pitchFamily="18" charset="0"/>
              </a:rPr>
              <a:t>653 ETP 2016-2017</a:t>
            </a:r>
          </a:p>
          <a:p>
            <a:endParaRPr lang="fr-FR" sz="40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  <a:p>
            <a:endParaRPr lang="fr-FR" sz="4000" b="1" cap="small" dirty="0">
              <a:solidFill>
                <a:srgbClr val="3D434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9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1268760"/>
            <a:ext cx="3384376" cy="214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900" b="1" dirty="0">
                <a:solidFill>
                  <a:prstClr val="white"/>
                </a:solidFill>
              </a:rPr>
              <a:t>Pavillon Damase-Boulanger</a:t>
            </a:r>
          </a:p>
          <a:p>
            <a:pPr algn="ctr"/>
            <a:r>
              <a:rPr lang="fr-CA" i="1" dirty="0">
                <a:solidFill>
                  <a:prstClr val="white"/>
                </a:solidFill>
              </a:rPr>
              <a:t>Pôle administratif</a:t>
            </a:r>
          </a:p>
          <a:p>
            <a:pPr algn="ctr"/>
            <a:endParaRPr lang="fr-CA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Formation de base commune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Formation de base diversifiée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white"/>
                </a:solidFill>
              </a:rPr>
              <a:t>Sciences / Histoire</a:t>
            </a:r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8104" y="1268760"/>
            <a:ext cx="3384376" cy="214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900" b="1" dirty="0">
                <a:solidFill>
                  <a:prstClr val="white"/>
                </a:solidFill>
              </a:rPr>
              <a:t>Pavillon </a:t>
            </a:r>
            <a:r>
              <a:rPr lang="fr-CA" sz="1900" b="1" dirty="0" err="1">
                <a:solidFill>
                  <a:prstClr val="white"/>
                </a:solidFill>
              </a:rPr>
              <a:t>Goyer</a:t>
            </a:r>
            <a:endParaRPr lang="fr-CA" sz="1900" b="1" dirty="0">
              <a:solidFill>
                <a:prstClr val="white"/>
              </a:solidFill>
            </a:endParaRPr>
          </a:p>
          <a:p>
            <a:pPr algn="ctr"/>
            <a:endParaRPr lang="fr-CA" dirty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Intégration sociale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Éducation populaire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39752" y="3778950"/>
            <a:ext cx="5112568" cy="2674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sz="1900" b="1" dirty="0">
                <a:solidFill>
                  <a:prstClr val="white"/>
                </a:solidFill>
              </a:rPr>
              <a:t>Pavillon de formation en employabilité</a:t>
            </a:r>
          </a:p>
          <a:p>
            <a:pPr algn="ctr"/>
            <a:endParaRPr lang="fr-CA" sz="800" dirty="0">
              <a:solidFill>
                <a:prstClr val="white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Intégration socioprofessionnelle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white"/>
                </a:solidFill>
              </a:rPr>
              <a:t>Entrée </a:t>
            </a:r>
            <a:r>
              <a:rPr lang="en-CA" dirty="0" err="1">
                <a:solidFill>
                  <a:prstClr val="white"/>
                </a:solidFill>
              </a:rPr>
              <a:t>en</a:t>
            </a:r>
            <a:r>
              <a:rPr lang="en-CA" dirty="0">
                <a:solidFill>
                  <a:prstClr val="white"/>
                </a:solidFill>
              </a:rPr>
              <a:t> </a:t>
            </a:r>
            <a:r>
              <a:rPr lang="en-CA" dirty="0" smtClean="0">
                <a:solidFill>
                  <a:prstClr val="white"/>
                </a:solidFill>
              </a:rPr>
              <a:t>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prstClr val="white"/>
                </a:solidFill>
              </a:rPr>
              <a:t>Formation de base </a:t>
            </a:r>
            <a:r>
              <a:rPr lang="en-CA" dirty="0" err="1" smtClean="0">
                <a:solidFill>
                  <a:prstClr val="white"/>
                </a:solidFill>
              </a:rPr>
              <a:t>orientante</a:t>
            </a:r>
            <a:endParaRPr lang="en-CA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prstClr val="white"/>
                </a:solidFill>
              </a:rPr>
              <a:t>Formation </a:t>
            </a:r>
            <a:r>
              <a:rPr lang="en-CA" dirty="0" err="1" smtClean="0">
                <a:solidFill>
                  <a:prstClr val="white"/>
                </a:solidFill>
              </a:rPr>
              <a:t>autochtone</a:t>
            </a:r>
            <a:endParaRPr lang="en-CA" dirty="0" smtClean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prstClr val="white"/>
                </a:solidFill>
              </a:rPr>
              <a:t>SARCA</a:t>
            </a:r>
            <a:endParaRPr lang="en-CA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Anglais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prstClr val="white"/>
                </a:solidFill>
              </a:rPr>
              <a:t>Formation à temps partiel</a:t>
            </a:r>
            <a:br>
              <a:rPr lang="fr-CA" dirty="0">
                <a:solidFill>
                  <a:prstClr val="white"/>
                </a:solidFill>
              </a:rPr>
            </a:br>
            <a:r>
              <a:rPr lang="fr-CA" sz="1700" i="1" dirty="0">
                <a:solidFill>
                  <a:prstClr val="white"/>
                </a:solidFill>
              </a:rPr>
              <a:t>(français </a:t>
            </a:r>
            <a:r>
              <a:rPr lang="en-CA" sz="1700" i="1" dirty="0">
                <a:solidFill>
                  <a:prstClr val="white"/>
                </a:solidFill>
              </a:rPr>
              <a:t>et m</a:t>
            </a:r>
            <a:r>
              <a:rPr lang="fr-CA" sz="1700" i="1" dirty="0">
                <a:solidFill>
                  <a:prstClr val="white"/>
                </a:solidFill>
              </a:rPr>
              <a:t>athématique)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707904" y="2338950"/>
            <a:ext cx="1656000" cy="1440000"/>
            <a:chOff x="3448658" y="3889507"/>
            <a:chExt cx="2190700" cy="1862095"/>
          </a:xfrm>
        </p:grpSpPr>
        <p:pic>
          <p:nvPicPr>
            <p:cNvPr id="6" name="Picture 2" descr="C:\Users\piercharles.boily\Desktop\AQIFGA\logocfg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658" y="3889507"/>
              <a:ext cx="2190700" cy="186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necteur droit 6"/>
            <p:cNvCxnSpPr/>
            <p:nvPr/>
          </p:nvCxnSpPr>
          <p:spPr>
            <a:xfrm>
              <a:off x="4474277" y="5531518"/>
              <a:ext cx="3600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13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/>
          </p:cNvPicPr>
          <p:nvPr/>
        </p:nvPicPr>
        <p:blipFill rotWithShape="1">
          <a:blip r:embed="rId3" cstate="print"/>
          <a:srcRect l="1159" t="3001" r="1159" b="3219"/>
          <a:stretch/>
        </p:blipFill>
        <p:spPr>
          <a:xfrm>
            <a:off x="0" y="2492896"/>
            <a:ext cx="1691680" cy="936104"/>
          </a:xfrm>
          <a:prstGeom prst="rect">
            <a:avLst/>
          </a:prstGeom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1821160" y="2287176"/>
            <a:ext cx="7071320" cy="144016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La Certification de formation à un métier semi-spécialisé (CFMS)</a:t>
            </a:r>
          </a:p>
        </p:txBody>
      </p:sp>
    </p:spTree>
    <p:extLst>
      <p:ext uri="{BB962C8B-B14F-4D97-AF65-F5344CB8AC3E}">
        <p14:creationId xmlns:p14="http://schemas.microsoft.com/office/powerpoint/2010/main" val="3297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2817" y="764705"/>
            <a:ext cx="7920880" cy="9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La formation pratique </a:t>
            </a:r>
          </a:p>
        </p:txBody>
      </p:sp>
      <p:sp>
        <p:nvSpPr>
          <p:cNvPr id="6" name="Oval 4"/>
          <p:cNvSpPr/>
          <p:nvPr/>
        </p:nvSpPr>
        <p:spPr>
          <a:xfrm>
            <a:off x="148761" y="981851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1084" y="1700808"/>
            <a:ext cx="7697340" cy="707886"/>
          </a:xfrm>
          <a:prstGeom prst="rect">
            <a:avLst/>
          </a:prstGeom>
          <a:solidFill>
            <a:srgbClr val="3D434F"/>
          </a:solidFill>
        </p:spPr>
        <p:txBody>
          <a:bodyPr wrap="square" rtlCol="0">
            <a:spAutoFit/>
          </a:bodyPr>
          <a:lstStyle/>
          <a:p>
            <a:pPr marL="4763" algn="ctr"/>
            <a:r>
              <a:rPr lang="fr-CA" sz="2000" b="1" i="1" dirty="0" smtClean="0">
                <a:solidFill>
                  <a:prstClr val="white"/>
                </a:solidFill>
                <a:latin typeface="Calibri"/>
              </a:rPr>
              <a:t>Volet : </a:t>
            </a:r>
            <a:r>
              <a:rPr lang="fr-CA" sz="2000" b="1" i="1" dirty="0">
                <a:solidFill>
                  <a:prstClr val="white"/>
                </a:solidFill>
                <a:latin typeface="Calibri"/>
              </a:rPr>
              <a:t>Préparation à l’exercice d’un métier semi-spécialisé</a:t>
            </a:r>
          </a:p>
          <a:p>
            <a:pPr marL="4763" algn="ctr"/>
            <a:r>
              <a:rPr lang="fr-CA" sz="20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CA" sz="1600" b="1" i="1" dirty="0">
                <a:solidFill>
                  <a:prstClr val="white"/>
                </a:solidFill>
                <a:latin typeface="Calibri"/>
              </a:rPr>
              <a:t>(min. 375 heures)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3095323"/>
            <a:ext cx="8208912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fr-CA" dirty="0"/>
              <a:t>Les techniciens en travaux pratiques sont des </a:t>
            </a:r>
            <a:r>
              <a:rPr lang="fr-CA" b="1" dirty="0"/>
              <a:t>travailleurs expérimentés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084" y="3657218"/>
            <a:ext cx="5753124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fr-CA" dirty="0"/>
              <a:t>L’accompagnement permet de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2505090"/>
            <a:ext cx="8136904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fr-CA" dirty="0"/>
              <a:t>Supervision par </a:t>
            </a:r>
            <a:r>
              <a:rPr lang="fr-CA" b="1" dirty="0"/>
              <a:t>un enseignant </a:t>
            </a:r>
            <a:r>
              <a:rPr lang="fr-CA" dirty="0"/>
              <a:t>et </a:t>
            </a:r>
            <a:r>
              <a:rPr lang="fr-CA" b="1" dirty="0"/>
              <a:t>des techniciens en travaux pratiques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4172009"/>
            <a:ext cx="7170049" cy="54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Favoriser la réussite de nos élèves en milieu de travail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7" y="4653136"/>
            <a:ext cx="7170049" cy="54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Pallier un manque de temps ou d’expertise de l’employeur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3648" y="5157192"/>
            <a:ext cx="7170049" cy="54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1700" dirty="0"/>
              <a:t>Soutenir </a:t>
            </a:r>
            <a:r>
              <a:rPr lang="fr-CA" sz="1700" dirty="0" smtClean="0"/>
              <a:t>l’élève, l’employeur et l’enseignant</a:t>
            </a:r>
            <a:endParaRPr lang="fr-CA" sz="1700" dirty="0"/>
          </a:p>
        </p:txBody>
      </p:sp>
      <p:sp>
        <p:nvSpPr>
          <p:cNvPr id="15" name="Rectangle 14"/>
          <p:cNvSpPr/>
          <p:nvPr/>
        </p:nvSpPr>
        <p:spPr>
          <a:xfrm>
            <a:off x="652816" y="5733256"/>
            <a:ext cx="6799503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80000"/>
              <a:buBlip>
                <a:blip r:embed="rId4"/>
              </a:buBlip>
            </a:pPr>
            <a:r>
              <a:rPr lang="fr-CA" dirty="0"/>
              <a:t>Fréquence du suivi : 3 heures aux 2 semaines (en moyenne)</a:t>
            </a:r>
          </a:p>
        </p:txBody>
      </p:sp>
    </p:spTree>
    <p:extLst>
      <p:ext uri="{BB962C8B-B14F-4D97-AF65-F5344CB8AC3E}">
        <p14:creationId xmlns:p14="http://schemas.microsoft.com/office/powerpoint/2010/main" val="26629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  <p:bldP spid="12" grpId="0" animBg="1"/>
      <p:bldP spid="2" grpId="0"/>
      <p:bldP spid="3" grpId="0"/>
      <p:bldP spid="4" grpId="0"/>
      <p:bldP spid="7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5200" y="761208"/>
            <a:ext cx="8398800" cy="9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Collaborations en entreprise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2" y="1881360"/>
            <a:ext cx="3566680" cy="4536000"/>
          </a:xfrm>
          <a:prstGeom prst="rect">
            <a:avLst/>
          </a:prstGeom>
        </p:spPr>
      </p:pic>
      <p:sp>
        <p:nvSpPr>
          <p:cNvPr id="4" name="AutoShape 2" descr="http://www.cooplsje.com/skin/site/image/logo.svg?_m=2eb425f0b27e9f1995fcf393b616e6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AutoShape 5" descr="http://www.cooplsje.com/skin/site/image/logo.svg?_m=2eb425f0b27e9f1995fcf393b616e63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1" name="Image 10"/>
          <p:cNvPicPr/>
          <p:nvPr/>
        </p:nvPicPr>
        <p:blipFill rotWithShape="1">
          <a:blip r:embed="rId5"/>
          <a:srcRect l="1608" t="9242" r="91110" b="74316"/>
          <a:stretch/>
        </p:blipFill>
        <p:spPr bwMode="auto">
          <a:xfrm>
            <a:off x="5141343" y="1772816"/>
            <a:ext cx="2703602" cy="200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6"/>
          <a:srcRect t="14965" r="86366" b="78139"/>
          <a:stretch/>
        </p:blipFill>
        <p:spPr bwMode="auto">
          <a:xfrm>
            <a:off x="4575118" y="3929221"/>
            <a:ext cx="3921318" cy="651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981144" y="4869160"/>
            <a:ext cx="30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SEMO LAC-SAINT-JEAN</a:t>
            </a:r>
            <a:endParaRPr lang="fr-CA" dirty="0"/>
          </a:p>
        </p:txBody>
      </p:sp>
      <p:sp>
        <p:nvSpPr>
          <p:cNvPr id="16" name="Oval 4"/>
          <p:cNvSpPr/>
          <p:nvPr/>
        </p:nvSpPr>
        <p:spPr>
          <a:xfrm>
            <a:off x="251520" y="980728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579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28824"/>
            <a:ext cx="8398800" cy="1116000"/>
          </a:xfrm>
        </p:spPr>
        <p:txBody>
          <a:bodyPr>
            <a:normAutofit/>
          </a:bodyPr>
          <a:lstStyle/>
          <a:p>
            <a:r>
              <a:rPr lang="fr-CA" sz="32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Formation en entretien ménager </a:t>
            </a:r>
            <a:br>
              <a:rPr lang="fr-CA" sz="32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</a:br>
            <a:r>
              <a:rPr lang="fr-CA" sz="32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d’édifices publics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b="1" dirty="0" smtClean="0"/>
              <a:t>Mise en place du projet</a:t>
            </a:r>
          </a:p>
          <a:p>
            <a:pPr>
              <a:spcBef>
                <a:spcPts val="24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 smtClean="0"/>
              <a:t>Compte tenu de la pénurie de main d’œuvre, mise en place d’une formation pour de futurs ouvriers et ouvrières </a:t>
            </a:r>
            <a:r>
              <a:rPr lang="fr-CA" sz="2300" dirty="0"/>
              <a:t>d’entretien </a:t>
            </a:r>
            <a:r>
              <a:rPr lang="fr-CA" sz="2300" dirty="0" smtClean="0"/>
              <a:t>à la C.S.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Entente Emploi-Québec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Accompagnement pédagogique des concierges-accompagnateurs </a:t>
            </a:r>
            <a:r>
              <a:rPr lang="fr-CA" sz="1800" dirty="0" smtClean="0"/>
              <a:t>(rôle, plan de formation, observations)</a:t>
            </a:r>
          </a:p>
          <a:p>
            <a:endParaRPr lang="fr-CA" dirty="0"/>
          </a:p>
        </p:txBody>
      </p:sp>
      <p:sp>
        <p:nvSpPr>
          <p:cNvPr id="4" name="Oval 4"/>
          <p:cNvSpPr/>
          <p:nvPr/>
        </p:nvSpPr>
        <p:spPr>
          <a:xfrm>
            <a:off x="148761" y="1052736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61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Horaire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dirty="0" smtClean="0"/>
              <a:t>Préposé à l’entretien ménager d’édifices publics</a:t>
            </a:r>
          </a:p>
          <a:p>
            <a:pPr marL="0" indent="0" algn="ctr">
              <a:buNone/>
            </a:pPr>
            <a:r>
              <a:rPr lang="fr-CA" dirty="0" smtClean="0"/>
              <a:t>Partenariat C.S.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Du 9 janvier au 4 mai 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1 journée de formation </a:t>
            </a:r>
            <a:r>
              <a:rPr lang="fr-CA" sz="2300" dirty="0" smtClean="0"/>
              <a:t>donnée par  </a:t>
            </a:r>
            <a:r>
              <a:rPr lang="fr-CA" sz="2300" dirty="0"/>
              <a:t>l’enseignant </a:t>
            </a:r>
            <a:r>
              <a:rPr lang="fr-CA" sz="2300" dirty="0" smtClean="0"/>
              <a:t>et le technicien en travaux pratiques</a:t>
            </a:r>
            <a:endParaRPr lang="fr-CA" sz="2300" dirty="0"/>
          </a:p>
          <a:p>
            <a:pPr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4 jours en stage dans les écoles et pavillons.  </a:t>
            </a:r>
          </a:p>
        </p:txBody>
      </p:sp>
      <p:sp>
        <p:nvSpPr>
          <p:cNvPr id="4" name="Oval 4"/>
          <p:cNvSpPr/>
          <p:nvPr/>
        </p:nvSpPr>
        <p:spPr>
          <a:xfrm>
            <a:off x="179512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0154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200" y="704088"/>
            <a:ext cx="8398800" cy="939600"/>
          </a:xfrm>
        </p:spPr>
        <p:txBody>
          <a:bodyPr>
            <a:normAutofit/>
          </a:bodyPr>
          <a:lstStyle/>
          <a:p>
            <a:r>
              <a:rPr lang="fr-CA" sz="3500" b="1" cap="small" dirty="0">
                <a:solidFill>
                  <a:srgbClr val="3D434F"/>
                </a:solidFill>
                <a:latin typeface="Constantia" panose="02030602050306030303" pitchFamily="18" charset="0"/>
              </a:rPr>
              <a:t>Calendrier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A" b="1" dirty="0" smtClean="0"/>
              <a:t>Enseignant</a:t>
            </a:r>
          </a:p>
          <a:p>
            <a:pPr>
              <a:spcBef>
                <a:spcPts val="1800"/>
              </a:spcBef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Compétences fortes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Gestion du temps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Interactions au travail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Informatique</a:t>
            </a:r>
          </a:p>
          <a:p>
            <a:pPr>
              <a:spcAft>
                <a:spcPts val="1200"/>
              </a:spcAft>
              <a:buSzPct val="80000"/>
              <a:buBlip>
                <a:blip r:embed="rId2"/>
              </a:buBlip>
            </a:pPr>
            <a:r>
              <a:rPr lang="fr-CA" sz="2300" dirty="0"/>
              <a:t>Réalisation du CV </a:t>
            </a:r>
            <a:r>
              <a:rPr lang="fr-CA" sz="2300" dirty="0" smtClean="0"/>
              <a:t>+ entrevues</a:t>
            </a:r>
            <a:endParaRPr lang="fr-CA" sz="23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fr-CA" dirty="0" smtClean="0"/>
              <a:t>75 heures : </a:t>
            </a:r>
            <a:r>
              <a:rPr lang="fr-CA" dirty="0"/>
              <a:t>Initiative au travail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Oval 4"/>
          <p:cNvSpPr/>
          <p:nvPr/>
        </p:nvSpPr>
        <p:spPr>
          <a:xfrm>
            <a:off x="148761" y="1124744"/>
            <a:ext cx="504056" cy="504056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9706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54">
      <a:dk1>
        <a:sysClr val="windowText" lastClr="000000"/>
      </a:dk1>
      <a:lt1>
        <a:sysClr val="window" lastClr="FFFFFF"/>
      </a:lt1>
      <a:dk2>
        <a:srgbClr val="B1B4BD"/>
      </a:dk2>
      <a:lt2>
        <a:srgbClr val="002060"/>
      </a:lt2>
      <a:accent1>
        <a:srgbClr val="002D89"/>
      </a:accent1>
      <a:accent2>
        <a:srgbClr val="5DC242"/>
      </a:accent2>
      <a:accent3>
        <a:srgbClr val="44932F"/>
      </a:accent3>
      <a:accent4>
        <a:srgbClr val="5DC242"/>
      </a:accent4>
      <a:accent5>
        <a:srgbClr val="7CCA62"/>
      </a:accent5>
      <a:accent6>
        <a:srgbClr val="5DC242"/>
      </a:accent6>
      <a:hlink>
        <a:srgbClr val="F49100"/>
      </a:hlink>
      <a:folHlink>
        <a:srgbClr val="00B05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732</Words>
  <Application>Microsoft Office PowerPoint</Application>
  <PresentationFormat>Affichage à l'écran (4:3)</PresentationFormat>
  <Paragraphs>268</Paragraphs>
  <Slides>19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Formation en entretien ménager  d’édifices publics</vt:lpstr>
      <vt:lpstr>Horaire de formation</vt:lpstr>
      <vt:lpstr>Calendrier de formation</vt:lpstr>
      <vt:lpstr>Calendrier de formation</vt:lpstr>
      <vt:lpstr>Rôle de L’enseignant dans la formation</vt:lpstr>
      <vt:lpstr>Rôle du technicien en travaux pratiques</vt:lpstr>
      <vt:lpstr>Rôle du concierge-accompagnateur en entreprise</vt:lpstr>
      <vt:lpstr>Présentation PowerPoint</vt:lpstr>
      <vt:lpstr>Tâche de l’agente de développement </vt:lpstr>
      <vt:lpstr>Voies d’accès au stage de formation menant à l’exercice d’un métier semi-spécialisé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Hudon</dc:creator>
  <cp:lastModifiedBy>Marie-Andrée Beaulieu</cp:lastModifiedBy>
  <cp:revision>81</cp:revision>
  <dcterms:created xsi:type="dcterms:W3CDTF">2017-02-15T21:00:31Z</dcterms:created>
  <dcterms:modified xsi:type="dcterms:W3CDTF">2018-01-22T13:59:47Z</dcterms:modified>
</cp:coreProperties>
</file>