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8"/>
  </p:notesMasterIdLst>
  <p:handoutMasterIdLst>
    <p:handoutMasterId r:id="rId39"/>
  </p:handoutMasterIdLst>
  <p:sldIdLst>
    <p:sldId id="309" r:id="rId3"/>
    <p:sldId id="305" r:id="rId4"/>
    <p:sldId id="306" r:id="rId5"/>
    <p:sldId id="266" r:id="rId6"/>
    <p:sldId id="319" r:id="rId7"/>
    <p:sldId id="261" r:id="rId8"/>
    <p:sldId id="316" r:id="rId9"/>
    <p:sldId id="317" r:id="rId10"/>
    <p:sldId id="318" r:id="rId11"/>
    <p:sldId id="273" r:id="rId12"/>
    <p:sldId id="274" r:id="rId13"/>
    <p:sldId id="275" r:id="rId14"/>
    <p:sldId id="263" r:id="rId15"/>
    <p:sldId id="267" r:id="rId16"/>
    <p:sldId id="308" r:id="rId17"/>
    <p:sldId id="268" r:id="rId18"/>
    <p:sldId id="276" r:id="rId19"/>
    <p:sldId id="277" r:id="rId20"/>
    <p:sldId id="278" r:id="rId21"/>
    <p:sldId id="301" r:id="rId22"/>
    <p:sldId id="280" r:id="rId23"/>
    <p:sldId id="281" r:id="rId24"/>
    <p:sldId id="282" r:id="rId25"/>
    <p:sldId id="302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9" r:id="rId34"/>
    <p:sldId id="304" r:id="rId35"/>
    <p:sldId id="315" r:id="rId36"/>
    <p:sldId id="294" r:id="rId37"/>
  </p:sldIdLst>
  <p:sldSz cx="9144000" cy="5143500" type="screen16x9"/>
  <p:notesSz cx="7010400" cy="92964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4BE"/>
    <a:srgbClr val="AAB0B2"/>
    <a:srgbClr val="898D8F"/>
    <a:srgbClr val="595B5C"/>
    <a:srgbClr val="434445"/>
    <a:srgbClr val="000000"/>
    <a:srgbClr val="177FCC"/>
    <a:srgbClr val="1BC296"/>
    <a:srgbClr val="BD00C1"/>
    <a:srgbClr val="21B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5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360" y="-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DEF8C0-9964-4D4E-A679-AEA0564797A9}" type="datetimeFigureOut">
              <a:rPr lang="fr-CA" smtClean="0"/>
              <a:t>2018-01-31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18538F-020E-4D02-AB1C-2556289C9D7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924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352617-CE14-5144-8879-DC045E682E9E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F30389-5700-1547-817F-10136CCDC7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97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282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277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779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045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277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207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292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627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056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343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427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r>
              <a:rPr lang="fr-CA" dirty="0" smtClean="0"/>
              <a:t> / pas de lecture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36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r>
              <a:rPr lang="fr-CA" dirty="0" smtClean="0"/>
              <a:t> / pas de lecture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576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739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881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r>
              <a:rPr lang="fr-CA" dirty="0" smtClean="0"/>
              <a:t> / pas de lecture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120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261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079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r>
              <a:rPr lang="fr-CA" dirty="0" smtClean="0"/>
              <a:t> / pas de lecture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217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55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   / </a:t>
            </a:r>
            <a:r>
              <a:rPr lang="fr-CA" dirty="0" err="1" smtClean="0"/>
              <a:t>Kateri</a:t>
            </a:r>
            <a:r>
              <a:rPr lang="fr-CA" dirty="0" smtClean="0"/>
              <a:t> exemple</a:t>
            </a:r>
            <a:r>
              <a:rPr lang="fr-CA" baseline="0" dirty="0" smtClean="0"/>
              <a:t> CUA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635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063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438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r>
              <a:rPr lang="fr-CA" dirty="0" smtClean="0"/>
              <a:t>  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251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6868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995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05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29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Richard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520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66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498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Kateri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0389-5700-1547-817F-10136CCDC72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76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66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72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27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02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9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17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5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6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60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38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76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162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08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64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2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36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47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20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20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491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62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5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EDA1-0A97-554C-A6D2-81C3D560ED99}" type="datetimeFigureOut">
              <a:rPr lang="fr-FR" smtClean="0"/>
              <a:t>31/01/2018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6BBD5-F1C8-3E42-909A-7A75810D44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78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EDA1-0A97-554C-A6D2-81C3D560ED99}" type="datetimeFigureOut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31/01/2018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6BBD5-F1C8-3E42-909A-7A75810D44BD}" type="slidenum">
              <a:rPr lang="fr-FR" smtClean="0">
                <a:solidFill>
                  <a:srgbClr val="4A494B">
                    <a:tint val="75000"/>
                  </a:srgbClr>
                </a:solidFill>
              </a:rPr>
              <a:pPr/>
              <a:t>‹N°›</a:t>
            </a:fld>
            <a:endParaRPr lang="fr-FR">
              <a:solidFill>
                <a:srgbClr val="4A494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1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madewithangus.com/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://interactioninstitute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unsplash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NluDSwq3kC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4eBmyttcfU4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video_cua_carceral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unsplash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unsplash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unsplash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Activit&#233;%20_Tableau-%20d&#233;fis%20et%20strat&#233;gies.doc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SA_Francisation_VF.pdf" TargetMode="External"/><Relationship Id="rId5" Type="http://schemas.openxmlformats.org/officeDocument/2006/relationships/hyperlink" Target="Tableau%20de%20flexibilit&#233;s.docx" TargetMode="External"/><Relationship Id="rId4" Type="http://schemas.openxmlformats.org/officeDocument/2006/relationships/hyperlink" Target="Copie%20de%20Portrait_Classe_CUA.xlsx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hyperlink" Target="http://www.corwin.com/booksProdDesc.nav?prodId=Book232648&amp;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Aq_Rq3Dzxl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difference.CU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29105" y="4190143"/>
            <a:ext cx="5016643" cy="707096"/>
          </a:xfrm>
        </p:spPr>
        <p:txBody>
          <a:bodyPr anchor="b">
            <a:noAutofit/>
          </a:bodyPr>
          <a:lstStyle/>
          <a:p>
            <a:pPr algn="l"/>
            <a:r>
              <a:rPr lang="fr-FR" sz="1800" b="1" dirty="0" smtClean="0">
                <a:solidFill>
                  <a:srgbClr val="454648"/>
                </a:solidFill>
              </a:rPr>
              <a:t>Richard </a:t>
            </a:r>
            <a:r>
              <a:rPr lang="fr-FR" sz="1800" b="1" dirty="0" err="1" smtClean="0">
                <a:solidFill>
                  <a:srgbClr val="454648"/>
                </a:solidFill>
              </a:rPr>
              <a:t>Coulombe</a:t>
            </a:r>
            <a:r>
              <a:rPr lang="fr-FR" sz="1800" b="1" dirty="0" smtClean="0">
                <a:solidFill>
                  <a:srgbClr val="454648"/>
                </a:solidFill>
              </a:rPr>
              <a:t>, </a:t>
            </a:r>
            <a:r>
              <a:rPr lang="fr-FR" sz="1800" dirty="0" smtClean="0">
                <a:solidFill>
                  <a:srgbClr val="454648"/>
                </a:solidFill>
              </a:rPr>
              <a:t>directeur adjoint</a:t>
            </a:r>
          </a:p>
          <a:p>
            <a:pPr algn="l"/>
            <a:r>
              <a:rPr lang="fr-FR" sz="1800" b="1" dirty="0" err="1" smtClean="0">
                <a:solidFill>
                  <a:srgbClr val="454648"/>
                </a:solidFill>
              </a:rPr>
              <a:t>Kateri</a:t>
            </a:r>
            <a:r>
              <a:rPr lang="fr-FR" sz="1800" b="1" dirty="0" smtClean="0">
                <a:solidFill>
                  <a:srgbClr val="454648"/>
                </a:solidFill>
              </a:rPr>
              <a:t> St-André, </a:t>
            </a:r>
            <a:r>
              <a:rPr lang="fr-FR" sz="1800" dirty="0" smtClean="0">
                <a:solidFill>
                  <a:srgbClr val="454648"/>
                </a:solidFill>
              </a:rPr>
              <a:t>coordonnatrice des SÉC</a:t>
            </a: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82134" y="3606910"/>
            <a:ext cx="1344350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000" b="1" dirty="0">
              <a:solidFill>
                <a:srgbClr val="454648"/>
              </a:solidFill>
            </a:endParaRPr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2129101" y="3807355"/>
            <a:ext cx="1822612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PRÉSENTÉ PAR:</a:t>
            </a:r>
            <a:endParaRPr lang="fr-FR" sz="1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3353975" y="678569"/>
            <a:ext cx="5447129" cy="2182574"/>
            <a:chOff x="3353971" y="678569"/>
            <a:chExt cx="5447129" cy="2182574"/>
          </a:xfrm>
        </p:grpSpPr>
        <p:sp>
          <p:nvSpPr>
            <p:cNvPr id="10" name="ZoneTexte 9"/>
            <p:cNvSpPr txBox="1"/>
            <p:nvPr/>
          </p:nvSpPr>
          <p:spPr>
            <a:xfrm>
              <a:off x="3734971" y="678569"/>
              <a:ext cx="11545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5000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La</a:t>
              </a:r>
              <a:endParaRPr lang="fr-CA" sz="5000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709571" y="1134856"/>
              <a:ext cx="24245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8000" b="1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CUA</a:t>
              </a:r>
              <a:endParaRPr lang="fr-CA" sz="8000" b="1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353971" y="1999369"/>
              <a:ext cx="54471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A" sz="5000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… à petits pas</a:t>
              </a:r>
              <a:endParaRPr lang="fr-CA" sz="5000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</p:grpSp>
      <p:sp>
        <p:nvSpPr>
          <p:cNvPr id="13" name="Sous-titre 2"/>
          <p:cNvSpPr txBox="1">
            <a:spLocks/>
          </p:cNvSpPr>
          <p:nvPr/>
        </p:nvSpPr>
        <p:spPr>
          <a:xfrm>
            <a:off x="5323132" y="4696795"/>
            <a:ext cx="1822612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26 Janvier 2018</a:t>
            </a:r>
            <a:endParaRPr lang="fr-FR" sz="1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Des avantages pour les enseignants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366459" y="967618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>
                <a:solidFill>
                  <a:schemeClr val="tx1"/>
                </a:solidFill>
              </a:rPr>
              <a:t>Permet de diminuer la planification </a:t>
            </a:r>
            <a:r>
              <a:rPr lang="fr-CA" sz="1800" dirty="0" smtClean="0">
                <a:solidFill>
                  <a:schemeClr val="tx1"/>
                </a:solidFill>
              </a:rPr>
              <a:t>individuelle;</a:t>
            </a:r>
            <a:endParaRPr lang="fr-CA" sz="1800" dirty="0">
              <a:solidFill>
                <a:schemeClr val="tx1"/>
              </a:solidFill>
            </a:endParaRPr>
          </a:p>
          <a:p>
            <a:pPr marL="285750" lvl="1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</a:rPr>
              <a:t>Permet de faire la distinction entre l’élève ayant un trouble de celui</a:t>
            </a:r>
            <a:br>
              <a:rPr lang="fr-CA" sz="1800" dirty="0" smtClean="0">
                <a:solidFill>
                  <a:schemeClr val="tx1"/>
                </a:solidFill>
              </a:rPr>
            </a:br>
            <a:r>
              <a:rPr lang="fr-CA" sz="1800" dirty="0" smtClean="0">
                <a:solidFill>
                  <a:schemeClr val="tx1"/>
                </a:solidFill>
              </a:rPr>
              <a:t>en difficulté;</a:t>
            </a:r>
          </a:p>
          <a:p>
            <a:pPr marL="285750" lvl="1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</a:rPr>
              <a:t>Permet </a:t>
            </a:r>
            <a:r>
              <a:rPr lang="fr-CA" sz="1800" dirty="0">
                <a:solidFill>
                  <a:schemeClr val="tx1"/>
                </a:solidFill>
              </a:rPr>
              <a:t>de percevoir différemment la réussite des élèves</a:t>
            </a:r>
            <a:br>
              <a:rPr lang="fr-CA" sz="1800" dirty="0">
                <a:solidFill>
                  <a:schemeClr val="tx1"/>
                </a:solidFill>
              </a:rPr>
            </a:br>
            <a:r>
              <a:rPr lang="fr-CA" sz="1800" dirty="0">
                <a:solidFill>
                  <a:schemeClr val="tx1"/>
                </a:solidFill>
              </a:rPr>
              <a:t>et leur accès à </a:t>
            </a:r>
            <a:r>
              <a:rPr lang="fr-CA" sz="1800" dirty="0" smtClean="0">
                <a:solidFill>
                  <a:schemeClr val="tx1"/>
                </a:solidFill>
              </a:rPr>
              <a:t>l’apprentissage;</a:t>
            </a:r>
            <a:endParaRPr lang="fr-CA" sz="1800" dirty="0">
              <a:solidFill>
                <a:schemeClr val="tx1"/>
              </a:solidFill>
            </a:endParaRPr>
          </a:p>
          <a:p>
            <a:pPr marL="285750" lvl="1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Facilite </a:t>
            </a:r>
            <a:r>
              <a:rPr lang="fr-CA" sz="1800" dirty="0">
                <a:solidFill>
                  <a:srgbClr val="4A494B"/>
                </a:solidFill>
              </a:rPr>
              <a:t>la gestion de </a:t>
            </a:r>
            <a:r>
              <a:rPr lang="fr-CA" sz="1800" dirty="0" smtClean="0">
                <a:solidFill>
                  <a:srgbClr val="4A494B"/>
                </a:solidFill>
              </a:rPr>
              <a:t>classe.</a:t>
            </a:r>
            <a:endParaRPr lang="fr-CA" sz="1800" dirty="0">
              <a:solidFill>
                <a:srgbClr val="4A494B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Des avantages pour les enseignants (suite)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Favorise </a:t>
            </a:r>
            <a:r>
              <a:rPr lang="fr-CA" sz="1800" dirty="0">
                <a:solidFill>
                  <a:srgbClr val="4A494B"/>
                </a:solidFill>
              </a:rPr>
              <a:t>une meilleure relation avec </a:t>
            </a:r>
            <a:r>
              <a:rPr lang="fr-CA" sz="1800" dirty="0" smtClean="0">
                <a:solidFill>
                  <a:srgbClr val="4A494B"/>
                </a:solidFill>
              </a:rPr>
              <a:t>l’élève;</a:t>
            </a:r>
            <a:endParaRPr lang="fr-CA" sz="1800" dirty="0">
              <a:solidFill>
                <a:srgbClr val="4A494B"/>
              </a:solidFill>
            </a:endParaRPr>
          </a:p>
          <a:p>
            <a:pPr marL="285750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Aide à la mise en œuvre de l’implantation et de 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l’enseignement</a:t>
            </a:r>
            <a:b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</a:b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des </a:t>
            </a: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nouveaux 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programmes;</a:t>
            </a:r>
            <a:endParaRPr lang="fr-CA" sz="1800" dirty="0">
              <a:solidFill>
                <a:srgbClr val="4A494B"/>
              </a:solidFill>
              <a:cs typeface="Arial" panose="020B0604020202020204" pitchFamily="34" charset="0"/>
            </a:endParaRPr>
          </a:p>
          <a:p>
            <a:pPr marL="285750" lvl="1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>
                <a:solidFill>
                  <a:srgbClr val="4A494B"/>
                </a:solidFill>
              </a:rPr>
              <a:t>Favorise le développement d’un plus grand sentiment d’efficacité </a:t>
            </a:r>
            <a:r>
              <a:rPr lang="fr-CA" sz="1800" dirty="0" smtClean="0">
                <a:solidFill>
                  <a:srgbClr val="4A494B"/>
                </a:solidFill>
              </a:rPr>
              <a:t>professionnelle.</a:t>
            </a:r>
          </a:p>
          <a:p>
            <a:pPr marL="285750" lvl="1" indent="-285750" algn="l">
              <a:spcAft>
                <a:spcPts val="600"/>
              </a:spcAft>
              <a:buFont typeface="Arial" pitchFamily="34" charset="0"/>
              <a:buChar char="•"/>
            </a:pPr>
            <a:endParaRPr lang="fr-CA" sz="1800" dirty="0">
              <a:solidFill>
                <a:srgbClr val="4A494B"/>
              </a:solidFill>
            </a:endParaRPr>
          </a:p>
          <a:p>
            <a:pPr algn="l"/>
            <a:r>
              <a:rPr lang="fr-CA" sz="1800" b="1" dirty="0">
                <a:solidFill>
                  <a:schemeClr val="accent1"/>
                </a:solidFill>
                <a:cs typeface="Arial" panose="020B0604020202020204" pitchFamily="34" charset="0"/>
              </a:rPr>
              <a:t>Plusieurs enseignants utilisent déjà des stratégies, mais </a:t>
            </a:r>
            <a:r>
              <a:rPr lang="fr-CA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ignorent</a:t>
            </a:r>
            <a:br>
              <a:rPr lang="fr-CA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</a:br>
            <a:r>
              <a:rPr lang="fr-CA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peut</a:t>
            </a:r>
            <a:r>
              <a:rPr lang="fr-CA" sz="1800" b="1" dirty="0">
                <a:solidFill>
                  <a:schemeClr val="accent1"/>
                </a:solidFill>
                <a:cs typeface="Arial" panose="020B0604020202020204" pitchFamily="34" charset="0"/>
              </a:rPr>
              <a:t>-être en quoi </a:t>
            </a:r>
            <a:r>
              <a:rPr lang="fr-CA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elles </a:t>
            </a:r>
            <a:r>
              <a:rPr lang="fr-CA" sz="1800" b="1" dirty="0">
                <a:solidFill>
                  <a:schemeClr val="accent1"/>
                </a:solidFill>
                <a:cs typeface="Arial" panose="020B0604020202020204" pitchFamily="34" charset="0"/>
              </a:rPr>
              <a:t>compensent ou favorisent les </a:t>
            </a:r>
            <a:r>
              <a:rPr lang="fr-CA" sz="1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apprentissages.</a:t>
            </a:r>
            <a:endParaRPr lang="fr-CA" sz="1800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algn="l"/>
            <a:endParaRPr lang="fr-CA" sz="1800" dirty="0">
              <a:solidFill>
                <a:srgbClr val="4A494B"/>
              </a:solidFill>
            </a:endParaRPr>
          </a:p>
          <a:p>
            <a:pPr marL="0" lvl="1" algn="l">
              <a:spcAft>
                <a:spcPts val="600"/>
              </a:spcAft>
            </a:pPr>
            <a:endParaRPr lang="fr-CA" sz="1800" dirty="0">
              <a:solidFill>
                <a:srgbClr val="4A494B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Des avantages pour les élèves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Favorise une participation plus</a:t>
            </a:r>
            <a:r>
              <a:rPr lang="en" sz="1800" dirty="0" smtClean="0">
                <a:solidFill>
                  <a:srgbClr val="4A494B"/>
                </a:solidFill>
              </a:rPr>
              <a:t> active dans </a:t>
            </a:r>
            <a:r>
              <a:rPr lang="en" sz="1800" dirty="0">
                <a:solidFill>
                  <a:srgbClr val="4A494B"/>
                </a:solidFill>
              </a:rPr>
              <a:t>leurs </a:t>
            </a:r>
            <a:r>
              <a:rPr lang="en" sz="1800" dirty="0" smtClean="0">
                <a:solidFill>
                  <a:srgbClr val="4A494B"/>
                </a:solidFill>
              </a:rPr>
              <a:t>apprentissages;</a:t>
            </a:r>
            <a:endParaRPr lang="en" sz="1800" dirty="0">
              <a:solidFill>
                <a:srgbClr val="4A494B"/>
              </a:solidFill>
            </a:endParaRPr>
          </a:p>
          <a:p>
            <a:pPr marL="285750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rgbClr val="4A494B"/>
                </a:solidFill>
              </a:rPr>
              <a:t>Évite la stigmatisation </a:t>
            </a:r>
            <a:r>
              <a:rPr lang="en" sz="1800" dirty="0" smtClean="0">
                <a:solidFill>
                  <a:srgbClr val="4A494B"/>
                </a:solidFill>
              </a:rPr>
              <a:t>de l’élève </a:t>
            </a:r>
            <a:r>
              <a:rPr lang="en" sz="1800" dirty="0">
                <a:solidFill>
                  <a:srgbClr val="4A494B"/>
                </a:solidFill>
              </a:rPr>
              <a:t>en </a:t>
            </a:r>
            <a:r>
              <a:rPr lang="en" sz="1800" dirty="0" smtClean="0">
                <a:solidFill>
                  <a:srgbClr val="4A494B"/>
                </a:solidFill>
              </a:rPr>
              <a:t>difficulté;</a:t>
            </a:r>
            <a:endParaRPr lang="en" sz="1800" dirty="0">
              <a:solidFill>
                <a:srgbClr val="4A494B"/>
              </a:solidFill>
            </a:endParaRPr>
          </a:p>
          <a:p>
            <a:pPr marL="285750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rgbClr val="4A494B"/>
                </a:solidFill>
              </a:rPr>
              <a:t>Favorise une meilleure compréhension et rétention des </a:t>
            </a:r>
            <a:r>
              <a:rPr lang="en" sz="1800" dirty="0" smtClean="0">
                <a:solidFill>
                  <a:srgbClr val="4A494B"/>
                </a:solidFill>
              </a:rPr>
              <a:t>apprentissages;</a:t>
            </a:r>
            <a:endParaRPr lang="en" sz="1800" dirty="0">
              <a:solidFill>
                <a:srgbClr val="4A494B"/>
              </a:solidFill>
            </a:endParaRPr>
          </a:p>
          <a:p>
            <a:pPr marL="285750" indent="-285750" algn="l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rgbClr val="4A494B"/>
                </a:solidFill>
              </a:rPr>
              <a:t>Favorise le développement d’une relation de confiance avec </a:t>
            </a:r>
            <a:r>
              <a:rPr lang="en" sz="1800" dirty="0" smtClean="0">
                <a:solidFill>
                  <a:srgbClr val="4A494B"/>
                </a:solidFill>
              </a:rPr>
              <a:t>l’enseignant.</a:t>
            </a:r>
            <a:endParaRPr lang="en" sz="1800" dirty="0">
              <a:solidFill>
                <a:srgbClr val="4A494B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Égalité, équité, et...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fond_illustration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43"/>
          <a:stretch/>
        </p:blipFill>
        <p:spPr>
          <a:xfrm>
            <a:off x="526813" y="951281"/>
            <a:ext cx="2769864" cy="4218545"/>
          </a:xfrm>
          <a:prstGeom prst="rect">
            <a:avLst/>
          </a:prstGeom>
        </p:spPr>
      </p:pic>
      <p:pic>
        <p:nvPicPr>
          <p:cNvPr id="3" name="Image 2" descr="fond_illustration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r="32199"/>
          <a:stretch/>
        </p:blipFill>
        <p:spPr>
          <a:xfrm>
            <a:off x="3072954" y="951281"/>
            <a:ext cx="2691299" cy="4218545"/>
          </a:xfrm>
          <a:prstGeom prst="rect">
            <a:avLst/>
          </a:prstGeom>
        </p:spPr>
      </p:pic>
      <p:pic>
        <p:nvPicPr>
          <p:cNvPr id="4" name="Image 3" descr="fond_illustration0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0"/>
          <a:stretch/>
        </p:blipFill>
        <p:spPr>
          <a:xfrm>
            <a:off x="5533946" y="951281"/>
            <a:ext cx="2717619" cy="421854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36986" y="4431058"/>
            <a:ext cx="23359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000" b="1" spc="80" dirty="0" smtClean="0">
                <a:solidFill>
                  <a:schemeClr val="bg1"/>
                </a:solidFill>
                <a:cs typeface="Arial" panose="020B0604020202020204" pitchFamily="34" charset="0"/>
              </a:rPr>
              <a:t>Chacun bénéficie du même support; chacun est traité</a:t>
            </a:r>
            <a:br>
              <a:rPr lang="fr-CA" sz="1000" b="1" spc="8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fr-CA" sz="1000" b="1" spc="80" dirty="0" smtClean="0">
                <a:solidFill>
                  <a:schemeClr val="bg1"/>
                </a:solidFill>
                <a:cs typeface="Arial" panose="020B0604020202020204" pitchFamily="34" charset="0"/>
              </a:rPr>
              <a:t>avec égalité, … mais iniquité.</a:t>
            </a:r>
            <a:endParaRPr lang="fr-FR" sz="1000" b="1" spc="80" dirty="0"/>
          </a:p>
        </p:txBody>
      </p:sp>
      <p:sp>
        <p:nvSpPr>
          <p:cNvPr id="10" name="ZoneTexte 9"/>
          <p:cNvSpPr txBox="1"/>
          <p:nvPr/>
        </p:nvSpPr>
        <p:spPr>
          <a:xfrm>
            <a:off x="3250621" y="4431058"/>
            <a:ext cx="233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000" b="1" spc="80" dirty="0" smtClean="0">
                <a:solidFill>
                  <a:schemeClr val="bg1"/>
                </a:solidFill>
                <a:cs typeface="Arial" panose="020B0604020202020204" pitchFamily="34" charset="0"/>
              </a:rPr>
              <a:t>Chacun bénéficie d’un support adapté à sa situation; chacun est traité avec équité, … mais inégalité.</a:t>
            </a:r>
            <a:endParaRPr lang="fr-FR" sz="1000" b="1" spc="80" dirty="0"/>
          </a:p>
        </p:txBody>
      </p:sp>
      <p:sp>
        <p:nvSpPr>
          <p:cNvPr id="11" name="ZoneTexte 10"/>
          <p:cNvSpPr txBox="1"/>
          <p:nvPr/>
        </p:nvSpPr>
        <p:spPr>
          <a:xfrm>
            <a:off x="5764253" y="4431058"/>
            <a:ext cx="2335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000" b="1" spc="80" dirty="0" smtClean="0">
                <a:solidFill>
                  <a:schemeClr val="bg1"/>
                </a:solidFill>
                <a:cs typeface="Arial" panose="020B0604020202020204" pitchFamily="34" charset="0"/>
              </a:rPr>
              <a:t>Aucun support n’est nécessaire</a:t>
            </a:r>
            <a:br>
              <a:rPr lang="fr-CA" sz="1000" b="1" spc="8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fr-CA" sz="1000" b="1" spc="80" dirty="0" smtClean="0">
                <a:solidFill>
                  <a:schemeClr val="bg1"/>
                </a:solidFill>
                <a:cs typeface="Arial" panose="020B0604020202020204" pitchFamily="34" charset="0"/>
              </a:rPr>
              <a:t>car la cause de l’iniquité a disparu.</a:t>
            </a:r>
            <a:endParaRPr lang="fr-FR" sz="1000" b="1" spc="80" dirty="0"/>
          </a:p>
        </p:txBody>
      </p:sp>
      <p:sp>
        <p:nvSpPr>
          <p:cNvPr id="12" name="ZoneTexte 11"/>
          <p:cNvSpPr txBox="1"/>
          <p:nvPr/>
        </p:nvSpPr>
        <p:spPr>
          <a:xfrm>
            <a:off x="5174503" y="356410"/>
            <a:ext cx="2978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/>
              <a:t>Merci à </a:t>
            </a:r>
            <a:r>
              <a:rPr lang="fr-FR" sz="800" b="1" dirty="0" smtClean="0">
                <a:solidFill>
                  <a:schemeClr val="accent1"/>
                </a:solidFill>
              </a:rPr>
              <a:t>“Interaction </a:t>
            </a:r>
            <a:r>
              <a:rPr lang="fr-FR" sz="800" b="1" dirty="0">
                <a:solidFill>
                  <a:schemeClr val="accent1"/>
                </a:solidFill>
              </a:rPr>
              <a:t>Institute for Social Change | </a:t>
            </a:r>
            <a:r>
              <a:rPr lang="fr-FR" sz="800" b="1" dirty="0" smtClean="0">
                <a:solidFill>
                  <a:schemeClr val="accent1"/>
                </a:solidFill>
              </a:rPr>
              <a:t>Artiste: </a:t>
            </a:r>
            <a:r>
              <a:rPr lang="fr-FR" sz="800" b="1" dirty="0">
                <a:solidFill>
                  <a:schemeClr val="accent1"/>
                </a:solidFill>
              </a:rPr>
              <a:t>Angus Maguire.</a:t>
            </a:r>
            <a:r>
              <a:rPr lang="fr-FR" sz="800" b="1" dirty="0" smtClean="0">
                <a:solidFill>
                  <a:schemeClr val="accent1"/>
                </a:solidFill>
              </a:rPr>
              <a:t>” </a:t>
            </a:r>
            <a:r>
              <a:rPr lang="fr-FR" sz="800" b="1" dirty="0" smtClean="0"/>
              <a:t>pour l’utilisation de cette illustration. </a:t>
            </a:r>
            <a:r>
              <a:rPr lang="fr-FR" sz="800" b="1" dirty="0" smtClean="0">
                <a:hlinkClick r:id="rId7"/>
              </a:rPr>
              <a:t>interactioninstitute.org</a:t>
            </a:r>
            <a:r>
              <a:rPr lang="fr-FR" sz="800" b="1" dirty="0" smtClean="0"/>
              <a:t> </a:t>
            </a:r>
            <a:r>
              <a:rPr lang="fr-FR" sz="800" b="1" dirty="0"/>
              <a:t>| </a:t>
            </a:r>
            <a:r>
              <a:rPr lang="fr-FR" sz="800" b="1" dirty="0" smtClean="0">
                <a:hlinkClick r:id="rId8"/>
              </a:rPr>
              <a:t>madewithangus.com</a:t>
            </a:r>
            <a:endParaRPr lang="fr-FR" sz="800" b="1" spc="80" dirty="0"/>
          </a:p>
        </p:txBody>
      </p:sp>
      <p:grpSp>
        <p:nvGrpSpPr>
          <p:cNvPr id="8" name="Grouper 7"/>
          <p:cNvGrpSpPr/>
          <p:nvPr/>
        </p:nvGrpSpPr>
        <p:grpSpPr>
          <a:xfrm>
            <a:off x="789623" y="4431058"/>
            <a:ext cx="7238212" cy="504332"/>
            <a:chOff x="789623" y="4431058"/>
            <a:chExt cx="7238212" cy="504332"/>
          </a:xfrm>
        </p:grpSpPr>
        <p:sp>
          <p:nvSpPr>
            <p:cNvPr id="7" name="Rectangle 6"/>
            <p:cNvSpPr/>
            <p:nvPr/>
          </p:nvSpPr>
          <p:spPr>
            <a:xfrm>
              <a:off x="789623" y="4516560"/>
              <a:ext cx="7238212" cy="41883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itre 1"/>
            <p:cNvSpPr txBox="1">
              <a:spLocks/>
            </p:cNvSpPr>
            <p:nvPr/>
          </p:nvSpPr>
          <p:spPr>
            <a:xfrm>
              <a:off x="887736" y="4431058"/>
              <a:ext cx="7052579" cy="5043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fr-FR" sz="2500" b="1" dirty="0" smtClean="0">
                  <a:solidFill>
                    <a:srgbClr val="1B6AA4"/>
                  </a:solidFill>
                </a:rPr>
                <a:t>... si on effaçait la cause des iniquités?</a:t>
              </a:r>
              <a:endParaRPr lang="fr-FR" sz="2500" b="1" dirty="0">
                <a:solidFill>
                  <a:srgbClr val="1B6AA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9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>
                <a:solidFill>
                  <a:srgbClr val="1B6AA4"/>
                </a:solidFill>
              </a:rPr>
              <a:t>Qu’est-ce que la </a:t>
            </a:r>
            <a:r>
              <a:rPr lang="fr-FR" sz="2500" b="1" dirty="0" smtClean="0">
                <a:solidFill>
                  <a:srgbClr val="1B6AA4"/>
                </a:solidFill>
              </a:rPr>
              <a:t>CUA?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800" b="1" dirty="0">
                <a:solidFill>
                  <a:srgbClr val="4A494B"/>
                </a:solidFill>
              </a:rPr>
              <a:t>Personne n’apprend de la même </a:t>
            </a:r>
            <a:r>
              <a:rPr lang="fr-CA" sz="1800" b="1" dirty="0" smtClean="0">
                <a:solidFill>
                  <a:srgbClr val="4A494B"/>
                </a:solidFill>
              </a:rPr>
              <a:t>manière.</a:t>
            </a:r>
            <a:endParaRPr lang="fr-CA" sz="1800" b="1" dirty="0">
              <a:solidFill>
                <a:srgbClr val="4A494B"/>
              </a:solidFill>
            </a:endParaRPr>
          </a:p>
          <a:p>
            <a:pPr algn="l"/>
            <a:endParaRPr lang="fr-CA" sz="1800" b="1" dirty="0">
              <a:solidFill>
                <a:srgbClr val="4A494B"/>
              </a:solidFill>
            </a:endParaRPr>
          </a:p>
          <a:p>
            <a:pPr algn="l"/>
            <a:r>
              <a:rPr lang="fr-CA" sz="1800" dirty="0">
                <a:solidFill>
                  <a:srgbClr val="4A494B"/>
                </a:solidFill>
              </a:rPr>
              <a:t>La recherche en neuroscience nous indique que lorsqu’il est </a:t>
            </a:r>
            <a:r>
              <a:rPr lang="fr-CA" sz="1800" dirty="0" smtClean="0">
                <a:solidFill>
                  <a:srgbClr val="4A494B"/>
                </a:solidFill>
              </a:rPr>
              <a:t>question</a:t>
            </a:r>
            <a:br>
              <a:rPr lang="fr-CA" sz="1800" dirty="0" smtClean="0">
                <a:solidFill>
                  <a:srgbClr val="4A494B"/>
                </a:solidFill>
              </a:rPr>
            </a:br>
            <a:r>
              <a:rPr lang="fr-CA" sz="1800" dirty="0" smtClean="0">
                <a:solidFill>
                  <a:srgbClr val="4A494B"/>
                </a:solidFill>
              </a:rPr>
              <a:t>du </a:t>
            </a:r>
            <a:r>
              <a:rPr lang="fr-CA" sz="1800" dirty="0">
                <a:solidFill>
                  <a:srgbClr val="4A494B"/>
                </a:solidFill>
              </a:rPr>
              <a:t>cerveau et de l’apprentissage, c’est la </a:t>
            </a:r>
            <a:r>
              <a:rPr lang="fr-CA" sz="1800" b="1" dirty="0">
                <a:solidFill>
                  <a:schemeClr val="accent1"/>
                </a:solidFill>
              </a:rPr>
              <a:t>variabilité</a:t>
            </a:r>
            <a:r>
              <a:rPr lang="fr-CA" sz="1800" dirty="0">
                <a:solidFill>
                  <a:schemeClr val="accent1"/>
                </a:solidFill>
              </a:rPr>
              <a:t> </a:t>
            </a:r>
            <a:r>
              <a:rPr lang="fr-CA" sz="1800" dirty="0">
                <a:solidFill>
                  <a:srgbClr val="4A494B"/>
                </a:solidFill>
              </a:rPr>
              <a:t>qui est la </a:t>
            </a:r>
            <a:r>
              <a:rPr lang="fr-CA" sz="1800" dirty="0" smtClean="0">
                <a:solidFill>
                  <a:srgbClr val="4A494B"/>
                </a:solidFill>
              </a:rPr>
              <a:t>règle,</a:t>
            </a:r>
            <a:br>
              <a:rPr lang="fr-CA" sz="1800" dirty="0" smtClean="0">
                <a:solidFill>
                  <a:srgbClr val="4A494B"/>
                </a:solidFill>
              </a:rPr>
            </a:br>
            <a:r>
              <a:rPr lang="fr-CA" sz="1800" dirty="0" smtClean="0">
                <a:solidFill>
                  <a:srgbClr val="4A494B"/>
                </a:solidFill>
              </a:rPr>
              <a:t>pas </a:t>
            </a:r>
            <a:r>
              <a:rPr lang="fr-CA" sz="1800" dirty="0">
                <a:solidFill>
                  <a:srgbClr val="4A494B"/>
                </a:solidFill>
              </a:rPr>
              <a:t>l’exception. </a:t>
            </a:r>
            <a:endParaRPr lang="en" sz="2000" u="sng" dirty="0">
              <a:solidFill>
                <a:srgbClr val="4A494B"/>
              </a:solidFill>
              <a:hlinkClick r:id="rId4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chemeClr val="accent5"/>
                </a:solidFill>
              </a:rPr>
              <a:t>CUA</a:t>
            </a:r>
            <a:endParaRPr lang="fr-FR" sz="2500" b="1" dirty="0">
              <a:solidFill>
                <a:schemeClr val="accent5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4" y="881786"/>
            <a:ext cx="4605959" cy="0"/>
          </a:xfrm>
          <a:prstGeom prst="line">
            <a:avLst/>
          </a:prstGeom>
          <a:ln w="19050" cmpd="sng">
            <a:solidFill>
              <a:schemeClr val="accent5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1503218" y="966777"/>
            <a:ext cx="3354187" cy="152066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</a:pPr>
            <a:r>
              <a:rPr lang="fr-CA" sz="1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PRÉSENTATION D’UNE</a:t>
            </a:r>
            <a:br>
              <a:rPr lang="fr-CA" sz="1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fr-CA" sz="1800" b="1" dirty="0" smtClean="0">
                <a:solidFill>
                  <a:schemeClr val="bg1"/>
                </a:solidFill>
                <a:cs typeface="Arial" panose="020B0604020202020204" pitchFamily="34" charset="0"/>
                <a:hlinkClick r:id="rId4"/>
              </a:rPr>
              <a:t>CAPSULE VIDÉO</a:t>
            </a:r>
            <a:endParaRPr lang="fr-CA" sz="18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422348" y="2755193"/>
            <a:ext cx="1025439" cy="1395645"/>
            <a:chOff x="422344" y="2536941"/>
            <a:chExt cx="1189804" cy="1619351"/>
          </a:xfrm>
        </p:grpSpPr>
        <p:pic>
          <p:nvPicPr>
            <p:cNvPr id="2" name="Image 1" descr="time3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24" y="2536941"/>
              <a:ext cx="1105916" cy="1281278"/>
            </a:xfrm>
            <a:prstGeom prst="rect">
              <a:avLst/>
            </a:prstGeom>
            <a:effectLst/>
          </p:spPr>
        </p:pic>
        <p:sp>
          <p:nvSpPr>
            <p:cNvPr id="11" name="ZoneTexte 10"/>
            <p:cNvSpPr txBox="1"/>
            <p:nvPr/>
          </p:nvSpPr>
          <p:spPr>
            <a:xfrm>
              <a:off x="422344" y="3870605"/>
              <a:ext cx="1189804" cy="285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spc="8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4: 14 min</a:t>
              </a:r>
              <a:endParaRPr lang="fr-FR" sz="1000" b="1" spc="80" dirty="0"/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1897673" y="3091354"/>
            <a:ext cx="1171207" cy="1066362"/>
            <a:chOff x="2007052" y="3084480"/>
            <a:chExt cx="1025438" cy="1066361"/>
          </a:xfrm>
        </p:grpSpPr>
        <p:sp>
          <p:nvSpPr>
            <p:cNvPr id="12" name="ZoneTexte 11"/>
            <p:cNvSpPr txBox="1"/>
            <p:nvPr/>
          </p:nvSpPr>
          <p:spPr>
            <a:xfrm>
              <a:off x="2007052" y="3904620"/>
              <a:ext cx="1025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spc="8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visionnement</a:t>
              </a:r>
              <a:endParaRPr lang="fr-FR" sz="1000" b="1" spc="80" dirty="0"/>
            </a:p>
          </p:txBody>
        </p:sp>
        <p:pic>
          <p:nvPicPr>
            <p:cNvPr id="3" name="Image 2" descr="visionnemen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052" y="3084480"/>
              <a:ext cx="1016976" cy="622080"/>
            </a:xfrm>
            <a:prstGeom prst="rect">
              <a:avLst/>
            </a:prstGeom>
          </p:spPr>
        </p:pic>
      </p:grpSp>
      <p:pic>
        <p:nvPicPr>
          <p:cNvPr id="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5" y="966778"/>
            <a:ext cx="912909" cy="52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chemeClr val="bg1"/>
                </a:solidFill>
              </a:rPr>
              <a:t>La CUA … à petits pas</a:t>
            </a:r>
            <a:endParaRPr lang="fr-FR" sz="1200" b="1" spc="100" dirty="0">
              <a:solidFill>
                <a:schemeClr val="bg1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>
                <a:solidFill>
                  <a:srgbClr val="1B6AA4"/>
                </a:solidFill>
              </a:rPr>
              <a:t>Qu’est-ce que la </a:t>
            </a:r>
            <a:r>
              <a:rPr lang="fr-FR" sz="2500" b="1" dirty="0" smtClean="0">
                <a:solidFill>
                  <a:srgbClr val="1B6AA4"/>
                </a:solidFill>
              </a:rPr>
              <a:t>CUA?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366459" y="966777"/>
            <a:ext cx="8131511" cy="1819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l">
              <a:spcAft>
                <a:spcPts val="600"/>
              </a:spcAft>
            </a:pP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La </a:t>
            </a:r>
            <a:r>
              <a:rPr lang="fr-CA" sz="1800" b="1" dirty="0">
                <a:solidFill>
                  <a:srgbClr val="4A494B"/>
                </a:solidFill>
                <a:cs typeface="Arial" panose="020B0604020202020204" pitchFamily="34" charset="0"/>
              </a:rPr>
              <a:t>variabilité </a:t>
            </a: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des apprenants dans 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leur(</a:t>
            </a: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s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):</a:t>
            </a:r>
          </a:p>
          <a:p>
            <a:pPr marL="788988" lvl="1" indent="-285750" algn="l">
              <a:spcAft>
                <a:spcPts val="600"/>
              </a:spcAft>
              <a:buClr>
                <a:schemeClr val="accent1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Perception, compréhension et rétention de l’information;</a:t>
            </a:r>
          </a:p>
          <a:p>
            <a:pPr marL="788988" lvl="1" indent="-285750" algn="l">
              <a:spcAft>
                <a:spcPts val="600"/>
              </a:spcAft>
              <a:buClr>
                <a:schemeClr val="accent1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Moyens </a:t>
            </a: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de composer avec les situations et les 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contextes;</a:t>
            </a:r>
            <a:endParaRPr lang="fr-CA" sz="1800" dirty="0">
              <a:solidFill>
                <a:srgbClr val="4A494B"/>
              </a:solidFill>
              <a:cs typeface="Arial" panose="020B0604020202020204" pitchFamily="34" charset="0"/>
            </a:endParaRPr>
          </a:p>
          <a:p>
            <a:pPr marL="788988" lvl="1" indent="-285750" algn="l">
              <a:buClr>
                <a:schemeClr val="accent1"/>
              </a:buClr>
              <a:buFont typeface="Arial"/>
              <a:buChar char="•"/>
            </a:pP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H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abiletés </a:t>
            </a: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et 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processus cognitifs, etc.</a:t>
            </a:r>
          </a:p>
          <a:p>
            <a:pPr marL="503238" lvl="1" algn="l">
              <a:buClr>
                <a:schemeClr val="accent1"/>
              </a:buClr>
            </a:pPr>
            <a:endParaRPr lang="fr-CA" sz="1800" dirty="0">
              <a:solidFill>
                <a:srgbClr val="4A494B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092536" y="3013201"/>
            <a:ext cx="4771678" cy="1393287"/>
            <a:chOff x="1506823" y="2773440"/>
            <a:chExt cx="4771678" cy="1393287"/>
          </a:xfrm>
        </p:grpSpPr>
        <p:sp>
          <p:nvSpPr>
            <p:cNvPr id="8" name="Sous-titre 2"/>
            <p:cNvSpPr txBox="1">
              <a:spLocks/>
            </p:cNvSpPr>
            <p:nvPr/>
          </p:nvSpPr>
          <p:spPr>
            <a:xfrm>
              <a:off x="1506823" y="3473367"/>
              <a:ext cx="4771678" cy="6933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6038"/>
              <a:r>
                <a:rPr lang="fr-CA" sz="20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Il n’existe pas d’apprenant «typique»</a:t>
              </a:r>
            </a:p>
          </p:txBody>
        </p:sp>
        <p:sp>
          <p:nvSpPr>
            <p:cNvPr id="3" name="Égal 2"/>
            <p:cNvSpPr/>
            <p:nvPr/>
          </p:nvSpPr>
          <p:spPr>
            <a:xfrm>
              <a:off x="3364594" y="2773440"/>
              <a:ext cx="1056136" cy="486000"/>
            </a:xfrm>
            <a:prstGeom prst="mathEqual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9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6518">
            <a:off x="6025589" y="3015235"/>
            <a:ext cx="1935307" cy="139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670616" y="464880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 smtClean="0">
                <a:hlinkClick r:id="rId5"/>
              </a:rPr>
              <a:t>The </a:t>
            </a:r>
            <a:r>
              <a:rPr lang="fr-CA" sz="900" dirty="0" err="1" smtClean="0">
                <a:hlinkClick r:id="rId5"/>
              </a:rPr>
              <a:t>myth</a:t>
            </a:r>
            <a:r>
              <a:rPr lang="fr-CA" sz="900" dirty="0" smtClean="0">
                <a:hlinkClick r:id="rId5"/>
              </a:rPr>
              <a:t> of </a:t>
            </a:r>
            <a:r>
              <a:rPr lang="fr-CA" sz="900" dirty="0" err="1" smtClean="0">
                <a:hlinkClick r:id="rId5"/>
              </a:rPr>
              <a:t>average</a:t>
            </a:r>
            <a:r>
              <a:rPr lang="fr-CA" sz="900" dirty="0" smtClean="0">
                <a:hlinkClick r:id="rId5"/>
              </a:rPr>
              <a:t>: Todd Rose</a:t>
            </a:r>
          </a:p>
          <a:p>
            <a:r>
              <a:rPr lang="fr-CA" sz="900" dirty="0" err="1" smtClean="0">
                <a:hlinkClick r:id="rId5"/>
              </a:rPr>
              <a:t>TEDx</a:t>
            </a:r>
            <a:r>
              <a:rPr lang="fr-CA" sz="900" dirty="0" smtClean="0">
                <a:hlinkClick r:id="rId5"/>
              </a:rPr>
              <a:t> </a:t>
            </a:r>
            <a:r>
              <a:rPr lang="fr-CA" sz="900" dirty="0" err="1" smtClean="0">
                <a:hlinkClick r:id="rId5"/>
              </a:rPr>
              <a:t>SonamaCounty</a:t>
            </a:r>
            <a:endParaRPr lang="fr-CA" sz="900" dirty="0"/>
          </a:p>
        </p:txBody>
      </p:sp>
    </p:spTree>
    <p:extLst>
      <p:ext uri="{BB962C8B-B14F-4D97-AF65-F5344CB8AC3E}">
        <p14:creationId xmlns:p14="http://schemas.microsoft.com/office/powerpoint/2010/main" val="41785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FFFFFF"/>
                </a:solidFill>
              </a:rPr>
              <a:t>La CUA … à petits pas</a:t>
            </a:r>
            <a:endParaRPr lang="fr-FR" sz="1200" b="1" spc="100" dirty="0">
              <a:solidFill>
                <a:srgbClr val="FFFFFF"/>
              </a:solidFill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FFFFFF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400642" y="2525560"/>
            <a:ext cx="6130458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spc="100" dirty="0" smtClean="0">
                <a:solidFill>
                  <a:srgbClr val="2F94BE"/>
                </a:solidFill>
              </a:rPr>
              <a:t>Un peu de théorie…</a:t>
            </a:r>
            <a:endParaRPr lang="fr-FR" sz="4000" b="1" spc="100" dirty="0">
              <a:solidFill>
                <a:srgbClr val="2F94BE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705442" y="3191604"/>
            <a:ext cx="5177958" cy="400891"/>
          </a:xfrm>
          <a:prstGeom prst="rect">
            <a:avLst/>
          </a:prstGeom>
          <a:effectLst>
            <a:outerShdw blurRad="12700" dist="25400" dir="2700000" algn="tl" rotWithShape="0">
              <a:prstClr val="black">
                <a:alpha val="8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b="1" spc="200" dirty="0" smtClean="0">
                <a:solidFill>
                  <a:srgbClr val="FFFFFF"/>
                </a:solidFill>
              </a:rPr>
              <a:t>Les principes fondamentaux</a:t>
            </a:r>
            <a:endParaRPr lang="fr-FR" sz="2000" b="1" spc="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Principes fondamentaux de la CUA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CUA s’appuie sur la recherche récente traitant des constituants neurologiques de l’apprentissage.</a:t>
            </a:r>
          </a:p>
          <a:p>
            <a:pPr algn="l"/>
            <a:endParaRPr lang="fr-C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C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 travaux démontrent l’existence de </a:t>
            </a:r>
            <a:r>
              <a:rPr lang="fr-CA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 (3) zones du cerveau</a:t>
            </a:r>
            <a:r>
              <a:rPr lang="fr-C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étroitement impliquées dans les processus d’apprentissage : </a:t>
            </a:r>
          </a:p>
          <a:p>
            <a:pPr algn="l"/>
            <a:endParaRPr lang="fr-C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Clr>
                <a:schemeClr val="tx1"/>
              </a:buClr>
              <a:buFont typeface="Arial"/>
              <a:buChar char="•"/>
            </a:pPr>
            <a:r>
              <a:rPr lang="fr-CA" sz="1800" dirty="0">
                <a:solidFill>
                  <a:srgbClr val="BD00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système </a:t>
            </a:r>
            <a:r>
              <a:rPr lang="fr-CA" sz="1800" b="1" dirty="0" smtClean="0">
                <a:solidFill>
                  <a:srgbClr val="BD00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RECONNAISSANCE</a:t>
            </a:r>
            <a:endParaRPr lang="fr-CA" sz="1800" b="1" dirty="0">
              <a:solidFill>
                <a:srgbClr val="BD00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Clr>
                <a:schemeClr val="tx1"/>
              </a:buClr>
              <a:buFont typeface="Arial"/>
              <a:buChar char="•"/>
            </a:pPr>
            <a:r>
              <a:rPr lang="fr-CA" sz="1800" dirty="0">
                <a:solidFill>
                  <a:srgbClr val="177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système </a:t>
            </a:r>
            <a:r>
              <a:rPr lang="fr-CA" sz="1800" b="1" dirty="0" smtClean="0">
                <a:solidFill>
                  <a:srgbClr val="177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STRATÉGIQUE</a:t>
            </a:r>
            <a:endParaRPr lang="fr-CA" sz="1800" b="1" dirty="0">
              <a:solidFill>
                <a:srgbClr val="177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Clr>
                <a:schemeClr val="tx1"/>
              </a:buClr>
              <a:buFont typeface="Arial"/>
              <a:buChar char="•"/>
            </a:pPr>
            <a:r>
              <a:rPr lang="fr-CA" sz="1800" dirty="0">
                <a:solidFill>
                  <a:srgbClr val="21B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système </a:t>
            </a:r>
            <a:r>
              <a:rPr lang="fr-CA" sz="1800" b="1" dirty="0" smtClean="0">
                <a:solidFill>
                  <a:srgbClr val="21B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AFFECTIF</a:t>
            </a:r>
            <a:endParaRPr lang="fr-CA" sz="1800" b="1" dirty="0">
              <a:solidFill>
                <a:srgbClr val="21B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C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cerveau_affecti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66" y="3459055"/>
            <a:ext cx="1497402" cy="1293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3" name="Image 2" descr="cerveau_reconnaissanc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06" y="3459055"/>
            <a:ext cx="1497402" cy="1293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4" name="Image 3" descr="cerveau_strategi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17" y="3459055"/>
            <a:ext cx="1497402" cy="1293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b="1" spc="100" dirty="0" smtClean="0">
                <a:solidFill>
                  <a:srgbClr val="AAB0B2"/>
                </a:solidFill>
              </a:rPr>
              <a:t>20 octobre 2017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>
                <a:solidFill>
                  <a:srgbClr val="1B6AA4"/>
                </a:solidFill>
              </a:rPr>
              <a:t>P</a:t>
            </a:r>
            <a:r>
              <a:rPr lang="fr-FR" sz="2500" b="1" dirty="0" smtClean="0">
                <a:solidFill>
                  <a:srgbClr val="1B6AA4"/>
                </a:solidFill>
              </a:rPr>
              <a:t>rincipes fondamentaux de la CUA (suite)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ous-titre 2"/>
          <p:cNvSpPr txBox="1">
            <a:spLocks/>
          </p:cNvSpPr>
          <p:nvPr/>
        </p:nvSpPr>
        <p:spPr>
          <a:xfrm>
            <a:off x="330443" y="4302721"/>
            <a:ext cx="2883316" cy="541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200" dirty="0">
                <a:solidFill>
                  <a:srgbClr val="CC00CC"/>
                </a:solidFill>
              </a:rPr>
              <a:t>Des élèves débrouillards</a:t>
            </a:r>
            <a:r>
              <a:rPr lang="fr-CA" sz="1200" dirty="0" smtClean="0">
                <a:solidFill>
                  <a:srgbClr val="CC00CC"/>
                </a:solidFill>
              </a:rPr>
              <a:t>,</a:t>
            </a:r>
            <a:br>
              <a:rPr lang="fr-CA" sz="1200" dirty="0" smtClean="0">
                <a:solidFill>
                  <a:srgbClr val="CC00CC"/>
                </a:solidFill>
              </a:rPr>
            </a:br>
            <a:r>
              <a:rPr lang="fr-CA" sz="1200" dirty="0" smtClean="0">
                <a:solidFill>
                  <a:srgbClr val="CC00CC"/>
                </a:solidFill>
              </a:rPr>
              <a:t>bien </a:t>
            </a:r>
            <a:r>
              <a:rPr lang="fr-CA" sz="1200" dirty="0">
                <a:solidFill>
                  <a:srgbClr val="CC00CC"/>
                </a:solidFill>
              </a:rPr>
              <a:t>informés et </a:t>
            </a:r>
            <a:r>
              <a:rPr lang="fr-CA" sz="1200" dirty="0" smtClean="0">
                <a:solidFill>
                  <a:srgbClr val="CC00CC"/>
                </a:solidFill>
              </a:rPr>
              <a:t>compétents</a:t>
            </a:r>
            <a:endParaRPr lang="fr-CA" sz="1200" dirty="0">
              <a:solidFill>
                <a:srgbClr val="CC00CC"/>
              </a:solidFill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3332161" y="4302721"/>
            <a:ext cx="2334920" cy="541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200" dirty="0">
                <a:solidFill>
                  <a:srgbClr val="1394D6"/>
                </a:solidFill>
              </a:rPr>
              <a:t>Des élèves </a:t>
            </a:r>
            <a:r>
              <a:rPr lang="fr-CA" sz="1200" dirty="0" smtClean="0">
                <a:solidFill>
                  <a:srgbClr val="1394D6"/>
                </a:solidFill>
              </a:rPr>
              <a:t>centrés</a:t>
            </a:r>
            <a:br>
              <a:rPr lang="fr-CA" sz="1200" dirty="0" smtClean="0">
                <a:solidFill>
                  <a:srgbClr val="1394D6"/>
                </a:solidFill>
              </a:rPr>
            </a:br>
            <a:r>
              <a:rPr lang="fr-CA" sz="1200" dirty="0" smtClean="0">
                <a:solidFill>
                  <a:srgbClr val="1394D6"/>
                </a:solidFill>
              </a:rPr>
              <a:t>sur </a:t>
            </a:r>
            <a:r>
              <a:rPr lang="fr-CA" sz="1200" dirty="0">
                <a:solidFill>
                  <a:srgbClr val="1394D6"/>
                </a:solidFill>
              </a:rPr>
              <a:t>des </a:t>
            </a:r>
            <a:r>
              <a:rPr lang="fr-CA" sz="1200" dirty="0" smtClean="0">
                <a:solidFill>
                  <a:srgbClr val="1394D6"/>
                </a:solidFill>
              </a:rPr>
              <a:t>objectifs</a:t>
            </a:r>
            <a:endParaRPr lang="fr-CA" sz="1200" dirty="0">
              <a:solidFill>
                <a:srgbClr val="1394D6"/>
              </a:solidFill>
            </a:endParaRPr>
          </a:p>
        </p:txBody>
      </p:sp>
      <p:grpSp>
        <p:nvGrpSpPr>
          <p:cNvPr id="36" name="Grouper 35"/>
          <p:cNvGrpSpPr/>
          <p:nvPr/>
        </p:nvGrpSpPr>
        <p:grpSpPr>
          <a:xfrm>
            <a:off x="713312" y="1036800"/>
            <a:ext cx="2117578" cy="3162240"/>
            <a:chOff x="628497" y="997920"/>
            <a:chExt cx="2117578" cy="3162240"/>
          </a:xfrm>
        </p:grpSpPr>
        <p:sp>
          <p:nvSpPr>
            <p:cNvPr id="2" name="Rectangle 1"/>
            <p:cNvSpPr/>
            <p:nvPr/>
          </p:nvSpPr>
          <p:spPr>
            <a:xfrm>
              <a:off x="628498" y="997920"/>
              <a:ext cx="2117577" cy="316224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BD00C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8498" y="2922479"/>
              <a:ext cx="2117577" cy="654480"/>
            </a:xfrm>
            <a:prstGeom prst="rect">
              <a:avLst/>
            </a:prstGeom>
            <a:solidFill>
              <a:srgbClr val="BD00C1">
                <a:alpha val="2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28498" y="997920"/>
              <a:ext cx="2117577" cy="556253"/>
            </a:xfrm>
            <a:prstGeom prst="rect">
              <a:avLst/>
            </a:prstGeom>
            <a:solidFill>
              <a:srgbClr val="BD00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 descr="cerveau_reconnaissanc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291" y="2046414"/>
              <a:ext cx="901990" cy="77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6" name="Sous-titre 2"/>
            <p:cNvSpPr txBox="1">
              <a:spLocks/>
            </p:cNvSpPr>
            <p:nvPr/>
          </p:nvSpPr>
          <p:spPr>
            <a:xfrm>
              <a:off x="694511" y="999228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 smtClean="0">
                  <a:solidFill>
                    <a:schemeClr val="bg1"/>
                  </a:solidFill>
                </a:rPr>
                <a:t>SYSTÈME DE RECONNAISSANCE</a:t>
              </a:r>
              <a:endParaRPr lang="fr-CA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Sous-titre 2"/>
            <p:cNvSpPr txBox="1">
              <a:spLocks/>
            </p:cNvSpPr>
            <p:nvPr/>
          </p:nvSpPr>
          <p:spPr>
            <a:xfrm>
              <a:off x="694511" y="1521773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 smtClean="0">
                  <a:solidFill>
                    <a:schemeClr val="tx1"/>
                  </a:solidFill>
                </a:rPr>
                <a:t>Le « QUOI » de l’apprentissage</a:t>
              </a:r>
              <a:endParaRPr lang="fr-CA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Sous-titre 2"/>
            <p:cNvSpPr txBox="1">
              <a:spLocks/>
            </p:cNvSpPr>
            <p:nvPr/>
          </p:nvSpPr>
          <p:spPr>
            <a:xfrm>
              <a:off x="694511" y="2883599"/>
              <a:ext cx="1985551" cy="7257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dirty="0" smtClean="0">
                  <a:solidFill>
                    <a:schemeClr val="tx1"/>
                  </a:solidFill>
                </a:rPr>
                <a:t>Présenter l’</a:t>
              </a:r>
              <a:r>
                <a:rPr lang="fr-CA" sz="1100" b="1" dirty="0" smtClean="0">
                  <a:solidFill>
                    <a:schemeClr val="tx1"/>
                  </a:solidFill>
                </a:rPr>
                <a:t>information</a:t>
              </a:r>
              <a:br>
                <a:rPr lang="fr-CA" sz="1100" b="1" dirty="0" smtClean="0">
                  <a:solidFill>
                    <a:schemeClr val="tx1"/>
                  </a:solidFill>
                </a:rPr>
              </a:br>
              <a:r>
                <a:rPr lang="fr-CA" sz="1100" dirty="0" smtClean="0">
                  <a:solidFill>
                    <a:schemeClr val="tx1"/>
                  </a:solidFill>
                </a:rPr>
                <a:t>et le </a:t>
              </a:r>
              <a:r>
                <a:rPr lang="fr-CA" sz="1100" b="1" dirty="0" smtClean="0">
                  <a:solidFill>
                    <a:schemeClr val="tx1"/>
                  </a:solidFill>
                </a:rPr>
                <a:t>contenu</a:t>
              </a:r>
              <a:r>
                <a:rPr lang="fr-CA" sz="1100" dirty="0" smtClean="0">
                  <a:solidFill>
                    <a:schemeClr val="tx1"/>
                  </a:solidFill>
                </a:rPr>
                <a:t> de</a:t>
              </a:r>
              <a:br>
                <a:rPr lang="fr-CA" sz="1100" dirty="0" smtClean="0">
                  <a:solidFill>
                    <a:schemeClr val="tx1"/>
                  </a:solidFill>
                </a:rPr>
              </a:br>
              <a:r>
                <a:rPr lang="fr-CA" sz="1100" b="1" dirty="0" smtClean="0">
                  <a:solidFill>
                    <a:schemeClr val="tx1"/>
                  </a:solidFill>
                </a:rPr>
                <a:t>différentes manières</a:t>
              </a:r>
              <a:endParaRPr lang="fr-CA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Sous-titre 2"/>
            <p:cNvSpPr txBox="1">
              <a:spLocks/>
            </p:cNvSpPr>
            <p:nvPr/>
          </p:nvSpPr>
          <p:spPr>
            <a:xfrm>
              <a:off x="628497" y="3576959"/>
              <a:ext cx="2117577" cy="5832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b="1" dirty="0" smtClean="0">
                  <a:solidFill>
                    <a:srgbClr val="CC00CC"/>
                  </a:solidFill>
                </a:rPr>
                <a:t>Différents moyens</a:t>
              </a:r>
              <a:br>
                <a:rPr lang="fr-CA" sz="1100" b="1" dirty="0" smtClean="0">
                  <a:solidFill>
                    <a:srgbClr val="CC00CC"/>
                  </a:solidFill>
                </a:rPr>
              </a:br>
              <a:r>
                <a:rPr lang="fr-CA" sz="1100" b="1" dirty="0" smtClean="0">
                  <a:solidFill>
                    <a:srgbClr val="CC00CC"/>
                  </a:solidFill>
                </a:rPr>
                <a:t>de représentation</a:t>
              </a:r>
              <a:endParaRPr lang="fr-CA" sz="11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45" name="Grouper 44"/>
          <p:cNvGrpSpPr/>
          <p:nvPr/>
        </p:nvGrpSpPr>
        <p:grpSpPr>
          <a:xfrm>
            <a:off x="3362498" y="1036800"/>
            <a:ext cx="2274255" cy="3162240"/>
            <a:chOff x="3220243" y="997920"/>
            <a:chExt cx="2274255" cy="3162240"/>
          </a:xfrm>
        </p:grpSpPr>
        <p:sp>
          <p:nvSpPr>
            <p:cNvPr id="28" name="Rectangle 27"/>
            <p:cNvSpPr/>
            <p:nvPr/>
          </p:nvSpPr>
          <p:spPr>
            <a:xfrm>
              <a:off x="3297995" y="997920"/>
              <a:ext cx="2117577" cy="316224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177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97995" y="2922479"/>
              <a:ext cx="2117577" cy="654480"/>
            </a:xfrm>
            <a:prstGeom prst="rect">
              <a:avLst/>
            </a:prstGeom>
            <a:solidFill>
              <a:srgbClr val="177FCC">
                <a:alpha val="2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97995" y="997920"/>
              <a:ext cx="2117577" cy="556253"/>
            </a:xfrm>
            <a:prstGeom prst="rect">
              <a:avLst/>
            </a:prstGeom>
            <a:solidFill>
              <a:srgbClr val="177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Sous-titre 2"/>
            <p:cNvSpPr txBox="1">
              <a:spLocks/>
            </p:cNvSpPr>
            <p:nvPr/>
          </p:nvSpPr>
          <p:spPr>
            <a:xfrm>
              <a:off x="3364008" y="999228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>
                  <a:solidFill>
                    <a:srgbClr val="FFFFFF"/>
                  </a:solidFill>
                </a:rPr>
                <a:t>SYSTÈME STRATÉGIQUE</a:t>
              </a:r>
            </a:p>
          </p:txBody>
        </p:sp>
        <p:sp>
          <p:nvSpPr>
            <p:cNvPr id="33" name="Sous-titre 2"/>
            <p:cNvSpPr txBox="1">
              <a:spLocks/>
            </p:cNvSpPr>
            <p:nvPr/>
          </p:nvSpPr>
          <p:spPr>
            <a:xfrm>
              <a:off x="3364008" y="1521773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>
                  <a:solidFill>
                    <a:schemeClr val="tx1"/>
                  </a:solidFill>
                </a:rPr>
                <a:t>Le « COMMENT »</a:t>
              </a:r>
              <a:br>
                <a:rPr lang="fr-CA" sz="1400" b="1" dirty="0">
                  <a:solidFill>
                    <a:schemeClr val="tx1"/>
                  </a:solidFill>
                </a:rPr>
              </a:br>
              <a:r>
                <a:rPr lang="fr-CA" sz="1400" b="1" dirty="0">
                  <a:solidFill>
                    <a:schemeClr val="tx1"/>
                  </a:solidFill>
                </a:rPr>
                <a:t>de l’apprentissage</a:t>
              </a:r>
            </a:p>
          </p:txBody>
        </p:sp>
        <p:pic>
          <p:nvPicPr>
            <p:cNvPr id="15" name="Image 14" descr="cerveau_strategi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788" y="2046414"/>
              <a:ext cx="901990" cy="77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34" name="Sous-titre 2"/>
            <p:cNvSpPr txBox="1">
              <a:spLocks/>
            </p:cNvSpPr>
            <p:nvPr/>
          </p:nvSpPr>
          <p:spPr>
            <a:xfrm>
              <a:off x="3297995" y="2883599"/>
              <a:ext cx="2117575" cy="7257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dirty="0">
                  <a:solidFill>
                    <a:schemeClr val="tx1"/>
                  </a:solidFill>
                </a:rPr>
                <a:t>Diversifier les </a:t>
              </a:r>
              <a:r>
                <a:rPr lang="fr-CA" sz="1100" b="1" dirty="0">
                  <a:solidFill>
                    <a:schemeClr val="tx1"/>
                  </a:solidFill>
                </a:rPr>
                <a:t>façons</a:t>
              </a:r>
              <a:r>
                <a:rPr lang="fr-CA" sz="1100" dirty="0">
                  <a:solidFill>
                    <a:schemeClr val="tx1"/>
                  </a:solidFill>
                </a:rPr>
                <a:t> avec lesquelles les élèves peuvent </a:t>
              </a:r>
              <a:r>
                <a:rPr lang="fr-CA" sz="1100" b="1" dirty="0">
                  <a:solidFill>
                    <a:schemeClr val="tx1"/>
                  </a:solidFill>
                </a:rPr>
                <a:t>exprimer</a:t>
              </a:r>
              <a:r>
                <a:rPr lang="fr-CA" sz="1100" dirty="0">
                  <a:solidFill>
                    <a:schemeClr val="tx1"/>
                  </a:solidFill>
                </a:rPr>
                <a:t> ce qu’ils savent</a:t>
              </a:r>
            </a:p>
          </p:txBody>
        </p:sp>
        <p:sp>
          <p:nvSpPr>
            <p:cNvPr id="35" name="Sous-titre 2"/>
            <p:cNvSpPr txBox="1">
              <a:spLocks/>
            </p:cNvSpPr>
            <p:nvPr/>
          </p:nvSpPr>
          <p:spPr>
            <a:xfrm>
              <a:off x="3220243" y="3576959"/>
              <a:ext cx="2274255" cy="5832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b="1" dirty="0" smtClean="0">
                  <a:solidFill>
                    <a:srgbClr val="1394D6"/>
                  </a:solidFill>
                </a:rPr>
                <a:t>Différents moyens</a:t>
              </a:r>
              <a:br>
                <a:rPr lang="fr-CA" sz="1100" b="1" dirty="0" smtClean="0">
                  <a:solidFill>
                    <a:srgbClr val="1394D6"/>
                  </a:solidFill>
                </a:rPr>
              </a:br>
              <a:r>
                <a:rPr lang="fr-CA" sz="1100" b="1" dirty="0" smtClean="0">
                  <a:solidFill>
                    <a:srgbClr val="1394D6"/>
                  </a:solidFill>
                </a:rPr>
                <a:t>d’action et </a:t>
              </a:r>
              <a:r>
                <a:rPr lang="fr-CA" sz="1100" b="1" dirty="0">
                  <a:solidFill>
                    <a:srgbClr val="1394D6"/>
                  </a:solidFill>
                </a:rPr>
                <a:t>d’expression</a:t>
              </a:r>
            </a:p>
          </p:txBody>
        </p:sp>
      </p:grpSp>
      <p:sp>
        <p:nvSpPr>
          <p:cNvPr id="46" name="Sous-titre 2"/>
          <p:cNvSpPr txBox="1">
            <a:spLocks/>
          </p:cNvSpPr>
          <p:nvPr/>
        </p:nvSpPr>
        <p:spPr>
          <a:xfrm>
            <a:off x="6168357" y="4302721"/>
            <a:ext cx="2118753" cy="541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200" dirty="0">
                <a:solidFill>
                  <a:schemeClr val="accent4"/>
                </a:solidFill>
              </a:rPr>
              <a:t>Des élèves </a:t>
            </a:r>
            <a:r>
              <a:rPr lang="fr-CA" sz="1200" dirty="0" smtClean="0">
                <a:solidFill>
                  <a:schemeClr val="accent4"/>
                </a:solidFill>
              </a:rPr>
              <a:t>motivés</a:t>
            </a:r>
            <a:br>
              <a:rPr lang="fr-CA" sz="1200" dirty="0" smtClean="0">
                <a:solidFill>
                  <a:schemeClr val="accent4"/>
                </a:solidFill>
              </a:rPr>
            </a:br>
            <a:r>
              <a:rPr lang="fr-CA" sz="1200" dirty="0" smtClean="0">
                <a:solidFill>
                  <a:schemeClr val="accent4"/>
                </a:solidFill>
              </a:rPr>
              <a:t>et déterminés</a:t>
            </a:r>
            <a:endParaRPr lang="fr-CA" sz="1200" dirty="0">
              <a:solidFill>
                <a:schemeClr val="accent4"/>
              </a:solidFill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6090606" y="1036800"/>
            <a:ext cx="2274255" cy="3162240"/>
            <a:chOff x="6129476" y="997920"/>
            <a:chExt cx="2274255" cy="3162240"/>
          </a:xfrm>
        </p:grpSpPr>
        <p:sp>
          <p:nvSpPr>
            <p:cNvPr id="37" name="Rectangle 36"/>
            <p:cNvSpPr/>
            <p:nvPr/>
          </p:nvSpPr>
          <p:spPr>
            <a:xfrm>
              <a:off x="6207228" y="997920"/>
              <a:ext cx="2117577" cy="316224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21B88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07228" y="2922479"/>
              <a:ext cx="2117577" cy="654480"/>
            </a:xfrm>
            <a:prstGeom prst="rect">
              <a:avLst/>
            </a:prstGeom>
            <a:solidFill>
              <a:srgbClr val="21B884">
                <a:alpha val="2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207228" y="997920"/>
              <a:ext cx="2117577" cy="556253"/>
            </a:xfrm>
            <a:prstGeom prst="rect">
              <a:avLst/>
            </a:prstGeom>
            <a:solidFill>
              <a:srgbClr val="21B8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Sous-titre 2"/>
            <p:cNvSpPr txBox="1">
              <a:spLocks/>
            </p:cNvSpPr>
            <p:nvPr/>
          </p:nvSpPr>
          <p:spPr>
            <a:xfrm>
              <a:off x="6273241" y="999228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>
                  <a:solidFill>
                    <a:schemeClr val="bg1"/>
                  </a:solidFill>
                </a:rPr>
                <a:t>SYSTÈME</a:t>
              </a:r>
              <a:br>
                <a:rPr lang="fr-CA" sz="1400" b="1" dirty="0">
                  <a:solidFill>
                    <a:schemeClr val="bg1"/>
                  </a:solidFill>
                </a:rPr>
              </a:br>
              <a:r>
                <a:rPr lang="fr-CA" sz="1400" b="1" dirty="0">
                  <a:solidFill>
                    <a:schemeClr val="bg1"/>
                  </a:solidFill>
                </a:rPr>
                <a:t>AFFECTIF</a:t>
              </a:r>
            </a:p>
          </p:txBody>
        </p:sp>
        <p:sp>
          <p:nvSpPr>
            <p:cNvPr id="41" name="Sous-titre 2"/>
            <p:cNvSpPr txBox="1">
              <a:spLocks/>
            </p:cNvSpPr>
            <p:nvPr/>
          </p:nvSpPr>
          <p:spPr>
            <a:xfrm>
              <a:off x="6273241" y="1521773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>
                  <a:solidFill>
                    <a:schemeClr val="tx1"/>
                  </a:solidFill>
                </a:rPr>
                <a:t>Le « POURQUOI »</a:t>
              </a:r>
              <a:br>
                <a:rPr lang="fr-CA" sz="1400" b="1" dirty="0">
                  <a:solidFill>
                    <a:schemeClr val="tx1"/>
                  </a:solidFill>
                </a:rPr>
              </a:br>
              <a:r>
                <a:rPr lang="fr-CA" sz="1400" b="1" dirty="0">
                  <a:solidFill>
                    <a:schemeClr val="tx1"/>
                  </a:solidFill>
                </a:rPr>
                <a:t>de l’apprentissage</a:t>
              </a:r>
            </a:p>
          </p:txBody>
        </p:sp>
        <p:sp>
          <p:nvSpPr>
            <p:cNvPr id="43" name="Sous-titre 2"/>
            <p:cNvSpPr txBox="1">
              <a:spLocks/>
            </p:cNvSpPr>
            <p:nvPr/>
          </p:nvSpPr>
          <p:spPr>
            <a:xfrm>
              <a:off x="6207228" y="2883599"/>
              <a:ext cx="2117575" cy="7257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dirty="0">
                  <a:solidFill>
                    <a:schemeClr val="tx1"/>
                  </a:solidFill>
                </a:rPr>
                <a:t>Stimuler l’</a:t>
              </a:r>
              <a:r>
                <a:rPr lang="fr-CA" sz="1100" b="1" dirty="0">
                  <a:solidFill>
                    <a:schemeClr val="tx1"/>
                  </a:solidFill>
                </a:rPr>
                <a:t>intérêt</a:t>
              </a:r>
              <a:r>
                <a:rPr lang="fr-CA" sz="1100" dirty="0">
                  <a:solidFill>
                    <a:schemeClr val="tx1"/>
                  </a:solidFill>
                </a:rPr>
                <a:t> </a:t>
              </a:r>
              <a:r>
                <a:rPr lang="fr-CA" sz="1100" dirty="0" smtClean="0">
                  <a:solidFill>
                    <a:schemeClr val="tx1"/>
                  </a:solidFill>
                </a:rPr>
                <a:t>et</a:t>
              </a:r>
              <a:br>
                <a:rPr lang="fr-CA" sz="1100" dirty="0" smtClean="0">
                  <a:solidFill>
                    <a:schemeClr val="tx1"/>
                  </a:solidFill>
                </a:rPr>
              </a:br>
              <a:r>
                <a:rPr lang="fr-CA" sz="1100" dirty="0" smtClean="0">
                  <a:solidFill>
                    <a:schemeClr val="tx1"/>
                  </a:solidFill>
                </a:rPr>
                <a:t>la </a:t>
              </a:r>
              <a:r>
                <a:rPr lang="fr-CA" sz="1100" b="1" dirty="0">
                  <a:solidFill>
                    <a:schemeClr val="tx1"/>
                  </a:solidFill>
                </a:rPr>
                <a:t>motivation</a:t>
              </a:r>
              <a:r>
                <a:rPr lang="fr-CA" sz="1100" dirty="0">
                  <a:solidFill>
                    <a:schemeClr val="tx1"/>
                  </a:solidFill>
                </a:rPr>
                <a:t> envers l’apprentissage</a:t>
              </a:r>
            </a:p>
          </p:txBody>
        </p:sp>
        <p:sp>
          <p:nvSpPr>
            <p:cNvPr id="44" name="Sous-titre 2"/>
            <p:cNvSpPr txBox="1">
              <a:spLocks/>
            </p:cNvSpPr>
            <p:nvPr/>
          </p:nvSpPr>
          <p:spPr>
            <a:xfrm>
              <a:off x="6129476" y="3576959"/>
              <a:ext cx="2274255" cy="5832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b="1" dirty="0" smtClean="0">
                  <a:solidFill>
                    <a:schemeClr val="accent4"/>
                  </a:solidFill>
                </a:rPr>
                <a:t>Différents moyens</a:t>
              </a:r>
              <a:br>
                <a:rPr lang="fr-CA" sz="1100" b="1" dirty="0" smtClean="0">
                  <a:solidFill>
                    <a:schemeClr val="accent4"/>
                  </a:solidFill>
                </a:rPr>
              </a:br>
              <a:r>
                <a:rPr lang="fr-CA" sz="1100" b="1" dirty="0" smtClean="0">
                  <a:solidFill>
                    <a:schemeClr val="accent4"/>
                  </a:solidFill>
                </a:rPr>
                <a:t>de participation</a:t>
              </a:r>
              <a:br>
                <a:rPr lang="fr-CA" sz="1100" b="1" dirty="0" smtClean="0">
                  <a:solidFill>
                    <a:schemeClr val="accent4"/>
                  </a:solidFill>
                </a:rPr>
              </a:br>
              <a:r>
                <a:rPr lang="fr-CA" sz="1100" b="1" dirty="0" smtClean="0">
                  <a:solidFill>
                    <a:schemeClr val="accent4"/>
                  </a:solidFill>
                </a:rPr>
                <a:t>et d’engagement</a:t>
              </a:r>
              <a:endParaRPr lang="fr-CA" sz="1100" b="1" dirty="0">
                <a:solidFill>
                  <a:schemeClr val="accent4"/>
                </a:solidFill>
              </a:endParaRPr>
            </a:p>
          </p:txBody>
        </p:sp>
        <p:pic>
          <p:nvPicPr>
            <p:cNvPr id="47" name="Image 46" descr="cerveau_affectif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763" y="2046414"/>
              <a:ext cx="901990" cy="77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3000"/>
                </a:prstClr>
              </a:outerShdw>
            </a:effectLst>
          </p:spPr>
        </p:pic>
      </p:grpSp>
      <p:sp>
        <p:nvSpPr>
          <p:cNvPr id="42" name="ZoneTexte 41"/>
          <p:cNvSpPr txBox="1"/>
          <p:nvPr/>
        </p:nvSpPr>
        <p:spPr>
          <a:xfrm>
            <a:off x="3797299" y="4752173"/>
            <a:ext cx="3911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00" b="1" dirty="0" smtClean="0"/>
              <a:t>Schéma tiré de la présentation </a:t>
            </a:r>
            <a:r>
              <a:rPr lang="fr-FR" sz="700" b="1" dirty="0" smtClean="0">
                <a:solidFill>
                  <a:schemeClr val="accent1"/>
                </a:solidFill>
              </a:rPr>
              <a:t>“Pédagogie inclusive… un cadeau</a:t>
            </a:r>
            <a:br>
              <a:rPr lang="fr-FR" sz="700" b="1" dirty="0" smtClean="0">
                <a:solidFill>
                  <a:schemeClr val="accent1"/>
                </a:solidFill>
              </a:rPr>
            </a:br>
            <a:r>
              <a:rPr lang="fr-FR" sz="700" b="1" dirty="0" smtClean="0">
                <a:solidFill>
                  <a:schemeClr val="accent1"/>
                </a:solidFill>
              </a:rPr>
              <a:t>à s’offrir! La CUA… un pas à la fois.” </a:t>
            </a:r>
            <a:r>
              <a:rPr lang="fr-FR" sz="700" b="1" dirty="0" smtClean="0"/>
              <a:t>par Isabelle </a:t>
            </a:r>
            <a:r>
              <a:rPr lang="fr-FR" sz="700" b="1" dirty="0" err="1" smtClean="0"/>
              <a:t>Quirion</a:t>
            </a:r>
            <a:r>
              <a:rPr lang="fr-FR" sz="700" b="1" dirty="0" smtClean="0"/>
              <a:t>, conseillère</a:t>
            </a:r>
            <a:br>
              <a:rPr lang="fr-FR" sz="700" b="1" dirty="0" smtClean="0"/>
            </a:br>
            <a:r>
              <a:rPr lang="fr-FR" sz="700" b="1" dirty="0" smtClean="0"/>
              <a:t>en services adaptés pour les collèges de l’Est du Québec</a:t>
            </a:r>
            <a:endParaRPr lang="fr-FR" sz="700" b="1" spc="80" dirty="0"/>
          </a:p>
        </p:txBody>
      </p:sp>
      <p:sp>
        <p:nvSpPr>
          <p:cNvPr id="48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49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5428982" y="104447"/>
            <a:ext cx="3794303" cy="776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OBJECTIFS DE</a:t>
            </a:r>
            <a:br>
              <a:rPr lang="fr-FR" sz="2400" b="1" dirty="0" smtClean="0">
                <a:solidFill>
                  <a:schemeClr val="bg1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LA PRÉSENTATION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424395" y="1150694"/>
            <a:ext cx="3452132" cy="402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en" sz="1800" b="1" dirty="0" smtClean="0">
                <a:solidFill>
                  <a:schemeClr val="tx1"/>
                </a:solidFill>
              </a:rPr>
              <a:t>Découvrir la CUA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4970512" y="881786"/>
            <a:ext cx="4239630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ous-titre 2"/>
          <p:cNvSpPr txBox="1">
            <a:spLocks/>
          </p:cNvSpPr>
          <p:nvPr/>
        </p:nvSpPr>
        <p:spPr>
          <a:xfrm>
            <a:off x="5428982" y="1581575"/>
            <a:ext cx="3452132" cy="950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en" sz="1800" b="1" dirty="0">
                <a:solidFill>
                  <a:schemeClr val="tx1"/>
                </a:solidFill>
              </a:rPr>
              <a:t>Connaître les avantages pour l’enseignant et les </a:t>
            </a:r>
            <a:r>
              <a:rPr lang="en" sz="1800" b="1" dirty="0" smtClean="0">
                <a:solidFill>
                  <a:schemeClr val="tx1"/>
                </a:solidFill>
              </a:rPr>
              <a:t>élèves</a:t>
            </a:r>
            <a:endParaRPr lang="en" sz="1800" b="1" dirty="0">
              <a:solidFill>
                <a:schemeClr val="tx1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5424395" y="2516017"/>
            <a:ext cx="3452132" cy="1249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en" sz="1800" b="1" dirty="0">
                <a:solidFill>
                  <a:schemeClr val="tx1"/>
                </a:solidFill>
              </a:rPr>
              <a:t>Amorcer une réflexion sur les possibilités d’application de la CUA </a:t>
            </a:r>
            <a:r>
              <a:rPr lang="en" sz="1800" b="1" dirty="0" smtClean="0">
                <a:solidFill>
                  <a:schemeClr val="tx1"/>
                </a:solidFill>
              </a:rPr>
              <a:t>dans votre centre</a:t>
            </a:r>
            <a:endParaRPr lang="en" sz="1800" b="1" dirty="0">
              <a:solidFill>
                <a:schemeClr val="tx1"/>
              </a:solidFill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5424395" y="3572183"/>
            <a:ext cx="3452132" cy="1249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 algn="l">
              <a:buClr>
                <a:schemeClr val="accent1"/>
              </a:buClr>
              <a:buFont typeface="Arial" pitchFamily="34" charset="0"/>
              <a:buChar char="•"/>
            </a:pPr>
            <a:endParaRPr lang="en" sz="1800" b="1" dirty="0">
              <a:solidFill>
                <a:schemeClr val="tx1"/>
              </a:solidFill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-1078329" y="4155802"/>
            <a:ext cx="5447129" cy="872580"/>
            <a:chOff x="991771" y="1488799"/>
            <a:chExt cx="5447129" cy="872580"/>
          </a:xfrm>
        </p:grpSpPr>
        <p:sp>
          <p:nvSpPr>
            <p:cNvPr id="12" name="ZoneTexte 11"/>
            <p:cNvSpPr txBox="1"/>
            <p:nvPr/>
          </p:nvSpPr>
          <p:spPr>
            <a:xfrm>
              <a:off x="3404771" y="1729256"/>
              <a:ext cx="11545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La</a:t>
              </a:r>
              <a:endParaRPr lang="fr-CA" sz="2000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734971" y="1488799"/>
              <a:ext cx="24245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000" b="1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CUA</a:t>
              </a:r>
              <a:endParaRPr lang="fr-CA" sz="4000" b="1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991771" y="1961269"/>
              <a:ext cx="5447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A" sz="2000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… à petits pas</a:t>
              </a:r>
              <a:endParaRPr lang="fr-CA" sz="2000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</p:grpSp>
      <p:grpSp>
        <p:nvGrpSpPr>
          <p:cNvPr id="15" name="Grouper 3"/>
          <p:cNvGrpSpPr/>
          <p:nvPr/>
        </p:nvGrpSpPr>
        <p:grpSpPr>
          <a:xfrm>
            <a:off x="8130781" y="4362506"/>
            <a:ext cx="1025439" cy="753830"/>
            <a:chOff x="8056069" y="4355715"/>
            <a:chExt cx="1025439" cy="753830"/>
          </a:xfrm>
        </p:grpSpPr>
        <p:pic>
          <p:nvPicPr>
            <p:cNvPr id="16" name="Image 15" descr="icone_video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169" y="4355715"/>
              <a:ext cx="659238" cy="531532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8056069" y="4863324"/>
              <a:ext cx="10254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spc="8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Intro</a:t>
              </a:r>
              <a:endParaRPr lang="fr-FR" sz="1000" b="1" spc="8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724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BD00C1"/>
                </a:solidFill>
              </a:rPr>
              <a:t>Système de reconnaissance – Le « QUOI »</a:t>
            </a:r>
            <a:br>
              <a:rPr lang="fr-FR" sz="2500" b="1" dirty="0" smtClean="0">
                <a:solidFill>
                  <a:srgbClr val="BD00C1"/>
                </a:solidFill>
              </a:rPr>
            </a:br>
            <a:endParaRPr lang="fr-FR" sz="2500" b="1" dirty="0">
              <a:solidFill>
                <a:srgbClr val="BD00C1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CC00CC"/>
              </a:buClr>
            </a:pP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Présenter l’information </a:t>
            </a:r>
            <a:endParaRPr lang="fr-CA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>
              <a:buClr>
                <a:srgbClr val="CC00CC"/>
              </a:buClr>
            </a:pP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et le contenu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fr-CA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>
              <a:buClr>
                <a:srgbClr val="CC00CC"/>
              </a:buClr>
            </a:pP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de différentes façons</a:t>
            </a:r>
            <a:endParaRPr lang="fr-CA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>
              <a:buClr>
                <a:srgbClr val="CC00CC"/>
              </a:buClr>
            </a:pPr>
            <a:endParaRPr lang="fr-CA" sz="3600" dirty="0">
              <a:solidFill>
                <a:srgbClr val="CC00CC"/>
              </a:solidFill>
              <a:cs typeface="Arial" panose="020B0604020202020204" pitchFamily="34" charset="0"/>
            </a:endParaRPr>
          </a:p>
          <a:p>
            <a:pPr lvl="1" algn="l">
              <a:buClr>
                <a:srgbClr val="CC00CC"/>
              </a:buClr>
            </a:pPr>
            <a:endParaRPr lang="fr-CA" sz="1800" dirty="0">
              <a:solidFill>
                <a:srgbClr val="CC00CC"/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6380388" y="1508813"/>
            <a:ext cx="2117578" cy="3162240"/>
            <a:chOff x="628497" y="997920"/>
            <a:chExt cx="2117578" cy="3162240"/>
          </a:xfrm>
        </p:grpSpPr>
        <p:sp>
          <p:nvSpPr>
            <p:cNvPr id="9" name="Rectangle 8"/>
            <p:cNvSpPr/>
            <p:nvPr/>
          </p:nvSpPr>
          <p:spPr>
            <a:xfrm>
              <a:off x="628498" y="997920"/>
              <a:ext cx="2117577" cy="316224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BD00C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498" y="2922479"/>
              <a:ext cx="2117577" cy="654480"/>
            </a:xfrm>
            <a:prstGeom prst="rect">
              <a:avLst/>
            </a:prstGeom>
            <a:solidFill>
              <a:srgbClr val="BD00C1">
                <a:alpha val="2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8498" y="997920"/>
              <a:ext cx="2117577" cy="556253"/>
            </a:xfrm>
            <a:prstGeom prst="rect">
              <a:avLst/>
            </a:prstGeom>
            <a:solidFill>
              <a:srgbClr val="BD00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 descr="cerveau_reconnaissanc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291" y="2046414"/>
              <a:ext cx="901990" cy="77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4" name="Sous-titre 2"/>
            <p:cNvSpPr txBox="1">
              <a:spLocks/>
            </p:cNvSpPr>
            <p:nvPr/>
          </p:nvSpPr>
          <p:spPr>
            <a:xfrm>
              <a:off x="694511" y="999228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 smtClean="0">
                  <a:solidFill>
                    <a:schemeClr val="bg1"/>
                  </a:solidFill>
                </a:rPr>
                <a:t>SYSTÈME DE RECONNAISSANCE</a:t>
              </a:r>
              <a:endParaRPr lang="fr-CA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Sous-titre 2"/>
            <p:cNvSpPr txBox="1">
              <a:spLocks/>
            </p:cNvSpPr>
            <p:nvPr/>
          </p:nvSpPr>
          <p:spPr>
            <a:xfrm>
              <a:off x="694511" y="1521773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 smtClean="0">
                  <a:solidFill>
                    <a:schemeClr val="tx1"/>
                  </a:solidFill>
                </a:rPr>
                <a:t>Le « QUOI » de l’apprentissage</a:t>
              </a:r>
              <a:endParaRPr lang="fr-CA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Sous-titre 2"/>
            <p:cNvSpPr txBox="1">
              <a:spLocks/>
            </p:cNvSpPr>
            <p:nvPr/>
          </p:nvSpPr>
          <p:spPr>
            <a:xfrm>
              <a:off x="694511" y="2883599"/>
              <a:ext cx="1985551" cy="7257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dirty="0" smtClean="0">
                  <a:solidFill>
                    <a:schemeClr val="tx1"/>
                  </a:solidFill>
                </a:rPr>
                <a:t>Présenter l’</a:t>
              </a:r>
              <a:r>
                <a:rPr lang="fr-CA" sz="1100" b="1" dirty="0" smtClean="0">
                  <a:solidFill>
                    <a:schemeClr val="tx1"/>
                  </a:solidFill>
                </a:rPr>
                <a:t>information</a:t>
              </a:r>
              <a:br>
                <a:rPr lang="fr-CA" sz="1100" b="1" dirty="0" smtClean="0">
                  <a:solidFill>
                    <a:schemeClr val="tx1"/>
                  </a:solidFill>
                </a:rPr>
              </a:br>
              <a:r>
                <a:rPr lang="fr-CA" sz="1100" dirty="0" smtClean="0">
                  <a:solidFill>
                    <a:schemeClr val="tx1"/>
                  </a:solidFill>
                </a:rPr>
                <a:t>et le </a:t>
              </a:r>
              <a:r>
                <a:rPr lang="fr-CA" sz="1100" b="1" dirty="0" smtClean="0">
                  <a:solidFill>
                    <a:schemeClr val="tx1"/>
                  </a:solidFill>
                </a:rPr>
                <a:t>contenu</a:t>
              </a:r>
              <a:r>
                <a:rPr lang="fr-CA" sz="1100" dirty="0" smtClean="0">
                  <a:solidFill>
                    <a:schemeClr val="tx1"/>
                  </a:solidFill>
                </a:rPr>
                <a:t> de</a:t>
              </a:r>
              <a:br>
                <a:rPr lang="fr-CA" sz="1100" dirty="0" smtClean="0">
                  <a:solidFill>
                    <a:schemeClr val="tx1"/>
                  </a:solidFill>
                </a:rPr>
              </a:br>
              <a:r>
                <a:rPr lang="fr-CA" sz="1100" b="1" dirty="0" smtClean="0">
                  <a:solidFill>
                    <a:schemeClr val="tx1"/>
                  </a:solidFill>
                </a:rPr>
                <a:t>différentes manières</a:t>
              </a:r>
              <a:endParaRPr lang="fr-CA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Sous-titre 2"/>
            <p:cNvSpPr txBox="1">
              <a:spLocks/>
            </p:cNvSpPr>
            <p:nvPr/>
          </p:nvSpPr>
          <p:spPr>
            <a:xfrm>
              <a:off x="628497" y="3576959"/>
              <a:ext cx="2117577" cy="5832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b="1" dirty="0" smtClean="0">
                  <a:solidFill>
                    <a:srgbClr val="CC00CC"/>
                  </a:solidFill>
                </a:rPr>
                <a:t>Différents moyens</a:t>
              </a:r>
              <a:br>
                <a:rPr lang="fr-CA" sz="1100" b="1" dirty="0" smtClean="0">
                  <a:solidFill>
                    <a:srgbClr val="CC00CC"/>
                  </a:solidFill>
                </a:rPr>
              </a:br>
              <a:r>
                <a:rPr lang="fr-CA" sz="1100" b="1" dirty="0" smtClean="0">
                  <a:solidFill>
                    <a:srgbClr val="CC00CC"/>
                  </a:solidFill>
                </a:rPr>
                <a:t>de représentation</a:t>
              </a:r>
              <a:endParaRPr lang="fr-CA" sz="1100" b="1" dirty="0">
                <a:solidFill>
                  <a:srgbClr val="CC00CC"/>
                </a:solidFill>
              </a:endParaRPr>
            </a:p>
          </p:txBody>
        </p:sp>
      </p:grpSp>
      <p:sp>
        <p:nvSpPr>
          <p:cNvPr id="18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9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7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BD00C1"/>
                </a:solidFill>
              </a:rPr>
              <a:t>Moyens de représentation</a:t>
            </a:r>
            <a:endParaRPr lang="fr-FR" sz="2500" b="1" dirty="0">
              <a:solidFill>
                <a:srgbClr val="BD00C1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" sz="1800" b="1" dirty="0" smtClean="0">
                <a:solidFill>
                  <a:srgbClr val="4A494B"/>
                </a:solidFill>
              </a:rPr>
              <a:t>EXEMPLES</a:t>
            </a:r>
            <a:r>
              <a:rPr lang="fr-CA" sz="1800" b="1" dirty="0" smtClean="0">
                <a:solidFill>
                  <a:srgbClr val="4A494B"/>
                </a:solidFill>
              </a:rPr>
              <a:t/>
            </a:r>
            <a:br>
              <a:rPr lang="fr-CA" sz="1800" b="1" dirty="0" smtClean="0">
                <a:solidFill>
                  <a:srgbClr val="4A494B"/>
                </a:solidFill>
              </a:rPr>
            </a:br>
            <a:endParaRPr lang="en" sz="1800" b="1" dirty="0">
              <a:solidFill>
                <a:srgbClr val="4A494B"/>
              </a:solidFill>
            </a:endParaRP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Clr>
                <a:srgbClr val="BD00C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rgbClr val="4A494B"/>
                </a:solidFill>
              </a:rPr>
              <a:t>Représenter les concepts de façon </a:t>
            </a:r>
            <a:r>
              <a:rPr lang="en" sz="1800" dirty="0" smtClean="0">
                <a:solidFill>
                  <a:srgbClr val="4A494B"/>
                </a:solidFill>
              </a:rPr>
              <a:t>différentes façons.  </a:t>
            </a:r>
            <a:endParaRPr lang="en" sz="1800" dirty="0">
              <a:solidFill>
                <a:srgbClr val="4A494B"/>
              </a:solidFill>
            </a:endParaRP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Clr>
                <a:srgbClr val="BD00C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rgbClr val="4A494B"/>
                </a:solidFill>
              </a:rPr>
              <a:t>Varier les contenus de </a:t>
            </a:r>
            <a:r>
              <a:rPr lang="en" sz="1800" dirty="0" smtClean="0">
                <a:solidFill>
                  <a:srgbClr val="4A494B"/>
                </a:solidFill>
              </a:rPr>
              <a:t>travail.</a:t>
            </a:r>
            <a:endParaRPr lang="en" sz="1800" dirty="0">
              <a:solidFill>
                <a:srgbClr val="4A494B"/>
              </a:solidFill>
            </a:endParaRP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Clr>
                <a:srgbClr val="BD00C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rgbClr val="4A494B"/>
                </a:solidFill>
              </a:rPr>
              <a:t>Varier les </a:t>
            </a:r>
            <a:r>
              <a:rPr lang="en" sz="1800" dirty="0" smtClean="0">
                <a:solidFill>
                  <a:srgbClr val="4A494B"/>
                </a:solidFill>
              </a:rPr>
              <a:t>méthodes/stratégies.</a:t>
            </a:r>
            <a:endParaRPr lang="en" sz="1800" dirty="0">
              <a:solidFill>
                <a:srgbClr val="4A494B"/>
              </a:solidFill>
            </a:endParaRPr>
          </a:p>
          <a:p>
            <a:pPr marL="742950" lvl="1" indent="-285750" algn="l">
              <a:spcBef>
                <a:spcPts val="0"/>
              </a:spcBef>
              <a:buClr>
                <a:srgbClr val="BD00C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rgbClr val="4A494B"/>
                </a:solidFill>
              </a:rPr>
              <a:t>Varier les approches </a:t>
            </a:r>
            <a:r>
              <a:rPr lang="en" sz="1800" dirty="0" smtClean="0">
                <a:solidFill>
                  <a:srgbClr val="4A494B"/>
                </a:solidFill>
              </a:rPr>
              <a:t>pédagogiques</a:t>
            </a:r>
            <a:endParaRPr lang="fr-CA" sz="1800" dirty="0" smtClean="0">
              <a:solidFill>
                <a:srgbClr val="4A494B"/>
              </a:solidFill>
            </a:endParaRPr>
          </a:p>
          <a:p>
            <a:pPr marL="742950" lvl="1" indent="-285750" algn="l">
              <a:spcBef>
                <a:spcPts val="0"/>
              </a:spcBef>
              <a:buClr>
                <a:srgbClr val="BD00C1"/>
              </a:buClr>
              <a:buFont typeface="Arial" pitchFamily="34" charset="0"/>
              <a:buChar char="•"/>
            </a:pPr>
            <a:endParaRPr lang="en" sz="1800" dirty="0">
              <a:solidFill>
                <a:srgbClr val="4A494B"/>
              </a:solidFill>
            </a:endParaRPr>
          </a:p>
          <a:p>
            <a:pPr lvl="0" algn="l">
              <a:spcBef>
                <a:spcPts val="0"/>
              </a:spcBef>
            </a:pPr>
            <a:endParaRPr lang="fr-CA" sz="1800" dirty="0" smtClean="0">
              <a:solidFill>
                <a:srgbClr val="4A494B"/>
              </a:solidFill>
            </a:endParaRP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fr-CA" sz="1800" dirty="0" smtClean="0">
                <a:solidFill>
                  <a:srgbClr val="4A494B"/>
                </a:solidFill>
              </a:rPr>
              <a:t>Enseignement </a:t>
            </a:r>
            <a:r>
              <a:rPr lang="fr-CA" sz="1800" b="1" dirty="0" smtClean="0">
                <a:solidFill>
                  <a:srgbClr val="4A494B"/>
                </a:solidFill>
              </a:rPr>
              <a:t>EXPLICITE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</a:pPr>
            <a:r>
              <a:rPr lang="fr-CA" sz="1800" dirty="0" smtClean="0">
                <a:solidFill>
                  <a:srgbClr val="4A494B"/>
                </a:solidFill>
              </a:rPr>
              <a:t>Enseignement </a:t>
            </a:r>
            <a:r>
              <a:rPr lang="fr-CA" sz="1800" b="1" dirty="0" smtClean="0">
                <a:solidFill>
                  <a:srgbClr val="4A494B"/>
                </a:solidFill>
              </a:rPr>
              <a:t>COLLABORATIF</a:t>
            </a:r>
          </a:p>
          <a:p>
            <a:pPr lvl="0" algn="l">
              <a:spcBef>
                <a:spcPts val="0"/>
              </a:spcBef>
            </a:pPr>
            <a:endParaRPr lang="en" sz="1800" dirty="0">
              <a:solidFill>
                <a:srgbClr val="4A494B"/>
              </a:solidFill>
            </a:endParaRPr>
          </a:p>
          <a:p>
            <a:pPr lvl="0" algn="l">
              <a:spcBef>
                <a:spcPts val="0"/>
              </a:spcBef>
            </a:pPr>
            <a:endParaRPr lang="en" sz="1400" dirty="0">
              <a:solidFill>
                <a:srgbClr val="BD00C1"/>
              </a:solidFill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5591394" y="1385409"/>
            <a:ext cx="3137489" cy="5269048"/>
            <a:chOff x="5434190" y="1216486"/>
            <a:chExt cx="3294690" cy="55330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028" y="1216486"/>
              <a:ext cx="1786852" cy="3651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190" y="1911992"/>
              <a:ext cx="1835365" cy="4217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1382" y="2836532"/>
              <a:ext cx="1586509" cy="3913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ZoneTexte 11"/>
          <p:cNvSpPr txBox="1"/>
          <p:nvPr/>
        </p:nvSpPr>
        <p:spPr>
          <a:xfrm>
            <a:off x="7027283" y="4791307"/>
            <a:ext cx="1947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Merci à </a:t>
            </a:r>
            <a:r>
              <a:rPr lang="fr-FR" sz="800" b="1" dirty="0" smtClean="0">
                <a:solidFill>
                  <a:srgbClr val="BD00C1"/>
                </a:solidFill>
              </a:rPr>
              <a:t>Katia Marchand </a:t>
            </a:r>
            <a:r>
              <a:rPr lang="fr-FR" sz="800" b="1" dirty="0" smtClean="0">
                <a:solidFill>
                  <a:srgbClr val="929194"/>
                </a:solidFill>
              </a:rPr>
              <a:t>pour l’utilisation de ces documents</a:t>
            </a: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BD00C1"/>
                </a:solidFill>
              </a:rPr>
              <a:t>Moyens de représentation</a:t>
            </a:r>
            <a:endParaRPr lang="fr-FR" sz="2500" b="1" dirty="0">
              <a:solidFill>
                <a:srgbClr val="BD00C1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" sz="1800" b="1" dirty="0" smtClean="0">
                <a:solidFill>
                  <a:srgbClr val="4A494B"/>
                </a:solidFill>
              </a:rPr>
              <a:t>EXEMPLES</a:t>
            </a:r>
            <a:r>
              <a:rPr lang="fr-CA" sz="1800" b="1" dirty="0" smtClean="0">
                <a:solidFill>
                  <a:srgbClr val="4A494B"/>
                </a:solidFill>
              </a:rPr>
              <a:t> </a:t>
            </a:r>
            <a:r>
              <a:rPr lang="fr-CA" sz="1800" dirty="0" smtClean="0">
                <a:solidFill>
                  <a:srgbClr val="4A494B"/>
                </a:solidFill>
              </a:rPr>
              <a:t>(…suite)</a:t>
            </a:r>
          </a:p>
          <a:p>
            <a:pPr lvl="0" algn="l">
              <a:spcBef>
                <a:spcPts val="0"/>
              </a:spcBef>
            </a:pPr>
            <a:endParaRPr lang="en" sz="1800" dirty="0">
              <a:solidFill>
                <a:srgbClr val="4A494B"/>
              </a:solidFill>
            </a:endParaRP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Clr>
                <a:srgbClr val="BD00C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Présenter du matériel et des </a:t>
            </a:r>
            <a:r>
              <a:rPr lang="en" sz="1800" dirty="0" smtClean="0">
                <a:solidFill>
                  <a:schemeClr val="tx1"/>
                </a:solidFill>
              </a:rPr>
              <a:t>tâches</a:t>
            </a:r>
            <a:r>
              <a:rPr lang="fr-CA" sz="1800" dirty="0">
                <a:solidFill>
                  <a:schemeClr val="tx1"/>
                </a:solidFill>
              </a:rPr>
              <a:t/>
            </a:r>
            <a:br>
              <a:rPr lang="fr-CA" sz="1800" dirty="0">
                <a:solidFill>
                  <a:schemeClr val="tx1"/>
                </a:solidFill>
              </a:rPr>
            </a:br>
            <a:r>
              <a:rPr lang="en" sz="1800" dirty="0" smtClean="0">
                <a:solidFill>
                  <a:schemeClr val="tx1"/>
                </a:solidFill>
              </a:rPr>
              <a:t>de</a:t>
            </a:r>
            <a:r>
              <a:rPr lang="fr-CA" sz="1800" dirty="0" smtClean="0">
                <a:solidFill>
                  <a:schemeClr val="tx1"/>
                </a:solidFill>
              </a:rPr>
              <a:t> </a:t>
            </a:r>
            <a:r>
              <a:rPr lang="en" sz="1800" dirty="0" smtClean="0">
                <a:solidFill>
                  <a:schemeClr val="tx1"/>
                </a:solidFill>
              </a:rPr>
              <a:t>façon</a:t>
            </a:r>
            <a:r>
              <a:rPr lang="fr-CA" sz="1800" dirty="0" smtClean="0">
                <a:solidFill>
                  <a:schemeClr val="tx1"/>
                </a:solidFill>
              </a:rPr>
              <a:t> </a:t>
            </a:r>
            <a:r>
              <a:rPr lang="en" sz="1800" dirty="0" smtClean="0">
                <a:solidFill>
                  <a:schemeClr val="tx1"/>
                </a:solidFill>
              </a:rPr>
              <a:t>claire </a:t>
            </a:r>
            <a:r>
              <a:rPr lang="en" sz="1800" dirty="0">
                <a:solidFill>
                  <a:schemeClr val="tx1"/>
                </a:solidFill>
              </a:rPr>
              <a:t>et </a:t>
            </a:r>
            <a:r>
              <a:rPr lang="en" sz="1800" dirty="0" smtClean="0">
                <a:solidFill>
                  <a:schemeClr val="tx1"/>
                </a:solidFill>
              </a:rPr>
              <a:t>accessible.</a:t>
            </a:r>
            <a:endParaRPr lang="en" sz="1800" dirty="0">
              <a:solidFill>
                <a:schemeClr val="tx1"/>
              </a:solidFill>
            </a:endParaRPr>
          </a:p>
          <a:p>
            <a:pPr marL="742950" lvl="1" indent="-285750" algn="l">
              <a:spcBef>
                <a:spcPts val="0"/>
              </a:spcBef>
              <a:spcAft>
                <a:spcPts val="600"/>
              </a:spcAft>
              <a:buClr>
                <a:srgbClr val="BD00C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Favoriser les </a:t>
            </a:r>
            <a:r>
              <a:rPr lang="en" sz="1800" dirty="0" smtClean="0">
                <a:solidFill>
                  <a:schemeClr val="tx1"/>
                </a:solidFill>
              </a:rPr>
              <a:t>présentations</a:t>
            </a:r>
            <a:r>
              <a:rPr lang="fr-CA" sz="1800" dirty="0" smtClean="0">
                <a:solidFill>
                  <a:schemeClr val="tx1"/>
                </a:solidFill>
              </a:rPr>
              <a:t/>
            </a:r>
            <a:br>
              <a:rPr lang="fr-CA" sz="1800" dirty="0" smtClean="0">
                <a:solidFill>
                  <a:schemeClr val="tx1"/>
                </a:solidFill>
              </a:rPr>
            </a:br>
            <a:r>
              <a:rPr lang="en" sz="1800" dirty="0" smtClean="0">
                <a:solidFill>
                  <a:schemeClr val="tx1"/>
                </a:solidFill>
              </a:rPr>
              <a:t>combinant </a:t>
            </a:r>
            <a:r>
              <a:rPr lang="en" sz="1800" dirty="0">
                <a:solidFill>
                  <a:schemeClr val="tx1"/>
                </a:solidFill>
              </a:rPr>
              <a:t>au moins deux </a:t>
            </a:r>
            <a:r>
              <a:rPr lang="en" sz="1800" dirty="0" smtClean="0">
                <a:solidFill>
                  <a:schemeClr val="tx1"/>
                </a:solidFill>
              </a:rPr>
              <a:t>sens.</a:t>
            </a:r>
            <a:endParaRPr lang="en" sz="1800" dirty="0">
              <a:solidFill>
                <a:schemeClr val="tx1"/>
              </a:solidFill>
            </a:endParaRPr>
          </a:p>
          <a:p>
            <a:pPr marL="742950" lvl="1" indent="-285750" algn="l">
              <a:spcBef>
                <a:spcPts val="0"/>
              </a:spcBef>
              <a:buClr>
                <a:srgbClr val="BD00C1"/>
              </a:buClr>
              <a:buFont typeface="Arial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Éviter la surcharge </a:t>
            </a:r>
            <a:r>
              <a:rPr lang="en" sz="1800" dirty="0" smtClean="0">
                <a:solidFill>
                  <a:schemeClr val="tx1"/>
                </a:solidFill>
              </a:rPr>
              <a:t>cognitive.</a:t>
            </a:r>
            <a:endParaRPr lang="en" sz="1800" dirty="0">
              <a:solidFill>
                <a:schemeClr val="tx1"/>
              </a:solidFill>
            </a:endParaRPr>
          </a:p>
        </p:txBody>
      </p:sp>
      <p:pic>
        <p:nvPicPr>
          <p:cNvPr id="2" name="Image 1" descr="sen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r="20301"/>
          <a:stretch/>
        </p:blipFill>
        <p:spPr>
          <a:xfrm>
            <a:off x="4999774" y="966775"/>
            <a:ext cx="3800398" cy="3587304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BD00C1"/>
                </a:solidFill>
              </a:rPr>
              <a:t>Synthèse</a:t>
            </a:r>
            <a:endParaRPr lang="fr-FR" sz="2500" b="1" dirty="0">
              <a:solidFill>
                <a:srgbClr val="BD00C1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800" b="1" dirty="0">
                <a:solidFill>
                  <a:srgbClr val="BD00C1"/>
                </a:solidFill>
                <a:cs typeface="Arial" panose="020B0604020202020204" pitchFamily="34" charset="0"/>
              </a:rPr>
              <a:t>Comment représenter les concepts essentiels du cours</a:t>
            </a:r>
            <a:r>
              <a:rPr lang="fr-CA" sz="1800" b="1" dirty="0" smtClean="0">
                <a:solidFill>
                  <a:srgbClr val="BD00C1"/>
                </a:solidFill>
                <a:cs typeface="Arial" panose="020B0604020202020204" pitchFamily="34" charset="0"/>
              </a:rPr>
              <a:t>?</a:t>
            </a:r>
            <a:br>
              <a:rPr lang="fr-CA" sz="1800" b="1" dirty="0" smtClean="0">
                <a:solidFill>
                  <a:srgbClr val="BD00C1"/>
                </a:solidFill>
                <a:cs typeface="Arial" panose="020B0604020202020204" pitchFamily="34" charset="0"/>
              </a:rPr>
            </a:br>
            <a:r>
              <a:rPr lang="fr-CA" sz="1800" b="1" dirty="0" smtClean="0">
                <a:solidFill>
                  <a:srgbClr val="BD00C1"/>
                </a:solidFill>
                <a:cs typeface="Arial" panose="020B0604020202020204" pitchFamily="34" charset="0"/>
              </a:rPr>
              <a:t>Comment </a:t>
            </a:r>
            <a:r>
              <a:rPr lang="fr-CA" sz="1800" b="1" dirty="0">
                <a:solidFill>
                  <a:srgbClr val="BD00C1"/>
                </a:solidFill>
                <a:cs typeface="Arial" panose="020B0604020202020204" pitchFamily="34" charset="0"/>
              </a:rPr>
              <a:t>donner du sens à l’information? </a:t>
            </a:r>
          </a:p>
          <a:p>
            <a:pPr algn="l"/>
            <a:endParaRPr lang="fr-CA" sz="1800" dirty="0">
              <a:solidFill>
                <a:srgbClr val="4A494B"/>
              </a:solidFill>
              <a:cs typeface="Arial" panose="020B0604020202020204" pitchFamily="34" charset="0"/>
            </a:endParaRPr>
          </a:p>
          <a:p>
            <a:pPr algn="l"/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Les élèves accèdent à l’information sous divers formats. Varier la 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façon</a:t>
            </a:r>
            <a:b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</a:b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de </a:t>
            </a: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communiquer le contenu du cours augmente la probabilité d’accès à l’information et de compréhension, donc l’efficacité de votre enseignement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fr-CA" sz="1800" u="sng" dirty="0">
              <a:solidFill>
                <a:srgbClr val="4A494B"/>
              </a:solidFill>
              <a:cs typeface="Arial" panose="020B0604020202020204" pitchFamily="34" charset="0"/>
              <a:hlinkClick r:id="rId4"/>
            </a:endParaRPr>
          </a:p>
          <a:p>
            <a:pPr algn="l"/>
            <a:r>
              <a:rPr lang="fr-CA" sz="1800" b="1" dirty="0" smtClean="0">
                <a:solidFill>
                  <a:srgbClr val="BD00C1"/>
                </a:solidFill>
                <a:cs typeface="Arial" panose="020B0604020202020204" pitchFamily="34" charset="0"/>
              </a:rPr>
              <a:t>VARIER, SIMPLIFIER, COMBINER</a:t>
            </a:r>
            <a:endParaRPr lang="en" sz="1800" u="sng" dirty="0">
              <a:solidFill>
                <a:srgbClr val="4A494B"/>
              </a:solidFill>
              <a:hlinkClick r:id="rId4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chemeClr val="accent2"/>
                </a:solidFill>
              </a:rPr>
              <a:t>Système stratégique – Le « COMMENT »</a:t>
            </a:r>
            <a:br>
              <a:rPr lang="fr-FR" sz="2500" b="1" dirty="0" smtClean="0">
                <a:solidFill>
                  <a:schemeClr val="accent2"/>
                </a:solidFill>
              </a:rPr>
            </a:br>
            <a:endParaRPr lang="fr-FR" sz="2500" b="1" dirty="0">
              <a:solidFill>
                <a:schemeClr val="accent2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Permettre aux élèves </a:t>
            </a:r>
            <a:endParaRPr lang="fr-CA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d’utiliser 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différentes </a:t>
            </a:r>
            <a:endParaRPr lang="fr-CA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façons pour démontrer</a:t>
            </a:r>
            <a:b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ce 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qu’ils </a:t>
            </a: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savent</a:t>
            </a:r>
            <a:b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fr-CA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6304128" y="1508813"/>
            <a:ext cx="2274255" cy="3162240"/>
            <a:chOff x="3220243" y="997920"/>
            <a:chExt cx="2274255" cy="3162240"/>
          </a:xfrm>
        </p:grpSpPr>
        <p:sp>
          <p:nvSpPr>
            <p:cNvPr id="19" name="Rectangle 18"/>
            <p:cNvSpPr/>
            <p:nvPr/>
          </p:nvSpPr>
          <p:spPr>
            <a:xfrm>
              <a:off x="3297995" y="997920"/>
              <a:ext cx="2117577" cy="316224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177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97995" y="2922479"/>
              <a:ext cx="2117577" cy="654480"/>
            </a:xfrm>
            <a:prstGeom prst="rect">
              <a:avLst/>
            </a:prstGeom>
            <a:solidFill>
              <a:srgbClr val="177FCC">
                <a:alpha val="2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97995" y="997920"/>
              <a:ext cx="2117577" cy="556253"/>
            </a:xfrm>
            <a:prstGeom prst="rect">
              <a:avLst/>
            </a:prstGeom>
            <a:solidFill>
              <a:srgbClr val="177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ous-titre 2"/>
            <p:cNvSpPr txBox="1">
              <a:spLocks/>
            </p:cNvSpPr>
            <p:nvPr/>
          </p:nvSpPr>
          <p:spPr>
            <a:xfrm>
              <a:off x="3364008" y="999228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>
                  <a:solidFill>
                    <a:srgbClr val="FFFFFF"/>
                  </a:solidFill>
                </a:rPr>
                <a:t>SYSTÈME STRATÉGIQUE</a:t>
              </a:r>
            </a:p>
          </p:txBody>
        </p:sp>
        <p:sp>
          <p:nvSpPr>
            <p:cNvPr id="23" name="Sous-titre 2"/>
            <p:cNvSpPr txBox="1">
              <a:spLocks/>
            </p:cNvSpPr>
            <p:nvPr/>
          </p:nvSpPr>
          <p:spPr>
            <a:xfrm>
              <a:off x="3364008" y="1521773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>
                  <a:solidFill>
                    <a:schemeClr val="tx1"/>
                  </a:solidFill>
                </a:rPr>
                <a:t>Le « COMMENT »</a:t>
              </a:r>
              <a:br>
                <a:rPr lang="fr-CA" sz="1400" b="1" dirty="0">
                  <a:solidFill>
                    <a:schemeClr val="tx1"/>
                  </a:solidFill>
                </a:rPr>
              </a:br>
              <a:r>
                <a:rPr lang="fr-CA" sz="1400" b="1" dirty="0">
                  <a:solidFill>
                    <a:schemeClr val="tx1"/>
                  </a:solidFill>
                </a:rPr>
                <a:t>de l’apprentissage</a:t>
              </a:r>
            </a:p>
          </p:txBody>
        </p:sp>
        <p:pic>
          <p:nvPicPr>
            <p:cNvPr id="24" name="Image 23" descr="cerveau_strategi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788" y="2046414"/>
              <a:ext cx="901990" cy="77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25" name="Sous-titre 2"/>
            <p:cNvSpPr txBox="1">
              <a:spLocks/>
            </p:cNvSpPr>
            <p:nvPr/>
          </p:nvSpPr>
          <p:spPr>
            <a:xfrm>
              <a:off x="3297995" y="2883599"/>
              <a:ext cx="2117575" cy="7257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dirty="0">
                  <a:solidFill>
                    <a:schemeClr val="tx1"/>
                  </a:solidFill>
                </a:rPr>
                <a:t>Diversifier les </a:t>
              </a:r>
              <a:r>
                <a:rPr lang="fr-CA" sz="1100" b="1" dirty="0">
                  <a:solidFill>
                    <a:schemeClr val="tx1"/>
                  </a:solidFill>
                </a:rPr>
                <a:t>façons</a:t>
              </a:r>
              <a:r>
                <a:rPr lang="fr-CA" sz="1100" dirty="0">
                  <a:solidFill>
                    <a:schemeClr val="tx1"/>
                  </a:solidFill>
                </a:rPr>
                <a:t> avec lesquelles les élèves peuvent </a:t>
              </a:r>
              <a:r>
                <a:rPr lang="fr-CA" sz="1100" b="1" dirty="0">
                  <a:solidFill>
                    <a:schemeClr val="tx1"/>
                  </a:solidFill>
                </a:rPr>
                <a:t>exprimer</a:t>
              </a:r>
              <a:r>
                <a:rPr lang="fr-CA" sz="1100" dirty="0">
                  <a:solidFill>
                    <a:schemeClr val="tx1"/>
                  </a:solidFill>
                </a:rPr>
                <a:t> ce qu’ils savent</a:t>
              </a:r>
            </a:p>
          </p:txBody>
        </p:sp>
        <p:sp>
          <p:nvSpPr>
            <p:cNvPr id="26" name="Sous-titre 2"/>
            <p:cNvSpPr txBox="1">
              <a:spLocks/>
            </p:cNvSpPr>
            <p:nvPr/>
          </p:nvSpPr>
          <p:spPr>
            <a:xfrm>
              <a:off x="3220243" y="3576959"/>
              <a:ext cx="2274255" cy="5832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b="1" dirty="0" smtClean="0">
                  <a:solidFill>
                    <a:srgbClr val="1394D6"/>
                  </a:solidFill>
                </a:rPr>
                <a:t>Différents moyens</a:t>
              </a:r>
              <a:br>
                <a:rPr lang="fr-CA" sz="1100" b="1" dirty="0" smtClean="0">
                  <a:solidFill>
                    <a:srgbClr val="1394D6"/>
                  </a:solidFill>
                </a:rPr>
              </a:br>
              <a:r>
                <a:rPr lang="fr-CA" sz="1100" b="1" dirty="0" smtClean="0">
                  <a:solidFill>
                    <a:srgbClr val="1394D6"/>
                  </a:solidFill>
                </a:rPr>
                <a:t>d’action et </a:t>
              </a:r>
              <a:r>
                <a:rPr lang="fr-CA" sz="1100" b="1" dirty="0">
                  <a:solidFill>
                    <a:srgbClr val="1394D6"/>
                  </a:solidFill>
                </a:rPr>
                <a:t>d’expression</a:t>
              </a:r>
            </a:p>
          </p:txBody>
        </p:sp>
      </p:grpSp>
      <p:sp>
        <p:nvSpPr>
          <p:cNvPr id="14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b="1" spc="100" dirty="0" smtClean="0">
                <a:solidFill>
                  <a:srgbClr val="AAB0B2"/>
                </a:solidFill>
              </a:rPr>
              <a:t>20 octobre 2017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chemeClr val="accent2"/>
                </a:solidFill>
              </a:rPr>
              <a:t>Moyens d’action et d’expression</a:t>
            </a:r>
            <a:endParaRPr lang="fr-FR" sz="2500" b="1" dirty="0">
              <a:solidFill>
                <a:schemeClr val="accent2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" sz="1800" dirty="0">
                <a:solidFill>
                  <a:srgbClr val="4A494B"/>
                </a:solidFill>
              </a:rPr>
              <a:t>Carte d’organisation d’idées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" sz="1800" dirty="0">
                <a:solidFill>
                  <a:srgbClr val="4A494B"/>
                </a:solidFill>
              </a:rPr>
              <a:t>Tableaux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" sz="1800" dirty="0">
                <a:solidFill>
                  <a:srgbClr val="4A494B"/>
                </a:solidFill>
              </a:rPr>
              <a:t>Présentation à l’oral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Char char="•"/>
            </a:pPr>
            <a:r>
              <a:rPr lang="en" sz="1800" dirty="0">
                <a:solidFill>
                  <a:srgbClr val="4A494B"/>
                </a:solidFill>
              </a:rPr>
              <a:t>Utilisation de </a:t>
            </a:r>
            <a:r>
              <a:rPr lang="en" sz="1800" dirty="0" smtClean="0">
                <a:solidFill>
                  <a:srgbClr val="4A494B"/>
                </a:solidFill>
              </a:rPr>
              <a:t>matériel pédagogique varié</a:t>
            </a:r>
            <a:endParaRPr lang="en" sz="1800" dirty="0">
              <a:solidFill>
                <a:srgbClr val="4A494B"/>
              </a:solidFill>
            </a:endParaRPr>
          </a:p>
          <a:p>
            <a:pPr marL="285750" indent="-285750" algn="l">
              <a:spcBef>
                <a:spcPts val="0"/>
              </a:spcBef>
              <a:buClr>
                <a:schemeClr val="accent2"/>
              </a:buClr>
              <a:buFont typeface="Arial"/>
              <a:buChar char="•"/>
            </a:pPr>
            <a:r>
              <a:rPr lang="en" sz="1800" dirty="0">
                <a:solidFill>
                  <a:srgbClr val="4A494B"/>
                </a:solidFill>
              </a:rPr>
              <a:t>Outils d’élaboration et de composition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chemeClr val="accent2"/>
                </a:solidFill>
              </a:rPr>
              <a:t>Synthèse</a:t>
            </a:r>
            <a:endParaRPr lang="fr-FR" sz="2500" b="1" dirty="0">
              <a:solidFill>
                <a:schemeClr val="accent2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800" b="1" dirty="0">
                <a:solidFill>
                  <a:schemeClr val="accent2"/>
                </a:solidFill>
                <a:cs typeface="Arial" panose="020B0604020202020204" pitchFamily="34" charset="0"/>
              </a:rPr>
              <a:t>Comment puis-je demander aux élèves d’exprimer leur </a:t>
            </a:r>
            <a:r>
              <a:rPr lang="fr-CA" sz="18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apprentissage</a:t>
            </a:r>
            <a:br>
              <a:rPr lang="fr-CA" sz="1800" b="1" dirty="0" smtClean="0">
                <a:solidFill>
                  <a:schemeClr val="accent2"/>
                </a:solidFill>
                <a:cs typeface="Arial" panose="020B0604020202020204" pitchFamily="34" charset="0"/>
              </a:rPr>
            </a:br>
            <a:r>
              <a:rPr lang="fr-CA" sz="1800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ou </a:t>
            </a:r>
            <a:r>
              <a:rPr lang="fr-CA" sz="1800" b="1" dirty="0">
                <a:solidFill>
                  <a:schemeClr val="accent2"/>
                </a:solidFill>
                <a:cs typeface="Arial" panose="020B0604020202020204" pitchFamily="34" charset="0"/>
              </a:rPr>
              <a:t>de se mettre en action? </a:t>
            </a:r>
          </a:p>
          <a:p>
            <a:pPr lvl="0" algn="l"/>
            <a:endParaRPr lang="fr-CA" sz="1800" dirty="0">
              <a:solidFill>
                <a:srgbClr val="4A494B"/>
              </a:solidFill>
            </a:endParaRPr>
          </a:p>
          <a:p>
            <a:pPr marL="742950" lvl="1" indent="-285750" algn="l">
              <a:buClr>
                <a:schemeClr val="accent2"/>
              </a:buClr>
              <a:buFont typeface="Arial"/>
              <a:buChar char="•"/>
            </a:pPr>
            <a:r>
              <a:rPr lang="fr-CA" sz="1800" dirty="0">
                <a:solidFill>
                  <a:srgbClr val="4A494B"/>
                </a:solidFill>
              </a:rPr>
              <a:t>Selon les préférences des </a:t>
            </a:r>
            <a:r>
              <a:rPr lang="fr-CA" sz="1800" dirty="0" smtClean="0">
                <a:solidFill>
                  <a:srgbClr val="4A494B"/>
                </a:solidFill>
              </a:rPr>
              <a:t>élèves;</a:t>
            </a:r>
            <a:endParaRPr lang="fr-CA" sz="1800" dirty="0">
              <a:solidFill>
                <a:srgbClr val="4A494B"/>
              </a:solidFill>
            </a:endParaRPr>
          </a:p>
          <a:p>
            <a:pPr marL="742950" lvl="1" indent="-285750" algn="l">
              <a:buClr>
                <a:schemeClr val="accent2"/>
              </a:buClr>
              <a:buFont typeface="Arial"/>
              <a:buChar char="•"/>
            </a:pPr>
            <a:r>
              <a:rPr lang="fr-CA" sz="1800" dirty="0">
                <a:solidFill>
                  <a:srgbClr val="4A494B"/>
                </a:solidFill>
              </a:rPr>
              <a:t>Selon leur type </a:t>
            </a:r>
            <a:r>
              <a:rPr lang="fr-CA" sz="1800" dirty="0" smtClean="0">
                <a:solidFill>
                  <a:srgbClr val="4A494B"/>
                </a:solidFill>
              </a:rPr>
              <a:t>d’apprentissage;</a:t>
            </a:r>
            <a:endParaRPr lang="fr-CA" sz="1800" dirty="0">
              <a:solidFill>
                <a:srgbClr val="4A494B"/>
              </a:solidFill>
            </a:endParaRPr>
          </a:p>
          <a:p>
            <a:pPr marL="742950" lvl="1" indent="-285750" algn="l">
              <a:buClr>
                <a:schemeClr val="accent2"/>
              </a:buClr>
              <a:buFont typeface="Arial"/>
              <a:buChar char="•"/>
            </a:pPr>
            <a:r>
              <a:rPr lang="fr-CA" sz="1800" dirty="0">
                <a:solidFill>
                  <a:srgbClr val="4A494B"/>
                </a:solidFill>
              </a:rPr>
              <a:t>Selon leurs habiletés et </a:t>
            </a:r>
            <a:r>
              <a:rPr lang="fr-CA" sz="1800" dirty="0" smtClean="0">
                <a:solidFill>
                  <a:srgbClr val="4A494B"/>
                </a:solidFill>
              </a:rPr>
              <a:t>compétences.</a:t>
            </a:r>
            <a:endParaRPr lang="en" sz="1800" u="sng" dirty="0">
              <a:solidFill>
                <a:srgbClr val="4A494B"/>
              </a:solidFill>
              <a:hlinkClick r:id="rId4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C296"/>
                </a:solidFill>
              </a:rPr>
              <a:t>Système affectif – Le « POURQUOI »</a:t>
            </a:r>
            <a:br>
              <a:rPr lang="fr-FR" sz="2500" b="1" dirty="0" smtClean="0">
                <a:solidFill>
                  <a:srgbClr val="1BC296"/>
                </a:solidFill>
              </a:rPr>
            </a:br>
            <a:endParaRPr lang="fr-FR" sz="2500" b="1" dirty="0">
              <a:solidFill>
                <a:srgbClr val="1BC296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>
                <a:srgbClr val="00B050"/>
              </a:buClr>
              <a:defRPr/>
            </a:pP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Favoriser la participation </a:t>
            </a:r>
            <a:endParaRPr lang="fr-CA" sz="18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l" defTabSz="914400">
              <a:buClr>
                <a:srgbClr val="00B050"/>
              </a:buClr>
              <a:defRPr/>
            </a:pP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et </a:t>
            </a:r>
          </a:p>
          <a:p>
            <a:pPr lvl="0" algn="l" defTabSz="914400">
              <a:buClr>
                <a:srgbClr val="00B050"/>
              </a:buClr>
              <a:defRPr/>
            </a:pP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la motivation </a:t>
            </a:r>
            <a:endParaRPr lang="fr-CA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02920" lvl="1" algn="l" defTabSz="914400">
              <a:buClr>
                <a:schemeClr val="accent4"/>
              </a:buClr>
              <a:defRPr/>
            </a:pPr>
            <a:endParaRPr lang="fr-CA" sz="1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 algn="l" defTabSz="914400">
              <a:buClr>
                <a:schemeClr val="accent4"/>
              </a:buClr>
              <a:defRPr/>
            </a:pPr>
            <a:r>
              <a:rPr lang="fr-CA" sz="1800" dirty="0">
                <a:solidFill>
                  <a:schemeClr val="tx1"/>
                </a:solidFill>
              </a:rPr>
              <a:t/>
            </a:r>
            <a:br>
              <a:rPr lang="fr-CA" sz="1800" dirty="0">
                <a:solidFill>
                  <a:schemeClr val="tx1"/>
                </a:solidFill>
              </a:rPr>
            </a:br>
            <a:endParaRPr lang="fr-CA" sz="1800" dirty="0">
              <a:solidFill>
                <a:schemeClr val="tx1"/>
              </a:solidFill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6298869" y="1510121"/>
            <a:ext cx="2274255" cy="3162240"/>
            <a:chOff x="6129476" y="997920"/>
            <a:chExt cx="2274255" cy="3162240"/>
          </a:xfrm>
        </p:grpSpPr>
        <p:sp>
          <p:nvSpPr>
            <p:cNvPr id="19" name="Rectangle 18"/>
            <p:cNvSpPr/>
            <p:nvPr/>
          </p:nvSpPr>
          <p:spPr>
            <a:xfrm>
              <a:off x="6207228" y="997920"/>
              <a:ext cx="2117577" cy="316224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21B88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07228" y="2922479"/>
              <a:ext cx="2117577" cy="654480"/>
            </a:xfrm>
            <a:prstGeom prst="rect">
              <a:avLst/>
            </a:prstGeom>
            <a:solidFill>
              <a:srgbClr val="21B884">
                <a:alpha val="2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07228" y="997920"/>
              <a:ext cx="2117577" cy="556253"/>
            </a:xfrm>
            <a:prstGeom prst="rect">
              <a:avLst/>
            </a:prstGeom>
            <a:solidFill>
              <a:srgbClr val="21B88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Sous-titre 2"/>
            <p:cNvSpPr txBox="1">
              <a:spLocks/>
            </p:cNvSpPr>
            <p:nvPr/>
          </p:nvSpPr>
          <p:spPr>
            <a:xfrm>
              <a:off x="6273241" y="999228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>
                  <a:solidFill>
                    <a:schemeClr val="bg1"/>
                  </a:solidFill>
                </a:rPr>
                <a:t>SYSTÈME</a:t>
              </a:r>
              <a:br>
                <a:rPr lang="fr-CA" sz="1400" b="1" dirty="0">
                  <a:solidFill>
                    <a:schemeClr val="bg1"/>
                  </a:solidFill>
                </a:rPr>
              </a:br>
              <a:r>
                <a:rPr lang="fr-CA" sz="1400" b="1" dirty="0">
                  <a:solidFill>
                    <a:schemeClr val="bg1"/>
                  </a:solidFill>
                </a:rPr>
                <a:t>AFFECTIF</a:t>
              </a:r>
            </a:p>
          </p:txBody>
        </p:sp>
        <p:sp>
          <p:nvSpPr>
            <p:cNvPr id="23" name="Sous-titre 2"/>
            <p:cNvSpPr txBox="1">
              <a:spLocks/>
            </p:cNvSpPr>
            <p:nvPr/>
          </p:nvSpPr>
          <p:spPr>
            <a:xfrm>
              <a:off x="6273241" y="1521773"/>
              <a:ext cx="1985551" cy="54198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400" b="1" dirty="0">
                  <a:solidFill>
                    <a:schemeClr val="tx1"/>
                  </a:solidFill>
                </a:rPr>
                <a:t>Le « POURQUOI »</a:t>
              </a:r>
              <a:br>
                <a:rPr lang="fr-CA" sz="1400" b="1" dirty="0">
                  <a:solidFill>
                    <a:schemeClr val="tx1"/>
                  </a:solidFill>
                </a:rPr>
              </a:br>
              <a:r>
                <a:rPr lang="fr-CA" sz="1400" b="1" dirty="0">
                  <a:solidFill>
                    <a:schemeClr val="tx1"/>
                  </a:solidFill>
                </a:rPr>
                <a:t>de l’apprentissage</a:t>
              </a:r>
            </a:p>
          </p:txBody>
        </p:sp>
        <p:sp>
          <p:nvSpPr>
            <p:cNvPr id="24" name="Sous-titre 2"/>
            <p:cNvSpPr txBox="1">
              <a:spLocks/>
            </p:cNvSpPr>
            <p:nvPr/>
          </p:nvSpPr>
          <p:spPr>
            <a:xfrm>
              <a:off x="6207228" y="2883599"/>
              <a:ext cx="2117575" cy="7257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dirty="0">
                  <a:solidFill>
                    <a:schemeClr val="tx1"/>
                  </a:solidFill>
                </a:rPr>
                <a:t>Stimuler l’</a:t>
              </a:r>
              <a:r>
                <a:rPr lang="fr-CA" sz="1100" b="1" dirty="0">
                  <a:solidFill>
                    <a:schemeClr val="tx1"/>
                  </a:solidFill>
                </a:rPr>
                <a:t>intérêt</a:t>
              </a:r>
              <a:r>
                <a:rPr lang="fr-CA" sz="1100" dirty="0">
                  <a:solidFill>
                    <a:schemeClr val="tx1"/>
                  </a:solidFill>
                </a:rPr>
                <a:t> </a:t>
              </a:r>
              <a:r>
                <a:rPr lang="fr-CA" sz="1100" dirty="0" smtClean="0">
                  <a:solidFill>
                    <a:schemeClr val="tx1"/>
                  </a:solidFill>
                </a:rPr>
                <a:t>et</a:t>
              </a:r>
              <a:br>
                <a:rPr lang="fr-CA" sz="1100" dirty="0" smtClean="0">
                  <a:solidFill>
                    <a:schemeClr val="tx1"/>
                  </a:solidFill>
                </a:rPr>
              </a:br>
              <a:r>
                <a:rPr lang="fr-CA" sz="1100" dirty="0" smtClean="0">
                  <a:solidFill>
                    <a:schemeClr val="tx1"/>
                  </a:solidFill>
                </a:rPr>
                <a:t>la </a:t>
              </a:r>
              <a:r>
                <a:rPr lang="fr-CA" sz="1100" b="1" dirty="0">
                  <a:solidFill>
                    <a:schemeClr val="tx1"/>
                  </a:solidFill>
                </a:rPr>
                <a:t>motivation</a:t>
              </a:r>
              <a:r>
                <a:rPr lang="fr-CA" sz="1100" dirty="0">
                  <a:solidFill>
                    <a:schemeClr val="tx1"/>
                  </a:solidFill>
                </a:rPr>
                <a:t> envers l’apprentissage</a:t>
              </a:r>
            </a:p>
          </p:txBody>
        </p:sp>
        <p:sp>
          <p:nvSpPr>
            <p:cNvPr id="25" name="Sous-titre 2"/>
            <p:cNvSpPr txBox="1">
              <a:spLocks/>
            </p:cNvSpPr>
            <p:nvPr/>
          </p:nvSpPr>
          <p:spPr>
            <a:xfrm>
              <a:off x="6129476" y="3576959"/>
              <a:ext cx="2274255" cy="5832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CA" sz="1100" b="1" dirty="0" smtClean="0">
                  <a:solidFill>
                    <a:schemeClr val="accent4"/>
                  </a:solidFill>
                </a:rPr>
                <a:t>Différents</a:t>
              </a:r>
              <a:r>
                <a:rPr lang="fr-CA" sz="1100" b="1" dirty="0">
                  <a:solidFill>
                    <a:schemeClr val="accent4"/>
                  </a:solidFill>
                </a:rPr>
                <a:t> </a:t>
              </a:r>
              <a:r>
                <a:rPr lang="fr-CA" sz="1100" b="1" dirty="0" smtClean="0">
                  <a:solidFill>
                    <a:schemeClr val="accent4"/>
                  </a:solidFill>
                </a:rPr>
                <a:t>moyens</a:t>
              </a:r>
              <a:br>
                <a:rPr lang="fr-CA" sz="1100" b="1" dirty="0" smtClean="0">
                  <a:solidFill>
                    <a:schemeClr val="accent4"/>
                  </a:solidFill>
                </a:rPr>
              </a:br>
              <a:r>
                <a:rPr lang="fr-CA" sz="1100" b="1" dirty="0" smtClean="0">
                  <a:solidFill>
                    <a:schemeClr val="accent4"/>
                  </a:solidFill>
                </a:rPr>
                <a:t>de participation</a:t>
              </a:r>
              <a:br>
                <a:rPr lang="fr-CA" sz="1100" b="1" dirty="0" smtClean="0">
                  <a:solidFill>
                    <a:schemeClr val="accent4"/>
                  </a:solidFill>
                </a:rPr>
              </a:br>
              <a:r>
                <a:rPr lang="fr-CA" sz="1100" b="1" dirty="0" smtClean="0">
                  <a:solidFill>
                    <a:schemeClr val="accent4"/>
                  </a:solidFill>
                </a:rPr>
                <a:t>et </a:t>
              </a:r>
              <a:r>
                <a:rPr lang="fr-CA" sz="1100" b="1" dirty="0">
                  <a:solidFill>
                    <a:schemeClr val="accent4"/>
                  </a:solidFill>
                </a:rPr>
                <a:t>d’engagement</a:t>
              </a:r>
            </a:p>
          </p:txBody>
        </p:sp>
        <p:pic>
          <p:nvPicPr>
            <p:cNvPr id="26" name="Image 25" descr="cerveau_affectif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763" y="2046414"/>
              <a:ext cx="901990" cy="77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3000"/>
                </a:prstClr>
              </a:outerShdw>
            </a:effectLst>
          </p:spPr>
        </p:pic>
      </p:grpSp>
      <p:sp>
        <p:nvSpPr>
          <p:cNvPr id="14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b="1" spc="100" dirty="0" smtClean="0">
                <a:solidFill>
                  <a:srgbClr val="AAB0B2"/>
                </a:solidFill>
              </a:rPr>
              <a:t>20 octobre 2017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C296"/>
                </a:solidFill>
              </a:rPr>
              <a:t>Moyens de participation et d’engagement</a:t>
            </a:r>
            <a:endParaRPr lang="fr-FR" sz="2500" b="1" dirty="0">
              <a:solidFill>
                <a:srgbClr val="1BC296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Aft>
                <a:spcPts val="6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rgbClr val="4A494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Donner les intentions de travail.</a:t>
            </a:r>
          </a:p>
          <a:p>
            <a:pPr marL="285750" indent="-285750" algn="l">
              <a:spcAft>
                <a:spcPts val="6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rgbClr val="4A494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Prévoir </a:t>
            </a:r>
            <a:r>
              <a:rPr lang="fr-CA" sz="1800" dirty="0">
                <a:solidFill>
                  <a:srgbClr val="4A494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des moyens divers de </a:t>
            </a:r>
            <a:r>
              <a:rPr lang="fr-CA" sz="1800" dirty="0" smtClean="0">
                <a:solidFill>
                  <a:srgbClr val="4A494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rétroaction.</a:t>
            </a:r>
            <a:endParaRPr lang="fr-CA" sz="1800" dirty="0">
              <a:solidFill>
                <a:srgbClr val="4A494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spcAft>
                <a:spcPts val="6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fr-CA" sz="1800" dirty="0">
                <a:solidFill>
                  <a:srgbClr val="4A494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Permettre aux élèves de proposer, de </a:t>
            </a:r>
            <a:r>
              <a:rPr lang="fr-CA" sz="1800" dirty="0" smtClean="0">
                <a:solidFill>
                  <a:srgbClr val="4A494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choisir.</a:t>
            </a:r>
            <a:endParaRPr lang="fr-CA" sz="1800" dirty="0">
              <a:solidFill>
                <a:srgbClr val="4A494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l">
              <a:spcAft>
                <a:spcPts val="6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Proposer des quiz formatifs et des jeux éducatifs.</a:t>
            </a:r>
            <a:endParaRPr lang="fr-CA" sz="1800" dirty="0">
              <a:solidFill>
                <a:srgbClr val="4A494B"/>
              </a:solidFill>
              <a:cs typeface="Arial" panose="020B0604020202020204" pitchFamily="34" charset="0"/>
            </a:endParaRPr>
          </a:p>
          <a:p>
            <a:pPr marL="285750" lvl="0" indent="-285750" algn="l">
              <a:spcAft>
                <a:spcPts val="6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Donner des consignes claires.</a:t>
            </a:r>
            <a:endParaRPr lang="fr-CA" sz="1800" dirty="0">
              <a:solidFill>
                <a:srgbClr val="4A494B"/>
              </a:solidFill>
              <a:cs typeface="Arial" panose="020B0604020202020204" pitchFamily="34" charset="0"/>
            </a:endParaRPr>
          </a:p>
          <a:p>
            <a:pPr marL="285750" lvl="0" indent="-285750" algn="l">
              <a:spcAft>
                <a:spcPts val="6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Proposer des </a:t>
            </a:r>
            <a:r>
              <a:rPr lang="fr-CA" sz="1800" dirty="0">
                <a:solidFill>
                  <a:srgbClr val="4A494B"/>
                </a:solidFill>
                <a:cs typeface="Arial" panose="020B0604020202020204" pitchFamily="34" charset="0"/>
              </a:rPr>
              <a:t>stratégies aux </a:t>
            </a:r>
            <a:r>
              <a:rPr lang="fr-CA" sz="1800" dirty="0" smtClean="0">
                <a:solidFill>
                  <a:srgbClr val="4A494B"/>
                </a:solidFill>
                <a:cs typeface="Arial" panose="020B0604020202020204" pitchFamily="34" charset="0"/>
              </a:rPr>
              <a:t>élèves.</a:t>
            </a:r>
            <a:endParaRPr lang="fr-CA" sz="1800" dirty="0">
              <a:solidFill>
                <a:srgbClr val="4A494B"/>
              </a:solidFill>
              <a:cs typeface="Arial" panose="020B0604020202020204" pitchFamily="34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C296"/>
                </a:solidFill>
              </a:rPr>
              <a:t>Synthèse</a:t>
            </a:r>
            <a:endParaRPr lang="fr-FR" sz="2500" b="1" dirty="0">
              <a:solidFill>
                <a:srgbClr val="1BC296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ous-titre 2"/>
          <p:cNvSpPr txBox="1">
            <a:spLocks/>
          </p:cNvSpPr>
          <p:nvPr/>
        </p:nvSpPr>
        <p:spPr>
          <a:xfrm>
            <a:off x="366459" y="966776"/>
            <a:ext cx="8131511" cy="3772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spcAft>
                <a:spcPts val="1200"/>
              </a:spcAft>
            </a:pPr>
            <a:r>
              <a:rPr lang="fr-CA" sz="1800" b="1" dirty="0">
                <a:solidFill>
                  <a:schemeClr val="accent4"/>
                </a:solidFill>
                <a:cs typeface="Arial" panose="020B0604020202020204" pitchFamily="34" charset="0"/>
              </a:rPr>
              <a:t>Comment puis-je engager mes élèves dans leur processus d’apprentissage? </a:t>
            </a:r>
            <a:endParaRPr lang="fr-CA" sz="1800" b="1" dirty="0" smtClean="0">
              <a:solidFill>
                <a:schemeClr val="accent4"/>
              </a:solidFill>
              <a:cs typeface="Arial" panose="020B0604020202020204" pitchFamily="34" charset="0"/>
            </a:endParaRPr>
          </a:p>
          <a:p>
            <a:pPr marL="0" lvl="1" algn="l"/>
            <a:r>
              <a:rPr lang="en" sz="1800" dirty="0" smtClean="0">
                <a:solidFill>
                  <a:srgbClr val="4A494B"/>
                </a:solidFill>
                <a:ea typeface="Arial"/>
                <a:cs typeface="Arial"/>
                <a:sym typeface="Arial"/>
              </a:rPr>
              <a:t>La </a:t>
            </a:r>
            <a:r>
              <a:rPr lang="en" sz="1800" dirty="0">
                <a:solidFill>
                  <a:srgbClr val="4A494B"/>
                </a:solidFill>
                <a:ea typeface="Arial"/>
                <a:cs typeface="Arial"/>
                <a:sym typeface="Arial"/>
              </a:rPr>
              <a:t>participation active est essentielle à l’apprentissage; adopter diverses manières de faire participer activement les étudiants en classe renforce l’apprentissage </a:t>
            </a:r>
            <a:r>
              <a:rPr lang="en" sz="1800" dirty="0" smtClean="0">
                <a:solidFill>
                  <a:srgbClr val="4A494B"/>
                </a:solidFill>
                <a:ea typeface="Arial"/>
                <a:cs typeface="Arial"/>
                <a:sym typeface="Arial"/>
              </a:rPr>
              <a:t>donc </a:t>
            </a:r>
            <a:r>
              <a:rPr lang="en" sz="1800" dirty="0">
                <a:solidFill>
                  <a:srgbClr val="4A494B"/>
                </a:solidFill>
                <a:ea typeface="Arial"/>
                <a:cs typeface="Arial"/>
                <a:sym typeface="Arial"/>
              </a:rPr>
              <a:t>l’efficacité de votre enseignement. </a:t>
            </a:r>
            <a:endParaRPr lang="fr-CA" sz="1800" dirty="0" smtClean="0">
              <a:solidFill>
                <a:srgbClr val="4A494B"/>
              </a:solidFill>
              <a:ea typeface="Arial"/>
              <a:cs typeface="Arial"/>
              <a:sym typeface="Arial"/>
            </a:endParaRPr>
          </a:p>
          <a:p>
            <a:pPr marL="0" lvl="1" algn="l"/>
            <a:endParaRPr lang="fr-CA" sz="1800" dirty="0">
              <a:solidFill>
                <a:srgbClr val="4A494B"/>
              </a:solidFill>
              <a:ea typeface="Arial"/>
              <a:cs typeface="Arial"/>
              <a:sym typeface="Arial"/>
            </a:endParaRPr>
          </a:p>
          <a:p>
            <a:pPr marL="0" lvl="1" algn="l"/>
            <a:r>
              <a:rPr lang="fr-CA" sz="1800" b="1" dirty="0" smtClean="0">
                <a:solidFill>
                  <a:srgbClr val="1BC296"/>
                </a:solidFill>
              </a:rPr>
              <a:t>PARTICIPATION ACTIVE, RÉTROACTION FRÉQUENTE</a:t>
            </a:r>
            <a:endParaRPr lang="en" sz="1800" u="sng" dirty="0">
              <a:solidFill>
                <a:srgbClr val="1BC296"/>
              </a:solidFill>
              <a:hlinkClick r:id="rId4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8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5428982" y="104447"/>
            <a:ext cx="3794303" cy="776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CONTENU</a:t>
            </a:r>
            <a:br>
              <a:rPr lang="fr-FR" sz="2400" b="1" dirty="0" smtClean="0">
                <a:solidFill>
                  <a:schemeClr val="bg1"/>
                </a:solidFill>
              </a:rPr>
            </a:br>
            <a:r>
              <a:rPr lang="fr-FR" sz="2400" b="1" dirty="0" smtClean="0">
                <a:solidFill>
                  <a:schemeClr val="bg1"/>
                </a:solidFill>
              </a:rPr>
              <a:t>DE L’ATELIER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424395" y="1068658"/>
            <a:ext cx="3452132" cy="2244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l">
              <a:buClr>
                <a:schemeClr val="accent1"/>
              </a:buClr>
            </a:pPr>
            <a:r>
              <a:rPr lang="en" sz="1800" b="1" dirty="0" smtClean="0">
                <a:solidFill>
                  <a:schemeClr val="tx1"/>
                </a:solidFill>
              </a:rPr>
              <a:t>Théorie</a:t>
            </a:r>
          </a:p>
          <a:p>
            <a:pPr marL="228600" algn="l">
              <a:buClr>
                <a:schemeClr val="accent1"/>
              </a:buClr>
            </a:pPr>
            <a:r>
              <a:rPr lang="en" sz="1800" b="1" dirty="0" smtClean="0">
                <a:solidFill>
                  <a:schemeClr val="tx1"/>
                </a:solidFill>
              </a:rPr>
              <a:t>Vidéos</a:t>
            </a:r>
          </a:p>
          <a:p>
            <a:pPr marL="228600" algn="l">
              <a:buClr>
                <a:schemeClr val="accent1"/>
              </a:buClr>
            </a:pPr>
            <a:r>
              <a:rPr lang="en" sz="1800" b="1" dirty="0" smtClean="0">
                <a:solidFill>
                  <a:schemeClr val="tx1"/>
                </a:solidFill>
              </a:rPr>
              <a:t>Activité en équipe</a:t>
            </a:r>
          </a:p>
          <a:p>
            <a:pPr marL="228600" algn="l">
              <a:buClr>
                <a:schemeClr val="accent1"/>
              </a:buClr>
            </a:pPr>
            <a:r>
              <a:rPr lang="en" sz="1800" b="1" dirty="0" smtClean="0">
                <a:solidFill>
                  <a:schemeClr val="tx1"/>
                </a:solidFill>
              </a:rPr>
              <a:t>Pause !</a:t>
            </a:r>
          </a:p>
          <a:p>
            <a:pPr marL="228600" algn="l">
              <a:buClr>
                <a:schemeClr val="accent1"/>
              </a:buClr>
            </a:pPr>
            <a:endParaRPr lang="en" sz="1800" b="1" dirty="0" smtClean="0">
              <a:solidFill>
                <a:schemeClr val="tx1"/>
              </a:solidFill>
            </a:endParaRPr>
          </a:p>
          <a:p>
            <a:pPr marL="228600" algn="l">
              <a:buClr>
                <a:schemeClr val="accent1"/>
              </a:buClr>
            </a:pPr>
            <a:endParaRPr lang="en" sz="1800" b="1" dirty="0" smtClean="0">
              <a:solidFill>
                <a:schemeClr val="tx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970512" y="881786"/>
            <a:ext cx="4239630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ous-titre 2"/>
          <p:cNvSpPr txBox="1">
            <a:spLocks/>
          </p:cNvSpPr>
          <p:nvPr/>
        </p:nvSpPr>
        <p:spPr>
          <a:xfrm>
            <a:off x="5424395" y="1385407"/>
            <a:ext cx="3452132" cy="407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l">
              <a:buClr>
                <a:schemeClr val="accent1"/>
              </a:buClr>
            </a:pPr>
            <a:endParaRPr lang="fr-CA" sz="1800" b="1" dirty="0">
              <a:solidFill>
                <a:schemeClr val="tx1"/>
              </a:solidFill>
            </a:endParaRPr>
          </a:p>
        </p:txBody>
      </p:sp>
      <p:sp>
        <p:nvSpPr>
          <p:cNvPr id="18" name="Sous-titre 2"/>
          <p:cNvSpPr txBox="1">
            <a:spLocks/>
          </p:cNvSpPr>
          <p:nvPr/>
        </p:nvSpPr>
        <p:spPr>
          <a:xfrm>
            <a:off x="5424395" y="3687640"/>
            <a:ext cx="3452132" cy="407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 algn="l">
              <a:buClr>
                <a:schemeClr val="accent1"/>
              </a:buClr>
              <a:buFont typeface="Arial" pitchFamily="34" charset="0"/>
              <a:buChar char="•"/>
            </a:pPr>
            <a:endParaRPr lang="fr-CA" sz="1800" b="1" dirty="0">
              <a:solidFill>
                <a:schemeClr val="tx1"/>
              </a:solidFill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5424395" y="4115490"/>
            <a:ext cx="3452132" cy="407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 algn="l">
              <a:buClr>
                <a:schemeClr val="accent1"/>
              </a:buClr>
              <a:buFont typeface="Arial" pitchFamily="34" charset="0"/>
              <a:buChar char="•"/>
            </a:pPr>
            <a:endParaRPr lang="fr-CA" sz="1800" b="1" dirty="0">
              <a:solidFill>
                <a:schemeClr val="tx1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-1078329" y="4155802"/>
            <a:ext cx="5447129" cy="872580"/>
            <a:chOff x="991771" y="1488799"/>
            <a:chExt cx="5447129" cy="872580"/>
          </a:xfrm>
        </p:grpSpPr>
        <p:sp>
          <p:nvSpPr>
            <p:cNvPr id="17" name="ZoneTexte 16"/>
            <p:cNvSpPr txBox="1"/>
            <p:nvPr/>
          </p:nvSpPr>
          <p:spPr>
            <a:xfrm>
              <a:off x="3404771" y="1729256"/>
              <a:ext cx="11545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La</a:t>
              </a:r>
              <a:endParaRPr lang="fr-CA" sz="2000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734971" y="1488799"/>
              <a:ext cx="24245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000" b="1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CUA</a:t>
              </a:r>
              <a:endParaRPr lang="fr-CA" sz="4000" b="1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991771" y="1961269"/>
              <a:ext cx="54471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A" sz="2000" dirty="0" smtClean="0">
                  <a:solidFill>
                    <a:srgbClr val="595B5C"/>
                  </a:solidFill>
                  <a:latin typeface="Arial Bold"/>
                  <a:cs typeface="Arial Bold"/>
                </a:rPr>
                <a:t>… à petits pas</a:t>
              </a:r>
              <a:endParaRPr lang="fr-CA" sz="2000" dirty="0">
                <a:solidFill>
                  <a:srgbClr val="595B5C"/>
                </a:solidFill>
                <a:latin typeface="Arial Bold"/>
                <a:cs typeface="Arial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0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/>
          <p:cNvSpPr txBox="1">
            <a:spLocks/>
          </p:cNvSpPr>
          <p:nvPr/>
        </p:nvSpPr>
        <p:spPr>
          <a:xfrm>
            <a:off x="2207270" y="3129875"/>
            <a:ext cx="5596247" cy="162393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CA" sz="1800" b="1" dirty="0" smtClean="0">
                <a:solidFill>
                  <a:srgbClr val="FFFFFF"/>
                </a:solidFill>
              </a:rPr>
              <a:t>-</a:t>
            </a:r>
            <a:r>
              <a:rPr lang="fr-CA" sz="1800" b="1" dirty="0" smtClean="0">
                <a:solidFill>
                  <a:schemeClr val="bg1"/>
                </a:solidFill>
              </a:rPr>
              <a:t> Augmente la probabilité de succès des élèves</a:t>
            </a:r>
          </a:p>
          <a:p>
            <a:pPr lvl="0" algn="l"/>
            <a:r>
              <a:rPr lang="fr-CA" sz="1800" b="1" dirty="0" smtClean="0">
                <a:solidFill>
                  <a:srgbClr val="FFFFFF"/>
                </a:solidFill>
              </a:rPr>
              <a:t>-</a:t>
            </a:r>
            <a:r>
              <a:rPr lang="fr-CA" sz="1800" b="1" dirty="0" smtClean="0">
                <a:solidFill>
                  <a:schemeClr val="bg1"/>
                </a:solidFill>
              </a:rPr>
              <a:t> Augmente l’efficacité de l’enseignant</a:t>
            </a:r>
            <a:br>
              <a:rPr lang="fr-CA" sz="1800" b="1" dirty="0" smtClean="0">
                <a:solidFill>
                  <a:schemeClr val="bg1"/>
                </a:solidFill>
              </a:rPr>
            </a:br>
            <a:r>
              <a:rPr lang="fr-CA" sz="1800" b="1" dirty="0" smtClean="0">
                <a:solidFill>
                  <a:schemeClr val="bg1"/>
                </a:solidFill>
              </a:rPr>
              <a:t>  à évaluer les apprentissages </a:t>
            </a:r>
            <a:endParaRPr lang="fr-CA" sz="1800" b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 txBox="1">
            <a:spLocks/>
          </p:cNvSpPr>
          <p:nvPr/>
        </p:nvSpPr>
        <p:spPr>
          <a:xfrm>
            <a:off x="2204736" y="3135993"/>
            <a:ext cx="6782733" cy="435997"/>
          </a:xfrm>
          <a:prstGeom prst="rect">
            <a:avLst/>
          </a:prstGeom>
          <a:effectLst>
            <a:outerShdw blurRad="127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fr-CA" sz="1800" b="1" dirty="0" smtClean="0">
                <a:solidFill>
                  <a:schemeClr val="bg1"/>
                </a:solidFill>
              </a:rPr>
              <a:t>- Augmente la probabilité de succès des élèves</a:t>
            </a:r>
            <a:endParaRPr lang="en" sz="1800" b="1" dirty="0">
              <a:solidFill>
                <a:schemeClr val="bg1"/>
              </a:solidFill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FFFFFF"/>
                </a:solidFill>
              </a:rPr>
              <a:t>La CUA … à petits pas</a:t>
            </a:r>
            <a:endParaRPr lang="fr-FR" sz="1200" b="1" spc="100" dirty="0">
              <a:solidFill>
                <a:srgbClr val="FFFFFF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FFFFFF"/>
              </a:solidFill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673055" y="2525560"/>
            <a:ext cx="6130458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4000" b="1" spc="100" dirty="0" smtClean="0">
                <a:solidFill>
                  <a:srgbClr val="2F94BE"/>
                </a:solidFill>
              </a:rPr>
              <a:t>À retenir…</a:t>
            </a:r>
            <a:endParaRPr lang="fr-FR" sz="4000" b="1" spc="100" dirty="0">
              <a:solidFill>
                <a:srgbClr val="2F94BE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2204736" y="3457690"/>
            <a:ext cx="6782733" cy="822212"/>
          </a:xfrm>
          <a:prstGeom prst="rect">
            <a:avLst/>
          </a:prstGeom>
          <a:effectLst>
            <a:outerShdw blurRad="127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fr-CA" sz="1800" b="1" dirty="0" smtClean="0">
                <a:solidFill>
                  <a:schemeClr val="bg1"/>
                </a:solidFill>
              </a:rPr>
              <a:t>- Augmente l’efficacité de l’enseignant</a:t>
            </a:r>
            <a:br>
              <a:rPr lang="fr-CA" sz="1800" b="1" dirty="0" smtClean="0">
                <a:solidFill>
                  <a:schemeClr val="bg1"/>
                </a:solidFill>
              </a:rPr>
            </a:br>
            <a:r>
              <a:rPr lang="fr-CA" sz="1800" b="1" dirty="0" smtClean="0">
                <a:solidFill>
                  <a:schemeClr val="bg1"/>
                </a:solidFill>
              </a:rPr>
              <a:t>  à évaluer les apprentissages</a:t>
            </a:r>
            <a:endParaRPr lang="en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yramide_corrigee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 r="51679" b="5991"/>
          <a:stretch/>
        </p:blipFill>
        <p:spPr>
          <a:xfrm>
            <a:off x="425817" y="957562"/>
            <a:ext cx="4280747" cy="3911742"/>
          </a:xfrm>
          <a:prstGeom prst="rect">
            <a:avLst/>
          </a:prstGeom>
        </p:spPr>
      </p:pic>
      <p:pic>
        <p:nvPicPr>
          <p:cNvPr id="9" name="Image 8" descr="pyramide_corrigee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6" t="9507" r="4563" b="24872"/>
          <a:stretch/>
        </p:blipFill>
        <p:spPr>
          <a:xfrm>
            <a:off x="2845674" y="1052644"/>
            <a:ext cx="5439335" cy="2983676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CUA et modèle d’intervention à trois niveaux</a:t>
            </a:r>
            <a:endParaRPr lang="fr-FR" sz="2500" b="1" dirty="0">
              <a:solidFill>
                <a:srgbClr val="1B6AA4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3445215" y="1423603"/>
            <a:ext cx="3779548" cy="509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200" b="1" dirty="0">
                <a:solidFill>
                  <a:schemeClr val="tx1">
                    <a:lumMod val="75000"/>
                  </a:schemeClr>
                </a:solidFill>
              </a:rPr>
              <a:t>Les interventions spécialisées et intensives pour les élèves dont les difficultés sont </a:t>
            </a:r>
            <a: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  <a:t>persistantes</a:t>
            </a:r>
            <a:endParaRPr lang="fr-CA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292904" y="2308993"/>
            <a:ext cx="3198692" cy="572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200" b="1" dirty="0">
                <a:solidFill>
                  <a:schemeClr val="tx1">
                    <a:lumMod val="75000"/>
                  </a:schemeClr>
                </a:solidFill>
              </a:rPr>
              <a:t>Les interventions ciblées, </a:t>
            </a:r>
            <a: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  <a:t>destinées</a:t>
            </a:r>
            <a:b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  <a:t>aux </a:t>
            </a:r>
            <a:r>
              <a:rPr lang="fr-CA" sz="1200" b="1" dirty="0">
                <a:solidFill>
                  <a:schemeClr val="tx1">
                    <a:lumMod val="75000"/>
                  </a:schemeClr>
                </a:solidFill>
              </a:rPr>
              <a:t>élèves qui présentent des </a:t>
            </a:r>
            <a: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  <a:t>difficultés </a:t>
            </a:r>
            <a:endParaRPr lang="fr-CA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5131624" y="3205063"/>
            <a:ext cx="2697404" cy="631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1200" b="1" dirty="0">
                <a:solidFill>
                  <a:schemeClr val="tx1">
                    <a:lumMod val="75000"/>
                  </a:schemeClr>
                </a:solidFill>
              </a:rPr>
              <a:t>Les interventions universelles</a:t>
            </a:r>
            <a: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  <a:t>,</a:t>
            </a:r>
            <a:b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  <a:t>qui </a:t>
            </a:r>
            <a:r>
              <a:rPr lang="fr-CA" sz="1200" b="1" dirty="0">
                <a:solidFill>
                  <a:schemeClr val="tx1">
                    <a:lumMod val="75000"/>
                  </a:schemeClr>
                </a:solidFill>
              </a:rPr>
              <a:t>s’adressent à tous les </a:t>
            </a:r>
            <a:r>
              <a:rPr lang="fr-CA" sz="1200" b="1" dirty="0" smtClean="0">
                <a:solidFill>
                  <a:schemeClr val="tx1">
                    <a:lumMod val="75000"/>
                  </a:schemeClr>
                </a:solidFill>
              </a:rPr>
              <a:t>élèves</a:t>
            </a:r>
            <a:endParaRPr lang="fr-CA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b="1" spc="100" dirty="0" smtClean="0">
                <a:solidFill>
                  <a:srgbClr val="AAB0B2"/>
                </a:solidFill>
              </a:rPr>
              <a:t>20 octobre 2017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chemeClr val="accent5"/>
                </a:solidFill>
              </a:rPr>
              <a:t>Activité </a:t>
            </a:r>
            <a:endParaRPr lang="fr-FR" sz="2500" b="1" dirty="0">
              <a:solidFill>
                <a:schemeClr val="accent5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4" y="881786"/>
            <a:ext cx="4605959" cy="0"/>
          </a:xfrm>
          <a:prstGeom prst="line">
            <a:avLst/>
          </a:prstGeom>
          <a:ln w="19050" cmpd="sng">
            <a:solidFill>
              <a:schemeClr val="accent5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366456" y="966777"/>
            <a:ext cx="4542778" cy="152066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</a:pPr>
            <a:endParaRPr lang="fr-CA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412882" y="2694564"/>
            <a:ext cx="1025439" cy="1389693"/>
            <a:chOff x="422344" y="2761145"/>
            <a:chExt cx="1025439" cy="1389693"/>
          </a:xfrm>
        </p:grpSpPr>
        <p:pic>
          <p:nvPicPr>
            <p:cNvPr id="8" name="Image 7" descr="time2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15" y="2761145"/>
              <a:ext cx="929416" cy="1072403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422344" y="3904617"/>
              <a:ext cx="10254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spc="8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20 min</a:t>
              </a:r>
              <a:endParaRPr lang="fr-FR" sz="1000" b="1" spc="80" dirty="0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1841907" y="2285132"/>
            <a:ext cx="1363669" cy="1395645"/>
            <a:chOff x="1835872" y="2536941"/>
            <a:chExt cx="1582249" cy="1619350"/>
          </a:xfrm>
        </p:grpSpPr>
        <p:pic>
          <p:nvPicPr>
            <p:cNvPr id="3" name="Image 2" descr="travail_equip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872" y="2536941"/>
              <a:ext cx="1582249" cy="1281278"/>
            </a:xfrm>
            <a:prstGeom prst="rect">
              <a:avLst/>
            </a:prstGeom>
            <a:effectLst/>
          </p:spPr>
        </p:pic>
        <p:sp>
          <p:nvSpPr>
            <p:cNvPr id="12" name="ZoneTexte 11"/>
            <p:cNvSpPr txBox="1"/>
            <p:nvPr/>
          </p:nvSpPr>
          <p:spPr>
            <a:xfrm>
              <a:off x="2034491" y="3870604"/>
              <a:ext cx="1189804" cy="285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spc="80" dirty="0">
                  <a:solidFill>
                    <a:schemeClr val="bg1"/>
                  </a:solidFill>
                  <a:cs typeface="Arial" panose="020B0604020202020204" pitchFamily="34" charset="0"/>
                </a:rPr>
                <a:t>e</a:t>
              </a:r>
              <a:r>
                <a:rPr lang="fr-CA" sz="1000" b="1" spc="8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n équipe</a:t>
              </a:r>
              <a:endParaRPr lang="fr-FR" sz="1000" b="1" spc="80" dirty="0"/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3664638" y="2744075"/>
            <a:ext cx="1078337" cy="1406762"/>
            <a:chOff x="3664633" y="2524042"/>
            <a:chExt cx="1251181" cy="1632249"/>
          </a:xfrm>
        </p:grpSpPr>
        <p:pic>
          <p:nvPicPr>
            <p:cNvPr id="4" name="Image 3" descr="retour_group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633" y="2524042"/>
              <a:ext cx="1251181" cy="1307076"/>
            </a:xfrm>
            <a:prstGeom prst="rect">
              <a:avLst/>
            </a:prstGeom>
            <a:effectLst/>
          </p:spPr>
        </p:pic>
        <p:sp>
          <p:nvSpPr>
            <p:cNvPr id="13" name="ZoneTexte 12"/>
            <p:cNvSpPr txBox="1"/>
            <p:nvPr/>
          </p:nvSpPr>
          <p:spPr>
            <a:xfrm>
              <a:off x="3690953" y="3870604"/>
              <a:ext cx="1189804" cy="285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spc="8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retour</a:t>
              </a:r>
              <a:endParaRPr lang="fr-FR" sz="1000" b="1" spc="80" dirty="0"/>
            </a:p>
          </p:txBody>
        </p:sp>
      </p:grpSp>
      <p:sp>
        <p:nvSpPr>
          <p:cNvPr id="19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chemeClr val="bg1"/>
                </a:solidFill>
              </a:rPr>
              <a:t>La CUA … à petits pas</a:t>
            </a:r>
            <a:endParaRPr lang="fr-FR" sz="1200" b="1" spc="100" dirty="0">
              <a:solidFill>
                <a:schemeClr val="bg1"/>
              </a:solidFill>
            </a:endParaRPr>
          </a:p>
        </p:txBody>
      </p:sp>
      <p:sp>
        <p:nvSpPr>
          <p:cNvPr id="20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975" y="107321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1"/>
              </a:buClr>
            </a:pPr>
            <a:r>
              <a:rPr lang="fr-CA" b="1" dirty="0" smtClean="0">
                <a:solidFill>
                  <a:schemeClr val="bg1"/>
                </a:solidFill>
                <a:cs typeface="Arial" panose="020B0604020202020204" pitchFamily="34" charset="0"/>
                <a:hlinkClick r:id="rId7" action="ppaction://hlinkfile"/>
              </a:rPr>
              <a:t>DÉFIS ET STRATÉGIES</a:t>
            </a:r>
            <a:endParaRPr lang="fr-CA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fr-CA" dirty="0"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fr-CA" b="1" dirty="0" smtClean="0">
                <a:solidFill>
                  <a:schemeClr val="bg1"/>
                </a:solidFill>
                <a:cs typeface="Arial" panose="020B0604020202020204" pitchFamily="34" charset="0"/>
              </a:rPr>
              <a:t>Comment introduire la CUA dans mon centre…</a:t>
            </a:r>
            <a:endParaRPr lang="e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Autres idées d’activités avec les enseignants… </a:t>
            </a:r>
            <a:endParaRPr lang="fr-FR" sz="2500" b="1" dirty="0">
              <a:solidFill>
                <a:srgbClr val="1B6AA4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366459" y="1025474"/>
            <a:ext cx="8068675" cy="3713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endParaRPr lang="fr-CA" sz="1800" dirty="0" smtClean="0">
              <a:solidFill>
                <a:schemeClr val="tx1"/>
              </a:solidFill>
              <a:hlinkClick r:id="rId4" action="ppaction://hlinkfile"/>
            </a:endParaRP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  <a:hlinkClick r:id="rId4" action="ppaction://hlinkfile"/>
              </a:rPr>
              <a:t>Portrait de classe</a:t>
            </a:r>
            <a:endParaRPr lang="fr-CA" sz="1800" dirty="0" smtClean="0">
              <a:solidFill>
                <a:schemeClr val="tx1"/>
              </a:solidFill>
            </a:endParaRPr>
          </a:p>
          <a:p>
            <a:pPr algn="l">
              <a:buClr>
                <a:schemeClr val="accent1"/>
              </a:buClr>
            </a:pPr>
            <a:endParaRPr lang="fr-CA" sz="1800" dirty="0" smtClean="0">
              <a:solidFill>
                <a:schemeClr val="tx1"/>
              </a:solidFill>
            </a:endParaRP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  <a:hlinkClick r:id="rId5" action="ppaction://hlinkfile"/>
              </a:rPr>
              <a:t>Tableau des flexibilités</a:t>
            </a:r>
            <a:endParaRPr lang="fr-CA" sz="1800" dirty="0" smtClean="0">
              <a:solidFill>
                <a:schemeClr val="tx1"/>
              </a:solidFill>
            </a:endParaRPr>
          </a:p>
          <a:p>
            <a:pPr algn="l">
              <a:buClr>
                <a:schemeClr val="accent1"/>
              </a:buClr>
            </a:pPr>
            <a:endParaRPr lang="fr-CA" sz="1800" dirty="0" smtClean="0">
              <a:solidFill>
                <a:schemeClr val="tx1"/>
              </a:solidFill>
            </a:endParaRP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  <a:hlinkClick r:id="rId6" action="ppaction://hlinkfile"/>
              </a:rPr>
              <a:t>Modification d’une tâche de travail</a:t>
            </a:r>
            <a:endParaRPr lang="fr-CA" sz="1800" dirty="0">
              <a:solidFill>
                <a:schemeClr val="tx1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Pour conclure</a:t>
            </a:r>
            <a:endParaRPr lang="fr-FR" sz="2500" b="1" dirty="0">
              <a:solidFill>
                <a:srgbClr val="1B6AA4"/>
              </a:solidFill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366459" y="1025474"/>
            <a:ext cx="8068675" cy="3713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>
                <a:solidFill>
                  <a:schemeClr val="tx1"/>
                </a:solidFill>
              </a:rPr>
              <a:t>Les stratégies d’enseignement sont bénéfiques tant pour les </a:t>
            </a:r>
            <a:r>
              <a:rPr lang="fr-CA" sz="1800" dirty="0" smtClean="0">
                <a:solidFill>
                  <a:schemeClr val="tx1"/>
                </a:solidFill>
              </a:rPr>
              <a:t>élèves</a:t>
            </a:r>
            <a:br>
              <a:rPr lang="fr-CA" sz="1800" dirty="0" smtClean="0">
                <a:solidFill>
                  <a:schemeClr val="tx1"/>
                </a:solidFill>
              </a:rPr>
            </a:br>
            <a:r>
              <a:rPr lang="fr-CA" sz="1800" dirty="0" smtClean="0">
                <a:solidFill>
                  <a:schemeClr val="tx1"/>
                </a:solidFill>
              </a:rPr>
              <a:t>en </a:t>
            </a:r>
            <a:r>
              <a:rPr lang="fr-CA" sz="1800" dirty="0">
                <a:solidFill>
                  <a:schemeClr val="tx1"/>
                </a:solidFill>
              </a:rPr>
              <a:t>situation de handicap que pour l’ensemble des élèves.</a:t>
            </a: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endParaRPr lang="fr-CA" sz="1800" dirty="0">
              <a:solidFill>
                <a:schemeClr val="tx1"/>
              </a:solidFill>
            </a:endParaRP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>
                <a:solidFill>
                  <a:schemeClr val="tx1"/>
                </a:solidFill>
              </a:rPr>
              <a:t>La pédagogie universelle semble, au premier regard, complexe dans sa mise en place, mais en s’entraidant, entre collègues, on peut l’intégrer </a:t>
            </a:r>
            <a:r>
              <a:rPr lang="fr-CA" sz="1800" dirty="0" smtClean="0">
                <a:solidFill>
                  <a:schemeClr val="tx1"/>
                </a:solidFill>
              </a:rPr>
              <a:t>lentement et progressivement</a:t>
            </a:r>
          </a:p>
          <a:p>
            <a:pPr algn="l">
              <a:buClr>
                <a:schemeClr val="accent1"/>
              </a:buClr>
            </a:pPr>
            <a:endParaRPr lang="fr-CA" sz="1800" dirty="0" smtClean="0"/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</a:rPr>
              <a:t>N’oubliez </a:t>
            </a:r>
            <a:r>
              <a:rPr lang="fr-CA" sz="1800" dirty="0">
                <a:solidFill>
                  <a:schemeClr val="tx1"/>
                </a:solidFill>
              </a:rPr>
              <a:t>pas que la théorie des petits pas s’applique </a:t>
            </a:r>
            <a:r>
              <a:rPr lang="fr-CA" sz="1800" dirty="0" smtClean="0">
                <a:solidFill>
                  <a:schemeClr val="tx1"/>
                </a:solidFill>
              </a:rPr>
              <a:t>admirablement</a:t>
            </a:r>
            <a:br>
              <a:rPr lang="fr-CA" sz="1800" dirty="0" smtClean="0">
                <a:solidFill>
                  <a:schemeClr val="tx1"/>
                </a:solidFill>
              </a:rPr>
            </a:br>
            <a:r>
              <a:rPr lang="fr-CA" sz="1800" dirty="0" smtClean="0">
                <a:solidFill>
                  <a:schemeClr val="tx1"/>
                </a:solidFill>
              </a:rPr>
              <a:t>bien </a:t>
            </a:r>
            <a:r>
              <a:rPr lang="fr-CA" sz="1800" dirty="0">
                <a:solidFill>
                  <a:schemeClr val="tx1"/>
                </a:solidFill>
              </a:rPr>
              <a:t>à la CUA </a:t>
            </a:r>
            <a:r>
              <a:rPr lang="fr-CA" sz="1800" dirty="0" smtClean="0">
                <a:solidFill>
                  <a:schemeClr val="tx1"/>
                </a:solidFill>
              </a:rPr>
              <a:t>!</a:t>
            </a:r>
            <a:r>
              <a:rPr lang="fr-CA" sz="1800" dirty="0"/>
              <a:t> </a:t>
            </a:r>
            <a:endParaRPr lang="fr-CA" sz="1800" dirty="0">
              <a:solidFill>
                <a:schemeClr val="tx1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/>
          <p:cNvSpPr txBox="1">
            <a:spLocks/>
          </p:cNvSpPr>
          <p:nvPr/>
        </p:nvSpPr>
        <p:spPr>
          <a:xfrm>
            <a:off x="5763045" y="579342"/>
            <a:ext cx="2822107" cy="2777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" sz="1800" b="1" dirty="0" smtClean="0">
                <a:solidFill>
                  <a:schemeClr val="bg1"/>
                </a:solidFill>
              </a:rPr>
              <a:t>Il </a:t>
            </a:r>
            <a:r>
              <a:rPr lang="en" sz="1800" b="1" dirty="0">
                <a:solidFill>
                  <a:schemeClr val="bg1"/>
                </a:solidFill>
              </a:rPr>
              <a:t>n’existe pas un seul et unique chemin pour amener à destination tous les élèves d’une classe diversifiée</a:t>
            </a:r>
            <a:r>
              <a:rPr lang="en" sz="1800" b="1" dirty="0" smtClean="0">
                <a:solidFill>
                  <a:schemeClr val="bg1"/>
                </a:solidFill>
              </a:rPr>
              <a:t>. </a:t>
            </a:r>
            <a:r>
              <a:rPr lang="en" sz="1800" b="1" dirty="0">
                <a:solidFill>
                  <a:schemeClr val="bg1"/>
                </a:solidFill>
              </a:rPr>
              <a:t>Il faut au contraire prévoir plusieurs </a:t>
            </a:r>
            <a:r>
              <a:rPr lang="en" sz="1800" b="1" dirty="0" smtClean="0">
                <a:solidFill>
                  <a:schemeClr val="bg1"/>
                </a:solidFill>
              </a:rPr>
              <a:t>itinéraires.</a:t>
            </a:r>
            <a:r>
              <a:rPr lang="fr-CA" sz="1800" b="1" dirty="0" smtClean="0">
                <a:solidFill>
                  <a:schemeClr val="bg1"/>
                </a:solidFill>
              </a:rPr>
              <a:t/>
            </a:r>
            <a:br>
              <a:rPr lang="fr-CA" sz="1800" b="1" dirty="0" smtClean="0">
                <a:solidFill>
                  <a:schemeClr val="bg1"/>
                </a:solidFill>
              </a:rPr>
            </a:br>
            <a:endParaRPr lang="en" sz="1800" b="1" dirty="0">
              <a:solidFill>
                <a:schemeClr val="bg1"/>
              </a:solidFill>
            </a:endParaRPr>
          </a:p>
          <a:p>
            <a:pPr lvl="0" algn="r"/>
            <a:r>
              <a:rPr lang="en" sz="1300" b="1" dirty="0">
                <a:solidFill>
                  <a:schemeClr val="bg1"/>
                </a:solidFill>
              </a:rPr>
              <a:t>Adapté de </a:t>
            </a:r>
            <a:r>
              <a:rPr lang="en" sz="1300" b="1" dirty="0" smtClean="0">
                <a:solidFill>
                  <a:schemeClr val="bg1"/>
                </a:solidFill>
              </a:rPr>
              <a:t>Hitchcock,</a:t>
            </a:r>
            <a:r>
              <a:rPr lang="fr-CA" sz="1300" b="1" dirty="0" smtClean="0">
                <a:solidFill>
                  <a:schemeClr val="bg1"/>
                </a:solidFill>
              </a:rPr>
              <a:t/>
            </a:r>
            <a:br>
              <a:rPr lang="fr-CA" sz="1300" b="1" dirty="0" smtClean="0">
                <a:solidFill>
                  <a:schemeClr val="bg1"/>
                </a:solidFill>
              </a:rPr>
            </a:br>
            <a:r>
              <a:rPr lang="en" sz="1300" b="1" dirty="0" smtClean="0">
                <a:solidFill>
                  <a:schemeClr val="bg1"/>
                </a:solidFill>
              </a:rPr>
              <a:t>Rose </a:t>
            </a:r>
            <a:r>
              <a:rPr lang="en" sz="1300" b="1" dirty="0">
                <a:solidFill>
                  <a:schemeClr val="bg1"/>
                </a:solidFill>
              </a:rPr>
              <a:t>et Jackson, </a:t>
            </a:r>
            <a:r>
              <a:rPr lang="en" sz="1300" b="1" dirty="0" smtClean="0">
                <a:solidFill>
                  <a:schemeClr val="bg1"/>
                </a:solidFill>
              </a:rPr>
              <a:t>2002</a:t>
            </a:r>
            <a:endParaRPr lang="en" sz="1300" b="1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5421421" y="3676582"/>
            <a:ext cx="3475649" cy="13815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fr-FR" sz="3000" b="1" dirty="0" smtClean="0"/>
              <a:t>MERCI</a:t>
            </a:r>
            <a:r>
              <a:rPr lang="fr-FR" sz="2500" b="1" dirty="0" smtClean="0"/>
              <a:t> de</a:t>
            </a:r>
            <a:br>
              <a:rPr lang="fr-FR" sz="2500" b="1" dirty="0" smtClean="0"/>
            </a:br>
            <a:r>
              <a:rPr lang="fr-FR" sz="2500" b="1" dirty="0" smtClean="0"/>
              <a:t>votre attention!</a:t>
            </a:r>
            <a:endParaRPr lang="fr-FR" sz="2500" b="1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chemeClr val="bg1"/>
                </a:solidFill>
              </a:rPr>
              <a:t>La CUA … à petits pas</a:t>
            </a:r>
            <a:endParaRPr lang="fr-FR" sz="12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b="1" spc="100" dirty="0" smtClean="0">
                <a:solidFill>
                  <a:srgbClr val="AAB0B2"/>
                </a:solidFill>
              </a:rPr>
              <a:t>20 octobre 2017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CUA… L’accès au plus grand nombre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er 3"/>
          <p:cNvGrpSpPr/>
          <p:nvPr/>
        </p:nvGrpSpPr>
        <p:grpSpPr>
          <a:xfrm>
            <a:off x="107412" y="1094418"/>
            <a:ext cx="4264265" cy="1635534"/>
            <a:chOff x="713985" y="3684496"/>
            <a:chExt cx="4264265" cy="1635534"/>
          </a:xfrm>
        </p:grpSpPr>
        <p:pic>
          <p:nvPicPr>
            <p:cNvPr id="7" name="Image 6" descr="quote02.png"/>
            <p:cNvPicPr>
              <a:picLocks noChangeAspect="1"/>
            </p:cNvPicPr>
            <p:nvPr/>
          </p:nvPicPr>
          <p:blipFill>
            <a:blip r:embed="rId4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85" y="3684496"/>
              <a:ext cx="383757" cy="163553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005507" y="3755680"/>
              <a:ext cx="370133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  <a:t>OUVRIR LE CHEMIN POUR</a:t>
              </a:r>
              <a:b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  <a:t>LES PERSONNES AYANT</a:t>
              </a:r>
              <a:b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  <a:t>DES BESOINS PARTICULIERS</a:t>
              </a:r>
              <a:b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  <a:t>REVIENT À OUVRIR LE CHEMIN</a:t>
              </a:r>
              <a:b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fr-CA" b="1" dirty="0" smtClean="0">
                  <a:solidFill>
                    <a:schemeClr val="bg2">
                      <a:lumMod val="50000"/>
                    </a:schemeClr>
                  </a:solidFill>
                </a:rPr>
                <a:t>POUR TOUS ET CHACUN!</a:t>
              </a:r>
              <a:endParaRPr lang="fr-CA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3" name="Image 12" descr="quote02.png"/>
            <p:cNvPicPr>
              <a:picLocks noChangeAspect="1"/>
            </p:cNvPicPr>
            <p:nvPr/>
          </p:nvPicPr>
          <p:blipFill>
            <a:blip r:embed="rId4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94493" y="3684496"/>
              <a:ext cx="383757" cy="1635534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349356" y="4250437"/>
            <a:ext cx="387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b="1" dirty="0" smtClean="0"/>
              <a:t>Merci à </a:t>
            </a:r>
            <a:r>
              <a:rPr lang="fr-FR" sz="800" b="1" dirty="0" smtClean="0">
                <a:solidFill>
                  <a:schemeClr val="accent1"/>
                </a:solidFill>
              </a:rPr>
              <a:t>“</a:t>
            </a:r>
            <a:r>
              <a:rPr lang="fr-FR" sz="800" b="1" dirty="0">
                <a:solidFill>
                  <a:schemeClr val="accent1"/>
                </a:solidFill>
              </a:rPr>
              <a:t>Giangreco, M. F. (2007). </a:t>
            </a:r>
            <a:r>
              <a:rPr lang="fr-FR" sz="800" b="1" i="1" dirty="0">
                <a:solidFill>
                  <a:schemeClr val="accent1"/>
                </a:solidFill>
              </a:rPr>
              <a:t>Absurdities and </a:t>
            </a:r>
            <a:r>
              <a:rPr lang="fr-FR" sz="800" b="1" i="1" dirty="0" smtClean="0">
                <a:solidFill>
                  <a:schemeClr val="accent1"/>
                </a:solidFill>
              </a:rPr>
              <a:t>realities</a:t>
            </a:r>
            <a:r>
              <a:rPr lang="fr-FR" sz="800" b="1" i="1" dirty="0">
                <a:solidFill>
                  <a:schemeClr val="accent1"/>
                </a:solidFill>
              </a:rPr>
              <a:t/>
            </a:r>
            <a:br>
              <a:rPr lang="fr-FR" sz="800" b="1" i="1" dirty="0">
                <a:solidFill>
                  <a:schemeClr val="accent1"/>
                </a:solidFill>
              </a:rPr>
            </a:br>
            <a:r>
              <a:rPr lang="fr-FR" sz="800" b="1" i="1" dirty="0" smtClean="0">
                <a:solidFill>
                  <a:schemeClr val="accent1"/>
                </a:solidFill>
              </a:rPr>
              <a:t>of </a:t>
            </a:r>
            <a:r>
              <a:rPr lang="fr-FR" sz="800" b="1" i="1" dirty="0">
                <a:solidFill>
                  <a:schemeClr val="accent1"/>
                </a:solidFill>
              </a:rPr>
              <a:t>special education: The complete digital set [searchable CD]</a:t>
            </a:r>
            <a:r>
              <a:rPr lang="fr-FR" sz="800" b="1" dirty="0" smtClean="0">
                <a:solidFill>
                  <a:schemeClr val="accent1"/>
                </a:solidFill>
              </a:rPr>
              <a:t>.</a:t>
            </a:r>
            <a:br>
              <a:rPr lang="fr-FR" sz="800" b="1" dirty="0" smtClean="0">
                <a:solidFill>
                  <a:schemeClr val="accent1"/>
                </a:solidFill>
              </a:rPr>
            </a:br>
            <a:r>
              <a:rPr lang="fr-FR" sz="800" b="1" dirty="0" smtClean="0">
                <a:solidFill>
                  <a:schemeClr val="accent1"/>
                </a:solidFill>
              </a:rPr>
              <a:t>Thousand </a:t>
            </a:r>
            <a:r>
              <a:rPr lang="fr-FR" sz="800" b="1" dirty="0">
                <a:solidFill>
                  <a:schemeClr val="accent1"/>
                </a:solidFill>
              </a:rPr>
              <a:t>Oaks, CA: </a:t>
            </a:r>
            <a:r>
              <a:rPr lang="fr-FR" sz="800" b="1" dirty="0" smtClean="0">
                <a:solidFill>
                  <a:schemeClr val="accent1"/>
                </a:solidFill>
              </a:rPr>
              <a:t>Corwin.” </a:t>
            </a:r>
            <a:r>
              <a:rPr lang="fr-FR" sz="800" b="1" dirty="0" smtClean="0"/>
              <a:t>pour l’utilisation de cette illustration. </a:t>
            </a:r>
            <a:r>
              <a:rPr lang="fr-FR" sz="800" b="1" dirty="0">
                <a:hlinkClick r:id="rId5"/>
              </a:rPr>
              <a:t>http://www.corwin.com/booksProdDesc.nav?prodId=Book232648&amp;</a:t>
            </a:r>
            <a:endParaRPr lang="fr-FR" sz="800" b="1" spc="80" dirty="0"/>
          </a:p>
        </p:txBody>
      </p:sp>
      <p:pic>
        <p:nvPicPr>
          <p:cNvPr id="2" name="Image 1" descr="bd_traduction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22" y="1072058"/>
            <a:ext cx="4444233" cy="41053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3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ACAD7"/>
                </a:solidFill>
              </a:rPr>
              <a:t>CUA</a:t>
            </a:r>
            <a:endParaRPr lang="fr-FR" sz="2500" b="1" dirty="0">
              <a:solidFill>
                <a:srgbClr val="1ACAD7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14" y="881786"/>
            <a:ext cx="4605959" cy="0"/>
          </a:xfrm>
          <a:prstGeom prst="line">
            <a:avLst/>
          </a:prstGeom>
          <a:ln w="19050" cmpd="sng">
            <a:solidFill>
              <a:schemeClr val="accent5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1503218" y="966777"/>
            <a:ext cx="3354187" cy="152066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0E6AC5"/>
              </a:buClr>
            </a:pPr>
            <a:r>
              <a:rPr lang="fr-CA" sz="1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PRÉSENTATION D’UNE</a:t>
            </a:r>
            <a:br>
              <a:rPr lang="fr-CA" sz="1800" b="1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fr-CA" sz="1800" b="1" dirty="0" smtClean="0">
                <a:solidFill>
                  <a:prstClr val="white"/>
                </a:solidFill>
                <a:cs typeface="Arial" panose="020B0604020202020204" pitchFamily="34" charset="0"/>
                <a:hlinkClick r:id="rId4"/>
              </a:rPr>
              <a:t>CAPSULE VIDÉO</a:t>
            </a:r>
            <a:endParaRPr lang="fr-CA" sz="18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422348" y="2755193"/>
            <a:ext cx="1025439" cy="1395645"/>
            <a:chOff x="422344" y="2536941"/>
            <a:chExt cx="1189804" cy="1619351"/>
          </a:xfrm>
        </p:grpSpPr>
        <p:pic>
          <p:nvPicPr>
            <p:cNvPr id="2" name="Image 1" descr="time3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24" y="2536941"/>
              <a:ext cx="1105916" cy="1281278"/>
            </a:xfrm>
            <a:prstGeom prst="rect">
              <a:avLst/>
            </a:prstGeom>
            <a:effectLst/>
          </p:spPr>
        </p:pic>
        <p:sp>
          <p:nvSpPr>
            <p:cNvPr id="11" name="ZoneTexte 10"/>
            <p:cNvSpPr txBox="1"/>
            <p:nvPr/>
          </p:nvSpPr>
          <p:spPr>
            <a:xfrm>
              <a:off x="422344" y="3870605"/>
              <a:ext cx="1189804" cy="285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spc="80" dirty="0">
                  <a:solidFill>
                    <a:prstClr val="white"/>
                  </a:solidFill>
                  <a:cs typeface="Arial" panose="020B0604020202020204" pitchFamily="34" charset="0"/>
                </a:rPr>
                <a:t>3</a:t>
              </a:r>
              <a:r>
                <a:rPr lang="fr-CA" sz="1000" b="1" spc="80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: 40 min</a:t>
              </a:r>
              <a:endParaRPr lang="fr-FR" sz="1000" b="1" spc="80" dirty="0">
                <a:solidFill>
                  <a:srgbClr val="4A494B"/>
                </a:solidFill>
              </a:endParaRP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1897673" y="3091354"/>
            <a:ext cx="1171207" cy="1066362"/>
            <a:chOff x="2007052" y="3084480"/>
            <a:chExt cx="1025438" cy="1066361"/>
          </a:xfrm>
        </p:grpSpPr>
        <p:sp>
          <p:nvSpPr>
            <p:cNvPr id="12" name="ZoneTexte 11"/>
            <p:cNvSpPr txBox="1"/>
            <p:nvPr/>
          </p:nvSpPr>
          <p:spPr>
            <a:xfrm>
              <a:off x="2007052" y="3904620"/>
              <a:ext cx="1025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000" b="1" spc="80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visionnement</a:t>
              </a:r>
              <a:endParaRPr lang="fr-FR" sz="1000" b="1" spc="80" dirty="0">
                <a:solidFill>
                  <a:srgbClr val="4A494B"/>
                </a:solidFill>
              </a:endParaRPr>
            </a:p>
          </p:txBody>
        </p:sp>
        <p:pic>
          <p:nvPicPr>
            <p:cNvPr id="3" name="Image 2" descr="visionnemen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7052" y="3084480"/>
              <a:ext cx="1016976" cy="622080"/>
            </a:xfrm>
            <a:prstGeom prst="rect">
              <a:avLst/>
            </a:prstGeom>
          </p:spPr>
        </p:pic>
      </p:grpSp>
      <p:sp>
        <p:nvSpPr>
          <p:cNvPr id="13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prstClr val="white"/>
                </a:solidFill>
              </a:rPr>
              <a:t>La CUA … à petits pas</a:t>
            </a:r>
            <a:endParaRPr lang="fr-FR" sz="1200" b="1" spc="100" dirty="0">
              <a:solidFill>
                <a:prstClr val="white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prstClr val="white"/>
              </a:solidFill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1" y="966777"/>
            <a:ext cx="1372077" cy="117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6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>
            <a:off x="107413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366455" y="1025474"/>
            <a:ext cx="8543126" cy="3713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Une approche qui cible la conception plutôt que la correction rétroactive.</a:t>
            </a:r>
            <a:endParaRPr lang="fr-CA" sz="1800" b="1" dirty="0" smtClean="0">
              <a:solidFill>
                <a:srgbClr val="2F94BE"/>
              </a:solidFill>
              <a:cs typeface="Arial" panose="020B0604020202020204" pitchFamily="34" charset="0"/>
            </a:endParaRP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endParaRPr lang="fr-CA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Une approche qui tente d’élargir l’accès 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pour </a:t>
            </a:r>
            <a:r>
              <a:rPr lang="fr-CA" sz="1800" b="1" dirty="0" smtClean="0">
                <a:solidFill>
                  <a:srgbClr val="2F94BE"/>
                </a:solidFill>
                <a:cs typeface="Arial" panose="020B0604020202020204" pitchFamily="34" charset="0"/>
              </a:rPr>
              <a:t>chacun.</a:t>
            </a: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endParaRPr lang="fr-CA" sz="1800" b="1" dirty="0" smtClean="0">
              <a:solidFill>
                <a:srgbClr val="2F94BE"/>
              </a:solidFill>
              <a:cs typeface="Arial" panose="020B0604020202020204" pitchFamily="34" charset="0"/>
            </a:endParaRPr>
          </a:p>
          <a:p>
            <a:pPr marL="285750" indent="-285750" algn="l">
              <a:buClr>
                <a:schemeClr val="accent1"/>
              </a:buClr>
              <a:buFont typeface="Arial" pitchFamily="34" charset="0"/>
              <a:buChar char="•"/>
            </a:pP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Une approche  qui vise la réduction des </a:t>
            </a:r>
            <a:r>
              <a:rPr lang="fr-CA" sz="1800" smtClean="0">
                <a:solidFill>
                  <a:schemeClr val="tx1"/>
                </a:solidFill>
                <a:cs typeface="Arial" panose="020B0604020202020204" pitchFamily="34" charset="0"/>
              </a:rPr>
              <a:t>services </a:t>
            </a:r>
            <a:r>
              <a:rPr lang="fr-CA" sz="1800" smtClean="0">
                <a:solidFill>
                  <a:schemeClr val="tx1"/>
                </a:solidFill>
                <a:cs typeface="Arial" panose="020B0604020202020204" pitchFamily="34" charset="0"/>
              </a:rPr>
              <a:t>spécialisés </a:t>
            </a: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et la promotion d’une réelle </a:t>
            </a: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  <a:hlinkClick r:id="rId4" action="ppaction://hlinkfile"/>
              </a:rPr>
              <a:t>inclusion</a:t>
            </a:r>
            <a:r>
              <a:rPr lang="fr-CA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" sz="1800" dirty="0">
              <a:solidFill>
                <a:schemeClr val="tx1"/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51639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>
                <a:solidFill>
                  <a:srgbClr val="1B6AA4"/>
                </a:solidFill>
              </a:rPr>
              <a:t>Qu’est-ce que la conception universelle</a:t>
            </a:r>
            <a:br>
              <a:rPr lang="fr-FR" sz="2500" b="1" dirty="0">
                <a:solidFill>
                  <a:srgbClr val="1B6AA4"/>
                </a:solidFill>
              </a:rPr>
            </a:br>
            <a:r>
              <a:rPr lang="fr-FR" sz="2500" b="1" dirty="0">
                <a:solidFill>
                  <a:srgbClr val="1B6AA4"/>
                </a:solidFill>
              </a:rPr>
              <a:t>de l’apprentissage (CUA)?</a:t>
            </a:r>
          </a:p>
        </p:txBody>
      </p:sp>
      <p:pic>
        <p:nvPicPr>
          <p:cNvPr id="2" name="Image 1" descr="individu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4" y="3108910"/>
            <a:ext cx="7141464" cy="1536192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613246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5947247" y="4697260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5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Quelques mythes concernant la CUA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09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366455" y="2967900"/>
            <a:ext cx="8131511" cy="1693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00" indent="-285750" algn="l">
              <a:buClr>
                <a:srgbClr val="0E6AC5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Diminue l’accompagnement individuel;</a:t>
            </a:r>
            <a:endParaRPr lang="fr-CA" sz="1800" dirty="0">
              <a:solidFill>
                <a:srgbClr val="4A494B"/>
              </a:solidFill>
            </a:endParaRPr>
          </a:p>
          <a:p>
            <a:pPr marL="190500" indent="-285750" algn="l">
              <a:buClr>
                <a:srgbClr val="0E6AC5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Améliore la </a:t>
            </a:r>
            <a:r>
              <a:rPr lang="fr-CA" sz="1800" dirty="0">
                <a:solidFill>
                  <a:srgbClr val="4A494B"/>
                </a:solidFill>
              </a:rPr>
              <a:t>gestion de </a:t>
            </a:r>
            <a:r>
              <a:rPr lang="fr-CA" sz="1800" dirty="0" smtClean="0">
                <a:solidFill>
                  <a:srgbClr val="4A494B"/>
                </a:solidFill>
              </a:rPr>
              <a:t>classe;</a:t>
            </a:r>
            <a:endParaRPr lang="fr-CA" sz="1800" dirty="0">
              <a:solidFill>
                <a:srgbClr val="4A494B"/>
              </a:solidFill>
            </a:endParaRPr>
          </a:p>
          <a:p>
            <a:pPr marL="190500" indent="-285750" algn="l">
              <a:buClr>
                <a:srgbClr val="0E6AC5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Après la première planification, l’enseignant gagne </a:t>
            </a:r>
            <a:r>
              <a:rPr lang="fr-CA" sz="1800" dirty="0">
                <a:solidFill>
                  <a:srgbClr val="4A494B"/>
                </a:solidFill>
              </a:rPr>
              <a:t>du </a:t>
            </a:r>
            <a:r>
              <a:rPr lang="fr-CA" sz="1800" dirty="0" smtClean="0">
                <a:solidFill>
                  <a:srgbClr val="4A494B"/>
                </a:solidFill>
              </a:rPr>
              <a:t>temps;</a:t>
            </a:r>
            <a:endParaRPr lang="fr-CA" sz="1800" dirty="0">
              <a:solidFill>
                <a:srgbClr val="4A494B"/>
              </a:solidFill>
            </a:endParaRPr>
          </a:p>
          <a:p>
            <a:pPr marL="190500" indent="-285750" algn="l">
              <a:buClr>
                <a:srgbClr val="0E6AC5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Diminue le </a:t>
            </a:r>
            <a:r>
              <a:rPr lang="fr-CA" sz="1800" dirty="0">
                <a:solidFill>
                  <a:srgbClr val="4A494B"/>
                </a:solidFill>
              </a:rPr>
              <a:t>niveau de stress </a:t>
            </a:r>
            <a:r>
              <a:rPr lang="fr-CA" sz="1800" dirty="0" smtClean="0">
                <a:solidFill>
                  <a:srgbClr val="4A494B"/>
                </a:solidFill>
              </a:rPr>
              <a:t>de l’enseignant.</a:t>
            </a:r>
            <a:br>
              <a:rPr lang="fr-CA" sz="1800" dirty="0" smtClean="0">
                <a:solidFill>
                  <a:srgbClr val="4A494B"/>
                </a:solidFill>
              </a:rPr>
            </a:br>
            <a:r>
              <a:rPr lang="fr-CA" sz="1800" dirty="0" smtClean="0">
                <a:solidFill>
                  <a:srgbClr val="4A494B"/>
                </a:solidFill>
              </a:rPr>
              <a:t> </a:t>
            </a:r>
            <a:r>
              <a:rPr lang="fr-CA" sz="1200" dirty="0" smtClean="0">
                <a:solidFill>
                  <a:srgbClr val="4A494B"/>
                </a:solidFill>
              </a:rPr>
              <a:t>(</a:t>
            </a:r>
            <a:r>
              <a:rPr lang="fr-CA" sz="1200" dirty="0">
                <a:solidFill>
                  <a:srgbClr val="4A494B"/>
                </a:solidFill>
              </a:rPr>
              <a:t>Bergeron, Rousseau et Leclerc, 2011</a:t>
            </a:r>
            <a:r>
              <a:rPr lang="fr-CA" sz="1200" dirty="0" smtClean="0">
                <a:solidFill>
                  <a:srgbClr val="4A494B"/>
                </a:solidFill>
              </a:rPr>
              <a:t>)</a:t>
            </a:r>
            <a:endParaRPr lang="en" sz="1200" dirty="0">
              <a:solidFill>
                <a:srgbClr val="4A494B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435171" y="1037989"/>
            <a:ext cx="3551843" cy="1031142"/>
            <a:chOff x="800386" y="3701774"/>
            <a:chExt cx="3551843" cy="1031142"/>
          </a:xfrm>
        </p:grpSpPr>
        <p:pic>
          <p:nvPicPr>
            <p:cNvPr id="11" name="Image 10" descr="quote02.png"/>
            <p:cNvPicPr>
              <a:picLocks noChangeAspect="1"/>
            </p:cNvPicPr>
            <p:nvPr/>
          </p:nvPicPr>
          <p:blipFill>
            <a:blip r:embed="rId3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86" y="3701774"/>
              <a:ext cx="241944" cy="1031142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962306" y="3839920"/>
              <a:ext cx="3389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fr-CA" sz="2000" b="1" dirty="0" smtClean="0">
                  <a:solidFill>
                    <a:srgbClr val="2F94BE"/>
                  </a:solidFill>
                </a:rPr>
                <a:t>APPLIQUER LA CUA, C’EST PLUS DE TRAVAIL</a:t>
              </a:r>
              <a:endParaRPr lang="fr-CA" sz="2000" b="1" dirty="0">
                <a:solidFill>
                  <a:srgbClr val="2F94BE"/>
                </a:solidFill>
              </a:endParaRPr>
            </a:p>
          </p:txBody>
        </p:sp>
        <p:pic>
          <p:nvPicPr>
            <p:cNvPr id="13" name="Image 12" descr="quote02.png"/>
            <p:cNvPicPr>
              <a:picLocks noChangeAspect="1"/>
            </p:cNvPicPr>
            <p:nvPr/>
          </p:nvPicPr>
          <p:blipFill>
            <a:blip r:embed="rId3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110285" y="3701774"/>
              <a:ext cx="241944" cy="1031142"/>
            </a:xfrm>
            <a:prstGeom prst="rect">
              <a:avLst/>
            </a:prstGeom>
          </p:spPr>
        </p:pic>
      </p:grpSp>
      <p:pic>
        <p:nvPicPr>
          <p:cNvPr id="3" name="Image 2" descr="faux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608">
            <a:off x="3628788" y="1714519"/>
            <a:ext cx="2627376" cy="1011936"/>
          </a:xfrm>
          <a:prstGeom prst="rect">
            <a:avLst/>
          </a:prstGeom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613242" y="4697258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5947243" y="4697258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5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Quelques mythes concernant la CUA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09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366455" y="2967900"/>
            <a:ext cx="8131511" cy="1693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5750" algn="l">
              <a:buClr>
                <a:srgbClr val="0E6AC5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La CUA permet d’ajuster les méthodes et de rendre accessibles</a:t>
            </a:r>
            <a:br>
              <a:rPr lang="fr-CA" sz="1800" dirty="0" smtClean="0">
                <a:solidFill>
                  <a:srgbClr val="4A494B"/>
                </a:solidFill>
              </a:rPr>
            </a:br>
            <a:r>
              <a:rPr lang="fr-CA" sz="1800" dirty="0" smtClean="0">
                <a:solidFill>
                  <a:srgbClr val="4A494B"/>
                </a:solidFill>
              </a:rPr>
              <a:t>les défis pédagogiques aux habiletés de chacun.</a:t>
            </a:r>
            <a:endParaRPr lang="en" sz="1600" dirty="0">
              <a:solidFill>
                <a:srgbClr val="4A494B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435171" y="1037989"/>
            <a:ext cx="4320680" cy="1031142"/>
            <a:chOff x="800386" y="3701774"/>
            <a:chExt cx="4320680" cy="1031142"/>
          </a:xfrm>
        </p:grpSpPr>
        <p:pic>
          <p:nvPicPr>
            <p:cNvPr id="11" name="Image 10" descr="quote02.png"/>
            <p:cNvPicPr>
              <a:picLocks noChangeAspect="1"/>
            </p:cNvPicPr>
            <p:nvPr/>
          </p:nvPicPr>
          <p:blipFill>
            <a:blip r:embed="rId3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86" y="3701774"/>
              <a:ext cx="241944" cy="1031142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962305" y="3839920"/>
              <a:ext cx="4158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fr-CA" sz="2000" b="1" dirty="0" smtClean="0">
                  <a:solidFill>
                    <a:srgbClr val="2F94BE"/>
                  </a:solidFill>
                </a:rPr>
                <a:t>ON RISQUE D’ABAISSER LE NIVEAU D’ENSEIGNEMENT</a:t>
              </a:r>
              <a:endParaRPr lang="fr-CA" sz="2000" b="1" dirty="0">
                <a:solidFill>
                  <a:srgbClr val="2F94BE"/>
                </a:solidFill>
              </a:endParaRPr>
            </a:p>
          </p:txBody>
        </p:sp>
        <p:pic>
          <p:nvPicPr>
            <p:cNvPr id="13" name="Image 12" descr="quote02.png"/>
            <p:cNvPicPr>
              <a:picLocks noChangeAspect="1"/>
            </p:cNvPicPr>
            <p:nvPr/>
          </p:nvPicPr>
          <p:blipFill>
            <a:blip r:embed="rId3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86088" y="3701774"/>
              <a:ext cx="241944" cy="1031142"/>
            </a:xfrm>
            <a:prstGeom prst="rect">
              <a:avLst/>
            </a:prstGeom>
          </p:spPr>
        </p:pic>
      </p:grpSp>
      <p:pic>
        <p:nvPicPr>
          <p:cNvPr id="3" name="Image 2" descr="faux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608">
            <a:off x="4011070" y="1714521"/>
            <a:ext cx="2627376" cy="1011936"/>
          </a:xfrm>
          <a:prstGeom prst="rect">
            <a:avLst/>
          </a:prstGeom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613242" y="4697258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5947243" y="4697258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51635" y="-50551"/>
            <a:ext cx="9013003" cy="908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fr-FR" sz="2500" b="1" dirty="0" smtClean="0">
                <a:solidFill>
                  <a:srgbClr val="1B6AA4"/>
                </a:solidFill>
              </a:rPr>
              <a:t>Quelques mythes concernant la CUA</a:t>
            </a:r>
            <a:endParaRPr lang="fr-FR" sz="2500" b="1" dirty="0">
              <a:solidFill>
                <a:srgbClr val="1B6AA4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07409" y="881786"/>
            <a:ext cx="8554829" cy="0"/>
          </a:xfrm>
          <a:prstGeom prst="line">
            <a:avLst/>
          </a:prstGeom>
          <a:ln w="19050" cmpd="sng">
            <a:solidFill>
              <a:schemeClr val="tx1"/>
            </a:solidFill>
            <a:headEnd type="triangle" w="lg" len="lg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ous-titre 2"/>
          <p:cNvSpPr txBox="1">
            <a:spLocks/>
          </p:cNvSpPr>
          <p:nvPr/>
        </p:nvSpPr>
        <p:spPr>
          <a:xfrm>
            <a:off x="366455" y="2967900"/>
            <a:ext cx="8131511" cy="1693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indent="-285750" algn="l">
              <a:buClr>
                <a:srgbClr val="0E6AC5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L’intégration de l’approche peut se faire une étape à la fois.</a:t>
            </a:r>
          </a:p>
          <a:p>
            <a:pPr marL="283464" indent="-285750" algn="l">
              <a:buClr>
                <a:srgbClr val="0E6AC5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Toute modification de vos pratiques est une bonne direction</a:t>
            </a:r>
            <a:br>
              <a:rPr lang="fr-CA" sz="1800" dirty="0" smtClean="0">
                <a:solidFill>
                  <a:srgbClr val="4A494B"/>
                </a:solidFill>
              </a:rPr>
            </a:br>
            <a:r>
              <a:rPr lang="fr-CA" sz="1800" dirty="0" smtClean="0">
                <a:solidFill>
                  <a:srgbClr val="4A494B"/>
                </a:solidFill>
              </a:rPr>
              <a:t>vers l’inclusion et la réussite scolaire.</a:t>
            </a:r>
          </a:p>
          <a:p>
            <a:pPr marL="283464" indent="-285750" algn="l">
              <a:buClr>
                <a:srgbClr val="0E6AC5"/>
              </a:buClr>
              <a:buFont typeface="Arial"/>
              <a:buChar char="•"/>
            </a:pPr>
            <a:r>
              <a:rPr lang="fr-CA" sz="1800" dirty="0" smtClean="0">
                <a:solidFill>
                  <a:srgbClr val="4A494B"/>
                </a:solidFill>
              </a:rPr>
              <a:t>Les enseignants utilisent déjà des approches pédagogiques</a:t>
            </a:r>
            <a:br>
              <a:rPr lang="fr-CA" sz="1800" dirty="0" smtClean="0">
                <a:solidFill>
                  <a:srgbClr val="4A494B"/>
                </a:solidFill>
              </a:rPr>
            </a:br>
            <a:r>
              <a:rPr lang="fr-CA" sz="1800" dirty="0" smtClean="0">
                <a:solidFill>
                  <a:srgbClr val="4A494B"/>
                </a:solidFill>
              </a:rPr>
              <a:t>en lien avec la CUA.</a:t>
            </a:r>
            <a:endParaRPr lang="en" sz="1600" dirty="0">
              <a:solidFill>
                <a:srgbClr val="4A494B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435171" y="1037989"/>
            <a:ext cx="4320680" cy="1031142"/>
            <a:chOff x="800386" y="3701774"/>
            <a:chExt cx="4320680" cy="1031142"/>
          </a:xfrm>
        </p:grpSpPr>
        <p:pic>
          <p:nvPicPr>
            <p:cNvPr id="11" name="Image 10" descr="quote02.png"/>
            <p:cNvPicPr>
              <a:picLocks noChangeAspect="1"/>
            </p:cNvPicPr>
            <p:nvPr/>
          </p:nvPicPr>
          <p:blipFill>
            <a:blip r:embed="rId3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86" y="3701774"/>
              <a:ext cx="241944" cy="1031142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962305" y="3839920"/>
              <a:ext cx="4158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fr-CA" sz="2000" b="1" dirty="0" smtClean="0">
                  <a:solidFill>
                    <a:srgbClr val="2F94BE"/>
                  </a:solidFill>
                </a:rPr>
                <a:t>ÇA IMPLIQUE DE CHANGER TOUTES MES MÉTHODES</a:t>
              </a:r>
              <a:endParaRPr lang="fr-CA" sz="2000" b="1" dirty="0">
                <a:solidFill>
                  <a:srgbClr val="2F94BE"/>
                </a:solidFill>
              </a:endParaRPr>
            </a:p>
          </p:txBody>
        </p:sp>
        <p:pic>
          <p:nvPicPr>
            <p:cNvPr id="13" name="Image 12" descr="quote02.png"/>
            <p:cNvPicPr>
              <a:picLocks noChangeAspect="1"/>
            </p:cNvPicPr>
            <p:nvPr/>
          </p:nvPicPr>
          <p:blipFill>
            <a:blip r:embed="rId3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60170" y="3701774"/>
              <a:ext cx="241944" cy="1031142"/>
            </a:xfrm>
            <a:prstGeom prst="rect">
              <a:avLst/>
            </a:prstGeom>
          </p:spPr>
        </p:pic>
      </p:grpSp>
      <p:pic>
        <p:nvPicPr>
          <p:cNvPr id="3" name="Image 2" descr="faux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608">
            <a:off x="3972193" y="1714521"/>
            <a:ext cx="2627376" cy="1011936"/>
          </a:xfrm>
          <a:prstGeom prst="rect">
            <a:avLst/>
          </a:prstGeom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613242" y="4697258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200" b="1" spc="100" dirty="0" smtClean="0">
                <a:solidFill>
                  <a:srgbClr val="AAB0B2"/>
                </a:solidFill>
              </a:rPr>
              <a:t>La CUA … à petits pas</a:t>
            </a:r>
            <a:endParaRPr lang="fr-FR" sz="1200" b="1" spc="100" dirty="0">
              <a:solidFill>
                <a:srgbClr val="AAB0B2"/>
              </a:solidFill>
            </a:endParaRPr>
          </a:p>
        </p:txBody>
      </p:sp>
      <p:sp>
        <p:nvSpPr>
          <p:cNvPr id="15" name="Sous-titre 2"/>
          <p:cNvSpPr txBox="1">
            <a:spLocks/>
          </p:cNvSpPr>
          <p:nvPr/>
        </p:nvSpPr>
        <p:spPr>
          <a:xfrm>
            <a:off x="5947243" y="4697258"/>
            <a:ext cx="3184057" cy="400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b="1" spc="100" dirty="0">
              <a:solidFill>
                <a:srgbClr val="AAB0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pt - CUA 2017">
      <a:dk1>
        <a:srgbClr val="4A494B"/>
      </a:dk1>
      <a:lt1>
        <a:sysClr val="window" lastClr="FFFFFF"/>
      </a:lt1>
      <a:dk2>
        <a:srgbClr val="104590"/>
      </a:dk2>
      <a:lt2>
        <a:srgbClr val="C3C4C7"/>
      </a:lt2>
      <a:accent1>
        <a:srgbClr val="0E6AC5"/>
      </a:accent1>
      <a:accent2>
        <a:srgbClr val="1394D6"/>
      </a:accent2>
      <a:accent3>
        <a:srgbClr val="79C85D"/>
      </a:accent3>
      <a:accent4>
        <a:srgbClr val="1BC296"/>
      </a:accent4>
      <a:accent5>
        <a:srgbClr val="1ACAD7"/>
      </a:accent5>
      <a:accent6>
        <a:srgbClr val="1AC59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Ppt - CUA 2017">
      <a:dk1>
        <a:srgbClr val="4A494B"/>
      </a:dk1>
      <a:lt1>
        <a:sysClr val="window" lastClr="FFFFFF"/>
      </a:lt1>
      <a:dk2>
        <a:srgbClr val="104590"/>
      </a:dk2>
      <a:lt2>
        <a:srgbClr val="C3C4C7"/>
      </a:lt2>
      <a:accent1>
        <a:srgbClr val="0E6AC5"/>
      </a:accent1>
      <a:accent2>
        <a:srgbClr val="1394D6"/>
      </a:accent2>
      <a:accent3>
        <a:srgbClr val="79C85D"/>
      </a:accent3>
      <a:accent4>
        <a:srgbClr val="1BC296"/>
      </a:accent4>
      <a:accent5>
        <a:srgbClr val="1ACAD7"/>
      </a:accent5>
      <a:accent6>
        <a:srgbClr val="1AC59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Francisation02.thmx</Template>
  <TotalTime>2479</TotalTime>
  <Words>1259</Words>
  <Application>Microsoft Office PowerPoint</Application>
  <PresentationFormat>Affichage à l'écran (16:9)</PresentationFormat>
  <Paragraphs>323</Paragraphs>
  <Slides>35</Slides>
  <Notes>34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37" baseType="lpstr"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Commission scolaire de la Seigneurie-des-Mille-Îles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Sonia Boulais</dc:creator>
  <cp:lastModifiedBy>CSSMI</cp:lastModifiedBy>
  <cp:revision>537</cp:revision>
  <cp:lastPrinted>2017-03-14T15:02:22Z</cp:lastPrinted>
  <dcterms:created xsi:type="dcterms:W3CDTF">2017-03-01T20:05:09Z</dcterms:created>
  <dcterms:modified xsi:type="dcterms:W3CDTF">2018-01-31T13:35:50Z</dcterms:modified>
</cp:coreProperties>
</file>