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embeddedFontLst>
    <p:embeddedFont>
      <p:font typeface="Titillium Web" panose="020B0604020202020204" charset="0"/>
      <p:regular r:id="rId38"/>
      <p:bold r:id="rId39"/>
      <p:italic r:id="rId40"/>
      <p:bold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06" autoAdjust="0"/>
  </p:normalViewPr>
  <p:slideViewPr>
    <p:cSldViewPr>
      <p:cViewPr varScale="1">
        <p:scale>
          <a:sx n="41" d="100"/>
          <a:sy n="41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2154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titre est inspiré d’un enseignant en gestion de classe : “Moi, je n’enseigne pas, je suis en individualisé.”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001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08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46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Selon A. TOUGH, le formateur-facilitateur devra disposer de quatre caractéristiques :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-  il sera chaleureux et affectueux,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-  il  aura  une  haute  estime  des  compétences  des  apprenants  dans  l’autoplanification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de leurs apprentissages,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-  il instaurera un dialogue à égalité avec les apprenants,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-  il sera ouvert aux changements et à de nouvelles expériences.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79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77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919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567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855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Autorégulation interne: contrôle sur état affectif.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Autorégulation comportementale : processus d’auto-observation et ajustement stratégique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Autorégulation environnementale : stratégie de contrôle sur son environnement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6774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Élève a peu de contrôle sur les variables environnementales. Il peut choisir sa façon d’interpréter et de réagir à son environnement, c’est-à-dire mettre le focus sur ce que la situation lui amène de bien.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Jézégou, Annie (2010). Se former à distance: regard sur les stratégies d’autorégulation environnementale d’étudiants adultes.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4909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Stratégies cognitives : choix des comportements et utilisation des processus cognitifs.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Stratégies métacognitives : planifier et évaluer l’efficacité des stratégies cognitives et ajustement.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Stratégies de gestion des ressources : gérer son temps, ses efforts, son recours aux ressources pour s’aider.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Stratégies motivationnelles : sentiment d’efficacité, gestion du stress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Ergen et Kanadli (2017)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543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Ministre à la radio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8374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466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Situer l’enseignement individualisé dans le </a:t>
            </a:r>
            <a:r>
              <a:rPr lang="fr" dirty="0" smtClean="0"/>
              <a:t>triangle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6013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144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274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Rousseau et al. (2016)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0770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Rousseau et al. (2016)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936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8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882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054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18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725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30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817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École Vanier par modules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0334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Ministre à la radio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http://ici.radio-canada.ca/premiere/emissions/desautels-le-dimanche/segments/entrevue/55621/proulx-education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4614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106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11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Gingras, Marie-Andrée (2016)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272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Enseignement traditionnel: Le Savoir est transmis à l’Apprenant par l’Enseignant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Autodidaxie: Apprenant est en contact avec le savoir sans intermédiaire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Enseignement individualisé au Québec : L’Enseignant soutient l’Apprenant dans sa démarche d’apprentissage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584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Dispositif pédagogique: Organisation de la formation (Matériel didactique, choix des manuels, choix des exercices, etc.).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Choix des composantes: Éléments de compétence à acquérir.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Contrôle pédagogique: Horaire, exercices, etc…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Jézégou, Annie. “Formations Ouvertes Et Autodirection De L'apprenant.” Savoirs, vol. 16, no. 1, 2008, p. 97., doi:10.3917/savo.016.0097.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978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latin typeface="Titillium Web"/>
                <a:ea typeface="Titillium Web"/>
                <a:cs typeface="Titillium Web"/>
                <a:sym typeface="Titillium Web"/>
              </a:rPr>
              <a:t>Tatin (2000). Les 7 piliers de l’autoformation, Document extrait de l’intervention de Gilles Tatin : “Le BTSA en FOAD, une expérience collective” du Colloque autoformation, Montpellier, décembre 2000.</a:t>
            </a:r>
            <a:endParaRPr sz="10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progresser l’apprenant dans ses apprentissages en lui confiant un plus grand contrôle.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49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64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55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Cambria"/>
              <a:buNone/>
              <a:defRPr sz="4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Font typeface="Cambria"/>
              <a:buNone/>
              <a:defRPr sz="4400"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●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○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81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■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81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●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81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○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81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■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81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●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81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○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810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Cambria"/>
              <a:buChar char="■"/>
              <a:defRPr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24vl2fdx2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listepriorit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Alegreya"/>
                <a:ea typeface="Alegreya"/>
                <a:cs typeface="Alegreya"/>
                <a:sym typeface="Alegreya"/>
              </a:rPr>
              <a:t>L’enseignement individualisé,</a:t>
            </a:r>
            <a:br>
              <a:rPr lang="fr" sz="4800">
                <a:latin typeface="Alegreya"/>
                <a:ea typeface="Alegreya"/>
                <a:cs typeface="Alegreya"/>
                <a:sym typeface="Alegreya"/>
              </a:rPr>
            </a:br>
            <a:r>
              <a:rPr lang="fr" sz="4800">
                <a:latin typeface="Alegreya"/>
                <a:ea typeface="Alegreya"/>
                <a:cs typeface="Alegreya"/>
                <a:sym typeface="Alegreya"/>
              </a:rPr>
              <a:t>c’est aussi de l’enseignement</a:t>
            </a:r>
            <a:endParaRPr sz="48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4726833"/>
            <a:ext cx="8520600" cy="15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i="1">
                <a:solidFill>
                  <a:srgbClr val="00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par Martin Hébert</a:t>
            </a:r>
            <a:endParaRPr sz="1800" i="1">
              <a:solidFill>
                <a:srgbClr val="000000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i="1">
                <a:solidFill>
                  <a:srgbClr val="00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Conseiller pédagogique</a:t>
            </a:r>
            <a:br>
              <a:rPr lang="fr" sz="1800" i="1">
                <a:solidFill>
                  <a:srgbClr val="00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</a:br>
            <a:r>
              <a:rPr lang="fr" sz="1800" i="1">
                <a:solidFill>
                  <a:srgbClr val="00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CS de la Rivière-du-Nord</a:t>
            </a:r>
            <a:endParaRPr sz="1800" i="1">
              <a:solidFill>
                <a:srgbClr val="000000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i="1">
                <a:solidFill>
                  <a:srgbClr val="00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martin.hebert@aqifga.com</a:t>
            </a:r>
            <a:endParaRPr sz="1800" i="1">
              <a:solidFill>
                <a:srgbClr val="000000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3 - Mécanisme de préformation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Expliquer le dispositif d’apprentissage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Apprendre à apprendre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Fixer les rôles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Diminuer les résistances, les craintes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4 - Formateurs facilitateurs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Enseigner le contenu</a:t>
            </a:r>
            <a:endParaRPr sz="36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Enseigner à apprendre</a:t>
            </a:r>
            <a:endParaRPr sz="3600"/>
          </a:p>
        </p:txBody>
      </p:sp>
      <p:cxnSp>
        <p:nvCxnSpPr>
          <p:cNvPr id="121" name="Shape 121"/>
          <p:cNvCxnSpPr/>
          <p:nvPr/>
        </p:nvCxnSpPr>
        <p:spPr>
          <a:xfrm flipH="1">
            <a:off x="4671475" y="2405275"/>
            <a:ext cx="19800" cy="1510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4 - Formateurs facilitateurs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Quatre caractéristiques</a:t>
            </a:r>
            <a:endParaRPr sz="3600"/>
          </a:p>
          <a:p>
            <a:pPr marL="457200" lvl="0" indent="-457200" rtl="0">
              <a:spcBef>
                <a:spcPts val="1600"/>
              </a:spcBef>
              <a:spcAft>
                <a:spcPts val="0"/>
              </a:spcAft>
              <a:buSzPts val="3600"/>
              <a:buChar char="●"/>
            </a:pPr>
            <a:r>
              <a:rPr lang="fr" sz="3600"/>
              <a:t>Chaleureux</a:t>
            </a:r>
            <a:endParaRPr sz="360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fr" sz="3600"/>
              <a:t>Haute estime de l’autoplanification</a:t>
            </a:r>
            <a:endParaRPr sz="360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fr" sz="3600"/>
              <a:t>Dialogue à égalité</a:t>
            </a:r>
            <a:endParaRPr sz="360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fr" sz="3600"/>
              <a:t>Ouverture au changement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5 - Environnement ouvert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Formation continue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Centre de ressources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Matériel didactique permettant les apprentissages autodirigés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6 - Alternance individuel / collectif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Échange avec d’autres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Consolidation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Briser l’isolement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7 - Triple niveau de suivi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Tutorat des élèves</a:t>
            </a:r>
            <a:endParaRPr/>
          </a:p>
          <a:p>
            <a:pPr marL="457200" lvl="0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Contrats d’objectifs</a:t>
            </a:r>
            <a:endParaRPr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Rencontres de suivi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Régulation</a:t>
            </a:r>
            <a:endParaRPr/>
          </a:p>
          <a:p>
            <a:pPr marL="457200" lvl="0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Évaluation en aide à l’apprentissage</a:t>
            </a:r>
            <a:endParaRPr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Évaluation de sanction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Pilotage</a:t>
            </a:r>
            <a:endParaRPr/>
          </a:p>
          <a:p>
            <a:pPr marL="457200" lvl="0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Groupe de pilotage évaluant le dispositif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L’autorégulation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Types d’autorégulation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5497575" y="5179150"/>
            <a:ext cx="3218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Comportements</a:t>
            </a:r>
            <a:endParaRPr sz="3000"/>
          </a:p>
        </p:txBody>
      </p:sp>
      <p:sp>
        <p:nvSpPr>
          <p:cNvPr id="157" name="Shape 157"/>
          <p:cNvSpPr txBox="1"/>
          <p:nvPr/>
        </p:nvSpPr>
        <p:spPr>
          <a:xfrm>
            <a:off x="413275" y="5179138"/>
            <a:ext cx="3218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Environnement</a:t>
            </a:r>
            <a:endParaRPr sz="3000"/>
          </a:p>
        </p:txBody>
      </p:sp>
      <p:sp>
        <p:nvSpPr>
          <p:cNvPr id="158" name="Shape 158"/>
          <p:cNvSpPr txBox="1"/>
          <p:nvPr/>
        </p:nvSpPr>
        <p:spPr>
          <a:xfrm>
            <a:off x="2962650" y="1832950"/>
            <a:ext cx="3218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Affectif</a:t>
            </a:r>
            <a:endParaRPr sz="3000"/>
          </a:p>
        </p:txBody>
      </p:sp>
      <p:sp>
        <p:nvSpPr>
          <p:cNvPr id="159" name="Shape 159"/>
          <p:cNvSpPr/>
          <p:nvPr/>
        </p:nvSpPr>
        <p:spPr>
          <a:xfrm>
            <a:off x="3876250" y="1863600"/>
            <a:ext cx="1379100" cy="6336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640450" y="5155150"/>
            <a:ext cx="2950800" cy="6336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611250" y="5155150"/>
            <a:ext cx="2950800" cy="6336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2" name="Shape 162"/>
          <p:cNvCxnSpPr/>
          <p:nvPr/>
        </p:nvCxnSpPr>
        <p:spPr>
          <a:xfrm rot="10800000" flipH="1">
            <a:off x="1789050" y="2720800"/>
            <a:ext cx="2068500" cy="214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5329775" y="2795350"/>
            <a:ext cx="1826400" cy="2012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4" name="Shape 164"/>
          <p:cNvCxnSpPr/>
          <p:nvPr/>
        </p:nvCxnSpPr>
        <p:spPr>
          <a:xfrm rot="10800000">
            <a:off x="3561975" y="5395750"/>
            <a:ext cx="1935600" cy="2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5" name="Shape 165"/>
          <p:cNvCxnSpPr/>
          <p:nvPr/>
        </p:nvCxnSpPr>
        <p:spPr>
          <a:xfrm rot="10800000" flipH="1">
            <a:off x="3557800" y="5599200"/>
            <a:ext cx="2087100" cy="18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>
            <a:off x="5572125" y="2739475"/>
            <a:ext cx="1882200" cy="210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/>
          <p:nvPr/>
        </p:nvCxnSpPr>
        <p:spPr>
          <a:xfrm flipH="1">
            <a:off x="2236400" y="2795375"/>
            <a:ext cx="1919400" cy="2049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8" name="Shape 168"/>
          <p:cNvSpPr txBox="1"/>
          <p:nvPr/>
        </p:nvSpPr>
        <p:spPr>
          <a:xfrm>
            <a:off x="2038150" y="1334225"/>
            <a:ext cx="24918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Autorégulation interne</a:t>
            </a:r>
            <a:endParaRPr sz="2400"/>
          </a:p>
        </p:txBody>
      </p:sp>
      <p:sp>
        <p:nvSpPr>
          <p:cNvPr id="169" name="Shape 169"/>
          <p:cNvSpPr txBox="1"/>
          <p:nvPr/>
        </p:nvSpPr>
        <p:spPr>
          <a:xfrm>
            <a:off x="6076750" y="2858225"/>
            <a:ext cx="28680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Autorégulation comportementale</a:t>
            </a:r>
            <a:endParaRPr sz="2400"/>
          </a:p>
        </p:txBody>
      </p:sp>
      <p:sp>
        <p:nvSpPr>
          <p:cNvPr id="170" name="Shape 170"/>
          <p:cNvSpPr txBox="1"/>
          <p:nvPr/>
        </p:nvSpPr>
        <p:spPr>
          <a:xfrm>
            <a:off x="3104950" y="5601425"/>
            <a:ext cx="28680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Autorégulation environnementale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Variables environnementales</a:t>
            </a: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Peu ou pas de contrôle sur les contraintes.</a:t>
            </a:r>
            <a:endParaRPr/>
          </a:p>
          <a:p>
            <a:pPr marL="0" lvl="0" indent="0">
              <a:lnSpc>
                <a:spcPct val="1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	École et disposition des classes.</a:t>
            </a:r>
            <a:endParaRPr/>
          </a:p>
          <a:p>
            <a:pPr marL="0" lvl="0" indent="0">
              <a:lnSpc>
                <a:spcPct val="1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	Programmes et cours à suivre.</a:t>
            </a:r>
            <a:endParaRPr/>
          </a:p>
          <a:p>
            <a:pPr marL="0" lvl="0" indent="0">
              <a:lnSpc>
                <a:spcPct val="1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Choisir la façon d’interpréter.</a:t>
            </a:r>
            <a:endParaRPr/>
          </a:p>
          <a:p>
            <a:pPr marL="0" lvl="0" indent="0">
              <a:lnSpc>
                <a:spcPct val="17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Choisir la façon de réagir.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Stratégies d’apprentissage autorégulé</a:t>
            </a:r>
            <a:endParaRPr sz="4000"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5024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Méta-analyse (21 études)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Stratégies cognitives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Stratégies métacognitives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Stratégies de gestion des ressources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Stratégies motivationnelles</a:t>
            </a: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335800" y="1536625"/>
            <a:ext cx="2819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0,7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0,9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0,8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0,5</a:t>
            </a:r>
            <a:endParaRPr/>
          </a:p>
        </p:txBody>
      </p:sp>
      <p:grpSp>
        <p:nvGrpSpPr>
          <p:cNvPr id="184" name="Shape 184"/>
          <p:cNvGrpSpPr/>
          <p:nvPr/>
        </p:nvGrpSpPr>
        <p:grpSpPr>
          <a:xfrm>
            <a:off x="3162300" y="4565789"/>
            <a:ext cx="2819400" cy="2101510"/>
            <a:chOff x="3162300" y="4565789"/>
            <a:chExt cx="2819400" cy="2101510"/>
          </a:xfrm>
        </p:grpSpPr>
        <p:pic>
          <p:nvPicPr>
            <p:cNvPr id="185" name="Shape 1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62300" y="4566877"/>
              <a:ext cx="2819400" cy="21004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Shape 186"/>
            <p:cNvSpPr/>
            <p:nvPr/>
          </p:nvSpPr>
          <p:spPr>
            <a:xfrm>
              <a:off x="3186736" y="4565789"/>
              <a:ext cx="428700" cy="42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mbria"/>
                <a:ea typeface="Cambria"/>
                <a:cs typeface="Cambria"/>
                <a:sym typeface="Cambria"/>
              </a:rPr>
              <a:t>Plan de la rencontre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Autoformation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Autorégulation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Relation pédagogique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Pistes à explorer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mbria"/>
                <a:ea typeface="Cambria"/>
                <a:cs typeface="Cambria"/>
                <a:sym typeface="Cambria"/>
              </a:rPr>
              <a:t>La relation pédagogique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517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mbria"/>
                <a:ea typeface="Cambria"/>
                <a:cs typeface="Cambria"/>
                <a:sym typeface="Cambria"/>
              </a:rPr>
              <a:t>Triangle pédagogique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88" y="1402125"/>
            <a:ext cx="7780826" cy="46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516300" y="6129125"/>
            <a:ext cx="8143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Triangle pédagogique de Jean Houssaye (1988)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Source:http://www.profweb.ca/publications/articles/la-distance-n-est-pas-l-absence-la-relation-pedagogique-en-contexte-asynchrone </a:t>
            </a:r>
            <a:endParaRPr sz="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latin typeface="Cambria"/>
                <a:ea typeface="Cambria"/>
                <a:cs typeface="Cambria"/>
                <a:sym typeface="Cambria"/>
              </a:rPr>
              <a:t>Données probantes - John Hattie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600">
                <a:latin typeface="Cambria"/>
                <a:ea typeface="Cambria"/>
                <a:cs typeface="Cambria"/>
                <a:sym typeface="Cambria"/>
              </a:rPr>
              <a:t>Facteurs influençant les apprentissages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56871"/>
            <a:ext cx="8520601" cy="309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Relation et estime de soi</a:t>
            </a: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3939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Constats</a:t>
            </a:r>
            <a:endParaRPr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Colère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Aggressivité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Rébellion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Passivité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Méfiance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Rejet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Inquiétude</a:t>
            </a:r>
            <a:endParaRPr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Stress</a:t>
            </a: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807500" y="1536625"/>
            <a:ext cx="3939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Rapport à l’écrit</a:t>
            </a:r>
            <a:endParaRPr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“Je ne comprends pas.”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“Ça ne m’intéresse pas.”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“C’est trop compliqué.”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L’élève prend les remarques de façon personnelle.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mbria"/>
                <a:ea typeface="Cambria"/>
                <a:cs typeface="Cambria"/>
                <a:sym typeface="Cambria"/>
              </a:rPr>
              <a:t>Besoins des 16-24 ans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Filles 16-18 ans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Soutien et encouragements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Sentiment efficacité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Aller à leur rythme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Garçons 16-18 ans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Utiliser leurs forces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Reconnaissance de l’enseignant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Sentiment efficacité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Aller à leur rythme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mbria"/>
                <a:ea typeface="Cambria"/>
                <a:cs typeface="Cambria"/>
                <a:sym typeface="Cambria"/>
              </a:rPr>
              <a:t>Besoins des 16-24 ans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Besoins pédagogiques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/>
              <a:t>Exemples concrets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fr" sz="3000"/>
              <a:t>Démonstrations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" sz="3000"/>
              <a:t>Explications individuelles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 connais la chanson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2" name="Shape 232" descr="Reportage disponible à l'adresse suivante: http://ici.radio-canada.ca/tele/decouverte/2016-2017/segments/reportage/14264/chants-oiseaux">
            <a:hlinkClick r:id="rId3"/>
          </p:cNvPr>
          <p:cNvSpPr/>
          <p:nvPr/>
        </p:nvSpPr>
        <p:spPr>
          <a:xfrm>
            <a:off x="1535195" y="1536625"/>
            <a:ext cx="6073610" cy="45552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Pistes de réflexions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Liste d’attente</a:t>
            </a: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Priorité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Sujets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 u="sng">
                <a:solidFill>
                  <a:schemeClr val="hlink"/>
                </a:solidFill>
                <a:hlinkClick r:id="rId3"/>
              </a:rPr>
              <a:t>http://tiny.cc/listepriorite</a:t>
            </a: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Calendrier d’humeur</a:t>
            </a: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863" y="1536625"/>
            <a:ext cx="3478275" cy="47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mbria"/>
                <a:ea typeface="Cambria"/>
                <a:cs typeface="Cambria"/>
                <a:sym typeface="Cambria"/>
              </a:rPr>
              <a:t>L’autoformation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Caucus</a:t>
            </a: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Efforts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Progrès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Encouragements</a:t>
            </a:r>
            <a:endParaRPr sz="3600"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050" y="2431982"/>
            <a:ext cx="4499500" cy="30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Correction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Débuter la correction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Stratégies de validation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Utilisation des pairs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de formation</a:t>
            </a: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Échéance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Choisir exercices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Choisir parcours</a:t>
            </a:r>
            <a:endParaRPr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Vos idées</a:t>
            </a: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Propositions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Dépôt sur le site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mbria"/>
                <a:ea typeface="Cambria"/>
                <a:cs typeface="Cambria"/>
                <a:sym typeface="Cambria"/>
              </a:rPr>
              <a:t>Références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TutoFOP - L'autoformation (5) Les 7 Piliers De L'autoformation</a:t>
            </a: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www.tutofop.educagri.fr/ressources/FOAD_Autoformation/autoformation5.htm.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Ergen, Binnur, and Sedat Kanadli. “The Effect of Self-Regulated Learning Strategies on Academic Achievement: A Meta-Analysis Study.” </a:t>
            </a:r>
            <a:r>
              <a:rPr lang="f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Eurasian Journal of Educational Research</a:t>
            </a: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vol. 17, no. 69, 2017, pp. 55–74., doi:10.14689/ejer.2017.69.4.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Gingras, Marie-Andrée. “Améliorer Le Développement De La Compétence De Mise à Jour Continue Des Savoirs Chez Les Étudiantes Et Les Étudiants Du Programme Techniques D'intégration Multimédia.” </a:t>
            </a:r>
            <a:r>
              <a:rPr lang="f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Savoirs UdeS Home</a:t>
            </a: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Université De Sherbrooke, 1 Jan. 1970, savoirs.usherbrooke.ca/handle/11143/9630.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Jézégou, Annie. “Formations Ouvertes Et Autodirection De L'apprenant.” </a:t>
            </a:r>
            <a:r>
              <a:rPr lang="f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Savoirs</a:t>
            </a: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vol. 16, no. 1, 2008, p. 97., doi:10.3917/savo.016.0097.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Jézégou, Annie. “Se Former à Distance : Regard Sur Les Stratégies D'autorégulation Environnementale D'étudiants Adultes.” </a:t>
            </a:r>
            <a:r>
              <a:rPr lang="f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Savoirs</a:t>
            </a: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vol. 24, no. 3, 2010, p. 79., doi:10.3917/savo.024.0079.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“La Distance N'est Pas L'absence : La Relation Pédagogique En Contexte Asynchrone | Articles | Publications.” </a:t>
            </a:r>
            <a:r>
              <a:rPr lang="f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Profweb</a:t>
            </a: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www.profweb.ca/publications/articles/la-distance-n-est-pas-l-absence-la-relation-pedagogique-en-contexte-asynchrone.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Réussir à L'école: Les leçons Des Neurosciences: Hors série Science Et Vie</a:t>
            </a: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Enseignement individualisé / Formation autodirigée</a:t>
            </a:r>
            <a:endParaRPr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Diagnostic des besoins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Objectifs d’apprentissage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Identification des ressources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/>
              <a:t>Évaluation des résultats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Autoformation</a:t>
            </a:r>
            <a:endParaRPr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>
                <a:solidFill>
                  <a:schemeClr val="dk1"/>
                </a:solidFill>
              </a:rPr>
              <a:t>Responsabilité des apprentissages</a:t>
            </a:r>
            <a:endParaRPr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>
                <a:solidFill>
                  <a:schemeClr val="dk1"/>
                </a:solidFill>
              </a:rPr>
              <a:t>Contact direct avec l’objet d’apprentissage</a:t>
            </a:r>
            <a:endParaRPr>
              <a:solidFill>
                <a:schemeClr val="dk1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>
                <a:solidFill>
                  <a:schemeClr val="dk1"/>
                </a:solidFill>
              </a:rPr>
              <a:t>Rôle de l’enseignant réduit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17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mbria"/>
                <a:ea typeface="Cambria"/>
                <a:cs typeface="Cambria"/>
                <a:sym typeface="Cambria"/>
              </a:rPr>
              <a:t>Triangle pédagogique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88" y="1402125"/>
            <a:ext cx="7780826" cy="46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516300" y="6129125"/>
            <a:ext cx="8143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Triangle pédagogique de Jean Houssaye (1988)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Source:http://www.profweb.ca/publications/articles/la-distance-n-est-pas-l-absence-la-relation-pedagogique-en-contexte-asynchrone 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latin typeface="Cambria"/>
                <a:ea typeface="Cambria"/>
                <a:cs typeface="Cambria"/>
                <a:sym typeface="Cambria"/>
              </a:rPr>
              <a:t>Individualisation: deux types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3677400" cy="12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Individualisation institutionnelle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99325" y="1536625"/>
            <a:ext cx="4233000" cy="12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Individualisation autonomisante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Shape 87"/>
          <p:cNvSpPr txBox="1"/>
          <p:nvPr/>
        </p:nvSpPr>
        <p:spPr>
          <a:xfrm rot="10800000" flipH="1">
            <a:off x="3369800" y="3489900"/>
            <a:ext cx="21951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839125" y="2723175"/>
            <a:ext cx="2732400" cy="3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Dispositif pédagogique</a:t>
            </a:r>
            <a:endParaRPr sz="3000"/>
          </a:p>
          <a:p>
            <a:pPr marL="0" lvl="0" indent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fr" sz="3000"/>
              <a:t>Choix des composantes</a:t>
            </a: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lang="fr" sz="3000"/>
              <a:t>Contrôle pédagogique</a:t>
            </a:r>
            <a:endParaRPr sz="3000"/>
          </a:p>
        </p:txBody>
      </p:sp>
      <p:sp>
        <p:nvSpPr>
          <p:cNvPr id="89" name="Shape 89"/>
          <p:cNvSpPr txBox="1"/>
          <p:nvPr/>
        </p:nvSpPr>
        <p:spPr>
          <a:xfrm>
            <a:off x="857925" y="2951775"/>
            <a:ext cx="18339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Fermé</a:t>
            </a:r>
            <a:br>
              <a:rPr lang="fr" sz="3000"/>
            </a:br>
            <a:endParaRPr sz="3000"/>
          </a:p>
          <a:p>
            <a:pPr marL="0" lvl="0" indent="0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fr" sz="3000"/>
              <a:t>Faible</a:t>
            </a:r>
            <a:br>
              <a:rPr lang="fr" sz="3000"/>
            </a:br>
            <a:endParaRPr sz="3000"/>
          </a:p>
          <a:p>
            <a:pPr marL="0" lvl="0" indent="0" rtl="0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lang="fr" sz="3000"/>
              <a:t>Faible</a:t>
            </a:r>
            <a:endParaRPr sz="3000"/>
          </a:p>
        </p:txBody>
      </p:sp>
      <p:sp>
        <p:nvSpPr>
          <p:cNvPr id="90" name="Shape 90"/>
          <p:cNvSpPr txBox="1"/>
          <p:nvPr/>
        </p:nvSpPr>
        <p:spPr>
          <a:xfrm>
            <a:off x="6115725" y="2951775"/>
            <a:ext cx="18339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Ouvert</a:t>
            </a:r>
            <a:br>
              <a:rPr lang="fr" sz="3000"/>
            </a:b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fr" sz="3000"/>
              <a:t>Grand</a:t>
            </a:r>
            <a:br>
              <a:rPr lang="fr" sz="3000"/>
            </a:b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lang="fr" sz="3000"/>
              <a:t>Accru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Les sept piliers de l’autoformation</a:t>
            </a:r>
            <a:endParaRPr sz="4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1 - Projet individuel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2 - Contrat pédagogique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3 - Mécanisme de préformation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4 - Formateurs facilitateurs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5 - Environnement ouvert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6 - Alternance individuelle - collectif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7 - Triple niveau de suivi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1 - Projet individuel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600"/>
              <a:t>Raison motive l’entrée dans la démarche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2 - Contrat pédagogique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i="1"/>
              <a:t>Formalisation d’un accord initial</a:t>
            </a:r>
            <a:endParaRPr sz="3600" i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Objectifs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Ressources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600"/>
              <a:t>Contraintes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600"/>
              <a:t>Modalités d’évaluation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1011</Words>
  <Application>Microsoft Office PowerPoint</Application>
  <PresentationFormat>Affichage à l'écran (4:3)</PresentationFormat>
  <Paragraphs>216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Alegreya</vt:lpstr>
      <vt:lpstr>Alegreya Medium</vt:lpstr>
      <vt:lpstr>Titillium Web</vt:lpstr>
      <vt:lpstr>Cambria</vt:lpstr>
      <vt:lpstr>Arial</vt:lpstr>
      <vt:lpstr>Simple Light</vt:lpstr>
      <vt:lpstr>L’enseignement individualisé, c’est aussi de l’enseignement</vt:lpstr>
      <vt:lpstr>Plan de la rencontre</vt:lpstr>
      <vt:lpstr>L’autoformation </vt:lpstr>
      <vt:lpstr>Définitions</vt:lpstr>
      <vt:lpstr>Triangle pédagogique</vt:lpstr>
      <vt:lpstr>Individualisation: deux types</vt:lpstr>
      <vt:lpstr>Les sept piliers de l’autoformation</vt:lpstr>
      <vt:lpstr>1 - Projet individuel</vt:lpstr>
      <vt:lpstr>2 - Contrat pédagogique</vt:lpstr>
      <vt:lpstr>3 - Mécanisme de préformation</vt:lpstr>
      <vt:lpstr>4 - Formateurs facilitateurs</vt:lpstr>
      <vt:lpstr>4 - Formateurs facilitateurs</vt:lpstr>
      <vt:lpstr>5 - Environnement ouvert</vt:lpstr>
      <vt:lpstr>6 - Alternance individuel / collectif</vt:lpstr>
      <vt:lpstr>7 - Triple niveau de suivi</vt:lpstr>
      <vt:lpstr>L’autorégulation</vt:lpstr>
      <vt:lpstr>Types d’autorégulation</vt:lpstr>
      <vt:lpstr>Variables environnementales</vt:lpstr>
      <vt:lpstr>Stratégies d’apprentissage autorégulé</vt:lpstr>
      <vt:lpstr>La relation pédagogique</vt:lpstr>
      <vt:lpstr>Triangle pédagogique</vt:lpstr>
      <vt:lpstr>Données probantes - John Hattie</vt:lpstr>
      <vt:lpstr>Relation et estime de soi</vt:lpstr>
      <vt:lpstr>Besoins des 16-24 ans</vt:lpstr>
      <vt:lpstr>Besoins des 16-24 ans</vt:lpstr>
      <vt:lpstr>Je connais la chanson</vt:lpstr>
      <vt:lpstr>Pistes de réflexions</vt:lpstr>
      <vt:lpstr>Liste d’attente</vt:lpstr>
      <vt:lpstr>Calendrier d’humeur</vt:lpstr>
      <vt:lpstr>Caucus</vt:lpstr>
      <vt:lpstr>Correction</vt:lpstr>
      <vt:lpstr>Projet de formation</vt:lpstr>
      <vt:lpstr>Vos idées</vt:lpstr>
      <vt:lpstr>Conclusion</vt:lpstr>
      <vt:lpstr>Références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individualisé, c’est aussi de l’enseignement</dc:title>
  <dc:creator>Danielle Gilbert</dc:creator>
  <cp:lastModifiedBy>Danielle Gilbert</cp:lastModifiedBy>
  <cp:revision>2</cp:revision>
  <dcterms:modified xsi:type="dcterms:W3CDTF">2018-02-14T17:53:27Z</dcterms:modified>
</cp:coreProperties>
</file>