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ags/tag1.xml" ContentType="application/vnd.openxmlformats-officedocument.presentationml.tags+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8" r:id="rId3"/>
    <p:sldId id="260" r:id="rId4"/>
    <p:sldId id="259" r:id="rId5"/>
    <p:sldId id="273" r:id="rId6"/>
    <p:sldId id="264" r:id="rId7"/>
    <p:sldId id="265" r:id="rId8"/>
    <p:sldId id="266" r:id="rId9"/>
    <p:sldId id="267" r:id="rId10"/>
    <p:sldId id="262" r:id="rId11"/>
    <p:sldId id="263" r:id="rId12"/>
    <p:sldId id="269" r:id="rId13"/>
    <p:sldId id="268" r:id="rId14"/>
    <p:sldId id="270" r:id="rId15"/>
    <p:sldId id="271" r:id="rId16"/>
    <p:sldId id="272" r:id="rId17"/>
    <p:sldId id="257" r:id="rId18"/>
  </p:sldIdLst>
  <p:sldSz cx="9144000" cy="5143500" type="screen16x9"/>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588"/>
      </p:cViewPr>
      <p:guideLst>
        <p:guide orient="horz" pos="1620"/>
        <p:guide pos="2880"/>
      </p:guideLst>
    </p:cSldViewPr>
  </p:slideViewPr>
  <p:notesTextViewPr>
    <p:cViewPr>
      <p:scale>
        <a:sx n="1" d="1"/>
        <a:sy n="1" d="1"/>
      </p:scale>
      <p:origin x="0" y="0"/>
    </p:cViewPr>
  </p:notesTextViewPr>
  <p:sorterViewPr>
    <p:cViewPr>
      <p:scale>
        <a:sx n="100" d="100"/>
        <a:sy n="100" d="100"/>
      </p:scale>
      <p:origin x="0" y="-8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719FF8B-8230-46FA-8BC9-E4FF1A74E436}" type="datetimeFigureOut">
              <a:rPr lang="fr-CA" smtClean="0"/>
              <a:t>2017-12-01</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2CAE7AD-638B-4261-B254-FCC44F763BEA}" type="slidenum">
              <a:rPr lang="fr-CA" smtClean="0"/>
              <a:t>‹N°›</a:t>
            </a:fld>
            <a:endParaRPr lang="fr-CA"/>
          </a:p>
        </p:txBody>
      </p:sp>
    </p:spTree>
    <p:extLst>
      <p:ext uri="{BB962C8B-B14F-4D97-AF65-F5344CB8AC3E}">
        <p14:creationId xmlns:p14="http://schemas.microsoft.com/office/powerpoint/2010/main" val="2745186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2CAE7AD-638B-4261-B254-FCC44F763BEA}" type="slidenum">
              <a:rPr lang="fr-CA" smtClean="0"/>
              <a:t>7</a:t>
            </a:fld>
            <a:endParaRPr lang="fr-CA"/>
          </a:p>
        </p:txBody>
      </p:sp>
    </p:spTree>
    <p:extLst>
      <p:ext uri="{BB962C8B-B14F-4D97-AF65-F5344CB8AC3E}">
        <p14:creationId xmlns:p14="http://schemas.microsoft.com/office/powerpoint/2010/main" val="118241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9907211E-577C-4543-AA98-3D601CBE01F5}" type="datetime1">
              <a:rPr lang="fr-CA" smtClean="0"/>
              <a:t>2017-12-01</a:t>
            </a:fld>
            <a:endParaRPr lang="fr-CA"/>
          </a:p>
        </p:txBody>
      </p:sp>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20922881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9F4EF054-2E5F-44FC-9A03-C61D56FCF285}" type="datetime1">
              <a:rPr lang="fr-CA" smtClean="0"/>
              <a:t>2017-12-01</a:t>
            </a:fld>
            <a:endParaRPr lang="fr-CA"/>
          </a:p>
        </p:txBody>
      </p:sp>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30112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1BAFAA86-308D-43A1-9750-CD66C624CFDE}" type="datetime1">
              <a:rPr lang="fr-CA" smtClean="0"/>
              <a:t>2017-12-01</a:t>
            </a:fld>
            <a:endParaRPr lang="fr-CA"/>
          </a:p>
        </p:txBody>
      </p:sp>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334808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036A9BFC-A9D2-42C5-A366-864AFAEBD83A}" type="datetime1">
              <a:rPr lang="fr-CA" smtClean="0"/>
              <a:t>2017-12-01</a:t>
            </a:fld>
            <a:endParaRPr lang="fr-CA"/>
          </a:p>
        </p:txBody>
      </p:sp>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289207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41168E6-1316-4073-AA89-E8DAF76C7F63}" type="datetime1">
              <a:rPr lang="fr-CA" smtClean="0"/>
              <a:t>2017-12-01</a:t>
            </a:fld>
            <a:endParaRPr lang="fr-CA"/>
          </a:p>
        </p:txBody>
      </p:sp>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161041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E2BEDAD9-F183-4877-BE36-BD11C8BB9198}" type="datetime1">
              <a:rPr lang="fr-CA" smtClean="0"/>
              <a:t>2017-12-01</a:t>
            </a:fld>
            <a:endParaRPr lang="fr-CA"/>
          </a:p>
        </p:txBody>
      </p:sp>
      <p:sp>
        <p:nvSpPr>
          <p:cNvPr id="6" name="Espace réservé du pied de page 5"/>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2842618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157CEE92-CE88-4456-995F-5340EA18A372}" type="datetime1">
              <a:rPr lang="fr-CA" smtClean="0"/>
              <a:t>2017-12-01</a:t>
            </a:fld>
            <a:endParaRPr lang="fr-CA"/>
          </a:p>
        </p:txBody>
      </p:sp>
      <p:sp>
        <p:nvSpPr>
          <p:cNvPr id="8" name="Espace réservé du pied de page 7"/>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9" name="Espace réservé du numéro de diapositive 8"/>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1105252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393E96C3-3D48-40F1-AEFA-5B0D299861C9}" type="datetime1">
              <a:rPr lang="fr-CA" smtClean="0"/>
              <a:t>2017-12-01</a:t>
            </a:fld>
            <a:endParaRPr lang="fr-CA"/>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80784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4ED28A-8B8F-4CCD-81DB-782C4D0EA71F}" type="datetime1">
              <a:rPr lang="fr-CA" smtClean="0"/>
              <a:t>2017-12-01</a:t>
            </a:fld>
            <a:endParaRPr lang="fr-CA"/>
          </a:p>
        </p:txBody>
      </p:sp>
      <p:sp>
        <p:nvSpPr>
          <p:cNvPr id="3" name="Espace réservé du pied de page 2"/>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5695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49B75F-0A3D-4C84-9DB1-33B89109701A}" type="datetime1">
              <a:rPr lang="fr-CA" smtClean="0"/>
              <a:t>2017-12-01</a:t>
            </a:fld>
            <a:endParaRPr lang="fr-CA"/>
          </a:p>
        </p:txBody>
      </p:sp>
      <p:sp>
        <p:nvSpPr>
          <p:cNvPr id="6" name="Espace réservé du pied de page 5"/>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417379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96B1C5C-923A-439C-BA24-FDF6C27CCF5A}" type="datetime1">
              <a:rPr lang="fr-CA" smtClean="0"/>
              <a:t>2017-12-01</a:t>
            </a:fld>
            <a:endParaRPr lang="fr-CA"/>
          </a:p>
        </p:txBody>
      </p:sp>
      <p:sp>
        <p:nvSpPr>
          <p:cNvPr id="6" name="Espace réservé du pied de page 5"/>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pPr/>
              <a:t>‹N°›</a:t>
            </a:fld>
            <a:endParaRPr lang="fr-CA"/>
          </a:p>
        </p:txBody>
      </p:sp>
    </p:spTree>
    <p:extLst>
      <p:ext uri="{BB962C8B-B14F-4D97-AF65-F5344CB8AC3E}">
        <p14:creationId xmlns:p14="http://schemas.microsoft.com/office/powerpoint/2010/main" val="109168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303498"/>
            <a:ext cx="8229600" cy="85725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275606"/>
            <a:ext cx="8229600" cy="3078342"/>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e la date 3"/>
          <p:cNvSpPr>
            <a:spLocks noGrp="1"/>
          </p:cNvSpPr>
          <p:nvPr>
            <p:ph type="dt" sz="half" idx="2"/>
          </p:nvPr>
        </p:nvSpPr>
        <p:spPr>
          <a:xfrm>
            <a:off x="457200" y="8747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073C5E3-1DAB-4A60-854D-D21DFF72110F}" type="datetime1">
              <a:rPr lang="fr-CA" smtClean="0"/>
              <a:t>2017-12-01</a:t>
            </a:fld>
            <a:endParaRPr lang="fr-CA" dirty="0"/>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4"/>
          </p:nvPr>
        </p:nvSpPr>
        <p:spPr>
          <a:xfrm>
            <a:off x="6553200" y="8747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EECA8BF-1D2F-4883-803A-292BF5D93BED}" type="slidenum">
              <a:rPr lang="fr-CA" smtClean="0"/>
              <a:pPr/>
              <a:t>‹N°›</a:t>
            </a:fld>
            <a:endParaRPr lang="fr-CA"/>
          </a:p>
        </p:txBody>
      </p:sp>
    </p:spTree>
    <p:extLst>
      <p:ext uri="{BB962C8B-B14F-4D97-AF65-F5344CB8AC3E}">
        <p14:creationId xmlns:p14="http://schemas.microsoft.com/office/powerpoint/2010/main" val="2525832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arrefourfga.c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package" Target="../embeddings/Feuille_de_calcul_Microsoft_Excel1.xlsx"/><Relationship Id="rId5" Type="http://schemas.openxmlformats.org/officeDocument/2006/relationships/oleObject" Target="../embeddings/oleObject1.bin"/><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hyperlink" Target="mailto:amelie.legare@education.gouv.qc.ca" TargetMode="External"/><Relationship Id="rId4" Type="http://schemas.openxmlformats.org/officeDocument/2006/relationships/hyperlink" Target="mailto:lorraine.turcotte@education.gouv.qc.c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131590"/>
            <a:ext cx="7772400" cy="2016224"/>
          </a:xfrm>
        </p:spPr>
        <p:txBody>
          <a:bodyPr>
            <a:noAutofit/>
          </a:bodyPr>
          <a:lstStyle/>
          <a:p>
            <a:r>
              <a:rPr lang="fr-CA" sz="2800" dirty="0"/>
              <a:t>Séances d’information </a:t>
            </a:r>
            <a:br>
              <a:rPr lang="fr-CA" sz="2800" dirty="0"/>
            </a:br>
            <a:r>
              <a:rPr lang="fr-CA" sz="2800" dirty="0"/>
              <a:t>sur les codes de cours de développement d’habiletés spécifiques (DHS</a:t>
            </a:r>
            <a:r>
              <a:rPr lang="fr-CA" sz="2800" dirty="0" smtClean="0"/>
              <a:t>) </a:t>
            </a:r>
            <a:br>
              <a:rPr lang="fr-CA" sz="2800" dirty="0" smtClean="0"/>
            </a:br>
            <a:endParaRPr lang="fr-CA" sz="2800" dirty="0"/>
          </a:p>
        </p:txBody>
      </p:sp>
      <p:sp>
        <p:nvSpPr>
          <p:cNvPr id="3" name="Sous-titre 2"/>
          <p:cNvSpPr>
            <a:spLocks noGrp="1"/>
          </p:cNvSpPr>
          <p:nvPr>
            <p:ph type="subTitle" idx="1"/>
          </p:nvPr>
        </p:nvSpPr>
        <p:spPr>
          <a:xfrm>
            <a:off x="1371600" y="3219822"/>
            <a:ext cx="6400800" cy="1009278"/>
          </a:xfrm>
        </p:spPr>
        <p:txBody>
          <a:bodyPr/>
          <a:lstStyle/>
          <a:p>
            <a:endParaRPr lang="fr-CA" sz="1600" dirty="0" smtClean="0"/>
          </a:p>
          <a:p>
            <a:r>
              <a:rPr lang="fr-CA" dirty="0" smtClean="0"/>
              <a:t>21 </a:t>
            </a:r>
            <a:r>
              <a:rPr lang="fr-CA" dirty="0"/>
              <a:t>et 27 novembre 2017</a:t>
            </a:r>
          </a:p>
          <a:p>
            <a:endParaRPr lang="fr-CA" dirty="0"/>
          </a:p>
        </p:txBody>
      </p:sp>
    </p:spTree>
    <p:extLst>
      <p:ext uri="{BB962C8B-B14F-4D97-AF65-F5344CB8AC3E}">
        <p14:creationId xmlns:p14="http://schemas.microsoft.com/office/powerpoint/2010/main" val="3323044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7504" y="195486"/>
            <a:ext cx="8795320" cy="1386885"/>
          </a:xfrm>
        </p:spPr>
        <p:txBody>
          <a:bodyPr>
            <a:noAutofit/>
          </a:bodyPr>
          <a:lstStyle/>
          <a:p>
            <a:r>
              <a:rPr lang="fr-CA" sz="3200" dirty="0">
                <a:solidFill>
                  <a:schemeClr val="accent1">
                    <a:lumMod val="75000"/>
                  </a:schemeClr>
                </a:solidFill>
              </a:rPr>
              <a:t>Mandat du comité interministériel sur les activités communautaires </a:t>
            </a:r>
            <a:r>
              <a:rPr lang="fr-CA" sz="3200" dirty="0" smtClean="0">
                <a:solidFill>
                  <a:schemeClr val="accent1">
                    <a:lumMod val="75000"/>
                  </a:schemeClr>
                </a:solidFill>
              </a:rPr>
              <a:t>et socioprofessionnelles</a:t>
            </a:r>
            <a:endParaRPr lang="fr-CA" sz="3200" dirty="0">
              <a:solidFill>
                <a:schemeClr val="accent1">
                  <a:lumMod val="75000"/>
                </a:schemeClr>
              </a:solidFill>
            </a:endParaRPr>
          </a:p>
        </p:txBody>
      </p:sp>
      <p:sp>
        <p:nvSpPr>
          <p:cNvPr id="3" name="Espace réservé du contenu 2"/>
          <p:cNvSpPr>
            <a:spLocks noGrp="1"/>
          </p:cNvSpPr>
          <p:nvPr>
            <p:ph idx="1"/>
          </p:nvPr>
        </p:nvSpPr>
        <p:spPr>
          <a:xfrm>
            <a:off x="323528" y="1635646"/>
            <a:ext cx="8229600" cy="3078342"/>
          </a:xfrm>
        </p:spPr>
        <p:txBody>
          <a:bodyPr>
            <a:normAutofit/>
          </a:bodyPr>
          <a:lstStyle/>
          <a:p>
            <a:pPr marL="0" lvl="0" indent="0">
              <a:buNone/>
            </a:pPr>
            <a:r>
              <a:rPr lang="fr-CA" sz="1800" dirty="0" smtClean="0"/>
              <a:t>Le comité est composé </a:t>
            </a:r>
            <a:r>
              <a:rPr lang="fr-CA" sz="1800" dirty="0"/>
              <a:t>de : </a:t>
            </a:r>
            <a:endParaRPr lang="fr-CA" sz="1800" dirty="0" smtClean="0"/>
          </a:p>
          <a:p>
            <a:pPr marL="0" lvl="0" indent="0">
              <a:buNone/>
            </a:pPr>
            <a:r>
              <a:rPr lang="fr-CA" sz="1800" dirty="0" smtClean="0"/>
              <a:t>ministère </a:t>
            </a:r>
            <a:r>
              <a:rPr lang="fr-CA" sz="1800" dirty="0"/>
              <a:t>de la Santé et des Services sociaux (MSSS</a:t>
            </a:r>
            <a:r>
              <a:rPr lang="fr-CA" sz="1800" dirty="0" smtClean="0"/>
              <a:t>) ; ministère </a:t>
            </a:r>
            <a:r>
              <a:rPr lang="fr-CA" sz="1800" dirty="0"/>
              <a:t>du Travail, de l’Emploi et de la Solidarité sociale (MTESS</a:t>
            </a:r>
            <a:r>
              <a:rPr lang="fr-CA" sz="1800" dirty="0" smtClean="0"/>
              <a:t>) ; ministère </a:t>
            </a:r>
            <a:r>
              <a:rPr lang="fr-CA" sz="1800" dirty="0"/>
              <a:t>de l’Éducation et de l’Enseignement supérieur (MEES</a:t>
            </a:r>
            <a:r>
              <a:rPr lang="fr-CA" sz="1800" dirty="0" smtClean="0"/>
              <a:t>).</a:t>
            </a:r>
          </a:p>
          <a:p>
            <a:pPr marL="0" lvl="0" indent="0">
              <a:buNone/>
            </a:pPr>
            <a:endParaRPr lang="fr-CA" sz="1800" dirty="0">
              <a:solidFill>
                <a:schemeClr val="accent1">
                  <a:lumMod val="75000"/>
                </a:schemeClr>
              </a:solidFill>
              <a:latin typeface="+mj-lt"/>
              <a:ea typeface="+mj-ea"/>
              <a:cs typeface="+mj-cs"/>
            </a:endParaRPr>
          </a:p>
          <a:p>
            <a:pPr marL="0" indent="0">
              <a:buNone/>
            </a:pPr>
            <a:r>
              <a:rPr lang="fr-CA" sz="1800" dirty="0" smtClean="0"/>
              <a:t>Le comité a </a:t>
            </a:r>
            <a:r>
              <a:rPr lang="fr-CA" sz="1800" dirty="0"/>
              <a:t>pour but de :</a:t>
            </a:r>
          </a:p>
          <a:p>
            <a:pPr marL="0" indent="0" algn="just">
              <a:buNone/>
            </a:pPr>
            <a:r>
              <a:rPr lang="fr-CA" sz="1800" dirty="0" smtClean="0"/>
              <a:t>soutenir </a:t>
            </a:r>
            <a:r>
              <a:rPr lang="fr-CA" sz="1800" dirty="0"/>
              <a:t>le développement d’une vision commune entre les ministères sur les besoins des personnes ayant une déficience et leur famille, sur les trajectoires de services ainsi que sur le partage des rôles et responsabilités de chaque ministère.</a:t>
            </a:r>
          </a:p>
          <a:p>
            <a:endParaRPr lang="fr-CA" sz="1800"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10</a:t>
            </a:fld>
            <a:endParaRPr lang="fr-CA"/>
          </a:p>
        </p:txBody>
      </p:sp>
    </p:spTree>
    <p:extLst>
      <p:ext uri="{BB962C8B-B14F-4D97-AF65-F5344CB8AC3E}">
        <p14:creationId xmlns:p14="http://schemas.microsoft.com/office/powerpoint/2010/main" val="3976555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200" dirty="0">
                <a:solidFill>
                  <a:schemeClr val="accent1">
                    <a:lumMod val="75000"/>
                  </a:schemeClr>
                </a:solidFill>
              </a:rPr>
              <a:t>Pour mieux renseigner les adultes concernés, leurs parents et les partenaires</a:t>
            </a:r>
          </a:p>
        </p:txBody>
      </p:sp>
      <p:sp>
        <p:nvSpPr>
          <p:cNvPr id="3" name="Espace réservé du contenu 2"/>
          <p:cNvSpPr>
            <a:spLocks noGrp="1"/>
          </p:cNvSpPr>
          <p:nvPr>
            <p:ph idx="1"/>
          </p:nvPr>
        </p:nvSpPr>
        <p:spPr>
          <a:xfrm>
            <a:off x="457200" y="1376772"/>
            <a:ext cx="8229600" cy="3078342"/>
          </a:xfrm>
        </p:spPr>
        <p:txBody>
          <a:bodyPr>
            <a:normAutofit fontScale="62500" lnSpcReduction="20000"/>
          </a:bodyPr>
          <a:lstStyle/>
          <a:p>
            <a:pPr marL="0" indent="0">
              <a:buNone/>
            </a:pPr>
            <a:r>
              <a:rPr lang="fr-CA" dirty="0"/>
              <a:t>Se rappeler que :</a:t>
            </a:r>
          </a:p>
          <a:p>
            <a:pPr marL="0" indent="0">
              <a:buNone/>
            </a:pPr>
            <a:endParaRPr lang="fr-CA" dirty="0"/>
          </a:p>
          <a:p>
            <a:r>
              <a:rPr lang="fr-CA" dirty="0"/>
              <a:t>la recherche active de solutions est en </a:t>
            </a:r>
            <a:r>
              <a:rPr lang="fr-CA" dirty="0" smtClean="0"/>
              <a:t>cours ;</a:t>
            </a:r>
            <a:endParaRPr lang="fr-CA" dirty="0"/>
          </a:p>
          <a:p>
            <a:r>
              <a:rPr lang="fr-CA" dirty="0"/>
              <a:t>il y a une volonté du gouvernement de rehausser le niveau de participation sociale des personnes handicapées et d’éviter les bris de </a:t>
            </a:r>
            <a:r>
              <a:rPr lang="fr-CA" dirty="0" smtClean="0"/>
              <a:t>services ;</a:t>
            </a:r>
            <a:endParaRPr lang="fr-CA" dirty="0"/>
          </a:p>
          <a:p>
            <a:r>
              <a:rPr lang="fr-CA" dirty="0"/>
              <a:t>les codes de cours DHS permettent d’éviter les bris de services pour les adultes atteints de handicaps graves ou de déficience moyenne à </a:t>
            </a:r>
            <a:r>
              <a:rPr lang="fr-CA" dirty="0" smtClean="0"/>
              <a:t>sévère ; </a:t>
            </a:r>
            <a:endParaRPr lang="fr-CA" dirty="0"/>
          </a:p>
          <a:p>
            <a:r>
              <a:rPr lang="fr-CA" dirty="0"/>
              <a:t>la période 2017-2020 permet d’établir un portrait clair de la situation de la population inscrite dans les cours identifiés DHS.</a:t>
            </a:r>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11</a:t>
            </a:fld>
            <a:endParaRPr lang="fr-CA"/>
          </a:p>
        </p:txBody>
      </p:sp>
    </p:spTree>
    <p:extLst>
      <p:ext uri="{BB962C8B-B14F-4D97-AF65-F5344CB8AC3E}">
        <p14:creationId xmlns:p14="http://schemas.microsoft.com/office/powerpoint/2010/main" val="2830358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766338"/>
            <a:ext cx="8229600" cy="605222"/>
          </a:xfrm>
        </p:spPr>
        <p:txBody>
          <a:bodyPr>
            <a:normAutofit fontScale="90000"/>
          </a:bodyPr>
          <a:lstStyle/>
          <a:p>
            <a:r>
              <a:rPr lang="fr-CA" sz="3600" dirty="0">
                <a:solidFill>
                  <a:schemeClr val="accent1">
                    <a:lumMod val="75000"/>
                  </a:schemeClr>
                </a:solidFill>
              </a:rPr>
              <a:t>Outil No 1 </a:t>
            </a:r>
            <a:r>
              <a:rPr lang="fr-CA" sz="3100" dirty="0" smtClean="0"/>
              <a:t/>
            </a:r>
            <a:br>
              <a:rPr lang="fr-CA" sz="3100" dirty="0" smtClean="0"/>
            </a:br>
            <a:r>
              <a:rPr lang="fr-CA" sz="2200" dirty="0"/>
              <a:t>Outil d’analyse et d’orientation de la clientèle visée par le programme d’études </a:t>
            </a:r>
            <a:r>
              <a:rPr lang="fr-CA" sz="2200" i="1" dirty="0"/>
              <a:t>Intégration sociale</a:t>
            </a:r>
            <a:r>
              <a:rPr lang="fr-CA" sz="2800" dirty="0"/>
              <a:t/>
            </a:r>
            <a:br>
              <a:rPr lang="fr-CA" sz="2800" dirty="0"/>
            </a:br>
            <a:r>
              <a:rPr lang="fr-CA" sz="2800" dirty="0" smtClean="0"/>
              <a:t> </a:t>
            </a:r>
            <a:endParaRPr lang="fr-CA" sz="2800" dirty="0"/>
          </a:p>
        </p:txBody>
      </p:sp>
      <p:sp>
        <p:nvSpPr>
          <p:cNvPr id="3" name="Espace réservé du contenu 2"/>
          <p:cNvSpPr>
            <a:spLocks noGrp="1"/>
          </p:cNvSpPr>
          <p:nvPr>
            <p:ph idx="1"/>
          </p:nvPr>
        </p:nvSpPr>
        <p:spPr>
          <a:xfrm>
            <a:off x="443483" y="1491630"/>
            <a:ext cx="8229600" cy="3078342"/>
          </a:xfrm>
        </p:spPr>
        <p:txBody>
          <a:bodyPr>
            <a:normAutofit fontScale="40000" lnSpcReduction="20000"/>
          </a:bodyPr>
          <a:lstStyle/>
          <a:p>
            <a:pPr marL="0" indent="0">
              <a:buNone/>
            </a:pPr>
            <a:endParaRPr lang="fr-CA" i="1" dirty="0"/>
          </a:p>
          <a:p>
            <a:pPr marL="0" indent="0">
              <a:buNone/>
            </a:pPr>
            <a:r>
              <a:rPr lang="fr-CA" sz="4000" dirty="0"/>
              <a:t>S</a:t>
            </a:r>
            <a:r>
              <a:rPr lang="fr-CA" sz="4000" dirty="0" smtClean="0"/>
              <a:t>ert </a:t>
            </a:r>
            <a:r>
              <a:rPr lang="fr-CA" sz="4000" dirty="0"/>
              <a:t>à confirmer la référence ou non dans </a:t>
            </a:r>
            <a:r>
              <a:rPr lang="fr-CA" sz="4000" dirty="0" smtClean="0"/>
              <a:t>les </a:t>
            </a:r>
            <a:r>
              <a:rPr lang="fr-CA" sz="4000" dirty="0"/>
              <a:t>codes de </a:t>
            </a:r>
            <a:r>
              <a:rPr lang="fr-CA" sz="4000" dirty="0" smtClean="0"/>
              <a:t>cours DHS. Son </a:t>
            </a:r>
            <a:r>
              <a:rPr lang="fr-CA" sz="4000" dirty="0"/>
              <a:t>utilisation est non obligatoire</a:t>
            </a:r>
            <a:r>
              <a:rPr lang="fr-CA" sz="4000" dirty="0" smtClean="0"/>
              <a:t>.</a:t>
            </a:r>
          </a:p>
          <a:p>
            <a:pPr marL="0" indent="0">
              <a:buNone/>
            </a:pPr>
            <a:r>
              <a:rPr lang="fr-CA" sz="4000" dirty="0" smtClean="0"/>
              <a:t>Voir un aperçu à la diapositive 13.</a:t>
            </a:r>
            <a:endParaRPr lang="fr-CA" sz="4000" dirty="0"/>
          </a:p>
          <a:p>
            <a:pPr marL="0" indent="0">
              <a:buNone/>
            </a:pPr>
            <a:endParaRPr lang="fr-CA" sz="4000" i="1" dirty="0"/>
          </a:p>
          <a:p>
            <a:pPr marL="0" indent="0">
              <a:buNone/>
            </a:pPr>
            <a:r>
              <a:rPr lang="fr-CA" sz="4000" dirty="0"/>
              <a:t>Rempli par le personnel concerné par cette population et approuvé par la direction du centre.</a:t>
            </a:r>
          </a:p>
          <a:p>
            <a:pPr marL="0" indent="0">
              <a:buNone/>
            </a:pPr>
            <a:endParaRPr lang="fr-CA" sz="4000" dirty="0">
              <a:solidFill>
                <a:schemeClr val="accent4">
                  <a:lumMod val="75000"/>
                </a:schemeClr>
              </a:solidFill>
            </a:endParaRPr>
          </a:p>
          <a:p>
            <a:pPr marL="0" indent="0">
              <a:buNone/>
            </a:pPr>
            <a:r>
              <a:rPr lang="fr-CA" sz="4000" dirty="0"/>
              <a:t>Le formulaire est accessible à l’adresse suivante: </a:t>
            </a:r>
            <a:r>
              <a:rPr lang="fr-CA" sz="4000" dirty="0">
                <a:solidFill>
                  <a:schemeClr val="accent4">
                    <a:lumMod val="75000"/>
                  </a:schemeClr>
                </a:solidFill>
                <a:hlinkClick r:id="rId3"/>
              </a:rPr>
              <a:t>http://www.carrefourfga.ca</a:t>
            </a:r>
            <a:endParaRPr lang="fr-CA" sz="4000" dirty="0">
              <a:solidFill>
                <a:schemeClr val="accent4">
                  <a:lumMod val="75000"/>
                </a:schemeClr>
              </a:solidFill>
            </a:endParaRPr>
          </a:p>
          <a:p>
            <a:pPr marL="0" indent="0">
              <a:buNone/>
            </a:pPr>
            <a:endParaRPr lang="fr-CA" sz="4000" dirty="0">
              <a:solidFill>
                <a:schemeClr val="accent4">
                  <a:lumMod val="75000"/>
                </a:schemeClr>
              </a:solidFill>
            </a:endParaRPr>
          </a:p>
          <a:p>
            <a:r>
              <a:rPr lang="fr-CA" sz="4000" dirty="0"/>
              <a:t>Information de la DEAFC</a:t>
            </a:r>
          </a:p>
          <a:p>
            <a:r>
              <a:rPr lang="fr-CA" sz="4000" dirty="0"/>
              <a:t>Accompagnement national</a:t>
            </a:r>
          </a:p>
          <a:p>
            <a:r>
              <a:rPr lang="fr-CA" sz="4000" dirty="0"/>
              <a:t>Documents </a:t>
            </a:r>
            <a:r>
              <a:rPr lang="fr-CA" sz="4000" i="1" dirty="0"/>
              <a:t>Intégration sociale</a:t>
            </a:r>
            <a:endParaRPr lang="fr-CA" sz="4000" dirty="0"/>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12</a:t>
            </a:fld>
            <a:endParaRPr lang="fr-CA"/>
          </a:p>
        </p:txBody>
      </p:sp>
    </p:spTree>
    <p:extLst>
      <p:ext uri="{BB962C8B-B14F-4D97-AF65-F5344CB8AC3E}">
        <p14:creationId xmlns:p14="http://schemas.microsoft.com/office/powerpoint/2010/main" val="4202355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7504" y="303497"/>
            <a:ext cx="8784976" cy="1134857"/>
          </a:xfrm>
        </p:spPr>
        <p:txBody>
          <a:bodyPr>
            <a:noAutofit/>
          </a:bodyPr>
          <a:lstStyle/>
          <a:p>
            <a:r>
              <a:rPr lang="fr-CA" sz="3200" dirty="0">
                <a:solidFill>
                  <a:schemeClr val="accent1">
                    <a:lumMod val="75000"/>
                  </a:schemeClr>
                </a:solidFill>
              </a:rPr>
              <a:t>Outil d’analyse et d’orientation de la clientèle visée par le programme d’études </a:t>
            </a:r>
            <a:r>
              <a:rPr lang="fr-CA" sz="3200" i="1" dirty="0">
                <a:solidFill>
                  <a:schemeClr val="accent1">
                    <a:lumMod val="75000"/>
                  </a:schemeClr>
                </a:solidFill>
              </a:rPr>
              <a:t>Intégration sociale</a:t>
            </a:r>
          </a:p>
        </p:txBody>
      </p:sp>
      <p:sp>
        <p:nvSpPr>
          <p:cNvPr id="3" name="Espace réservé du contenu 2"/>
          <p:cNvSpPr>
            <a:spLocks noGrp="1"/>
          </p:cNvSpPr>
          <p:nvPr>
            <p:ph idx="1"/>
          </p:nvPr>
        </p:nvSpPr>
        <p:spPr>
          <a:xfrm>
            <a:off x="323528" y="1563638"/>
            <a:ext cx="8229600" cy="3078342"/>
          </a:xfrm>
        </p:spPr>
        <p:txBody>
          <a:bodyPr>
            <a:normAutofit fontScale="47500" lnSpcReduction="20000"/>
          </a:bodyPr>
          <a:lstStyle/>
          <a:p>
            <a:pPr marL="0" indent="0" algn="ctr">
              <a:buNone/>
            </a:pPr>
            <a:r>
              <a:rPr lang="fr-CA" dirty="0" smtClean="0"/>
              <a:t>Élaboré par le groupe de travail sur le suivi des cours du développement d’habiletés spécifiques (DHS)</a:t>
            </a:r>
          </a:p>
          <a:p>
            <a:pPr marL="0" indent="0" algn="ctr">
              <a:buNone/>
            </a:pPr>
            <a:endParaRPr lang="fr-CA" dirty="0" smtClean="0"/>
          </a:p>
          <a:p>
            <a:pPr marL="0" indent="0" algn="ctr">
              <a:buNone/>
            </a:pPr>
            <a:r>
              <a:rPr lang="fr-CA" dirty="0" smtClean="0"/>
              <a:t>Commission scolaire René-Lévesque</a:t>
            </a:r>
          </a:p>
          <a:p>
            <a:pPr marL="0" indent="0" algn="ctr">
              <a:buNone/>
            </a:pPr>
            <a:r>
              <a:rPr lang="fr-CA" dirty="0" smtClean="0"/>
              <a:t>Commission </a:t>
            </a:r>
            <a:r>
              <a:rPr lang="fr-CA" dirty="0"/>
              <a:t>scolaire </a:t>
            </a:r>
            <a:r>
              <a:rPr lang="fr-CA" dirty="0" smtClean="0"/>
              <a:t>de la Capitale</a:t>
            </a:r>
            <a:endParaRPr lang="fr-CA" dirty="0"/>
          </a:p>
          <a:p>
            <a:pPr marL="0" indent="0" algn="ctr">
              <a:buNone/>
            </a:pPr>
            <a:r>
              <a:rPr lang="fr-CA" dirty="0"/>
              <a:t>Commission scolaire </a:t>
            </a:r>
            <a:r>
              <a:rPr lang="fr-CA" dirty="0" smtClean="0"/>
              <a:t>Marguerite-Bourgeoys</a:t>
            </a:r>
            <a:endParaRPr lang="fr-CA" dirty="0"/>
          </a:p>
          <a:p>
            <a:pPr marL="0" indent="0" algn="ctr">
              <a:buNone/>
            </a:pPr>
            <a:r>
              <a:rPr lang="fr-CA" dirty="0"/>
              <a:t>Commission scolaire </a:t>
            </a:r>
            <a:r>
              <a:rPr lang="fr-CA" dirty="0" smtClean="0"/>
              <a:t>de Montréal</a:t>
            </a:r>
            <a:endParaRPr lang="fr-CA" dirty="0"/>
          </a:p>
          <a:p>
            <a:pPr marL="0" indent="0" algn="ctr">
              <a:buNone/>
            </a:pPr>
            <a:r>
              <a:rPr lang="fr-CA" dirty="0"/>
              <a:t>Commission scolaire </a:t>
            </a:r>
            <a:r>
              <a:rPr lang="fr-CA" dirty="0" smtClean="0"/>
              <a:t>du Fleuve-et-des-Lacs</a:t>
            </a:r>
            <a:endParaRPr lang="fr-CA" dirty="0"/>
          </a:p>
          <a:p>
            <a:pPr marL="0" indent="0" algn="ctr">
              <a:buNone/>
            </a:pPr>
            <a:r>
              <a:rPr lang="fr-CA" dirty="0"/>
              <a:t>Commission scolaire </a:t>
            </a:r>
            <a:r>
              <a:rPr lang="fr-CA" dirty="0" smtClean="0"/>
              <a:t>des </a:t>
            </a:r>
            <a:r>
              <a:rPr lang="fr-CA" dirty="0" err="1" smtClean="0"/>
              <a:t>Hauts-Bois-de-l’Outaouais</a:t>
            </a:r>
            <a:endParaRPr lang="fr-CA" dirty="0"/>
          </a:p>
          <a:p>
            <a:pPr marL="0" indent="0" algn="ctr">
              <a:buNone/>
            </a:pPr>
            <a:r>
              <a:rPr lang="fr-CA" dirty="0"/>
              <a:t>Commission scolaire </a:t>
            </a:r>
            <a:r>
              <a:rPr lang="fr-CA" dirty="0" smtClean="0"/>
              <a:t>de Affluents</a:t>
            </a:r>
          </a:p>
          <a:p>
            <a:pPr marL="0" indent="0" algn="ctr">
              <a:buNone/>
            </a:pPr>
            <a:r>
              <a:rPr lang="fr-CA" dirty="0"/>
              <a:t>Commission scolaire </a:t>
            </a:r>
            <a:r>
              <a:rPr lang="fr-CA" dirty="0" smtClean="0"/>
              <a:t>English </a:t>
            </a:r>
            <a:r>
              <a:rPr lang="fr-CA" dirty="0" err="1" smtClean="0"/>
              <a:t>Montreal</a:t>
            </a:r>
            <a:endParaRPr lang="fr-CA" dirty="0" smtClean="0"/>
          </a:p>
          <a:p>
            <a:pPr marL="0" indent="0" algn="ctr">
              <a:buNone/>
            </a:pPr>
            <a:r>
              <a:rPr lang="fr-CA" dirty="0" smtClean="0"/>
              <a:t>Commission </a:t>
            </a:r>
            <a:r>
              <a:rPr lang="fr-CA" dirty="0"/>
              <a:t>scolaire </a:t>
            </a:r>
            <a:r>
              <a:rPr lang="fr-CA" dirty="0" smtClean="0"/>
              <a:t>de la Rivière-du-Nord</a:t>
            </a:r>
            <a:endParaRPr lang="fr-CA" dirty="0"/>
          </a:p>
          <a:p>
            <a:pPr marL="0" indent="0" algn="ctr">
              <a:buNone/>
            </a:pPr>
            <a:r>
              <a:rPr lang="fr-CA" dirty="0" smtClean="0"/>
              <a:t>En soutien </a:t>
            </a:r>
          </a:p>
          <a:p>
            <a:pPr marL="0" indent="0" algn="ctr">
              <a:buNone/>
            </a:pPr>
            <a:r>
              <a:rPr lang="fr-CA" dirty="0" smtClean="0"/>
              <a:t>Direction de l’éducation des adultes et de la formation continue</a:t>
            </a:r>
            <a:endParaRPr lang="fr-CA" dirty="0"/>
          </a:p>
          <a:p>
            <a:endParaRPr lang="fr-CA" dirty="0" smtClean="0"/>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13</a:t>
            </a:fld>
            <a:endParaRPr lang="fr-CA"/>
          </a:p>
        </p:txBody>
      </p:sp>
    </p:spTree>
    <p:extLst>
      <p:ext uri="{BB962C8B-B14F-4D97-AF65-F5344CB8AC3E}">
        <p14:creationId xmlns:p14="http://schemas.microsoft.com/office/powerpoint/2010/main" val="1787571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dirty="0">
                <a:solidFill>
                  <a:schemeClr val="accent1">
                    <a:lumMod val="75000"/>
                  </a:schemeClr>
                </a:solidFill>
              </a:rPr>
              <a:t>Outil No 2</a:t>
            </a:r>
          </a:p>
        </p:txBody>
      </p:sp>
      <p:sp>
        <p:nvSpPr>
          <p:cNvPr id="3" name="Espace réservé du contenu 2"/>
          <p:cNvSpPr>
            <a:spLocks noGrp="1"/>
          </p:cNvSpPr>
          <p:nvPr>
            <p:ph idx="1"/>
          </p:nvPr>
        </p:nvSpPr>
        <p:spPr>
          <a:xfrm>
            <a:off x="486127" y="1059582"/>
            <a:ext cx="8229600" cy="3078342"/>
          </a:xfrm>
        </p:spPr>
        <p:txBody>
          <a:bodyPr>
            <a:normAutofit/>
          </a:bodyPr>
          <a:lstStyle/>
          <a:p>
            <a:pPr marL="0" indent="0" algn="ctr">
              <a:buNone/>
            </a:pPr>
            <a:endParaRPr lang="fr-CA" sz="2000" b="1" dirty="0" smtClean="0">
              <a:latin typeface="+mj-lt"/>
              <a:ea typeface="+mj-ea"/>
              <a:cs typeface="+mj-cs"/>
            </a:endParaRPr>
          </a:p>
          <a:p>
            <a:pPr marL="0" indent="0" algn="ctr">
              <a:buNone/>
            </a:pPr>
            <a:r>
              <a:rPr lang="fr-CA" sz="2200" dirty="0" err="1" smtClean="0">
                <a:latin typeface="+mj-lt"/>
                <a:ea typeface="+mj-ea"/>
                <a:cs typeface="+mj-cs"/>
              </a:rPr>
              <a:t>CollectInfo</a:t>
            </a:r>
            <a:r>
              <a:rPr lang="fr-CA" sz="2200" dirty="0" smtClean="0">
                <a:latin typeface="+mj-lt"/>
                <a:ea typeface="+mj-ea"/>
                <a:cs typeface="+mj-cs"/>
              </a:rPr>
              <a:t> </a:t>
            </a:r>
            <a:r>
              <a:rPr lang="fr-CA" sz="2200" dirty="0">
                <a:latin typeface="+mj-lt"/>
                <a:ea typeface="+mj-ea"/>
                <a:cs typeface="+mj-cs"/>
              </a:rPr>
              <a:t>DHS</a:t>
            </a:r>
          </a:p>
          <a:p>
            <a:pPr marL="0" indent="0" algn="ctr">
              <a:buNone/>
            </a:pPr>
            <a:r>
              <a:rPr lang="fr-CA" sz="2200" dirty="0">
                <a:latin typeface="+mj-lt"/>
                <a:ea typeface="+mj-ea"/>
                <a:cs typeface="+mj-cs"/>
              </a:rPr>
              <a:t>Portrait de l’effectif inscrit dans les cours DHS en </a:t>
            </a:r>
            <a:r>
              <a:rPr lang="fr-CA" sz="2200" dirty="0" smtClean="0">
                <a:latin typeface="+mj-lt"/>
                <a:ea typeface="+mj-ea"/>
                <a:cs typeface="+mj-cs"/>
              </a:rPr>
              <a:t>Intégration </a:t>
            </a:r>
            <a:r>
              <a:rPr lang="fr-CA" sz="2200" dirty="0">
                <a:latin typeface="+mj-lt"/>
                <a:ea typeface="+mj-ea"/>
                <a:cs typeface="+mj-cs"/>
              </a:rPr>
              <a:t>sociale</a:t>
            </a:r>
          </a:p>
          <a:p>
            <a:pPr marL="0" indent="0">
              <a:buNone/>
            </a:pPr>
            <a:endParaRPr lang="fr-CA" sz="1800" dirty="0"/>
          </a:p>
          <a:p>
            <a:r>
              <a:rPr lang="fr-CA" sz="2000" dirty="0"/>
              <a:t>Rendu disponible aux commissions scolaires à compter du </a:t>
            </a:r>
            <a:r>
              <a:rPr lang="fr-CA" sz="2000" dirty="0" smtClean="0"/>
              <a:t/>
            </a:r>
            <a:br>
              <a:rPr lang="fr-CA" sz="2000" dirty="0" smtClean="0"/>
            </a:br>
            <a:r>
              <a:rPr lang="fr-CA" sz="2000" dirty="0" smtClean="0"/>
              <a:t>21 </a:t>
            </a:r>
            <a:r>
              <a:rPr lang="fr-CA" sz="2000" dirty="0"/>
              <a:t>novembre </a:t>
            </a:r>
            <a:r>
              <a:rPr lang="fr-CA" sz="2000" dirty="0" smtClean="0"/>
              <a:t>2017.</a:t>
            </a:r>
            <a:endParaRPr lang="fr-CA" sz="2000" dirty="0"/>
          </a:p>
          <a:p>
            <a:r>
              <a:rPr lang="fr-CA" sz="2000" dirty="0"/>
              <a:t>Date limite du 30 juin 2018 pour le compléter.</a:t>
            </a:r>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14</a:t>
            </a:fld>
            <a:endParaRPr lang="fr-CA"/>
          </a:p>
        </p:txBody>
      </p:sp>
    </p:spTree>
    <p:extLst>
      <p:ext uri="{BB962C8B-B14F-4D97-AF65-F5344CB8AC3E}">
        <p14:creationId xmlns:p14="http://schemas.microsoft.com/office/powerpoint/2010/main" val="2216190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dirty="0">
                <a:solidFill>
                  <a:schemeClr val="accent1">
                    <a:lumMod val="75000"/>
                  </a:schemeClr>
                </a:solidFill>
              </a:rPr>
              <a:t>Outil No 3</a:t>
            </a:r>
          </a:p>
        </p:txBody>
      </p:sp>
      <p:sp>
        <p:nvSpPr>
          <p:cNvPr id="3" name="Espace réservé du contenu 2"/>
          <p:cNvSpPr>
            <a:spLocks noGrp="1"/>
          </p:cNvSpPr>
          <p:nvPr>
            <p:ph idx="1"/>
          </p:nvPr>
        </p:nvSpPr>
        <p:spPr>
          <a:xfrm>
            <a:off x="457200" y="1059582"/>
            <a:ext cx="8229600" cy="3078342"/>
          </a:xfrm>
        </p:spPr>
        <p:txBody>
          <a:bodyPr>
            <a:normAutofit fontScale="92500" lnSpcReduction="20000"/>
          </a:bodyPr>
          <a:lstStyle/>
          <a:p>
            <a:pPr marL="0" indent="0" algn="ctr">
              <a:buNone/>
            </a:pPr>
            <a:r>
              <a:rPr lang="fr-CA" sz="2400" dirty="0">
                <a:latin typeface="+mj-lt"/>
                <a:ea typeface="+mj-ea"/>
                <a:cs typeface="+mj-cs"/>
              </a:rPr>
              <a:t>Outil de compilation Excel en lien avec </a:t>
            </a:r>
            <a:r>
              <a:rPr lang="fr-CA" sz="2400" dirty="0" smtClean="0">
                <a:latin typeface="+mj-lt"/>
                <a:ea typeface="+mj-ea"/>
                <a:cs typeface="+mj-cs"/>
              </a:rPr>
              <a:t>le </a:t>
            </a:r>
            <a:r>
              <a:rPr lang="fr-CA" sz="2400" dirty="0" err="1">
                <a:latin typeface="+mj-lt"/>
                <a:ea typeface="+mj-ea"/>
                <a:cs typeface="+mj-cs"/>
              </a:rPr>
              <a:t>CollectInfo</a:t>
            </a:r>
            <a:endParaRPr lang="fr-CA" sz="2400" dirty="0">
              <a:latin typeface="+mj-lt"/>
              <a:ea typeface="+mj-ea"/>
              <a:cs typeface="+mj-cs"/>
            </a:endParaRPr>
          </a:p>
          <a:p>
            <a:pPr marL="0" indent="0" algn="ctr">
              <a:buNone/>
            </a:pPr>
            <a:endParaRPr lang="fr-CA" sz="1800" dirty="0">
              <a:solidFill>
                <a:schemeClr val="accent4">
                  <a:lumMod val="75000"/>
                </a:schemeClr>
              </a:solidFill>
            </a:endParaRPr>
          </a:p>
          <a:p>
            <a:r>
              <a:rPr lang="fr-CA" sz="2000" dirty="0"/>
              <a:t>Pour y entrer le détail de chaque adulte DHS et avoir le cumul des informations à reporter dans le </a:t>
            </a:r>
            <a:r>
              <a:rPr lang="fr-CA" sz="2000" dirty="0" err="1"/>
              <a:t>CollectInfo</a:t>
            </a:r>
            <a:r>
              <a:rPr lang="fr-CA" sz="2000" dirty="0" smtClean="0"/>
              <a:t>.</a:t>
            </a:r>
          </a:p>
          <a:p>
            <a:pPr marL="0" indent="0">
              <a:buNone/>
            </a:pPr>
            <a:endParaRPr lang="fr-CA" sz="2000" dirty="0"/>
          </a:p>
          <a:p>
            <a:r>
              <a:rPr lang="fr-CA" sz="2000" dirty="0"/>
              <a:t>L’utilisation de ce document n’est pas obligatoire</a:t>
            </a:r>
            <a:r>
              <a:rPr lang="fr-CA" sz="2000" dirty="0" smtClean="0"/>
              <a:t>.</a:t>
            </a:r>
          </a:p>
          <a:p>
            <a:pPr marL="0" indent="0">
              <a:buNone/>
            </a:pPr>
            <a:endParaRPr lang="fr-CA" sz="2000" dirty="0"/>
          </a:p>
          <a:p>
            <a:r>
              <a:rPr lang="fr-CA" sz="2000" dirty="0"/>
              <a:t>Le document est déposé sur le Carrefour FGA</a:t>
            </a:r>
            <a:r>
              <a:rPr lang="fr-CA" sz="2000" dirty="0" smtClean="0"/>
              <a:t>.</a:t>
            </a:r>
          </a:p>
          <a:p>
            <a:pPr marL="0" indent="0">
              <a:buNone/>
            </a:pPr>
            <a:endParaRPr lang="fr-CA" sz="2000" dirty="0" smtClean="0"/>
          </a:p>
          <a:p>
            <a:r>
              <a:rPr lang="fr-CA" sz="2000" dirty="0"/>
              <a:t>Voir un aperçu à la diapositive 16.</a:t>
            </a:r>
          </a:p>
          <a:p>
            <a:pPr marL="0" indent="0">
              <a:buNone/>
            </a:pPr>
            <a:endParaRPr lang="fr-CA" sz="2000" dirty="0"/>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15</a:t>
            </a:fld>
            <a:endParaRPr lang="fr-CA"/>
          </a:p>
        </p:txBody>
      </p:sp>
    </p:spTree>
    <p:extLst>
      <p:ext uri="{BB962C8B-B14F-4D97-AF65-F5344CB8AC3E}">
        <p14:creationId xmlns:p14="http://schemas.microsoft.com/office/powerpoint/2010/main" val="4294120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CA" dirty="0" smtClean="0"/>
              <a:t>Ce document ne peut être dissocié de la présentation qui l’accompagne</a:t>
            </a:r>
            <a:endParaRPr lang="fr-CA" dirty="0"/>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16</a:t>
            </a:fld>
            <a:endParaRPr lang="fr-CA"/>
          </a:p>
        </p:txBody>
      </p:sp>
      <p:graphicFrame>
        <p:nvGraphicFramePr>
          <p:cNvPr id="6" name="Espace réservé du contenu 5"/>
          <p:cNvGraphicFramePr>
            <a:graphicFrameLocks noGrp="1" noChangeAspect="1"/>
          </p:cNvGraphicFramePr>
          <p:nvPr>
            <p:ph idx="1"/>
            <p:custDataLst>
              <p:tags r:id="rId2"/>
            </p:custDataLst>
            <p:extLst>
              <p:ext uri="{D42A27DB-BD31-4B8C-83A1-F6EECF244321}">
                <p14:modId xmlns:p14="http://schemas.microsoft.com/office/powerpoint/2010/main" val="724488953"/>
              </p:ext>
            </p:extLst>
          </p:nvPr>
        </p:nvGraphicFramePr>
        <p:xfrm>
          <a:off x="1237597" y="303213"/>
          <a:ext cx="6668806" cy="4051300"/>
        </p:xfrm>
        <a:graphic>
          <a:graphicData uri="http://schemas.openxmlformats.org/presentationml/2006/ole">
            <mc:AlternateContent xmlns:mc="http://schemas.openxmlformats.org/markup-compatibility/2006">
              <mc:Choice xmlns:v="urn:schemas-microsoft-com:vml" Requires="v">
                <p:oleObj spid="_x0000_s1052" name="Feuille de calcul" r:id="rId6" imgW="7620000" imgH="4629234" progId="Excel.Sheet.12">
                  <p:embed/>
                </p:oleObj>
              </mc:Choice>
              <mc:Fallback>
                <p:oleObj name="Feuille de calcul" r:id="rId6" imgW="7620000" imgH="4629234" progId="Excel.Sheet.12">
                  <p:embed/>
                  <p:pic>
                    <p:nvPicPr>
                      <p:cNvPr id="0" name=""/>
                      <p:cNvPicPr/>
                      <p:nvPr/>
                    </p:nvPicPr>
                    <p:blipFill>
                      <a:blip r:embed="rId7"/>
                      <a:stretch>
                        <a:fillRect/>
                      </a:stretch>
                    </p:blipFill>
                    <p:spPr>
                      <a:xfrm>
                        <a:off x="1237597" y="303213"/>
                        <a:ext cx="6668806" cy="4051300"/>
                      </a:xfrm>
                      <a:prstGeom prst="rect">
                        <a:avLst/>
                      </a:prstGeom>
                    </p:spPr>
                  </p:pic>
                </p:oleObj>
              </mc:Fallback>
            </mc:AlternateContent>
          </a:graphicData>
        </a:graphic>
      </p:graphicFrame>
    </p:spTree>
    <p:extLst>
      <p:ext uri="{BB962C8B-B14F-4D97-AF65-F5344CB8AC3E}">
        <p14:creationId xmlns:p14="http://schemas.microsoft.com/office/powerpoint/2010/main" val="3668414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Merci de votre </a:t>
            </a:r>
            <a:r>
              <a:rPr lang="fr-CA" dirty="0" smtClean="0"/>
              <a:t>participation!</a:t>
            </a:r>
            <a:endParaRPr lang="fr-CA" dirty="0"/>
          </a:p>
        </p:txBody>
      </p:sp>
      <p:sp>
        <p:nvSpPr>
          <p:cNvPr id="3" name="Espace réservé du contenu 2"/>
          <p:cNvSpPr>
            <a:spLocks noGrp="1"/>
          </p:cNvSpPr>
          <p:nvPr>
            <p:ph idx="1"/>
          </p:nvPr>
        </p:nvSpPr>
        <p:spPr/>
        <p:txBody>
          <a:bodyPr>
            <a:normAutofit/>
          </a:bodyPr>
          <a:lstStyle/>
          <a:p>
            <a:pPr marL="0" indent="0" algn="ctr">
              <a:buNone/>
            </a:pPr>
            <a:r>
              <a:rPr lang="fr-CA" sz="1800" dirty="0"/>
              <a:t>Lorraine Turcotte, responsable du programme d’études </a:t>
            </a:r>
            <a:r>
              <a:rPr lang="fr-CA" sz="1800" i="1" dirty="0"/>
              <a:t>Intégration sociale</a:t>
            </a:r>
          </a:p>
          <a:p>
            <a:pPr marL="0" indent="0" algn="ctr">
              <a:buNone/>
            </a:pPr>
            <a:r>
              <a:rPr lang="fr-CA" sz="1800" dirty="0"/>
              <a:t>Direction de l’éducation des adultes et de la formation continue</a:t>
            </a:r>
          </a:p>
          <a:p>
            <a:pPr marL="0" indent="0" algn="ctr">
              <a:buNone/>
            </a:pPr>
            <a:r>
              <a:rPr lang="fr-CA" sz="1800" dirty="0"/>
              <a:t>418 643-9754, poste 2356</a:t>
            </a:r>
          </a:p>
          <a:p>
            <a:pPr marL="0" indent="0" algn="ctr">
              <a:buNone/>
            </a:pPr>
            <a:r>
              <a:rPr lang="fr-CA" sz="1800" dirty="0">
                <a:hlinkClick r:id="rId4"/>
              </a:rPr>
              <a:t>lorraine.turcotte@education.gouv.qc.ca</a:t>
            </a:r>
            <a:endParaRPr lang="fr-CA" sz="1800" dirty="0"/>
          </a:p>
          <a:p>
            <a:pPr marL="0" indent="0" algn="ctr">
              <a:buNone/>
            </a:pPr>
            <a:endParaRPr lang="fr-CA" sz="1800" dirty="0"/>
          </a:p>
          <a:p>
            <a:pPr marL="0" indent="0" algn="ctr">
              <a:buNone/>
            </a:pPr>
            <a:r>
              <a:rPr lang="fr-CA" sz="1800" dirty="0"/>
              <a:t>Amélie Légaré, coordonnatrice</a:t>
            </a:r>
          </a:p>
          <a:p>
            <a:pPr marL="0" indent="0" algn="ctr">
              <a:buNone/>
            </a:pPr>
            <a:r>
              <a:rPr lang="fr-CA" sz="1800" dirty="0"/>
              <a:t>Direction de l’éducation des adultes et de la formation continue</a:t>
            </a:r>
          </a:p>
          <a:p>
            <a:pPr marL="0" indent="0" algn="ctr">
              <a:buNone/>
            </a:pPr>
            <a:r>
              <a:rPr lang="fr-CA" sz="1800" dirty="0"/>
              <a:t>418 643-9754, poste 2219</a:t>
            </a:r>
          </a:p>
          <a:p>
            <a:pPr marL="0" indent="0" algn="ctr">
              <a:buNone/>
            </a:pPr>
            <a:r>
              <a:rPr lang="fr-CA" sz="1800" dirty="0">
                <a:hlinkClick r:id="rId5"/>
              </a:rPr>
              <a:t>am</a:t>
            </a:r>
            <a:r>
              <a:rPr lang="fr-CA" sz="1800" dirty="0">
                <a:solidFill>
                  <a:srgbClr val="FF0000"/>
                </a:solidFill>
                <a:hlinkClick r:id="rId5"/>
              </a:rPr>
              <a:t>e</a:t>
            </a:r>
            <a:r>
              <a:rPr lang="fr-CA" sz="1800" dirty="0">
                <a:hlinkClick r:id="rId5"/>
              </a:rPr>
              <a:t>lie.legare@education.gouv.qc.ca</a:t>
            </a:r>
            <a:endParaRPr lang="fr-CA" sz="1800" dirty="0"/>
          </a:p>
          <a:p>
            <a:endParaRPr lang="fr-CA" dirty="0"/>
          </a:p>
        </p:txBody>
      </p:sp>
      <p:sp>
        <p:nvSpPr>
          <p:cNvPr id="4" name="Espace réservé du pied de page 3"/>
          <p:cNvSpPr>
            <a:spLocks noGrp="1"/>
          </p:cNvSpPr>
          <p:nvPr>
            <p:ph type="ftr" sz="quarter" idx="11"/>
          </p:nvPr>
        </p:nvSpPr>
        <p:spPr/>
        <p:txBody>
          <a:bodyPr/>
          <a:lstStyle/>
          <a:p>
            <a:r>
              <a:rPr lang="fr-CA" dirty="0" smtClean="0"/>
              <a:t>Ce document ne peut être dissocié de la présentation qui l’accompagne</a:t>
            </a:r>
            <a:endParaRPr lang="fr-CA" dirty="0"/>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17</a:t>
            </a:fld>
            <a:endParaRPr lang="fr-CA"/>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smtClean="0">
                <a:solidFill>
                  <a:schemeClr val="accent1">
                    <a:lumMod val="75000"/>
                  </a:schemeClr>
                </a:solidFill>
              </a:rPr>
              <a:t>Buts </a:t>
            </a:r>
            <a:r>
              <a:rPr lang="fr-CA" sz="3600" dirty="0">
                <a:solidFill>
                  <a:schemeClr val="accent1">
                    <a:lumMod val="75000"/>
                  </a:schemeClr>
                </a:solidFill>
              </a:rPr>
              <a:t>de la séance d’information</a:t>
            </a:r>
          </a:p>
        </p:txBody>
      </p:sp>
      <p:sp>
        <p:nvSpPr>
          <p:cNvPr id="3" name="Espace réservé du contenu 2"/>
          <p:cNvSpPr>
            <a:spLocks noGrp="1"/>
          </p:cNvSpPr>
          <p:nvPr>
            <p:ph idx="1"/>
          </p:nvPr>
        </p:nvSpPr>
        <p:spPr/>
        <p:txBody>
          <a:bodyPr>
            <a:normAutofit/>
          </a:bodyPr>
          <a:lstStyle/>
          <a:p>
            <a:pPr marL="0" indent="0">
              <a:buNone/>
            </a:pPr>
            <a:endParaRPr lang="fr-CA" sz="2400" dirty="0" smtClean="0"/>
          </a:p>
          <a:p>
            <a:r>
              <a:rPr lang="fr-CA" sz="2400" dirty="0" smtClean="0"/>
              <a:t>Préciser </a:t>
            </a:r>
            <a:r>
              <a:rPr lang="fr-CA" sz="2400" dirty="0"/>
              <a:t>la population à desservir, la démarche et l’intention entourant les codes de cours DHS</a:t>
            </a:r>
            <a:r>
              <a:rPr lang="fr-CA" sz="2400" dirty="0" smtClean="0"/>
              <a:t>.</a:t>
            </a:r>
          </a:p>
          <a:p>
            <a:pPr marL="0" indent="0">
              <a:buNone/>
            </a:pPr>
            <a:endParaRPr lang="fr-CA" sz="2400" dirty="0"/>
          </a:p>
          <a:p>
            <a:r>
              <a:rPr lang="fr-CA" sz="2400" dirty="0"/>
              <a:t>Fournir au réseau l’information permettant de renseigner adéquatement les adultes, les parents et les partenaires.</a:t>
            </a:r>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2</a:t>
            </a:fld>
            <a:endParaRPr lang="fr-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chemeClr val="accent1">
                    <a:lumMod val="75000"/>
                  </a:schemeClr>
                </a:solidFill>
              </a:rPr>
              <a:t>C</a:t>
            </a:r>
            <a:r>
              <a:rPr lang="fr-CA" sz="3600" dirty="0" smtClean="0">
                <a:solidFill>
                  <a:schemeClr val="accent1">
                    <a:lumMod val="75000"/>
                  </a:schemeClr>
                </a:solidFill>
              </a:rPr>
              <a:t>odes de cours DHS</a:t>
            </a:r>
            <a:endParaRPr lang="fr-CA" sz="3600" i="1" dirty="0">
              <a:solidFill>
                <a:schemeClr val="accent1">
                  <a:lumMod val="75000"/>
                </a:schemeClr>
              </a:solidFill>
            </a:endParaRPr>
          </a:p>
        </p:txBody>
      </p:sp>
      <p:pic>
        <p:nvPicPr>
          <p:cNvPr id="4" name="Espace réservé du contenu 3"/>
          <p:cNvPicPr>
            <a:picLocks noGrp="1" noChangeAspect="1"/>
          </p:cNvPicPr>
          <p:nvPr>
            <p:ph idx="1"/>
          </p:nvPr>
        </p:nvPicPr>
        <p:blipFill>
          <a:blip r:embed="rId3"/>
          <a:stretch>
            <a:fillRect/>
          </a:stretch>
        </p:blipFill>
        <p:spPr>
          <a:xfrm>
            <a:off x="457200" y="1608585"/>
            <a:ext cx="8229600" cy="2413692"/>
          </a:xfrm>
          <a:prstGeom prst="rect">
            <a:avLst/>
          </a:prstGeom>
        </p:spPr>
      </p:pic>
      <p:sp>
        <p:nvSpPr>
          <p:cNvPr id="5" name="Espace réservé du pied de page 4"/>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pPr/>
              <a:t>3</a:t>
            </a:fld>
            <a:endParaRPr lang="fr-CA"/>
          </a:p>
        </p:txBody>
      </p:sp>
    </p:spTree>
    <p:extLst>
      <p:ext uri="{BB962C8B-B14F-4D97-AF65-F5344CB8AC3E}">
        <p14:creationId xmlns:p14="http://schemas.microsoft.com/office/powerpoint/2010/main" val="2336309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600" dirty="0">
                <a:solidFill>
                  <a:schemeClr val="accent1">
                    <a:lumMod val="75000"/>
                  </a:schemeClr>
                </a:solidFill>
              </a:rPr>
              <a:t>Déclaration des adultes dans les </a:t>
            </a:r>
            <a:r>
              <a:rPr lang="fr-CA" sz="3600" dirty="0" smtClean="0">
                <a:solidFill>
                  <a:schemeClr val="accent1">
                    <a:lumMod val="75000"/>
                  </a:schemeClr>
                </a:solidFill>
              </a:rPr>
              <a:t/>
            </a:r>
            <a:br>
              <a:rPr lang="fr-CA" sz="3600" dirty="0" smtClean="0">
                <a:solidFill>
                  <a:schemeClr val="accent1">
                    <a:lumMod val="75000"/>
                  </a:schemeClr>
                </a:solidFill>
              </a:rPr>
            </a:br>
            <a:r>
              <a:rPr lang="fr-CA" sz="3600" dirty="0" smtClean="0">
                <a:solidFill>
                  <a:schemeClr val="accent1">
                    <a:lumMod val="75000"/>
                  </a:schemeClr>
                </a:solidFill>
              </a:rPr>
              <a:t>4 </a:t>
            </a:r>
            <a:r>
              <a:rPr lang="fr-CA" sz="3600" dirty="0">
                <a:solidFill>
                  <a:schemeClr val="accent1">
                    <a:lumMod val="75000"/>
                  </a:schemeClr>
                </a:solidFill>
              </a:rPr>
              <a:t>codes </a:t>
            </a:r>
            <a:r>
              <a:rPr lang="fr-CA" sz="3600" dirty="0" smtClean="0">
                <a:solidFill>
                  <a:schemeClr val="accent1">
                    <a:lumMod val="75000"/>
                  </a:schemeClr>
                </a:solidFill>
              </a:rPr>
              <a:t>de </a:t>
            </a:r>
            <a:r>
              <a:rPr lang="fr-CA" sz="3600" dirty="0">
                <a:solidFill>
                  <a:schemeClr val="accent1">
                    <a:lumMod val="75000"/>
                  </a:schemeClr>
                </a:solidFill>
              </a:rPr>
              <a:t>cours DHS</a:t>
            </a:r>
          </a:p>
        </p:txBody>
      </p:sp>
      <p:sp>
        <p:nvSpPr>
          <p:cNvPr id="3" name="Espace réservé du contenu 2"/>
          <p:cNvSpPr>
            <a:spLocks noGrp="1"/>
          </p:cNvSpPr>
          <p:nvPr>
            <p:ph idx="1"/>
          </p:nvPr>
        </p:nvSpPr>
        <p:spPr>
          <a:xfrm>
            <a:off x="395536" y="1688921"/>
            <a:ext cx="8229600" cy="3078342"/>
          </a:xfrm>
        </p:spPr>
        <p:txBody>
          <a:bodyPr>
            <a:normAutofit fontScale="55000" lnSpcReduction="20000"/>
          </a:bodyPr>
          <a:lstStyle/>
          <a:p>
            <a:r>
              <a:rPr lang="fr-CA" sz="3600" dirty="0"/>
              <a:t>Destinés exclusivement aux adultes atteints de handicaps graves ou de déficience moyenne à sévère. Réf</a:t>
            </a:r>
            <a:r>
              <a:rPr lang="fr-CA" sz="3600" dirty="0" smtClean="0"/>
              <a:t>. : </a:t>
            </a:r>
            <a:r>
              <a:rPr lang="fr-CA" sz="3600" dirty="0"/>
              <a:t>Info/Sanction </a:t>
            </a:r>
            <a:r>
              <a:rPr lang="fr-CA" sz="3600" dirty="0" smtClean="0"/>
              <a:t>numéro 16-17-14.</a:t>
            </a:r>
            <a:endParaRPr lang="fr-CA" sz="3600" dirty="0"/>
          </a:p>
          <a:p>
            <a:pPr marL="0" indent="0">
              <a:buNone/>
            </a:pPr>
            <a:endParaRPr lang="fr-CA" sz="3600" dirty="0"/>
          </a:p>
          <a:p>
            <a:r>
              <a:rPr lang="fr-CA" sz="3600" dirty="0"/>
              <a:t>Déclaration des inscriptions dès </a:t>
            </a:r>
            <a:r>
              <a:rPr lang="fr-CA" sz="3600" dirty="0" smtClean="0"/>
              <a:t>l’année scolaire 2017-2018</a:t>
            </a:r>
            <a:r>
              <a:rPr lang="fr-CA" sz="3600" dirty="0"/>
              <a:t>. </a:t>
            </a:r>
            <a:endParaRPr lang="fr-CA" sz="3600" b="1" dirty="0"/>
          </a:p>
          <a:p>
            <a:pPr marL="0" indent="0">
              <a:buNone/>
            </a:pPr>
            <a:endParaRPr lang="fr-CA" sz="3600" b="1" dirty="0"/>
          </a:p>
          <a:p>
            <a:r>
              <a:rPr lang="fr-CA" sz="3600" dirty="0"/>
              <a:t>Dispositif permettant l’analyse des données sur une durée de 3 ans </a:t>
            </a:r>
            <a:r>
              <a:rPr lang="fr-CA" sz="3600" dirty="0" smtClean="0"/>
              <a:t/>
            </a:r>
            <a:br>
              <a:rPr lang="fr-CA" sz="3600" dirty="0" smtClean="0"/>
            </a:br>
            <a:r>
              <a:rPr lang="fr-CA" sz="3600" dirty="0" smtClean="0"/>
              <a:t>(</a:t>
            </a:r>
            <a:r>
              <a:rPr lang="fr-CA" sz="3600" dirty="0"/>
              <a:t>2017-2020).</a:t>
            </a:r>
          </a:p>
          <a:p>
            <a:pPr marL="0" indent="0">
              <a:buNone/>
            </a:pPr>
            <a:endParaRPr lang="fr-CA" sz="3600" dirty="0"/>
          </a:p>
          <a:p>
            <a:r>
              <a:rPr lang="fr-CA" sz="3600" dirty="0"/>
              <a:t>Le contenu des codes de cours DHS est local.</a:t>
            </a:r>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4</a:t>
            </a:fld>
            <a:endParaRPr lang="fr-CA"/>
          </a:p>
        </p:txBody>
      </p:sp>
    </p:spTree>
    <p:extLst>
      <p:ext uri="{BB962C8B-B14F-4D97-AF65-F5344CB8AC3E}">
        <p14:creationId xmlns:p14="http://schemas.microsoft.com/office/powerpoint/2010/main" val="1065690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chemeClr val="accent1">
                    <a:lumMod val="75000"/>
                  </a:schemeClr>
                </a:solidFill>
              </a:rPr>
              <a:t>Distinction des populations</a:t>
            </a:r>
            <a:endParaRPr lang="fr-CA" sz="3600" dirty="0"/>
          </a:p>
        </p:txBody>
      </p:sp>
      <p:sp>
        <p:nvSpPr>
          <p:cNvPr id="3" name="Espace réservé du texte 2"/>
          <p:cNvSpPr>
            <a:spLocks noGrp="1"/>
          </p:cNvSpPr>
          <p:nvPr>
            <p:ph type="body" idx="1"/>
          </p:nvPr>
        </p:nvSpPr>
        <p:spPr>
          <a:ln w="19050">
            <a:solidFill>
              <a:schemeClr val="tx1"/>
            </a:solidFill>
          </a:ln>
        </p:spPr>
        <p:txBody>
          <a:bodyPr>
            <a:noAutofit/>
          </a:bodyPr>
          <a:lstStyle/>
          <a:p>
            <a:pPr algn="ctr"/>
            <a:endParaRPr lang="fr-CA" sz="1500" i="1" dirty="0" smtClean="0"/>
          </a:p>
          <a:p>
            <a:pPr algn="ctr"/>
            <a:endParaRPr lang="fr-CA" sz="1500" i="1" dirty="0"/>
          </a:p>
          <a:p>
            <a:pPr algn="ctr"/>
            <a:endParaRPr lang="fr-CA" sz="1500" i="1" dirty="0" smtClean="0"/>
          </a:p>
          <a:p>
            <a:pPr algn="ctr"/>
            <a:endParaRPr lang="fr-CA" sz="1500" i="1" dirty="0"/>
          </a:p>
          <a:p>
            <a:pPr algn="ctr"/>
            <a:endParaRPr lang="fr-CA" sz="1500" i="1" dirty="0" smtClean="0"/>
          </a:p>
          <a:p>
            <a:pPr algn="ctr"/>
            <a:endParaRPr lang="fr-CA" sz="1500" i="1" dirty="0" smtClean="0"/>
          </a:p>
          <a:p>
            <a:pPr algn="ctr"/>
            <a:endParaRPr lang="fr-CA" sz="1500" i="1" dirty="0"/>
          </a:p>
          <a:p>
            <a:pPr algn="ctr"/>
            <a:endParaRPr lang="fr-CA" sz="1500" i="1" dirty="0" smtClean="0"/>
          </a:p>
          <a:p>
            <a:pPr algn="ctr"/>
            <a:endParaRPr lang="fr-CA" sz="1500" i="1" dirty="0"/>
          </a:p>
          <a:p>
            <a:pPr algn="ctr"/>
            <a:endParaRPr lang="fr-CA" sz="1500" i="1" dirty="0" smtClean="0"/>
          </a:p>
          <a:p>
            <a:pPr algn="ctr"/>
            <a:r>
              <a:rPr lang="fr-CA" sz="1500" i="1" dirty="0" smtClean="0"/>
              <a:t>Correspond </a:t>
            </a:r>
            <a:r>
              <a:rPr lang="fr-CA" sz="1500" i="1" dirty="0"/>
              <a:t>au programme d’études </a:t>
            </a:r>
            <a:r>
              <a:rPr lang="fr-CA" sz="1500" i="1" dirty="0" smtClean="0"/>
              <a:t>Intégration </a:t>
            </a:r>
            <a:r>
              <a:rPr lang="fr-CA" sz="1500" i="1" dirty="0"/>
              <a:t>sociale (IS</a:t>
            </a:r>
            <a:r>
              <a:rPr lang="fr-CA" sz="1500" i="1" dirty="0" smtClean="0"/>
              <a:t>)</a:t>
            </a:r>
            <a:endParaRPr lang="fr-CA" sz="1500" i="1" dirty="0"/>
          </a:p>
        </p:txBody>
      </p:sp>
      <p:sp>
        <p:nvSpPr>
          <p:cNvPr id="4" name="Espace réservé du contenu 3"/>
          <p:cNvSpPr>
            <a:spLocks noGrp="1"/>
          </p:cNvSpPr>
          <p:nvPr>
            <p:ph sz="half" idx="2"/>
          </p:nvPr>
        </p:nvSpPr>
        <p:spPr>
          <a:xfrm>
            <a:off x="457200" y="1631156"/>
            <a:ext cx="4040188" cy="2665698"/>
          </a:xfrm>
          <a:ln w="19050">
            <a:solidFill>
              <a:schemeClr val="tx1"/>
            </a:solidFill>
          </a:ln>
        </p:spPr>
        <p:txBody>
          <a:bodyPr>
            <a:normAutofit/>
          </a:bodyPr>
          <a:lstStyle/>
          <a:p>
            <a:pPr algn="just"/>
            <a:endParaRPr lang="fr-CA" sz="1400" dirty="0" smtClean="0"/>
          </a:p>
          <a:p>
            <a:pPr algn="just"/>
            <a:r>
              <a:rPr lang="fr-CA" sz="1400" dirty="0" smtClean="0"/>
              <a:t>Potentiel </a:t>
            </a:r>
            <a:r>
              <a:rPr lang="fr-CA" sz="1400" dirty="0"/>
              <a:t>de rétention des apprentissages qui permet de progresser dans son autonomie;</a:t>
            </a:r>
          </a:p>
          <a:p>
            <a:pPr marL="0" indent="0" algn="just">
              <a:buNone/>
            </a:pPr>
            <a:endParaRPr lang="fr-CA" sz="1400" dirty="0"/>
          </a:p>
          <a:p>
            <a:pPr algn="just"/>
            <a:r>
              <a:rPr lang="fr-CA" sz="1400" dirty="0"/>
              <a:t>Nécessite une aide ponctuelle dans la réalisation d’activités;</a:t>
            </a:r>
          </a:p>
          <a:p>
            <a:pPr marL="0" indent="0" algn="just">
              <a:buNone/>
            </a:pPr>
            <a:endParaRPr lang="fr-CA" sz="1400" dirty="0"/>
          </a:p>
          <a:p>
            <a:pPr algn="just"/>
            <a:r>
              <a:rPr lang="fr-CA" sz="1400" dirty="0"/>
              <a:t>Le transfert des apprentissages est possible;</a:t>
            </a:r>
          </a:p>
          <a:p>
            <a:pPr marL="0" indent="0" algn="just">
              <a:buNone/>
            </a:pPr>
            <a:endParaRPr lang="fr-CA" sz="1400" dirty="0"/>
          </a:p>
          <a:p>
            <a:pPr algn="just"/>
            <a:r>
              <a:rPr lang="fr-CA" sz="1400" dirty="0"/>
              <a:t>En mesure de prendre part à une évaluation</a:t>
            </a:r>
            <a:r>
              <a:rPr lang="fr-CA" sz="1400" dirty="0" smtClean="0"/>
              <a:t>.</a:t>
            </a:r>
            <a:endParaRPr lang="fr-CA" sz="1400" dirty="0"/>
          </a:p>
        </p:txBody>
      </p:sp>
      <p:sp>
        <p:nvSpPr>
          <p:cNvPr id="5" name="Espace réservé du texte 4"/>
          <p:cNvSpPr>
            <a:spLocks noGrp="1"/>
          </p:cNvSpPr>
          <p:nvPr>
            <p:ph type="body" sz="quarter" idx="3"/>
          </p:nvPr>
        </p:nvSpPr>
        <p:spPr>
          <a:ln w="19050">
            <a:solidFill>
              <a:schemeClr val="tx1"/>
            </a:solidFill>
          </a:ln>
        </p:spPr>
        <p:txBody>
          <a:bodyPr>
            <a:normAutofit/>
          </a:bodyPr>
          <a:lstStyle/>
          <a:p>
            <a:pPr algn="ctr"/>
            <a:r>
              <a:rPr lang="fr-CA" sz="1500" i="1" dirty="0" smtClean="0"/>
              <a:t>Correspond aux </a:t>
            </a:r>
            <a:r>
              <a:rPr lang="fr-CA" sz="1500" i="1" dirty="0"/>
              <a:t>cours </a:t>
            </a:r>
            <a:r>
              <a:rPr lang="fr-CA" sz="1500" i="1" dirty="0" smtClean="0"/>
              <a:t>DHS</a:t>
            </a:r>
          </a:p>
        </p:txBody>
      </p:sp>
      <p:sp>
        <p:nvSpPr>
          <p:cNvPr id="6" name="Espace réservé du contenu 5"/>
          <p:cNvSpPr>
            <a:spLocks noGrp="1"/>
          </p:cNvSpPr>
          <p:nvPr>
            <p:ph sz="quarter" idx="4"/>
          </p:nvPr>
        </p:nvSpPr>
        <p:spPr>
          <a:xfrm>
            <a:off x="4645026" y="1631156"/>
            <a:ext cx="4041775" cy="2665697"/>
          </a:xfrm>
          <a:ln w="19050">
            <a:solidFill>
              <a:schemeClr val="tx1"/>
            </a:solidFill>
          </a:ln>
        </p:spPr>
        <p:txBody>
          <a:bodyPr>
            <a:normAutofit fontScale="85000" lnSpcReduction="20000"/>
          </a:bodyPr>
          <a:lstStyle/>
          <a:p>
            <a:pPr algn="just"/>
            <a:endParaRPr lang="fr-CA" sz="1400" dirty="0" smtClean="0"/>
          </a:p>
          <a:p>
            <a:pPr algn="just"/>
            <a:r>
              <a:rPr lang="fr-CA" sz="1500" dirty="0" smtClean="0"/>
              <a:t>Capacité </a:t>
            </a:r>
            <a:r>
              <a:rPr lang="fr-CA" sz="1500" dirty="0"/>
              <a:t>limitée de rétention des apprentissages qui restreint le développement de l’autonomie;</a:t>
            </a:r>
          </a:p>
          <a:p>
            <a:pPr marL="0" indent="0" algn="just">
              <a:buNone/>
            </a:pPr>
            <a:endParaRPr lang="fr-CA" sz="1500" dirty="0"/>
          </a:p>
          <a:p>
            <a:pPr algn="just"/>
            <a:r>
              <a:rPr lang="fr-CA" sz="1500" dirty="0"/>
              <a:t>Nécessite une aide constante dans la réalisation d’activités;</a:t>
            </a:r>
          </a:p>
          <a:p>
            <a:pPr marL="0" indent="0" algn="just">
              <a:buNone/>
            </a:pPr>
            <a:endParaRPr lang="fr-CA" sz="1500" dirty="0"/>
          </a:p>
          <a:p>
            <a:pPr algn="just"/>
            <a:r>
              <a:rPr lang="fr-CA" sz="1500" dirty="0"/>
              <a:t>Le transfert des apprentissages est au-dessus de leurs capacités;</a:t>
            </a:r>
          </a:p>
          <a:p>
            <a:pPr marL="0" indent="0" algn="just">
              <a:buNone/>
            </a:pPr>
            <a:endParaRPr lang="fr-CA" sz="1500" dirty="0"/>
          </a:p>
          <a:p>
            <a:pPr algn="just"/>
            <a:r>
              <a:rPr lang="fr-CA" sz="1500" dirty="0"/>
              <a:t>Non en mesure de saisir la portée d’une évaluation. </a:t>
            </a:r>
            <a:endParaRPr lang="fr-CA" sz="1500" dirty="0" smtClean="0"/>
          </a:p>
          <a:p>
            <a:pPr algn="just"/>
            <a:endParaRPr lang="fr-CA" sz="1500" dirty="0"/>
          </a:p>
          <a:p>
            <a:pPr algn="just"/>
            <a:r>
              <a:rPr lang="fr-CA" sz="1500" dirty="0"/>
              <a:t>Le cours se compare à une activité de </a:t>
            </a:r>
            <a:r>
              <a:rPr lang="fr-CA" sz="1500" dirty="0" smtClean="0"/>
              <a:t>jour.</a:t>
            </a:r>
            <a:endParaRPr lang="fr-CA" sz="1500" dirty="0"/>
          </a:p>
          <a:p>
            <a:endParaRPr lang="fr-CA" sz="1400" dirty="0"/>
          </a:p>
        </p:txBody>
      </p:sp>
      <p:sp>
        <p:nvSpPr>
          <p:cNvPr id="7" name="Espace réservé du pied de page 6"/>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8" name="Espace réservé du numéro de diapositive 7"/>
          <p:cNvSpPr>
            <a:spLocks noGrp="1"/>
          </p:cNvSpPr>
          <p:nvPr>
            <p:ph type="sldNum" sz="quarter" idx="12"/>
          </p:nvPr>
        </p:nvSpPr>
        <p:spPr/>
        <p:txBody>
          <a:bodyPr/>
          <a:lstStyle/>
          <a:p>
            <a:fld id="{AEECA8BF-1D2F-4883-803A-292BF5D93BED}" type="slidenum">
              <a:rPr lang="fr-CA" smtClean="0"/>
              <a:pPr/>
              <a:t>5</a:t>
            </a:fld>
            <a:endParaRPr lang="fr-CA"/>
          </a:p>
        </p:txBody>
      </p:sp>
    </p:spTree>
    <p:extLst>
      <p:ext uri="{BB962C8B-B14F-4D97-AF65-F5344CB8AC3E}">
        <p14:creationId xmlns:p14="http://schemas.microsoft.com/office/powerpoint/2010/main" val="26179892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600" dirty="0">
                <a:solidFill>
                  <a:schemeClr val="accent1">
                    <a:lumMod val="75000"/>
                  </a:schemeClr>
                </a:solidFill>
              </a:rPr>
              <a:t>Visées du programme </a:t>
            </a:r>
            <a:r>
              <a:rPr lang="fr-CA" sz="3600" dirty="0" smtClean="0">
                <a:solidFill>
                  <a:schemeClr val="accent1">
                    <a:lumMod val="75000"/>
                  </a:schemeClr>
                </a:solidFill>
              </a:rPr>
              <a:t>d’études </a:t>
            </a:r>
            <a:r>
              <a:rPr lang="fr-CA" sz="3600" i="1" dirty="0" smtClean="0">
                <a:solidFill>
                  <a:schemeClr val="accent1">
                    <a:lumMod val="75000"/>
                  </a:schemeClr>
                </a:solidFill>
              </a:rPr>
              <a:t>IS</a:t>
            </a:r>
            <a:endParaRPr lang="fr-CA" sz="3600" i="1" dirty="0">
              <a:solidFill>
                <a:schemeClr val="accent1">
                  <a:lumMod val="75000"/>
                </a:schemeClr>
              </a:solidFill>
            </a:endParaRPr>
          </a:p>
        </p:txBody>
      </p:sp>
      <p:sp>
        <p:nvSpPr>
          <p:cNvPr id="3" name="Espace réservé du contenu 2"/>
          <p:cNvSpPr>
            <a:spLocks noGrp="1"/>
          </p:cNvSpPr>
          <p:nvPr>
            <p:ph idx="1"/>
          </p:nvPr>
        </p:nvSpPr>
        <p:spPr/>
        <p:txBody>
          <a:bodyPr>
            <a:normAutofit fontScale="92500"/>
          </a:bodyPr>
          <a:lstStyle/>
          <a:p>
            <a:pPr marL="0" indent="0" algn="ctr">
              <a:buNone/>
            </a:pPr>
            <a:r>
              <a:rPr lang="fr-CA" sz="2400" dirty="0"/>
              <a:t>Une réponse aux besoins de formation des personnes qui éprouvent des difficultés d’adaptation sur le plan psychique, intellectuel, social ou physique.</a:t>
            </a:r>
          </a:p>
          <a:p>
            <a:pPr marL="0" indent="0" algn="ctr">
              <a:buNone/>
            </a:pPr>
            <a:endParaRPr lang="fr-CA" sz="2400" dirty="0"/>
          </a:p>
          <a:p>
            <a:pPr marL="0" indent="0" algn="ctr">
              <a:buNone/>
            </a:pPr>
            <a:r>
              <a:rPr lang="fr-CA" sz="2400" dirty="0"/>
              <a:t>Une réponse éducative aux engagements gouvernementaux pour les populations les plus vulnérables, qui, au-delà de leurs difficultés, portent en elles la volonté ainsi que la possibilité d’accroitre la qualité de leur participation à la société québécoise.</a:t>
            </a:r>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6</a:t>
            </a:fld>
            <a:endParaRPr lang="fr-CA"/>
          </a:p>
        </p:txBody>
      </p:sp>
    </p:spTree>
    <p:extLst>
      <p:ext uri="{BB962C8B-B14F-4D97-AF65-F5344CB8AC3E}">
        <p14:creationId xmlns:p14="http://schemas.microsoft.com/office/powerpoint/2010/main" val="1438947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chemeClr val="accent1">
                    <a:lumMod val="75000"/>
                  </a:schemeClr>
                </a:solidFill>
              </a:rPr>
              <a:t>Motifs de l’introduction des codes DHS</a:t>
            </a:r>
          </a:p>
        </p:txBody>
      </p:sp>
      <p:sp>
        <p:nvSpPr>
          <p:cNvPr id="3" name="Espace réservé du contenu 2"/>
          <p:cNvSpPr>
            <a:spLocks noGrp="1"/>
          </p:cNvSpPr>
          <p:nvPr>
            <p:ph idx="1"/>
          </p:nvPr>
        </p:nvSpPr>
        <p:spPr/>
        <p:txBody>
          <a:bodyPr>
            <a:normAutofit/>
          </a:bodyPr>
          <a:lstStyle/>
          <a:p>
            <a:pPr marL="0" indent="0">
              <a:buNone/>
            </a:pPr>
            <a:endParaRPr lang="fr-CA" sz="1200" dirty="0"/>
          </a:p>
          <a:p>
            <a:pPr marL="0" indent="0" algn="ctr">
              <a:buNone/>
            </a:pPr>
            <a:r>
              <a:rPr lang="fr-CA" sz="2200" dirty="0"/>
              <a:t>Pour s’assurer que les visées du programme d’études IS sont respectées et conviennent à l’adulte, en fonction de son plan de formation. </a:t>
            </a:r>
          </a:p>
          <a:p>
            <a:pPr marL="0" indent="0" algn="ctr">
              <a:buNone/>
            </a:pPr>
            <a:endParaRPr lang="fr-CA" sz="2200" dirty="0" smtClean="0"/>
          </a:p>
          <a:p>
            <a:pPr marL="0" indent="0" algn="ctr">
              <a:buNone/>
            </a:pPr>
            <a:r>
              <a:rPr lang="fr-CA" sz="2200" dirty="0" smtClean="0"/>
              <a:t>Si </a:t>
            </a:r>
            <a:r>
              <a:rPr lang="fr-CA" sz="2200" dirty="0"/>
              <a:t>ce n’est pas le cas, pour éviter des bris de services pour les élèves atteints de handicaps graves ou de déficience moyenne à sévère</a:t>
            </a:r>
            <a:r>
              <a:rPr lang="fr-CA" sz="2200" dirty="0" smtClean="0"/>
              <a:t>.</a:t>
            </a:r>
            <a:endParaRPr lang="fr-CA" sz="2200"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7</a:t>
            </a:fld>
            <a:endParaRPr lang="fr-CA"/>
          </a:p>
        </p:txBody>
      </p:sp>
    </p:spTree>
    <p:extLst>
      <p:ext uri="{BB962C8B-B14F-4D97-AF65-F5344CB8AC3E}">
        <p14:creationId xmlns:p14="http://schemas.microsoft.com/office/powerpoint/2010/main" val="2803040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chemeClr val="accent1">
                    <a:lumMod val="75000"/>
                  </a:schemeClr>
                </a:solidFill>
              </a:rPr>
              <a:t>Utilité des codes DHS</a:t>
            </a:r>
          </a:p>
        </p:txBody>
      </p:sp>
      <p:sp>
        <p:nvSpPr>
          <p:cNvPr id="3" name="Espace réservé du contenu 2"/>
          <p:cNvSpPr>
            <a:spLocks noGrp="1"/>
          </p:cNvSpPr>
          <p:nvPr>
            <p:ph idx="1"/>
          </p:nvPr>
        </p:nvSpPr>
        <p:spPr/>
        <p:txBody>
          <a:bodyPr>
            <a:normAutofit fontScale="92500" lnSpcReduction="10000"/>
          </a:bodyPr>
          <a:lstStyle/>
          <a:p>
            <a:pPr algn="just"/>
            <a:r>
              <a:rPr lang="fr-CA" sz="2600" dirty="0" smtClean="0"/>
              <a:t>Obtenir le nombre ainsi que </a:t>
            </a:r>
            <a:r>
              <a:rPr lang="fr-CA" sz="2600" dirty="0"/>
              <a:t>les caractéristiques et besoins de ces adultes</a:t>
            </a:r>
            <a:r>
              <a:rPr lang="fr-CA" sz="2600" dirty="0" smtClean="0"/>
              <a:t>.</a:t>
            </a:r>
          </a:p>
          <a:p>
            <a:pPr marL="0" indent="0" algn="just">
              <a:buNone/>
            </a:pPr>
            <a:endParaRPr lang="fr-CA" sz="2600" dirty="0"/>
          </a:p>
          <a:p>
            <a:pPr algn="just"/>
            <a:r>
              <a:rPr lang="fr-CA" sz="2600" dirty="0"/>
              <a:t>Connaitre l’ampleur des ressources déployées pour ceux-ci</a:t>
            </a:r>
            <a:r>
              <a:rPr lang="fr-CA" sz="2800" dirty="0"/>
              <a:t>.</a:t>
            </a:r>
          </a:p>
          <a:p>
            <a:pPr marL="0" indent="0">
              <a:buNone/>
            </a:pPr>
            <a:endParaRPr lang="fr-CA" sz="3600" i="1" dirty="0"/>
          </a:p>
          <a:p>
            <a:pPr marL="0" indent="0" algn="ctr">
              <a:buNone/>
            </a:pPr>
            <a:r>
              <a:rPr lang="fr-CA" sz="2400" i="1" dirty="0"/>
              <a:t>Importance d’un portrait </a:t>
            </a:r>
            <a:r>
              <a:rPr lang="fr-CA" sz="2400" i="1" dirty="0" smtClean="0"/>
              <a:t>qui reflète la réalité</a:t>
            </a:r>
            <a:r>
              <a:rPr lang="fr-CA" sz="2400" i="1" dirty="0" smtClean="0">
                <a:solidFill>
                  <a:srgbClr val="FF0000"/>
                </a:solidFill>
              </a:rPr>
              <a:t> </a:t>
            </a:r>
            <a:r>
              <a:rPr lang="fr-CA" sz="2400" i="1" dirty="0"/>
              <a:t>afin</a:t>
            </a:r>
            <a:r>
              <a:rPr lang="fr-CA" sz="2400" i="1" dirty="0">
                <a:solidFill>
                  <a:srgbClr val="FF0000"/>
                </a:solidFill>
              </a:rPr>
              <a:t> </a:t>
            </a:r>
            <a:r>
              <a:rPr lang="fr-CA" sz="2400" i="1" dirty="0"/>
              <a:t>que les travaux d’analyse pour trouver des solutions reposent sur des </a:t>
            </a:r>
            <a:r>
              <a:rPr lang="fr-CA" sz="2400" i="1" dirty="0" smtClean="0"/>
              <a:t>données réelles.</a:t>
            </a:r>
            <a:endParaRPr lang="fr-CA" sz="2400" i="1"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8</a:t>
            </a:fld>
            <a:endParaRPr lang="fr-CA"/>
          </a:p>
        </p:txBody>
      </p:sp>
    </p:spTree>
    <p:extLst>
      <p:ext uri="{BB962C8B-B14F-4D97-AF65-F5344CB8AC3E}">
        <p14:creationId xmlns:p14="http://schemas.microsoft.com/office/powerpoint/2010/main" val="1226207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2400" dirty="0">
                <a:solidFill>
                  <a:schemeClr val="accent1">
                    <a:lumMod val="75000"/>
                  </a:schemeClr>
                </a:solidFill>
              </a:rPr>
              <a:t>Mandat du groupe de travail pour le suivi des cours DHS</a:t>
            </a:r>
            <a:r>
              <a:rPr lang="fr-CA" sz="2400" dirty="0"/>
              <a:t/>
            </a:r>
            <a:br>
              <a:rPr lang="fr-CA" sz="2400" dirty="0"/>
            </a:br>
            <a:r>
              <a:rPr lang="fr-CA" sz="2400" dirty="0">
                <a:solidFill>
                  <a:schemeClr val="accent1">
                    <a:lumMod val="75000"/>
                  </a:schemeClr>
                </a:solidFill>
              </a:rPr>
              <a:t>Formé de </a:t>
            </a:r>
            <a:r>
              <a:rPr lang="fr-CA" sz="2400" dirty="0" smtClean="0">
                <a:solidFill>
                  <a:schemeClr val="accent1">
                    <a:lumMod val="75000"/>
                  </a:schemeClr>
                </a:solidFill>
              </a:rPr>
              <a:t>neuf </a:t>
            </a:r>
            <a:r>
              <a:rPr lang="fr-CA" sz="2400" dirty="0">
                <a:solidFill>
                  <a:schemeClr val="accent1">
                    <a:lumMod val="75000"/>
                  </a:schemeClr>
                </a:solidFill>
              </a:rPr>
              <a:t>commissions </a:t>
            </a:r>
            <a:r>
              <a:rPr lang="fr-CA" sz="2400" dirty="0" smtClean="0">
                <a:solidFill>
                  <a:schemeClr val="accent1">
                    <a:lumMod val="75000"/>
                  </a:schemeClr>
                </a:solidFill>
              </a:rPr>
              <a:t>scolaires</a:t>
            </a:r>
            <a:endParaRPr lang="fr-CA" sz="2400" dirty="0">
              <a:solidFill>
                <a:schemeClr val="accent1">
                  <a:lumMod val="75000"/>
                </a:schemeClr>
              </a:solidFill>
            </a:endParaRPr>
          </a:p>
        </p:txBody>
      </p:sp>
      <p:sp>
        <p:nvSpPr>
          <p:cNvPr id="3" name="Espace réservé du contenu 2"/>
          <p:cNvSpPr>
            <a:spLocks noGrp="1"/>
          </p:cNvSpPr>
          <p:nvPr>
            <p:ph idx="1"/>
          </p:nvPr>
        </p:nvSpPr>
        <p:spPr/>
        <p:txBody>
          <a:bodyPr>
            <a:normAutofit fontScale="70000" lnSpcReduction="20000"/>
          </a:bodyPr>
          <a:lstStyle/>
          <a:p>
            <a:pPr marL="0" indent="0">
              <a:buNone/>
            </a:pPr>
            <a:endParaRPr lang="fr-CA" sz="1000" dirty="0" smtClean="0"/>
          </a:p>
          <a:p>
            <a:pPr marL="0" indent="0">
              <a:buNone/>
            </a:pPr>
            <a:r>
              <a:rPr lang="fr-CA" dirty="0" smtClean="0"/>
              <a:t>Collabore </a:t>
            </a:r>
            <a:r>
              <a:rPr lang="fr-CA" dirty="0"/>
              <a:t>aux travaux de la direction de l’éducation des adultes et de la formation continue dans :</a:t>
            </a:r>
          </a:p>
          <a:p>
            <a:pPr marL="0" indent="0">
              <a:buNone/>
            </a:pPr>
            <a:endParaRPr lang="fr-CA" sz="1400" dirty="0"/>
          </a:p>
          <a:p>
            <a:r>
              <a:rPr lang="fr-CA" dirty="0"/>
              <a:t>la validation d’un outil </a:t>
            </a:r>
            <a:r>
              <a:rPr lang="fr-CA" dirty="0" smtClean="0"/>
              <a:t>diagnostique ; </a:t>
            </a:r>
            <a:endParaRPr lang="fr-CA" dirty="0"/>
          </a:p>
          <a:p>
            <a:pPr marL="0" indent="0">
              <a:buNone/>
            </a:pPr>
            <a:endParaRPr lang="fr-CA" dirty="0"/>
          </a:p>
          <a:p>
            <a:r>
              <a:rPr lang="fr-CA" dirty="0"/>
              <a:t>l’identification de l’information à colliger (</a:t>
            </a:r>
            <a:r>
              <a:rPr lang="fr-CA" dirty="0" err="1"/>
              <a:t>CollectInfo</a:t>
            </a:r>
            <a:r>
              <a:rPr lang="fr-CA" dirty="0"/>
              <a:t>) sur les services et </a:t>
            </a:r>
            <a:r>
              <a:rPr lang="fr-CA" dirty="0" smtClean="0"/>
              <a:t>les </a:t>
            </a:r>
            <a:r>
              <a:rPr lang="fr-CA" dirty="0"/>
              <a:t>besoins de ces </a:t>
            </a:r>
            <a:r>
              <a:rPr lang="fr-CA" dirty="0" smtClean="0"/>
              <a:t>adultes ;</a:t>
            </a:r>
            <a:endParaRPr lang="fr-CA" dirty="0"/>
          </a:p>
          <a:p>
            <a:pPr marL="0" indent="0">
              <a:buNone/>
            </a:pPr>
            <a:endParaRPr lang="fr-CA" dirty="0"/>
          </a:p>
          <a:p>
            <a:r>
              <a:rPr lang="fr-CA" dirty="0"/>
              <a:t>l’analyse des résultats des déclarations des codes DHS.</a:t>
            </a:r>
          </a:p>
          <a:p>
            <a:endParaRPr lang="fr-CA" dirty="0"/>
          </a:p>
        </p:txBody>
      </p:sp>
      <p:sp>
        <p:nvSpPr>
          <p:cNvPr id="4" name="Espace réservé du pied de page 3"/>
          <p:cNvSpPr>
            <a:spLocks noGrp="1"/>
          </p:cNvSpPr>
          <p:nvPr>
            <p:ph type="ftr" sz="quarter" idx="11"/>
          </p:nvPr>
        </p:nvSpPr>
        <p:spPr/>
        <p:txBody>
          <a:bodyPr/>
          <a:lstStyle/>
          <a:p>
            <a:r>
              <a:rPr lang="fr-CA" smtClean="0"/>
              <a:t>Ce document ne peut être dissocié de la présentation qui l’accompagne</a:t>
            </a:r>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pPr/>
              <a:t>9</a:t>
            </a:fld>
            <a:endParaRPr lang="fr-CA"/>
          </a:p>
        </p:txBody>
      </p:sp>
    </p:spTree>
    <p:extLst>
      <p:ext uri="{BB962C8B-B14F-4D97-AF65-F5344CB8AC3E}">
        <p14:creationId xmlns:p14="http://schemas.microsoft.com/office/powerpoint/2010/main" val="39793072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350</TotalTime>
  <Words>1102</Words>
  <Application>Microsoft Office PowerPoint</Application>
  <PresentationFormat>Affichage à l'écran (16:9)</PresentationFormat>
  <Paragraphs>171</Paragraphs>
  <Slides>17</Slides>
  <Notes>1</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21" baseType="lpstr">
      <vt:lpstr>Arial</vt:lpstr>
      <vt:lpstr>Calibri</vt:lpstr>
      <vt:lpstr>Thème Office</vt:lpstr>
      <vt:lpstr>Feuille de calcul</vt:lpstr>
      <vt:lpstr>Séances d’information  sur les codes de cours de développement d’habiletés spécifiques (DHS)  </vt:lpstr>
      <vt:lpstr>Buts de la séance d’information</vt:lpstr>
      <vt:lpstr>Codes de cours DHS</vt:lpstr>
      <vt:lpstr>Déclaration des adultes dans les  4 codes de cours DHS</vt:lpstr>
      <vt:lpstr>Distinction des populations</vt:lpstr>
      <vt:lpstr>Visées du programme d’études IS</vt:lpstr>
      <vt:lpstr>Motifs de l’introduction des codes DHS</vt:lpstr>
      <vt:lpstr>Utilité des codes DHS</vt:lpstr>
      <vt:lpstr>Mandat du groupe de travail pour le suivi des cours DHS Formé de neuf commissions scolaires</vt:lpstr>
      <vt:lpstr>Mandat du comité interministériel sur les activités communautaires et socioprofessionnelles</vt:lpstr>
      <vt:lpstr>Pour mieux renseigner les adultes concernés, leurs parents et les partenaires</vt:lpstr>
      <vt:lpstr>Outil No 1  Outil d’analyse et d’orientation de la clientèle visée par le programme d’études Intégration sociale  </vt:lpstr>
      <vt:lpstr>Outil d’analyse et d’orientation de la clientèle visée par le programme d’études Intégration sociale</vt:lpstr>
      <vt:lpstr>Outil No 2</vt:lpstr>
      <vt:lpstr>Outil No 3</vt:lpstr>
      <vt:lpstr>Présentation PowerPoint</vt:lpstr>
      <vt:lpstr>Merci de votre participation!</vt:lpstr>
    </vt:vector>
  </TitlesOfParts>
  <Company>Ministère du Conseil exécutif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Gosselin, Jérôme</dc:creator>
  <cp:lastModifiedBy>Lorraine Turcotte</cp:lastModifiedBy>
  <cp:revision>47</cp:revision>
  <cp:lastPrinted>2017-12-01T19:10:31Z</cp:lastPrinted>
  <dcterms:created xsi:type="dcterms:W3CDTF">2015-03-09T18:12:29Z</dcterms:created>
  <dcterms:modified xsi:type="dcterms:W3CDTF">2017-12-01T19:22:59Z</dcterms:modified>
</cp:coreProperties>
</file>