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7.xml" ContentType="application/vnd.openxmlformats-officedocument.presentationml.tags+xml"/>
  <Override PartName="/ppt/notesSlides/notesSlide1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744" r:id="rId1"/>
  </p:sldMasterIdLst>
  <p:notesMasterIdLst>
    <p:notesMasterId r:id="rId19"/>
  </p:notesMasterIdLst>
  <p:handoutMasterIdLst>
    <p:handoutMasterId r:id="rId20"/>
  </p:handoutMasterIdLst>
  <p:sldIdLst>
    <p:sldId id="517" r:id="rId2"/>
    <p:sldId id="440" r:id="rId3"/>
    <p:sldId id="409" r:id="rId4"/>
    <p:sldId id="423" r:id="rId5"/>
    <p:sldId id="422" r:id="rId6"/>
    <p:sldId id="421" r:id="rId7"/>
    <p:sldId id="509" r:id="rId8"/>
    <p:sldId id="512" r:id="rId9"/>
    <p:sldId id="510" r:id="rId10"/>
    <p:sldId id="511" r:id="rId11"/>
    <p:sldId id="513" r:id="rId12"/>
    <p:sldId id="514" r:id="rId13"/>
    <p:sldId id="515" r:id="rId14"/>
    <p:sldId id="516" r:id="rId15"/>
    <p:sldId id="420" r:id="rId16"/>
    <p:sldId id="419" r:id="rId17"/>
    <p:sldId id="475" r:id="rId18"/>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zumova, Irina" initials="RI" lastIdx="4" clrIdx="0">
    <p:extLst/>
  </p:cmAuthor>
  <p:cmAuthor id="2" name="Bouchard, Serge" initials="BS" lastIdx="1" clrIdx="1">
    <p:extLst>
      <p:ext uri="{19B8F6BF-5375-455C-9EA6-DF929625EA0E}">
        <p15:presenceInfo xmlns:p15="http://schemas.microsoft.com/office/powerpoint/2012/main" userId="S-1-5-21-2075679788-525159710-1236795852-363844" providerId="AD"/>
      </p:ext>
    </p:extLst>
  </p:cmAuthor>
  <p:cmAuthor id="3" name="Bernard, Sarah" initials="BS" lastIdx="10" clrIdx="2">
    <p:extLst>
      <p:ext uri="{19B8F6BF-5375-455C-9EA6-DF929625EA0E}">
        <p15:presenceInfo xmlns:p15="http://schemas.microsoft.com/office/powerpoint/2012/main" userId="S-1-5-21-2075679788-525159710-1236795852-68505" providerId="AD"/>
      </p:ext>
    </p:extLst>
  </p:cmAuthor>
  <p:cmAuthor id="4" name="Lacroix-Dufour, Gabriel" initials="LG" lastIdx="8" clrIdx="3">
    <p:extLst>
      <p:ext uri="{19B8F6BF-5375-455C-9EA6-DF929625EA0E}">
        <p15:presenceInfo xmlns:p15="http://schemas.microsoft.com/office/powerpoint/2012/main" userId="S-1-5-21-2075679788-525159710-1236795852-354101" providerId="AD"/>
      </p:ext>
    </p:extLst>
  </p:cmAuthor>
  <p:cmAuthor id="5" name="Delisle, Cécile" initials="DC" lastIdx="5" clrIdx="4">
    <p:extLst>
      <p:ext uri="{19B8F6BF-5375-455C-9EA6-DF929625EA0E}">
        <p15:presenceInfo xmlns:p15="http://schemas.microsoft.com/office/powerpoint/2012/main" userId="S-1-5-21-2075679788-525159710-1236795852-101180" providerId="AD"/>
      </p:ext>
    </p:extLst>
  </p:cmAuthor>
  <p:cmAuthor id="6" name="Beaulieu, Nathalie (DC)" initials="BN(" lastIdx="1" clrIdx="5">
    <p:extLst>
      <p:ext uri="{19B8F6BF-5375-455C-9EA6-DF929625EA0E}">
        <p15:presenceInfo xmlns:p15="http://schemas.microsoft.com/office/powerpoint/2012/main" userId="S-1-5-21-2075679788-525159710-1236795852-305254" providerId="AD"/>
      </p:ext>
    </p:extLst>
  </p:cmAuthor>
  <p:cmAuthor id="7" name="Tremblay, Roger" initials="TR" lastIdx="5" clrIdx="6">
    <p:extLst>
      <p:ext uri="{19B8F6BF-5375-455C-9EA6-DF929625EA0E}">
        <p15:presenceInfo xmlns:p15="http://schemas.microsoft.com/office/powerpoint/2012/main" userId="S-1-5-21-2075679788-525159710-1236795852-334911" providerId="AD"/>
      </p:ext>
    </p:extLst>
  </p:cmAuthor>
  <p:cmAuthor id="8" name="Arseneault, Eric" initials="AE" lastIdx="10" clrIdx="7">
    <p:extLst>
      <p:ext uri="{19B8F6BF-5375-455C-9EA6-DF929625EA0E}">
        <p15:presenceInfo xmlns:p15="http://schemas.microsoft.com/office/powerpoint/2012/main" userId="S-1-5-21-2075679788-525159710-1236795852-282832" providerId="AD"/>
      </p:ext>
    </p:extLst>
  </p:cmAuthor>
  <p:cmAuthor id="9" name="Moisan, Louise-Andrée" initials="ML" lastIdx="1" clrIdx="8">
    <p:extLst>
      <p:ext uri="{19B8F6BF-5375-455C-9EA6-DF929625EA0E}">
        <p15:presenceInfo xmlns:p15="http://schemas.microsoft.com/office/powerpoint/2012/main" userId="S-1-5-21-2075679788-525159710-1236795852-383758" providerId="AD"/>
      </p:ext>
    </p:extLst>
  </p:cmAuthor>
  <p:cmAuthor id="10" name="Auger, Virginie" initials="AV" lastIdx="3" clrIdx="9">
    <p:extLst>
      <p:ext uri="{19B8F6BF-5375-455C-9EA6-DF929625EA0E}">
        <p15:presenceInfo xmlns:p15="http://schemas.microsoft.com/office/powerpoint/2012/main" userId="S-1-5-21-2075679788-525159710-1236795852-386967" providerId="AD"/>
      </p:ext>
    </p:extLst>
  </p:cmAuthor>
  <p:cmAuthor id="11" name="de Pokomandy-Morin, Caroline" initials="dPC" lastIdx="1" clrIdx="10">
    <p:extLst>
      <p:ext uri="{19B8F6BF-5375-455C-9EA6-DF929625EA0E}">
        <p15:presenceInfo xmlns:p15="http://schemas.microsoft.com/office/powerpoint/2012/main" userId="S-1-5-21-2075679788-525159710-1236795852-387876" providerId="AD"/>
      </p:ext>
    </p:extLst>
  </p:cmAuthor>
  <p:cmAuthor id="12" name="Paradis, Anne" initials="PA" lastIdx="2" clrIdx="11">
    <p:extLst>
      <p:ext uri="{19B8F6BF-5375-455C-9EA6-DF929625EA0E}">
        <p15:presenceInfo xmlns:p15="http://schemas.microsoft.com/office/powerpoint/2012/main" userId="S-1-5-21-2075679788-525159710-1236795852-24572" providerId="AD"/>
      </p:ext>
    </p:extLst>
  </p:cmAuthor>
  <p:cmAuthor id="13" name="Tremblay, Barbara (DGAMSS-DMSI)" initials="TB(" lastIdx="0" clrIdx="12">
    <p:extLst>
      <p:ext uri="{19B8F6BF-5375-455C-9EA6-DF929625EA0E}">
        <p15:presenceInfo xmlns:p15="http://schemas.microsoft.com/office/powerpoint/2012/main" userId="S-1-5-21-2075679788-525159710-1236795852-262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F81BD"/>
    <a:srgbClr val="608CAB"/>
    <a:srgbClr val="90EA7E"/>
    <a:srgbClr val="6877E6"/>
    <a:srgbClr val="3B6191"/>
    <a:srgbClr val="385D8A"/>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465" autoAdjust="0"/>
  </p:normalViewPr>
  <p:slideViewPr>
    <p:cSldViewPr showGuides="1">
      <p:cViewPr varScale="1">
        <p:scale>
          <a:sx n="110" d="100"/>
          <a:sy n="110" d="100"/>
        </p:scale>
        <p:origin x="1602" y="102"/>
      </p:cViewPr>
      <p:guideLst>
        <p:guide orient="horz" pos="2160"/>
        <p:guide pos="2880"/>
      </p:guideLst>
    </p:cSldViewPr>
  </p:slideViewPr>
  <p:outlineViewPr>
    <p:cViewPr>
      <p:scale>
        <a:sx n="33" d="100"/>
        <a:sy n="33" d="100"/>
      </p:scale>
      <p:origin x="0" y="-43200"/>
    </p:cViewPr>
  </p:outlineViewPr>
  <p:notesTextViewPr>
    <p:cViewPr>
      <p:scale>
        <a:sx n="1" d="1"/>
        <a:sy n="1" d="1"/>
      </p:scale>
      <p:origin x="0" y="0"/>
    </p:cViewPr>
  </p:notesTextViewPr>
  <p:notesViewPr>
    <p:cSldViewPr>
      <p:cViewPr varScale="1">
        <p:scale>
          <a:sx n="54" d="100"/>
          <a:sy n="54" d="100"/>
        </p:scale>
        <p:origin x="165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EBB1FC-BFBC-436C-8CF6-B85C3B3CCA7C}"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fr-CA"/>
        </a:p>
      </dgm:t>
    </dgm:pt>
    <dgm:pt modelId="{50DEE3DE-DDD7-47D6-82CC-FE59DF5FFE95}">
      <dgm:prSet phldrT="[Texte]"/>
      <dgm:spPr/>
      <dgm:t>
        <a:bodyPr/>
        <a:lstStyle/>
        <a:p>
          <a:r>
            <a:rPr lang="fr-CA" altLang="fr-FR" dirty="0" smtClean="0">
              <a:solidFill>
                <a:schemeClr val="bg1"/>
              </a:solidFill>
              <a:latin typeface="+mn-lt"/>
              <a:ea typeface="ＭＳ Ｐゴシック" panose="020B0600070205080204" pitchFamily="34" charset="-128"/>
              <a:cs typeface="Arial" panose="020B0604020202020204" pitchFamily="34" charset="0"/>
            </a:rPr>
            <a:t>Accompagner vers l’emploi les personnes sans contraintes afin de favoriser leur autonomie financière.</a:t>
          </a:r>
          <a:endParaRPr lang="fr-CA" dirty="0">
            <a:solidFill>
              <a:schemeClr val="bg1"/>
            </a:solidFill>
            <a:latin typeface="+mn-lt"/>
          </a:endParaRPr>
        </a:p>
      </dgm:t>
    </dgm:pt>
    <dgm:pt modelId="{4EFB056A-E4F9-454E-92AA-F32D35A3E8EC}" type="parTrans" cxnId="{D45853D8-A349-4432-AFB0-1645BA237063}">
      <dgm:prSet/>
      <dgm:spPr/>
      <dgm:t>
        <a:bodyPr/>
        <a:lstStyle/>
        <a:p>
          <a:endParaRPr lang="fr-CA"/>
        </a:p>
      </dgm:t>
    </dgm:pt>
    <dgm:pt modelId="{A537DABF-0589-4308-A165-EEC1C3F40267}" type="sibTrans" cxnId="{D45853D8-A349-4432-AFB0-1645BA237063}">
      <dgm:prSet/>
      <dgm:spPr/>
      <dgm:t>
        <a:bodyPr/>
        <a:lstStyle/>
        <a:p>
          <a:endParaRPr lang="fr-CA"/>
        </a:p>
      </dgm:t>
    </dgm:pt>
    <dgm:pt modelId="{FBBC784C-3065-4BF5-95F8-FC2D3949B956}">
      <dgm:prSet/>
      <dgm:spPr/>
      <dgm:t>
        <a:bodyPr/>
        <a:lstStyle/>
        <a:p>
          <a:r>
            <a:rPr lang="fr-CA" altLang="fr-FR" dirty="0" smtClean="0">
              <a:solidFill>
                <a:schemeClr val="bg1"/>
              </a:solidFill>
              <a:latin typeface="+mn-lt"/>
              <a:ea typeface="ＭＳ Ｐゴシック" panose="020B0600070205080204" pitchFamily="34" charset="-128"/>
              <a:cs typeface="Arial" panose="020B0604020202020204" pitchFamily="34" charset="0"/>
            </a:rPr>
            <a:t>Soutenir les personnes en leur donnant un soutien adapté pour qu’elles contribuent au développement social et économique du Québec.</a:t>
          </a:r>
          <a:endParaRPr lang="fr-CA" altLang="fr-FR" dirty="0">
            <a:solidFill>
              <a:srgbClr val="00B050"/>
            </a:solidFill>
            <a:latin typeface="+mn-lt"/>
            <a:ea typeface="ＭＳ Ｐゴシック" panose="020B0600070205080204" pitchFamily="34" charset="-128"/>
            <a:cs typeface="Arial" panose="020B0604020202020204" pitchFamily="34" charset="0"/>
          </a:endParaRPr>
        </a:p>
      </dgm:t>
    </dgm:pt>
    <dgm:pt modelId="{3BE40A94-B797-4126-8429-F7CC30A3025D}" type="parTrans" cxnId="{A840A690-A02F-493D-9921-99D8EDAF442E}">
      <dgm:prSet/>
      <dgm:spPr/>
      <dgm:t>
        <a:bodyPr/>
        <a:lstStyle/>
        <a:p>
          <a:endParaRPr lang="fr-CA"/>
        </a:p>
      </dgm:t>
    </dgm:pt>
    <dgm:pt modelId="{B2D4EBB7-C17B-4C73-8611-B40AE78E985F}" type="sibTrans" cxnId="{A840A690-A02F-493D-9921-99D8EDAF442E}">
      <dgm:prSet/>
      <dgm:spPr/>
      <dgm:t>
        <a:bodyPr/>
        <a:lstStyle/>
        <a:p>
          <a:endParaRPr lang="fr-CA"/>
        </a:p>
      </dgm:t>
    </dgm:pt>
    <dgm:pt modelId="{9376D2C0-D05D-4F3E-A63E-1EDE89EDD3C1}">
      <dgm:prSet phldrT="[Texte]"/>
      <dgm:spPr/>
      <dgm:t>
        <a:bodyPr/>
        <a:lstStyle/>
        <a:p>
          <a:r>
            <a:rPr lang="fr-CA" dirty="0" smtClean="0">
              <a:latin typeface="+mn-lt"/>
            </a:rPr>
            <a:t>Développer le potentiel des personnes, notamment par la formation.</a:t>
          </a:r>
          <a:endParaRPr lang="fr-CA" dirty="0">
            <a:latin typeface="+mn-lt"/>
          </a:endParaRPr>
        </a:p>
      </dgm:t>
    </dgm:pt>
    <dgm:pt modelId="{B1907BFB-B651-449E-8F7A-33BBA41BE018}" type="sibTrans" cxnId="{EDA2206C-6B8B-46AC-B5D1-09368FB3AD57}">
      <dgm:prSet/>
      <dgm:spPr/>
      <dgm:t>
        <a:bodyPr/>
        <a:lstStyle/>
        <a:p>
          <a:endParaRPr lang="fr-CA"/>
        </a:p>
      </dgm:t>
    </dgm:pt>
    <dgm:pt modelId="{668D25F7-5F31-4067-B2D6-817B7829D4DE}" type="parTrans" cxnId="{EDA2206C-6B8B-46AC-B5D1-09368FB3AD57}">
      <dgm:prSet/>
      <dgm:spPr/>
      <dgm:t>
        <a:bodyPr/>
        <a:lstStyle/>
        <a:p>
          <a:endParaRPr lang="fr-CA"/>
        </a:p>
      </dgm:t>
    </dgm:pt>
    <dgm:pt modelId="{CF2FBCBE-726A-4373-823E-352C61DD02AB}">
      <dgm:prSet/>
      <dgm:spPr/>
      <dgm:t>
        <a:bodyPr/>
        <a:lstStyle/>
        <a:p>
          <a:r>
            <a:rPr lang="fr-CA" altLang="fr-FR" dirty="0" smtClean="0">
              <a:solidFill>
                <a:schemeClr val="bg1"/>
              </a:solidFill>
              <a:latin typeface="+mn-lt"/>
              <a:ea typeface="ＭＳ Ｐゴシック" panose="020B0600070205080204" pitchFamily="34" charset="-128"/>
              <a:cs typeface="Arial" panose="020B0604020202020204" pitchFamily="34" charset="0"/>
            </a:rPr>
            <a:t>Réduire l’exclusion et la dépendance à l’aide financière gouvernementale aux personnes et aux familles.</a:t>
          </a:r>
          <a:endParaRPr lang="fr-CA" dirty="0">
            <a:solidFill>
              <a:schemeClr val="bg1"/>
            </a:solidFill>
            <a:latin typeface="+mn-lt"/>
            <a:ea typeface="ＭＳ Ｐゴシック" panose="020B0600070205080204" pitchFamily="34" charset="-128"/>
            <a:cs typeface="Arial" panose="020B0604020202020204" pitchFamily="34" charset="0"/>
          </a:endParaRPr>
        </a:p>
      </dgm:t>
    </dgm:pt>
    <dgm:pt modelId="{11152141-D29B-41EE-BA08-7D367F11848A}" type="parTrans" cxnId="{60ACF643-15BE-4064-986A-A9BD532FAB85}">
      <dgm:prSet/>
      <dgm:spPr/>
      <dgm:t>
        <a:bodyPr/>
        <a:lstStyle/>
        <a:p>
          <a:endParaRPr lang="fr-CA"/>
        </a:p>
      </dgm:t>
    </dgm:pt>
    <dgm:pt modelId="{C9C36045-4A81-4033-9EDB-B0FCC860922D}" type="sibTrans" cxnId="{60ACF643-15BE-4064-986A-A9BD532FAB85}">
      <dgm:prSet/>
      <dgm:spPr/>
      <dgm:t>
        <a:bodyPr/>
        <a:lstStyle/>
        <a:p>
          <a:endParaRPr lang="fr-CA"/>
        </a:p>
      </dgm:t>
    </dgm:pt>
    <dgm:pt modelId="{5FF6D535-5E8B-4535-8680-12643CBEDCAF}" type="pres">
      <dgm:prSet presAssocID="{85EBB1FC-BFBC-436C-8CF6-B85C3B3CCA7C}" presName="Name0" presStyleCnt="0">
        <dgm:presLayoutVars>
          <dgm:chMax val="7"/>
          <dgm:chPref val="7"/>
          <dgm:dir/>
        </dgm:presLayoutVars>
      </dgm:prSet>
      <dgm:spPr/>
      <dgm:t>
        <a:bodyPr/>
        <a:lstStyle/>
        <a:p>
          <a:endParaRPr lang="fr-CA"/>
        </a:p>
      </dgm:t>
    </dgm:pt>
    <dgm:pt modelId="{1D17C891-6C30-478A-ABD4-AE850C3BD663}" type="pres">
      <dgm:prSet presAssocID="{85EBB1FC-BFBC-436C-8CF6-B85C3B3CCA7C}" presName="Name1" presStyleCnt="0"/>
      <dgm:spPr/>
    </dgm:pt>
    <dgm:pt modelId="{ECC5534D-5F9B-4243-8A64-C8B46F14D967}" type="pres">
      <dgm:prSet presAssocID="{85EBB1FC-BFBC-436C-8CF6-B85C3B3CCA7C}" presName="cycle" presStyleCnt="0"/>
      <dgm:spPr/>
    </dgm:pt>
    <dgm:pt modelId="{D4CECDBD-9F21-4D50-A317-498E204BF9BA}" type="pres">
      <dgm:prSet presAssocID="{85EBB1FC-BFBC-436C-8CF6-B85C3B3CCA7C}" presName="srcNode" presStyleLbl="node1" presStyleIdx="0" presStyleCnt="4"/>
      <dgm:spPr/>
    </dgm:pt>
    <dgm:pt modelId="{FFD85488-0864-4E4A-B3FE-FAB5612015DF}" type="pres">
      <dgm:prSet presAssocID="{85EBB1FC-BFBC-436C-8CF6-B85C3B3CCA7C}" presName="conn" presStyleLbl="parChTrans1D2" presStyleIdx="0" presStyleCnt="1"/>
      <dgm:spPr/>
      <dgm:t>
        <a:bodyPr/>
        <a:lstStyle/>
        <a:p>
          <a:endParaRPr lang="fr-CA"/>
        </a:p>
      </dgm:t>
    </dgm:pt>
    <dgm:pt modelId="{B578E2A4-A105-41AA-B1BC-BFD5DE7B1932}" type="pres">
      <dgm:prSet presAssocID="{85EBB1FC-BFBC-436C-8CF6-B85C3B3CCA7C}" presName="extraNode" presStyleLbl="node1" presStyleIdx="0" presStyleCnt="4"/>
      <dgm:spPr/>
    </dgm:pt>
    <dgm:pt modelId="{866E59B4-FC35-463F-859B-638C044B05A6}" type="pres">
      <dgm:prSet presAssocID="{85EBB1FC-BFBC-436C-8CF6-B85C3B3CCA7C}" presName="dstNode" presStyleLbl="node1" presStyleIdx="0" presStyleCnt="4"/>
      <dgm:spPr/>
    </dgm:pt>
    <dgm:pt modelId="{6509B56C-7534-4F0F-A510-EBD09EDCC34E}" type="pres">
      <dgm:prSet presAssocID="{50DEE3DE-DDD7-47D6-82CC-FE59DF5FFE95}" presName="text_1" presStyleLbl="node1" presStyleIdx="0" presStyleCnt="4">
        <dgm:presLayoutVars>
          <dgm:bulletEnabled val="1"/>
        </dgm:presLayoutVars>
      </dgm:prSet>
      <dgm:spPr/>
      <dgm:t>
        <a:bodyPr/>
        <a:lstStyle/>
        <a:p>
          <a:endParaRPr lang="fr-CA"/>
        </a:p>
      </dgm:t>
    </dgm:pt>
    <dgm:pt modelId="{D4672E82-866F-4007-9BE2-92589368EE56}" type="pres">
      <dgm:prSet presAssocID="{50DEE3DE-DDD7-47D6-82CC-FE59DF5FFE95}" presName="accent_1" presStyleCnt="0"/>
      <dgm:spPr/>
    </dgm:pt>
    <dgm:pt modelId="{0361163A-F1C5-4D41-8D5A-D4A27A826B93}" type="pres">
      <dgm:prSet presAssocID="{50DEE3DE-DDD7-47D6-82CC-FE59DF5FFE95}" presName="accentRepeatNode" presStyleLbl="solidFgAcc1" presStyleIdx="0" presStyleCnt="4"/>
      <dgm:spPr/>
    </dgm:pt>
    <dgm:pt modelId="{6ED718CA-809D-42E3-A78F-D91B65A951C8}" type="pres">
      <dgm:prSet presAssocID="{9376D2C0-D05D-4F3E-A63E-1EDE89EDD3C1}" presName="text_2" presStyleLbl="node1" presStyleIdx="1" presStyleCnt="4">
        <dgm:presLayoutVars>
          <dgm:bulletEnabled val="1"/>
        </dgm:presLayoutVars>
      </dgm:prSet>
      <dgm:spPr/>
      <dgm:t>
        <a:bodyPr/>
        <a:lstStyle/>
        <a:p>
          <a:endParaRPr lang="fr-CA"/>
        </a:p>
      </dgm:t>
    </dgm:pt>
    <dgm:pt modelId="{CCAD53C5-B787-4569-9A63-98E4043CB350}" type="pres">
      <dgm:prSet presAssocID="{9376D2C0-D05D-4F3E-A63E-1EDE89EDD3C1}" presName="accent_2" presStyleCnt="0"/>
      <dgm:spPr/>
    </dgm:pt>
    <dgm:pt modelId="{DF8674D5-893F-4B1D-ABC5-86DD8AF0D296}" type="pres">
      <dgm:prSet presAssocID="{9376D2C0-D05D-4F3E-A63E-1EDE89EDD3C1}" presName="accentRepeatNode" presStyleLbl="solidFgAcc1" presStyleIdx="1" presStyleCnt="4"/>
      <dgm:spPr/>
    </dgm:pt>
    <dgm:pt modelId="{A06681D5-0ACC-4142-A6F2-4B3E0F639177}" type="pres">
      <dgm:prSet presAssocID="{CF2FBCBE-726A-4373-823E-352C61DD02AB}" presName="text_3" presStyleLbl="node1" presStyleIdx="2" presStyleCnt="4">
        <dgm:presLayoutVars>
          <dgm:bulletEnabled val="1"/>
        </dgm:presLayoutVars>
      </dgm:prSet>
      <dgm:spPr/>
      <dgm:t>
        <a:bodyPr/>
        <a:lstStyle/>
        <a:p>
          <a:endParaRPr lang="fr-CA"/>
        </a:p>
      </dgm:t>
    </dgm:pt>
    <dgm:pt modelId="{D96C6D16-5163-4BA3-AF73-A5B5231D22B3}" type="pres">
      <dgm:prSet presAssocID="{CF2FBCBE-726A-4373-823E-352C61DD02AB}" presName="accent_3" presStyleCnt="0"/>
      <dgm:spPr/>
    </dgm:pt>
    <dgm:pt modelId="{BC3E1BE9-5F57-4F4F-8E24-35102A352812}" type="pres">
      <dgm:prSet presAssocID="{CF2FBCBE-726A-4373-823E-352C61DD02AB}" presName="accentRepeatNode" presStyleLbl="solidFgAcc1" presStyleIdx="2" presStyleCnt="4"/>
      <dgm:spPr/>
    </dgm:pt>
    <dgm:pt modelId="{4139CB29-E9CA-4705-8985-791775FE45F9}" type="pres">
      <dgm:prSet presAssocID="{FBBC784C-3065-4BF5-95F8-FC2D3949B956}" presName="text_4" presStyleLbl="node1" presStyleIdx="3" presStyleCnt="4">
        <dgm:presLayoutVars>
          <dgm:bulletEnabled val="1"/>
        </dgm:presLayoutVars>
      </dgm:prSet>
      <dgm:spPr/>
      <dgm:t>
        <a:bodyPr/>
        <a:lstStyle/>
        <a:p>
          <a:endParaRPr lang="fr-CA"/>
        </a:p>
      </dgm:t>
    </dgm:pt>
    <dgm:pt modelId="{9C4D1CC1-8555-4BC5-9711-3CD5D406178D}" type="pres">
      <dgm:prSet presAssocID="{FBBC784C-3065-4BF5-95F8-FC2D3949B956}" presName="accent_4" presStyleCnt="0"/>
      <dgm:spPr/>
    </dgm:pt>
    <dgm:pt modelId="{1193AB8E-4384-423A-98A8-ACF3A70123BB}" type="pres">
      <dgm:prSet presAssocID="{FBBC784C-3065-4BF5-95F8-FC2D3949B956}" presName="accentRepeatNode" presStyleLbl="solidFgAcc1" presStyleIdx="3" presStyleCnt="4"/>
      <dgm:spPr/>
    </dgm:pt>
  </dgm:ptLst>
  <dgm:cxnLst>
    <dgm:cxn modelId="{487C0A5C-0D10-43C5-8F1F-3A71175FC05D}" type="presOf" srcId="{CF2FBCBE-726A-4373-823E-352C61DD02AB}" destId="{A06681D5-0ACC-4142-A6F2-4B3E0F639177}" srcOrd="0" destOrd="0" presId="urn:microsoft.com/office/officeart/2008/layout/VerticalCurvedList"/>
    <dgm:cxn modelId="{EDA2206C-6B8B-46AC-B5D1-09368FB3AD57}" srcId="{85EBB1FC-BFBC-436C-8CF6-B85C3B3CCA7C}" destId="{9376D2C0-D05D-4F3E-A63E-1EDE89EDD3C1}" srcOrd="1" destOrd="0" parTransId="{668D25F7-5F31-4067-B2D6-817B7829D4DE}" sibTransId="{B1907BFB-B651-449E-8F7A-33BBA41BE018}"/>
    <dgm:cxn modelId="{D45853D8-A349-4432-AFB0-1645BA237063}" srcId="{85EBB1FC-BFBC-436C-8CF6-B85C3B3CCA7C}" destId="{50DEE3DE-DDD7-47D6-82CC-FE59DF5FFE95}" srcOrd="0" destOrd="0" parTransId="{4EFB056A-E4F9-454E-92AA-F32D35A3E8EC}" sibTransId="{A537DABF-0589-4308-A165-EEC1C3F40267}"/>
    <dgm:cxn modelId="{0580A660-D07C-43CC-BDBA-056416BBFF3C}" type="presOf" srcId="{85EBB1FC-BFBC-436C-8CF6-B85C3B3CCA7C}" destId="{5FF6D535-5E8B-4535-8680-12643CBEDCAF}" srcOrd="0" destOrd="0" presId="urn:microsoft.com/office/officeart/2008/layout/VerticalCurvedList"/>
    <dgm:cxn modelId="{A840A690-A02F-493D-9921-99D8EDAF442E}" srcId="{85EBB1FC-BFBC-436C-8CF6-B85C3B3CCA7C}" destId="{FBBC784C-3065-4BF5-95F8-FC2D3949B956}" srcOrd="3" destOrd="0" parTransId="{3BE40A94-B797-4126-8429-F7CC30A3025D}" sibTransId="{B2D4EBB7-C17B-4C73-8611-B40AE78E985F}"/>
    <dgm:cxn modelId="{662D51BB-DC1E-4FD6-9326-C3BE7A7C2730}" type="presOf" srcId="{9376D2C0-D05D-4F3E-A63E-1EDE89EDD3C1}" destId="{6ED718CA-809D-42E3-A78F-D91B65A951C8}" srcOrd="0" destOrd="0" presId="urn:microsoft.com/office/officeart/2008/layout/VerticalCurvedList"/>
    <dgm:cxn modelId="{1EE47D6E-B1C6-469A-8A3C-61FDE19BC642}" type="presOf" srcId="{A537DABF-0589-4308-A165-EEC1C3F40267}" destId="{FFD85488-0864-4E4A-B3FE-FAB5612015DF}" srcOrd="0" destOrd="0" presId="urn:microsoft.com/office/officeart/2008/layout/VerticalCurvedList"/>
    <dgm:cxn modelId="{AC9C6F9D-8840-4B72-8E5D-48EBD41D4C9B}" type="presOf" srcId="{50DEE3DE-DDD7-47D6-82CC-FE59DF5FFE95}" destId="{6509B56C-7534-4F0F-A510-EBD09EDCC34E}" srcOrd="0" destOrd="0" presId="urn:microsoft.com/office/officeart/2008/layout/VerticalCurvedList"/>
    <dgm:cxn modelId="{60ACF643-15BE-4064-986A-A9BD532FAB85}" srcId="{85EBB1FC-BFBC-436C-8CF6-B85C3B3CCA7C}" destId="{CF2FBCBE-726A-4373-823E-352C61DD02AB}" srcOrd="2" destOrd="0" parTransId="{11152141-D29B-41EE-BA08-7D367F11848A}" sibTransId="{C9C36045-4A81-4033-9EDB-B0FCC860922D}"/>
    <dgm:cxn modelId="{13440DF0-CA7C-4625-BC85-8F163C2EE431}" type="presOf" srcId="{FBBC784C-3065-4BF5-95F8-FC2D3949B956}" destId="{4139CB29-E9CA-4705-8985-791775FE45F9}" srcOrd="0" destOrd="0" presId="urn:microsoft.com/office/officeart/2008/layout/VerticalCurvedList"/>
    <dgm:cxn modelId="{7CDA8D99-18DA-499C-866E-DA4C51F8A150}" type="presParOf" srcId="{5FF6D535-5E8B-4535-8680-12643CBEDCAF}" destId="{1D17C891-6C30-478A-ABD4-AE850C3BD663}" srcOrd="0" destOrd="0" presId="urn:microsoft.com/office/officeart/2008/layout/VerticalCurvedList"/>
    <dgm:cxn modelId="{EB2CE32A-1501-4075-B822-C87E6CFA8F07}" type="presParOf" srcId="{1D17C891-6C30-478A-ABD4-AE850C3BD663}" destId="{ECC5534D-5F9B-4243-8A64-C8B46F14D967}" srcOrd="0" destOrd="0" presId="urn:microsoft.com/office/officeart/2008/layout/VerticalCurvedList"/>
    <dgm:cxn modelId="{5229296E-28BF-4657-9D32-E71B41D71306}" type="presParOf" srcId="{ECC5534D-5F9B-4243-8A64-C8B46F14D967}" destId="{D4CECDBD-9F21-4D50-A317-498E204BF9BA}" srcOrd="0" destOrd="0" presId="urn:microsoft.com/office/officeart/2008/layout/VerticalCurvedList"/>
    <dgm:cxn modelId="{76CB66D2-76CB-4580-8CA6-D126C6CFAA48}" type="presParOf" srcId="{ECC5534D-5F9B-4243-8A64-C8B46F14D967}" destId="{FFD85488-0864-4E4A-B3FE-FAB5612015DF}" srcOrd="1" destOrd="0" presId="urn:microsoft.com/office/officeart/2008/layout/VerticalCurvedList"/>
    <dgm:cxn modelId="{8D327F0F-C158-444F-AD50-DC61F552E9C2}" type="presParOf" srcId="{ECC5534D-5F9B-4243-8A64-C8B46F14D967}" destId="{B578E2A4-A105-41AA-B1BC-BFD5DE7B1932}" srcOrd="2" destOrd="0" presId="urn:microsoft.com/office/officeart/2008/layout/VerticalCurvedList"/>
    <dgm:cxn modelId="{EAA86D53-C6F1-4D6D-9088-A1F0AD1213E3}" type="presParOf" srcId="{ECC5534D-5F9B-4243-8A64-C8B46F14D967}" destId="{866E59B4-FC35-463F-859B-638C044B05A6}" srcOrd="3" destOrd="0" presId="urn:microsoft.com/office/officeart/2008/layout/VerticalCurvedList"/>
    <dgm:cxn modelId="{137915FB-4322-4C24-8163-C5C31FD36A4E}" type="presParOf" srcId="{1D17C891-6C30-478A-ABD4-AE850C3BD663}" destId="{6509B56C-7534-4F0F-A510-EBD09EDCC34E}" srcOrd="1" destOrd="0" presId="urn:microsoft.com/office/officeart/2008/layout/VerticalCurvedList"/>
    <dgm:cxn modelId="{E02A980D-688B-42E9-B09A-55F1655505FD}" type="presParOf" srcId="{1D17C891-6C30-478A-ABD4-AE850C3BD663}" destId="{D4672E82-866F-4007-9BE2-92589368EE56}" srcOrd="2" destOrd="0" presId="urn:microsoft.com/office/officeart/2008/layout/VerticalCurvedList"/>
    <dgm:cxn modelId="{57657D68-C66D-4499-8487-787FFE77BEAF}" type="presParOf" srcId="{D4672E82-866F-4007-9BE2-92589368EE56}" destId="{0361163A-F1C5-4D41-8D5A-D4A27A826B93}" srcOrd="0" destOrd="0" presId="urn:microsoft.com/office/officeart/2008/layout/VerticalCurvedList"/>
    <dgm:cxn modelId="{F18F5A55-279D-41AD-BFAC-499CC5DCE2F6}" type="presParOf" srcId="{1D17C891-6C30-478A-ABD4-AE850C3BD663}" destId="{6ED718CA-809D-42E3-A78F-D91B65A951C8}" srcOrd="3" destOrd="0" presId="urn:microsoft.com/office/officeart/2008/layout/VerticalCurvedList"/>
    <dgm:cxn modelId="{9E7E8825-4FE3-4548-ACD4-8EB315308C51}" type="presParOf" srcId="{1D17C891-6C30-478A-ABD4-AE850C3BD663}" destId="{CCAD53C5-B787-4569-9A63-98E4043CB350}" srcOrd="4" destOrd="0" presId="urn:microsoft.com/office/officeart/2008/layout/VerticalCurvedList"/>
    <dgm:cxn modelId="{8AD218F5-CA2F-4B40-9D1C-C29C9E9C2CDB}" type="presParOf" srcId="{CCAD53C5-B787-4569-9A63-98E4043CB350}" destId="{DF8674D5-893F-4B1D-ABC5-86DD8AF0D296}" srcOrd="0" destOrd="0" presId="urn:microsoft.com/office/officeart/2008/layout/VerticalCurvedList"/>
    <dgm:cxn modelId="{96239473-32FE-45F1-88FF-E832A4D1B393}" type="presParOf" srcId="{1D17C891-6C30-478A-ABD4-AE850C3BD663}" destId="{A06681D5-0ACC-4142-A6F2-4B3E0F639177}" srcOrd="5" destOrd="0" presId="urn:microsoft.com/office/officeart/2008/layout/VerticalCurvedList"/>
    <dgm:cxn modelId="{4328E3A4-219B-4A22-819C-ABC5F089AF77}" type="presParOf" srcId="{1D17C891-6C30-478A-ABD4-AE850C3BD663}" destId="{D96C6D16-5163-4BA3-AF73-A5B5231D22B3}" srcOrd="6" destOrd="0" presId="urn:microsoft.com/office/officeart/2008/layout/VerticalCurvedList"/>
    <dgm:cxn modelId="{1AD392DA-FE4C-482E-B3CA-79F63C454039}" type="presParOf" srcId="{D96C6D16-5163-4BA3-AF73-A5B5231D22B3}" destId="{BC3E1BE9-5F57-4F4F-8E24-35102A352812}" srcOrd="0" destOrd="0" presId="urn:microsoft.com/office/officeart/2008/layout/VerticalCurvedList"/>
    <dgm:cxn modelId="{B8F7D118-1084-4182-9AD2-DC9367D4C08A}" type="presParOf" srcId="{1D17C891-6C30-478A-ABD4-AE850C3BD663}" destId="{4139CB29-E9CA-4705-8985-791775FE45F9}" srcOrd="7" destOrd="0" presId="urn:microsoft.com/office/officeart/2008/layout/VerticalCurvedList"/>
    <dgm:cxn modelId="{1FE08492-419C-4632-922F-8C4D5478775E}" type="presParOf" srcId="{1D17C891-6C30-478A-ABD4-AE850C3BD663}" destId="{9C4D1CC1-8555-4BC5-9711-3CD5D406178D}" srcOrd="8" destOrd="0" presId="urn:microsoft.com/office/officeart/2008/layout/VerticalCurvedList"/>
    <dgm:cxn modelId="{280DCF40-9AA2-4297-A6ED-CA9323E01A2C}" type="presParOf" srcId="{9C4D1CC1-8555-4BC5-9711-3CD5D406178D}" destId="{1193AB8E-4384-423A-98A8-ACF3A70123BB}"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5DCCF0-8DEF-4D2A-B511-244968EEEEC7}" type="doc">
      <dgm:prSet loTypeId="urn:microsoft.com/office/officeart/2009/3/layout/SubStepProcess" loCatId="process" qsTypeId="urn:microsoft.com/office/officeart/2005/8/quickstyle/simple1" qsCatId="simple" csTypeId="urn:microsoft.com/office/officeart/2005/8/colors/accent1_5" csCatId="accent1" phldr="1"/>
      <dgm:spPr/>
      <dgm:t>
        <a:bodyPr/>
        <a:lstStyle/>
        <a:p>
          <a:endParaRPr lang="fr-CA"/>
        </a:p>
      </dgm:t>
    </dgm:pt>
    <dgm:pt modelId="{967B8885-CF1F-4C0E-9377-A9438E6F2B6E}">
      <dgm:prSet phldrT="[Texte]"/>
      <dgm:spPr/>
      <dgm:t>
        <a:bodyPr/>
        <a:lstStyle/>
        <a:p>
          <a:r>
            <a:rPr lang="fr-CA" b="1" dirty="0" smtClean="0"/>
            <a:t>Jeunes</a:t>
          </a:r>
          <a:endParaRPr lang="fr-CA" b="1" dirty="0"/>
        </a:p>
      </dgm:t>
    </dgm:pt>
    <dgm:pt modelId="{215F9BDD-590F-4461-BCB1-0ED45D6B1689}" type="parTrans" cxnId="{3E8BA944-4F7F-4768-B3B2-BC24EFB5C0FE}">
      <dgm:prSet/>
      <dgm:spPr/>
      <dgm:t>
        <a:bodyPr/>
        <a:lstStyle/>
        <a:p>
          <a:endParaRPr lang="fr-CA"/>
        </a:p>
      </dgm:t>
    </dgm:pt>
    <dgm:pt modelId="{C0FBD92A-C7AA-4781-AED9-E7B50E7C0A6E}" type="sibTrans" cxnId="{3E8BA944-4F7F-4768-B3B2-BC24EFB5C0FE}">
      <dgm:prSet/>
      <dgm:spPr/>
      <dgm:t>
        <a:bodyPr/>
        <a:lstStyle/>
        <a:p>
          <a:endParaRPr lang="fr-CA"/>
        </a:p>
      </dgm:t>
    </dgm:pt>
    <dgm:pt modelId="{4CC79729-5CEF-40D8-AE7F-EA4296D1B432}">
      <dgm:prSet phldrT="[Texte]"/>
      <dgm:spPr/>
      <dgm:t>
        <a:bodyPr/>
        <a:lstStyle/>
        <a:p>
          <a:r>
            <a:rPr lang="fr-CA" b="1" dirty="0" smtClean="0"/>
            <a:t>Personnes seules</a:t>
          </a:r>
          <a:endParaRPr lang="fr-CA" b="1" dirty="0"/>
        </a:p>
      </dgm:t>
    </dgm:pt>
    <dgm:pt modelId="{F82BBA90-D329-4E42-8471-6D23534EFAD4}" type="parTrans" cxnId="{7EC1C179-944C-42B5-9407-8795404D48E7}">
      <dgm:prSet/>
      <dgm:spPr/>
      <dgm:t>
        <a:bodyPr/>
        <a:lstStyle/>
        <a:p>
          <a:endParaRPr lang="fr-CA"/>
        </a:p>
      </dgm:t>
    </dgm:pt>
    <dgm:pt modelId="{AA0D6388-EA3C-4C16-B86C-47E8580BBD5C}" type="sibTrans" cxnId="{7EC1C179-944C-42B5-9407-8795404D48E7}">
      <dgm:prSet/>
      <dgm:spPr/>
      <dgm:t>
        <a:bodyPr/>
        <a:lstStyle/>
        <a:p>
          <a:endParaRPr lang="fr-CA"/>
        </a:p>
      </dgm:t>
    </dgm:pt>
    <dgm:pt modelId="{20DC753E-397D-40B8-B6D4-BF081EB41A69}">
      <dgm:prSet phldrT="[Texte]"/>
      <dgm:spPr/>
      <dgm:t>
        <a:bodyPr/>
        <a:lstStyle/>
        <a:p>
          <a:r>
            <a:rPr lang="fr-CA" altLang="fr-FR" b="1" dirty="0" smtClean="0">
              <a:latin typeface="+mn-lt"/>
              <a:ea typeface="ＭＳ Ｐゴシック" panose="020B0600070205080204" pitchFamily="34" charset="-128"/>
              <a:cs typeface="Arial" panose="020B0604020202020204" pitchFamily="34" charset="0"/>
            </a:rPr>
            <a:t>Personnes issues de familles ayant été prestataires</a:t>
          </a:r>
          <a:endParaRPr lang="fr-CA" b="1" dirty="0">
            <a:latin typeface="+mn-lt"/>
          </a:endParaRPr>
        </a:p>
      </dgm:t>
    </dgm:pt>
    <dgm:pt modelId="{D692145B-D119-4131-90AC-87DB1D3557DC}" type="parTrans" cxnId="{EA1FE02B-80F1-43C8-981B-C6D23FA003B9}">
      <dgm:prSet/>
      <dgm:spPr/>
      <dgm:t>
        <a:bodyPr/>
        <a:lstStyle/>
        <a:p>
          <a:endParaRPr lang="fr-CA"/>
        </a:p>
      </dgm:t>
    </dgm:pt>
    <dgm:pt modelId="{AEFDE317-3EF4-4FDF-B5F1-B33E7E83F88B}" type="sibTrans" cxnId="{EA1FE02B-80F1-43C8-981B-C6D23FA003B9}">
      <dgm:prSet/>
      <dgm:spPr/>
      <dgm:t>
        <a:bodyPr/>
        <a:lstStyle/>
        <a:p>
          <a:endParaRPr lang="fr-CA"/>
        </a:p>
      </dgm:t>
    </dgm:pt>
    <dgm:pt modelId="{E275C574-15D3-4D59-95CB-124AA7617565}" type="pres">
      <dgm:prSet presAssocID="{505DCCF0-8DEF-4D2A-B511-244968EEEEC7}" presName="Name0" presStyleCnt="0">
        <dgm:presLayoutVars>
          <dgm:chMax val="7"/>
          <dgm:dir/>
          <dgm:animOne val="branch"/>
        </dgm:presLayoutVars>
      </dgm:prSet>
      <dgm:spPr/>
      <dgm:t>
        <a:bodyPr/>
        <a:lstStyle/>
        <a:p>
          <a:endParaRPr lang="fr-CA"/>
        </a:p>
      </dgm:t>
    </dgm:pt>
    <dgm:pt modelId="{B6272519-53FE-4A45-835B-E209E8147D43}" type="pres">
      <dgm:prSet presAssocID="{967B8885-CF1F-4C0E-9377-A9438E6F2B6E}" presName="parTx1" presStyleLbl="node1" presStyleIdx="0" presStyleCnt="3" custLinFactNeighborX="-147" custLinFactNeighborY="20597"/>
      <dgm:spPr/>
      <dgm:t>
        <a:bodyPr/>
        <a:lstStyle/>
        <a:p>
          <a:endParaRPr lang="fr-CA"/>
        </a:p>
      </dgm:t>
    </dgm:pt>
    <dgm:pt modelId="{DC001E61-2E36-4896-84E6-F0841673813A}" type="pres">
      <dgm:prSet presAssocID="{4CC79729-5CEF-40D8-AE7F-EA4296D1B432}" presName="parTx2" presStyleLbl="node1" presStyleIdx="1" presStyleCnt="3" custLinFactNeighborX="-1479" custLinFactNeighborY="20087"/>
      <dgm:spPr/>
      <dgm:t>
        <a:bodyPr/>
        <a:lstStyle/>
        <a:p>
          <a:endParaRPr lang="fr-CA"/>
        </a:p>
      </dgm:t>
    </dgm:pt>
    <dgm:pt modelId="{F7C3DEF5-7FEF-42C4-B830-BFED3A9CCA7A}" type="pres">
      <dgm:prSet presAssocID="{20DC753E-397D-40B8-B6D4-BF081EB41A69}" presName="parTx3" presStyleLbl="node1" presStyleIdx="2" presStyleCnt="3" custLinFactNeighborX="1479" custLinFactNeighborY="19622"/>
      <dgm:spPr/>
      <dgm:t>
        <a:bodyPr/>
        <a:lstStyle/>
        <a:p>
          <a:endParaRPr lang="fr-CA"/>
        </a:p>
      </dgm:t>
    </dgm:pt>
  </dgm:ptLst>
  <dgm:cxnLst>
    <dgm:cxn modelId="{B9A08816-1BAB-40F9-8EF7-66C4943614B9}" type="presOf" srcId="{505DCCF0-8DEF-4D2A-B511-244968EEEEC7}" destId="{E275C574-15D3-4D59-95CB-124AA7617565}" srcOrd="0" destOrd="0" presId="urn:microsoft.com/office/officeart/2009/3/layout/SubStepProcess"/>
    <dgm:cxn modelId="{EA1FE02B-80F1-43C8-981B-C6D23FA003B9}" srcId="{505DCCF0-8DEF-4D2A-B511-244968EEEEC7}" destId="{20DC753E-397D-40B8-B6D4-BF081EB41A69}" srcOrd="2" destOrd="0" parTransId="{D692145B-D119-4131-90AC-87DB1D3557DC}" sibTransId="{AEFDE317-3EF4-4FDF-B5F1-B33E7E83F88B}"/>
    <dgm:cxn modelId="{FC4E7B54-6479-40A4-B447-8A973C42E163}" type="presOf" srcId="{20DC753E-397D-40B8-B6D4-BF081EB41A69}" destId="{F7C3DEF5-7FEF-42C4-B830-BFED3A9CCA7A}" srcOrd="0" destOrd="0" presId="urn:microsoft.com/office/officeart/2009/3/layout/SubStepProcess"/>
    <dgm:cxn modelId="{7EC1C179-944C-42B5-9407-8795404D48E7}" srcId="{505DCCF0-8DEF-4D2A-B511-244968EEEEC7}" destId="{4CC79729-5CEF-40D8-AE7F-EA4296D1B432}" srcOrd="1" destOrd="0" parTransId="{F82BBA90-D329-4E42-8471-6D23534EFAD4}" sibTransId="{AA0D6388-EA3C-4C16-B86C-47E8580BBD5C}"/>
    <dgm:cxn modelId="{4659835E-451A-41C0-9C50-954A90A3A75D}" type="presOf" srcId="{967B8885-CF1F-4C0E-9377-A9438E6F2B6E}" destId="{B6272519-53FE-4A45-835B-E209E8147D43}" srcOrd="0" destOrd="0" presId="urn:microsoft.com/office/officeart/2009/3/layout/SubStepProcess"/>
    <dgm:cxn modelId="{3E8BA944-4F7F-4768-B3B2-BC24EFB5C0FE}" srcId="{505DCCF0-8DEF-4D2A-B511-244968EEEEC7}" destId="{967B8885-CF1F-4C0E-9377-A9438E6F2B6E}" srcOrd="0" destOrd="0" parTransId="{215F9BDD-590F-4461-BCB1-0ED45D6B1689}" sibTransId="{C0FBD92A-C7AA-4781-AED9-E7B50E7C0A6E}"/>
    <dgm:cxn modelId="{1986829F-BDB0-43DD-9442-3EE6EF1554B2}" type="presOf" srcId="{4CC79729-5CEF-40D8-AE7F-EA4296D1B432}" destId="{DC001E61-2E36-4896-84E6-F0841673813A}" srcOrd="0" destOrd="0" presId="urn:microsoft.com/office/officeart/2009/3/layout/SubStepProcess"/>
    <dgm:cxn modelId="{18482A01-ED96-4F45-AF7C-63B3B903CD81}" type="presParOf" srcId="{E275C574-15D3-4D59-95CB-124AA7617565}" destId="{B6272519-53FE-4A45-835B-E209E8147D43}" srcOrd="0" destOrd="0" presId="urn:microsoft.com/office/officeart/2009/3/layout/SubStepProcess"/>
    <dgm:cxn modelId="{32453E0A-F5FA-4F12-9657-B7732480AE17}" type="presParOf" srcId="{E275C574-15D3-4D59-95CB-124AA7617565}" destId="{DC001E61-2E36-4896-84E6-F0841673813A}" srcOrd="1" destOrd="0" presId="urn:microsoft.com/office/officeart/2009/3/layout/SubStepProcess"/>
    <dgm:cxn modelId="{4B78822D-5921-44B7-B651-A276B22AECDC}" type="presParOf" srcId="{E275C574-15D3-4D59-95CB-124AA7617565}" destId="{F7C3DEF5-7FEF-42C4-B830-BFED3A9CCA7A}" srcOrd="2"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47B075-21B9-455F-B691-7D85A8ADF5B3}" type="doc">
      <dgm:prSet loTypeId="urn:microsoft.com/office/officeart/2005/8/layout/vList3" loCatId="picture" qsTypeId="urn:microsoft.com/office/officeart/2005/8/quickstyle/simple2" qsCatId="simple" csTypeId="urn:microsoft.com/office/officeart/2005/8/colors/accent1_2" csCatId="accent1" phldr="1"/>
      <dgm:spPr/>
      <dgm:t>
        <a:bodyPr/>
        <a:lstStyle/>
        <a:p>
          <a:endParaRPr lang="fr-CA"/>
        </a:p>
      </dgm:t>
    </dgm:pt>
    <dgm:pt modelId="{0ECCA95A-1F26-4AC4-B375-792DE3139B16}">
      <dgm:prSet phldrT="[Texte]" custT="1"/>
      <dgm:spPr/>
      <dgm:t>
        <a:bodyPr/>
        <a:lstStyle/>
        <a:p>
          <a:r>
            <a:rPr lang="fr-CA" sz="1200" b="0" dirty="0" smtClean="0"/>
            <a:t>Être âgé de 58 ans ou plus</a:t>
          </a:r>
          <a:endParaRPr lang="fr-CA" sz="1200" b="0" dirty="0"/>
        </a:p>
      </dgm:t>
    </dgm:pt>
    <dgm:pt modelId="{E34E9BF1-B831-418B-819E-EBBD725F425B}" type="parTrans" cxnId="{6171D61C-5A32-482F-BE96-D20F99EB4317}">
      <dgm:prSet/>
      <dgm:spPr/>
      <dgm:t>
        <a:bodyPr/>
        <a:lstStyle/>
        <a:p>
          <a:endParaRPr lang="fr-CA"/>
        </a:p>
      </dgm:t>
    </dgm:pt>
    <dgm:pt modelId="{5D73DF95-0A4C-4244-84F5-894C1E07FCDA}" type="sibTrans" cxnId="{6171D61C-5A32-482F-BE96-D20F99EB4317}">
      <dgm:prSet/>
      <dgm:spPr/>
      <dgm:t>
        <a:bodyPr/>
        <a:lstStyle/>
        <a:p>
          <a:endParaRPr lang="fr-CA"/>
        </a:p>
      </dgm:t>
    </dgm:pt>
    <dgm:pt modelId="{A50B5380-630C-4B81-B6D4-54DD33CB878D}">
      <dgm:prSet phldrT="[Texte]" custT="1"/>
      <dgm:spPr/>
      <dgm:t>
        <a:bodyPr/>
        <a:lstStyle/>
        <a:p>
          <a:r>
            <a:rPr lang="fr-CA" sz="1200" b="0" dirty="0" smtClean="0">
              <a:latin typeface="+mn-lt"/>
              <a:ea typeface="Calibri" panose="020F0502020204030204" pitchFamily="34" charset="0"/>
            </a:rPr>
            <a:t>Soins constants procurés à un adulte autre que son conjoint</a:t>
          </a:r>
          <a:endParaRPr lang="fr-CA" sz="1200" b="0" dirty="0">
            <a:latin typeface="+mn-lt"/>
          </a:endParaRPr>
        </a:p>
      </dgm:t>
    </dgm:pt>
    <dgm:pt modelId="{8043C43D-A5F4-4E33-8193-55C9E2EDEE25}" type="parTrans" cxnId="{ABF63058-58DE-4565-8CDC-91BB4DD7AADC}">
      <dgm:prSet/>
      <dgm:spPr/>
      <dgm:t>
        <a:bodyPr/>
        <a:lstStyle/>
        <a:p>
          <a:endParaRPr lang="fr-CA"/>
        </a:p>
      </dgm:t>
    </dgm:pt>
    <dgm:pt modelId="{46A64BFA-5A75-4C76-8C42-0638F6EB3100}" type="sibTrans" cxnId="{ABF63058-58DE-4565-8CDC-91BB4DD7AADC}">
      <dgm:prSet/>
      <dgm:spPr/>
      <dgm:t>
        <a:bodyPr/>
        <a:lstStyle/>
        <a:p>
          <a:endParaRPr lang="fr-CA"/>
        </a:p>
      </dgm:t>
    </dgm:pt>
    <dgm:pt modelId="{52FCBAA1-266B-4DC7-B455-6C1C1B8DD186}">
      <dgm:prSet phldrT="[Texte]" custT="1"/>
      <dgm:spPr/>
      <dgm:t>
        <a:bodyPr/>
        <a:lstStyle/>
        <a:p>
          <a:r>
            <a:rPr lang="fr-CA" sz="1200" b="0" dirty="0" smtClean="0">
              <a:latin typeface="+mn-lt"/>
              <a:ea typeface="Calibri" panose="020F0502020204030204" pitchFamily="34" charset="0"/>
            </a:rPr>
            <a:t>Garde d’un enfant handicapé à charge</a:t>
          </a:r>
          <a:endParaRPr lang="fr-CA" sz="1200" b="0" dirty="0">
            <a:latin typeface="+mn-lt"/>
          </a:endParaRPr>
        </a:p>
      </dgm:t>
    </dgm:pt>
    <dgm:pt modelId="{2DF4EABA-F09C-4540-BFD3-AD58F800CBB7}" type="parTrans" cxnId="{49B716D5-120E-4316-AF19-73A0199BF117}">
      <dgm:prSet/>
      <dgm:spPr/>
      <dgm:t>
        <a:bodyPr/>
        <a:lstStyle/>
        <a:p>
          <a:endParaRPr lang="fr-CA"/>
        </a:p>
      </dgm:t>
    </dgm:pt>
    <dgm:pt modelId="{C0B958B6-A862-4CAD-813E-09F1D134B3A1}" type="sibTrans" cxnId="{49B716D5-120E-4316-AF19-73A0199BF117}">
      <dgm:prSet/>
      <dgm:spPr/>
      <dgm:t>
        <a:bodyPr/>
        <a:lstStyle/>
        <a:p>
          <a:endParaRPr lang="fr-CA"/>
        </a:p>
      </dgm:t>
    </dgm:pt>
    <dgm:pt modelId="{7DF6650C-30A4-4B15-AD82-5EEF719D865F}">
      <dgm:prSet custT="1"/>
      <dgm:spPr/>
      <dgm:t>
        <a:bodyPr/>
        <a:lstStyle/>
        <a:p>
          <a:pPr>
            <a:lnSpc>
              <a:spcPct val="100000"/>
            </a:lnSpc>
            <a:spcAft>
              <a:spcPts val="0"/>
            </a:spcAft>
          </a:pPr>
          <a:r>
            <a:rPr lang="fr-CA" sz="1200" b="0" dirty="0" smtClean="0">
              <a:latin typeface="+mn-lt"/>
              <a:ea typeface="Calibri" panose="020F0502020204030204" pitchFamily="34" charset="0"/>
            </a:rPr>
            <a:t>Famille monoparentale avec un enfant à charge </a:t>
          </a:r>
        </a:p>
        <a:p>
          <a:pPr>
            <a:lnSpc>
              <a:spcPct val="100000"/>
            </a:lnSpc>
            <a:spcAft>
              <a:spcPts val="0"/>
            </a:spcAft>
          </a:pPr>
          <a:r>
            <a:rPr lang="fr-CA" sz="1200" b="0" dirty="0" smtClean="0">
              <a:latin typeface="+mn-lt"/>
              <a:ea typeface="Calibri" panose="020F0502020204030204" pitchFamily="34" charset="0"/>
            </a:rPr>
            <a:t>de moins de 5 ans</a:t>
          </a:r>
          <a:endParaRPr lang="fr-CA" sz="1200" b="0" dirty="0">
            <a:latin typeface="+mn-lt"/>
          </a:endParaRPr>
        </a:p>
      </dgm:t>
    </dgm:pt>
    <dgm:pt modelId="{51C08DF6-FA50-4825-A95D-7C17058E7F2E}" type="parTrans" cxnId="{57688E01-6AD7-41C8-A087-25289F757E42}">
      <dgm:prSet/>
      <dgm:spPr/>
      <dgm:t>
        <a:bodyPr/>
        <a:lstStyle/>
        <a:p>
          <a:endParaRPr lang="fr-CA"/>
        </a:p>
      </dgm:t>
    </dgm:pt>
    <dgm:pt modelId="{C59639BF-C53F-40CC-A6E6-2F338C3E302E}" type="sibTrans" cxnId="{57688E01-6AD7-41C8-A087-25289F757E42}">
      <dgm:prSet/>
      <dgm:spPr/>
      <dgm:t>
        <a:bodyPr/>
        <a:lstStyle/>
        <a:p>
          <a:endParaRPr lang="fr-CA"/>
        </a:p>
      </dgm:t>
    </dgm:pt>
    <dgm:pt modelId="{36775342-5892-4FB5-BBB7-D0309DCD940E}" type="pres">
      <dgm:prSet presAssocID="{A347B075-21B9-455F-B691-7D85A8ADF5B3}" presName="linearFlow" presStyleCnt="0">
        <dgm:presLayoutVars>
          <dgm:dir/>
          <dgm:resizeHandles val="exact"/>
        </dgm:presLayoutVars>
      </dgm:prSet>
      <dgm:spPr/>
      <dgm:t>
        <a:bodyPr/>
        <a:lstStyle/>
        <a:p>
          <a:endParaRPr lang="fr-CA"/>
        </a:p>
      </dgm:t>
    </dgm:pt>
    <dgm:pt modelId="{FC5B1D34-E976-431D-B272-6817C424C59A}" type="pres">
      <dgm:prSet presAssocID="{0ECCA95A-1F26-4AC4-B375-792DE3139B16}" presName="composite" presStyleCnt="0"/>
      <dgm:spPr/>
    </dgm:pt>
    <dgm:pt modelId="{AE585E6F-DFBE-44F7-9ACA-1D1B1CC53C47}" type="pres">
      <dgm:prSet presAssocID="{0ECCA95A-1F26-4AC4-B375-792DE3139B16}" presName="imgShp" presStyleLbl="fgImgPlace1" presStyleIdx="0" presStyleCnt="4"/>
      <dgm:spPr/>
    </dgm:pt>
    <dgm:pt modelId="{FC8260C5-9D17-4A82-9CFB-48F5747827F6}" type="pres">
      <dgm:prSet presAssocID="{0ECCA95A-1F26-4AC4-B375-792DE3139B16}" presName="txShp" presStyleLbl="node1" presStyleIdx="0" presStyleCnt="4">
        <dgm:presLayoutVars>
          <dgm:bulletEnabled val="1"/>
        </dgm:presLayoutVars>
      </dgm:prSet>
      <dgm:spPr/>
      <dgm:t>
        <a:bodyPr/>
        <a:lstStyle/>
        <a:p>
          <a:endParaRPr lang="fr-CA"/>
        </a:p>
      </dgm:t>
    </dgm:pt>
    <dgm:pt modelId="{BC0842B3-5898-420F-9A8E-280AB414BDC3}" type="pres">
      <dgm:prSet presAssocID="{5D73DF95-0A4C-4244-84F5-894C1E07FCDA}" presName="spacing" presStyleCnt="0"/>
      <dgm:spPr/>
    </dgm:pt>
    <dgm:pt modelId="{CC526083-2EA3-4778-8753-B7A3D44AA805}" type="pres">
      <dgm:prSet presAssocID="{A50B5380-630C-4B81-B6D4-54DD33CB878D}" presName="composite" presStyleCnt="0"/>
      <dgm:spPr/>
    </dgm:pt>
    <dgm:pt modelId="{CEA4A8D1-C272-4A37-8B66-4BF2FDBEA197}" type="pres">
      <dgm:prSet presAssocID="{A50B5380-630C-4B81-B6D4-54DD33CB878D}" presName="imgShp" presStyleLbl="fgImgPlace1" presStyleIdx="1" presStyleCnt="4"/>
      <dgm:spPr/>
    </dgm:pt>
    <dgm:pt modelId="{99BC80B4-BAC3-4794-9701-1AE142A74FEB}" type="pres">
      <dgm:prSet presAssocID="{A50B5380-630C-4B81-B6D4-54DD33CB878D}" presName="txShp" presStyleLbl="node1" presStyleIdx="1" presStyleCnt="4">
        <dgm:presLayoutVars>
          <dgm:bulletEnabled val="1"/>
        </dgm:presLayoutVars>
      </dgm:prSet>
      <dgm:spPr/>
      <dgm:t>
        <a:bodyPr/>
        <a:lstStyle/>
        <a:p>
          <a:endParaRPr lang="fr-CA"/>
        </a:p>
      </dgm:t>
    </dgm:pt>
    <dgm:pt modelId="{6CF575A4-C058-40B8-8982-E48A9B221731}" type="pres">
      <dgm:prSet presAssocID="{46A64BFA-5A75-4C76-8C42-0638F6EB3100}" presName="spacing" presStyleCnt="0"/>
      <dgm:spPr/>
    </dgm:pt>
    <dgm:pt modelId="{6A99C24A-55A7-459D-AB39-2D9D55BA4ADF}" type="pres">
      <dgm:prSet presAssocID="{52FCBAA1-266B-4DC7-B455-6C1C1B8DD186}" presName="composite" presStyleCnt="0"/>
      <dgm:spPr/>
    </dgm:pt>
    <dgm:pt modelId="{91B5C192-0FC8-4A8B-837F-33A42FADFA58}" type="pres">
      <dgm:prSet presAssocID="{52FCBAA1-266B-4DC7-B455-6C1C1B8DD186}" presName="imgShp" presStyleLbl="fgImgPlace1" presStyleIdx="2" presStyleCnt="4"/>
      <dgm:spPr/>
    </dgm:pt>
    <dgm:pt modelId="{7B87AE7B-1A08-43EF-8DDF-BB8C0994EB6D}" type="pres">
      <dgm:prSet presAssocID="{52FCBAA1-266B-4DC7-B455-6C1C1B8DD186}" presName="txShp" presStyleLbl="node1" presStyleIdx="2" presStyleCnt="4">
        <dgm:presLayoutVars>
          <dgm:bulletEnabled val="1"/>
        </dgm:presLayoutVars>
      </dgm:prSet>
      <dgm:spPr/>
      <dgm:t>
        <a:bodyPr/>
        <a:lstStyle/>
        <a:p>
          <a:endParaRPr lang="fr-CA"/>
        </a:p>
      </dgm:t>
    </dgm:pt>
    <dgm:pt modelId="{F8CE3085-CB2A-4C6B-8A39-CB3172463274}" type="pres">
      <dgm:prSet presAssocID="{C0B958B6-A862-4CAD-813E-09F1D134B3A1}" presName="spacing" presStyleCnt="0"/>
      <dgm:spPr/>
    </dgm:pt>
    <dgm:pt modelId="{96B9D323-4E5A-490D-A75B-2DD010F2D527}" type="pres">
      <dgm:prSet presAssocID="{7DF6650C-30A4-4B15-AD82-5EEF719D865F}" presName="composite" presStyleCnt="0"/>
      <dgm:spPr/>
    </dgm:pt>
    <dgm:pt modelId="{59D0879D-52B2-40DA-A6AE-0839CF8CB63D}" type="pres">
      <dgm:prSet presAssocID="{7DF6650C-30A4-4B15-AD82-5EEF719D865F}" presName="imgShp" presStyleLbl="fgImgPlace1" presStyleIdx="3" presStyleCnt="4"/>
      <dgm:spPr/>
    </dgm:pt>
    <dgm:pt modelId="{E2AB8FA0-748C-42C4-BEEC-67486236F30F}" type="pres">
      <dgm:prSet presAssocID="{7DF6650C-30A4-4B15-AD82-5EEF719D865F}" presName="txShp" presStyleLbl="node1" presStyleIdx="3" presStyleCnt="4">
        <dgm:presLayoutVars>
          <dgm:bulletEnabled val="1"/>
        </dgm:presLayoutVars>
      </dgm:prSet>
      <dgm:spPr/>
      <dgm:t>
        <a:bodyPr/>
        <a:lstStyle/>
        <a:p>
          <a:endParaRPr lang="fr-CA"/>
        </a:p>
      </dgm:t>
    </dgm:pt>
  </dgm:ptLst>
  <dgm:cxnLst>
    <dgm:cxn modelId="{6171D61C-5A32-482F-BE96-D20F99EB4317}" srcId="{A347B075-21B9-455F-B691-7D85A8ADF5B3}" destId="{0ECCA95A-1F26-4AC4-B375-792DE3139B16}" srcOrd="0" destOrd="0" parTransId="{E34E9BF1-B831-418B-819E-EBBD725F425B}" sibTransId="{5D73DF95-0A4C-4244-84F5-894C1E07FCDA}"/>
    <dgm:cxn modelId="{B699623C-845E-4F21-9064-4494D3982764}" type="presOf" srcId="{A50B5380-630C-4B81-B6D4-54DD33CB878D}" destId="{99BC80B4-BAC3-4794-9701-1AE142A74FEB}" srcOrd="0" destOrd="0" presId="urn:microsoft.com/office/officeart/2005/8/layout/vList3"/>
    <dgm:cxn modelId="{59611F61-EDB9-483E-B8F2-AA27354A12E7}" type="presOf" srcId="{A347B075-21B9-455F-B691-7D85A8ADF5B3}" destId="{36775342-5892-4FB5-BBB7-D0309DCD940E}" srcOrd="0" destOrd="0" presId="urn:microsoft.com/office/officeart/2005/8/layout/vList3"/>
    <dgm:cxn modelId="{49B716D5-120E-4316-AF19-73A0199BF117}" srcId="{A347B075-21B9-455F-B691-7D85A8ADF5B3}" destId="{52FCBAA1-266B-4DC7-B455-6C1C1B8DD186}" srcOrd="2" destOrd="0" parTransId="{2DF4EABA-F09C-4540-BFD3-AD58F800CBB7}" sibTransId="{C0B958B6-A862-4CAD-813E-09F1D134B3A1}"/>
    <dgm:cxn modelId="{9F8B0D20-1380-48BC-9998-F9BE3FB77521}" type="presOf" srcId="{7DF6650C-30A4-4B15-AD82-5EEF719D865F}" destId="{E2AB8FA0-748C-42C4-BEEC-67486236F30F}" srcOrd="0" destOrd="0" presId="urn:microsoft.com/office/officeart/2005/8/layout/vList3"/>
    <dgm:cxn modelId="{C6670BEA-C82D-4B71-A0F8-C8A0F782AE8F}" type="presOf" srcId="{52FCBAA1-266B-4DC7-B455-6C1C1B8DD186}" destId="{7B87AE7B-1A08-43EF-8DDF-BB8C0994EB6D}" srcOrd="0" destOrd="0" presId="urn:microsoft.com/office/officeart/2005/8/layout/vList3"/>
    <dgm:cxn modelId="{787A9098-DE96-4BA7-B27F-2BC9D490FECA}" type="presOf" srcId="{0ECCA95A-1F26-4AC4-B375-792DE3139B16}" destId="{FC8260C5-9D17-4A82-9CFB-48F5747827F6}" srcOrd="0" destOrd="0" presId="urn:microsoft.com/office/officeart/2005/8/layout/vList3"/>
    <dgm:cxn modelId="{ABF63058-58DE-4565-8CDC-91BB4DD7AADC}" srcId="{A347B075-21B9-455F-B691-7D85A8ADF5B3}" destId="{A50B5380-630C-4B81-B6D4-54DD33CB878D}" srcOrd="1" destOrd="0" parTransId="{8043C43D-A5F4-4E33-8193-55C9E2EDEE25}" sibTransId="{46A64BFA-5A75-4C76-8C42-0638F6EB3100}"/>
    <dgm:cxn modelId="{57688E01-6AD7-41C8-A087-25289F757E42}" srcId="{A347B075-21B9-455F-B691-7D85A8ADF5B3}" destId="{7DF6650C-30A4-4B15-AD82-5EEF719D865F}" srcOrd="3" destOrd="0" parTransId="{51C08DF6-FA50-4825-A95D-7C17058E7F2E}" sibTransId="{C59639BF-C53F-40CC-A6E6-2F338C3E302E}"/>
    <dgm:cxn modelId="{3BB0D018-0AA4-4355-9190-53EEF9979212}" type="presParOf" srcId="{36775342-5892-4FB5-BBB7-D0309DCD940E}" destId="{FC5B1D34-E976-431D-B272-6817C424C59A}" srcOrd="0" destOrd="0" presId="urn:microsoft.com/office/officeart/2005/8/layout/vList3"/>
    <dgm:cxn modelId="{F4BC1734-CE60-4E44-95DD-09EA75132ECD}" type="presParOf" srcId="{FC5B1D34-E976-431D-B272-6817C424C59A}" destId="{AE585E6F-DFBE-44F7-9ACA-1D1B1CC53C47}" srcOrd="0" destOrd="0" presId="urn:microsoft.com/office/officeart/2005/8/layout/vList3"/>
    <dgm:cxn modelId="{388A216E-6547-4E80-81D5-D50B037E6F60}" type="presParOf" srcId="{FC5B1D34-E976-431D-B272-6817C424C59A}" destId="{FC8260C5-9D17-4A82-9CFB-48F5747827F6}" srcOrd="1" destOrd="0" presId="urn:microsoft.com/office/officeart/2005/8/layout/vList3"/>
    <dgm:cxn modelId="{E70D79F7-1086-4D53-9815-F527EF2E7A26}" type="presParOf" srcId="{36775342-5892-4FB5-BBB7-D0309DCD940E}" destId="{BC0842B3-5898-420F-9A8E-280AB414BDC3}" srcOrd="1" destOrd="0" presId="urn:microsoft.com/office/officeart/2005/8/layout/vList3"/>
    <dgm:cxn modelId="{613B17C4-E5E6-4A16-BA35-65D478E04F99}" type="presParOf" srcId="{36775342-5892-4FB5-BBB7-D0309DCD940E}" destId="{CC526083-2EA3-4778-8753-B7A3D44AA805}" srcOrd="2" destOrd="0" presId="urn:microsoft.com/office/officeart/2005/8/layout/vList3"/>
    <dgm:cxn modelId="{DA876E82-7ABB-47AF-ABFE-248F52379A3A}" type="presParOf" srcId="{CC526083-2EA3-4778-8753-B7A3D44AA805}" destId="{CEA4A8D1-C272-4A37-8B66-4BF2FDBEA197}" srcOrd="0" destOrd="0" presId="urn:microsoft.com/office/officeart/2005/8/layout/vList3"/>
    <dgm:cxn modelId="{C41CAE84-DEEB-4102-967F-DDD3B71274B4}" type="presParOf" srcId="{CC526083-2EA3-4778-8753-B7A3D44AA805}" destId="{99BC80B4-BAC3-4794-9701-1AE142A74FEB}" srcOrd="1" destOrd="0" presId="urn:microsoft.com/office/officeart/2005/8/layout/vList3"/>
    <dgm:cxn modelId="{741428D8-D184-4381-B9B8-B24189DEA048}" type="presParOf" srcId="{36775342-5892-4FB5-BBB7-D0309DCD940E}" destId="{6CF575A4-C058-40B8-8982-E48A9B221731}" srcOrd="3" destOrd="0" presId="urn:microsoft.com/office/officeart/2005/8/layout/vList3"/>
    <dgm:cxn modelId="{61C21DB2-C786-4FE3-8859-41E426CF822C}" type="presParOf" srcId="{36775342-5892-4FB5-BBB7-D0309DCD940E}" destId="{6A99C24A-55A7-459D-AB39-2D9D55BA4ADF}" srcOrd="4" destOrd="0" presId="urn:microsoft.com/office/officeart/2005/8/layout/vList3"/>
    <dgm:cxn modelId="{67DED0C5-4FAC-4A2F-8F4B-1C34ACE30C33}" type="presParOf" srcId="{6A99C24A-55A7-459D-AB39-2D9D55BA4ADF}" destId="{91B5C192-0FC8-4A8B-837F-33A42FADFA58}" srcOrd="0" destOrd="0" presId="urn:microsoft.com/office/officeart/2005/8/layout/vList3"/>
    <dgm:cxn modelId="{CA6C3D14-C16D-48B9-96FB-5F5543388DD8}" type="presParOf" srcId="{6A99C24A-55A7-459D-AB39-2D9D55BA4ADF}" destId="{7B87AE7B-1A08-43EF-8DDF-BB8C0994EB6D}" srcOrd="1" destOrd="0" presId="urn:microsoft.com/office/officeart/2005/8/layout/vList3"/>
    <dgm:cxn modelId="{6A8218B0-060C-444A-AE36-4F4B742DA882}" type="presParOf" srcId="{36775342-5892-4FB5-BBB7-D0309DCD940E}" destId="{F8CE3085-CB2A-4C6B-8A39-CB3172463274}" srcOrd="5" destOrd="0" presId="urn:microsoft.com/office/officeart/2005/8/layout/vList3"/>
    <dgm:cxn modelId="{18CC6322-021D-4A71-A3ED-442B5A241CE4}" type="presParOf" srcId="{36775342-5892-4FB5-BBB7-D0309DCD940E}" destId="{96B9D323-4E5A-490D-A75B-2DD010F2D527}" srcOrd="6" destOrd="0" presId="urn:microsoft.com/office/officeart/2005/8/layout/vList3"/>
    <dgm:cxn modelId="{13975006-2A06-47BF-B6E7-1E2E2CC23B4A}" type="presParOf" srcId="{96B9D323-4E5A-490D-A75B-2DD010F2D527}" destId="{59D0879D-52B2-40DA-A6AE-0839CF8CB63D}" srcOrd="0" destOrd="0" presId="urn:microsoft.com/office/officeart/2005/8/layout/vList3"/>
    <dgm:cxn modelId="{2F1945B1-4B69-48B1-AB67-28E38AB18C4C}" type="presParOf" srcId="{96B9D323-4E5A-490D-A75B-2DD010F2D527}" destId="{E2AB8FA0-748C-42C4-BEEC-67486236F30F}"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605A60-4E2E-4367-B18B-A258642F255C}"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fr-CA"/>
        </a:p>
      </dgm:t>
    </dgm:pt>
    <dgm:pt modelId="{99736AEB-886A-4D16-9B3D-EEA06E797287}">
      <dgm:prSet phldrT="[Texte]" phldr="1"/>
      <dgm:spPr/>
      <dgm:t>
        <a:bodyPr/>
        <a:lstStyle/>
        <a:p>
          <a:endParaRPr lang="fr-CA" dirty="0"/>
        </a:p>
      </dgm:t>
    </dgm:pt>
    <dgm:pt modelId="{2F81FDD5-9AE5-4C04-8CA4-8D6C331B6ABA}" type="parTrans" cxnId="{87AB649E-4457-4C28-942A-88F36CACE5E2}">
      <dgm:prSet/>
      <dgm:spPr/>
      <dgm:t>
        <a:bodyPr/>
        <a:lstStyle/>
        <a:p>
          <a:endParaRPr lang="fr-CA"/>
        </a:p>
      </dgm:t>
    </dgm:pt>
    <dgm:pt modelId="{BA245275-EEF2-47B3-9C1E-9AF4EA79FE8C}" type="sibTrans" cxnId="{87AB649E-4457-4C28-942A-88F36CACE5E2}">
      <dgm:prSet/>
      <dgm:spPr/>
      <dgm:t>
        <a:bodyPr/>
        <a:lstStyle/>
        <a:p>
          <a:endParaRPr lang="fr-CA"/>
        </a:p>
      </dgm:t>
    </dgm:pt>
    <dgm:pt modelId="{EC868DF3-2505-4499-8E04-9CDD432FE89A}">
      <dgm:prSet phldrT="[Texte]" custT="1"/>
      <dgm:spPr/>
      <dgm:t>
        <a:bodyPr/>
        <a:lstStyle/>
        <a:p>
          <a:pPr algn="ctr"/>
          <a:r>
            <a:rPr lang="fr-CA" altLang="fr-FR" sz="1600" b="1" dirty="0" smtClean="0">
              <a:latin typeface="+mn-lt"/>
              <a:ea typeface="ＭＳ Ｐゴシック" panose="020B0600070205080204" pitchFamily="34" charset="-128"/>
              <a:cs typeface="Arial" panose="020B0604020202020204" pitchFamily="34" charset="0"/>
            </a:rPr>
            <a:t>38 $ par semaine</a:t>
          </a:r>
          <a:r>
            <a:rPr lang="fr-CA" altLang="fr-FR" sz="1600" b="0" dirty="0" smtClean="0">
              <a:latin typeface="+mn-lt"/>
              <a:ea typeface="ＭＳ Ｐゴシック" panose="020B0600070205080204" pitchFamily="34" charset="-128"/>
              <a:cs typeface="Arial" panose="020B0604020202020204" pitchFamily="34" charset="0"/>
            </a:rPr>
            <a:t>, par </a:t>
          </a:r>
          <a:r>
            <a:rPr lang="fr-CA" altLang="fr-FR" sz="1600" dirty="0" smtClean="0">
              <a:latin typeface="+mn-lt"/>
              <a:ea typeface="ＭＳ Ｐゴシック" panose="020B0600070205080204" pitchFamily="34" charset="-128"/>
              <a:cs typeface="Arial" panose="020B0604020202020204" pitchFamily="34" charset="0"/>
            </a:rPr>
            <a:t>adulte,</a:t>
          </a:r>
          <a:br>
            <a:rPr lang="fr-CA" altLang="fr-FR" sz="1600" dirty="0" smtClean="0">
              <a:latin typeface="+mn-lt"/>
              <a:ea typeface="ＭＳ Ｐゴシック" panose="020B0600070205080204" pitchFamily="34" charset="-128"/>
              <a:cs typeface="Arial" panose="020B0604020202020204" pitchFamily="34" charset="0"/>
            </a:rPr>
          </a:br>
          <a:r>
            <a:rPr lang="fr-CA" altLang="fr-FR" sz="1600" dirty="0" smtClean="0">
              <a:latin typeface="+mn-lt"/>
              <a:ea typeface="ＭＳ Ｐゴシック" panose="020B0600070205080204" pitchFamily="34" charset="-128"/>
              <a:cs typeface="Arial" panose="020B0604020202020204" pitchFamily="34" charset="0"/>
            </a:rPr>
            <a:t>pour la </a:t>
          </a:r>
          <a:r>
            <a:rPr lang="fr-CA" altLang="fr-FR" sz="1600" b="1" dirty="0" smtClean="0">
              <a:latin typeface="+mn-lt"/>
              <a:ea typeface="ＭＳ Ｐゴシック" panose="020B0600070205080204" pitchFamily="34" charset="-128"/>
              <a:cs typeface="Arial" panose="020B0604020202020204" pitchFamily="34" charset="0"/>
            </a:rPr>
            <a:t>recherche active d’emploi</a:t>
          </a:r>
          <a:endParaRPr lang="fr-CA" sz="1600" b="1" dirty="0">
            <a:latin typeface="+mn-lt"/>
          </a:endParaRPr>
        </a:p>
      </dgm:t>
    </dgm:pt>
    <dgm:pt modelId="{678EFDC9-D1BD-41B0-ACAD-678AD6CC41A5}" type="parTrans" cxnId="{C00E7560-A1CC-426B-B16F-36204F5EA7B4}">
      <dgm:prSet/>
      <dgm:spPr/>
      <dgm:t>
        <a:bodyPr/>
        <a:lstStyle/>
        <a:p>
          <a:endParaRPr lang="fr-CA"/>
        </a:p>
      </dgm:t>
    </dgm:pt>
    <dgm:pt modelId="{0F1DD0A4-EA1B-491D-96A6-FB03E02F2B25}" type="sibTrans" cxnId="{C00E7560-A1CC-426B-B16F-36204F5EA7B4}">
      <dgm:prSet/>
      <dgm:spPr/>
      <dgm:t>
        <a:bodyPr/>
        <a:lstStyle/>
        <a:p>
          <a:endParaRPr lang="fr-CA"/>
        </a:p>
      </dgm:t>
    </dgm:pt>
    <dgm:pt modelId="{5845635F-90A6-4CCC-97D4-D9EC32CE371F}">
      <dgm:prSet phldrT="[Texte]" custT="1"/>
      <dgm:spPr/>
      <dgm:t>
        <a:bodyPr/>
        <a:lstStyle/>
        <a:p>
          <a:pPr algn="ctr"/>
          <a:r>
            <a:rPr lang="fr-CA" altLang="fr-FR" sz="1600" b="1" dirty="0" smtClean="0">
              <a:latin typeface="+mn-lt"/>
              <a:ea typeface="ＭＳ Ｐゴシック" panose="020B0600070205080204" pitchFamily="34" charset="-128"/>
              <a:cs typeface="Arial" panose="020B0604020202020204" pitchFamily="34" charset="0"/>
            </a:rPr>
            <a:t>60 $ par semaine</a:t>
          </a:r>
          <a:r>
            <a:rPr lang="fr-CA" altLang="fr-FR" sz="1600" b="0" dirty="0" smtClean="0">
              <a:latin typeface="+mn-lt"/>
              <a:ea typeface="ＭＳ Ｐゴシック" panose="020B0600070205080204" pitchFamily="34" charset="-128"/>
              <a:cs typeface="Arial" panose="020B0604020202020204" pitchFamily="34" charset="0"/>
            </a:rPr>
            <a:t>, </a:t>
          </a:r>
          <a:r>
            <a:rPr lang="fr-CA" altLang="fr-FR" sz="1600" dirty="0" smtClean="0">
              <a:latin typeface="+mn-lt"/>
              <a:ea typeface="ＭＳ Ｐゴシック" panose="020B0600070205080204" pitchFamily="34" charset="-128"/>
              <a:cs typeface="Arial" panose="020B0604020202020204" pitchFamily="34" charset="0"/>
            </a:rPr>
            <a:t>par adulte, pour</a:t>
          </a:r>
          <a:br>
            <a:rPr lang="fr-CA" altLang="fr-FR" sz="1600" dirty="0" smtClean="0">
              <a:latin typeface="+mn-lt"/>
              <a:ea typeface="ＭＳ Ｐゴシック" panose="020B0600070205080204" pitchFamily="34" charset="-128"/>
              <a:cs typeface="Arial" panose="020B0604020202020204" pitchFamily="34" charset="0"/>
            </a:rPr>
          </a:br>
          <a:r>
            <a:rPr lang="fr-CA" altLang="fr-FR" sz="1600" dirty="0" smtClean="0">
              <a:latin typeface="+mn-lt"/>
              <a:ea typeface="ＭＳ Ｐゴシック" panose="020B0600070205080204" pitchFamily="34" charset="-128"/>
              <a:cs typeface="Arial" panose="020B0604020202020204" pitchFamily="34" charset="0"/>
            </a:rPr>
            <a:t>le </a:t>
          </a:r>
          <a:r>
            <a:rPr lang="fr-CA" altLang="fr-FR" sz="1600" b="1" dirty="0" smtClean="0">
              <a:latin typeface="+mn-lt"/>
              <a:ea typeface="ＭＳ Ｐゴシック" panose="020B0600070205080204" pitchFamily="34" charset="-128"/>
              <a:cs typeface="Arial" panose="020B0604020202020204" pitchFamily="34" charset="0"/>
            </a:rPr>
            <a:t>développement des compétences </a:t>
          </a:r>
          <a:r>
            <a:rPr lang="fr-CA" altLang="fr-FR" sz="1600" b="0" dirty="0" smtClean="0">
              <a:latin typeface="+mn-lt"/>
              <a:ea typeface="ＭＳ Ｐゴシック" panose="020B0600070205080204" pitchFamily="34" charset="-128"/>
              <a:cs typeface="Arial" panose="020B0604020202020204" pitchFamily="34" charset="0"/>
            </a:rPr>
            <a:t>– pour le parent monoparental, ce montant sera de 90 $, par semaine</a:t>
          </a:r>
          <a:endParaRPr lang="fr-CA" sz="1600" b="0" dirty="0">
            <a:latin typeface="+mn-lt"/>
          </a:endParaRPr>
        </a:p>
      </dgm:t>
    </dgm:pt>
    <dgm:pt modelId="{DD72EBD6-190B-436F-AADF-D69E39192D48}" type="parTrans" cxnId="{412AD909-3129-4A9B-89C5-6EC615EA8478}">
      <dgm:prSet/>
      <dgm:spPr/>
      <dgm:t>
        <a:bodyPr/>
        <a:lstStyle/>
        <a:p>
          <a:endParaRPr lang="fr-CA"/>
        </a:p>
      </dgm:t>
    </dgm:pt>
    <dgm:pt modelId="{1C237342-84C1-4405-87EA-374D6EEAE8F4}" type="sibTrans" cxnId="{412AD909-3129-4A9B-89C5-6EC615EA8478}">
      <dgm:prSet/>
      <dgm:spPr/>
      <dgm:t>
        <a:bodyPr/>
        <a:lstStyle/>
        <a:p>
          <a:endParaRPr lang="fr-CA"/>
        </a:p>
      </dgm:t>
    </dgm:pt>
    <dgm:pt modelId="{8B269EC1-90FD-43BF-B963-2E12BACF937B}">
      <dgm:prSet phldrT="[Texte]" phldr="1"/>
      <dgm:spPr/>
      <dgm:t>
        <a:bodyPr/>
        <a:lstStyle/>
        <a:p>
          <a:endParaRPr lang="fr-CA" dirty="0"/>
        </a:p>
      </dgm:t>
    </dgm:pt>
    <dgm:pt modelId="{799177EB-761A-4305-8F32-A3FC359C0AC0}" type="parTrans" cxnId="{35AC2261-89B7-4C36-9F58-1A288299B299}">
      <dgm:prSet/>
      <dgm:spPr/>
      <dgm:t>
        <a:bodyPr/>
        <a:lstStyle/>
        <a:p>
          <a:endParaRPr lang="fr-CA"/>
        </a:p>
      </dgm:t>
    </dgm:pt>
    <dgm:pt modelId="{7AA2D7B4-7A5F-44B2-9E6E-BD93AF25C7B4}" type="sibTrans" cxnId="{35AC2261-89B7-4C36-9F58-1A288299B299}">
      <dgm:prSet/>
      <dgm:spPr/>
      <dgm:t>
        <a:bodyPr/>
        <a:lstStyle/>
        <a:p>
          <a:endParaRPr lang="fr-CA"/>
        </a:p>
      </dgm:t>
    </dgm:pt>
    <dgm:pt modelId="{87F7FC34-765B-4253-9950-D804F6C15C80}">
      <dgm:prSet phldrT="[Texte]" custT="1"/>
      <dgm:spPr/>
      <dgm:t>
        <a:bodyPr/>
        <a:lstStyle/>
        <a:p>
          <a:pPr algn="ctr"/>
          <a:r>
            <a:rPr lang="fr-CA" altLang="fr-FR" sz="1600" b="1" dirty="0" smtClean="0">
              <a:latin typeface="+mn-lt"/>
              <a:ea typeface="ＭＳ Ｐゴシック" panose="020B0600070205080204" pitchFamily="34" charset="-128"/>
              <a:cs typeface="Arial" panose="020B0604020202020204" pitchFamily="34" charset="0"/>
            </a:rPr>
            <a:t>38 $ par semaine</a:t>
          </a:r>
          <a:r>
            <a:rPr lang="fr-CA" altLang="fr-FR" sz="1600" b="0" dirty="0" smtClean="0">
              <a:latin typeface="+mn-lt"/>
              <a:ea typeface="ＭＳ Ｐゴシック" panose="020B0600070205080204" pitchFamily="34" charset="-128"/>
              <a:cs typeface="Arial" panose="020B0604020202020204" pitchFamily="34" charset="0"/>
            </a:rPr>
            <a:t>, </a:t>
          </a:r>
          <a:r>
            <a:rPr lang="fr-CA" altLang="fr-FR" sz="1600" dirty="0" smtClean="0">
              <a:latin typeface="+mn-lt"/>
              <a:ea typeface="ＭＳ Ｐゴシック" panose="020B0600070205080204" pitchFamily="34" charset="-128"/>
              <a:cs typeface="Arial" panose="020B0604020202020204" pitchFamily="34" charset="0"/>
            </a:rPr>
            <a:t>par adulte, pour</a:t>
          </a:r>
          <a:br>
            <a:rPr lang="fr-CA" altLang="fr-FR" sz="1600" dirty="0" smtClean="0">
              <a:latin typeface="+mn-lt"/>
              <a:ea typeface="ＭＳ Ｐゴシック" panose="020B0600070205080204" pitchFamily="34" charset="-128"/>
              <a:cs typeface="Arial" panose="020B0604020202020204" pitchFamily="34" charset="0"/>
            </a:rPr>
          </a:br>
          <a:r>
            <a:rPr lang="fr-CA" altLang="fr-FR" sz="1600" dirty="0" smtClean="0">
              <a:latin typeface="+mn-lt"/>
              <a:ea typeface="ＭＳ Ｐゴシック" panose="020B0600070205080204" pitchFamily="34" charset="-128"/>
              <a:cs typeface="Arial" panose="020B0604020202020204" pitchFamily="34" charset="0"/>
            </a:rPr>
            <a:t>le </a:t>
          </a:r>
          <a:r>
            <a:rPr lang="fr-CA" altLang="fr-FR" sz="1600" b="1" dirty="0" smtClean="0">
              <a:latin typeface="+mn-lt"/>
              <a:ea typeface="ＭＳ Ｐゴシック" panose="020B0600070205080204" pitchFamily="34" charset="-128"/>
              <a:cs typeface="Arial" panose="020B0604020202020204" pitchFamily="34" charset="0"/>
            </a:rPr>
            <a:t>développement des habiletés sociales</a:t>
          </a:r>
          <a:endParaRPr lang="fr-CA" sz="1600" b="1" dirty="0">
            <a:latin typeface="+mn-lt"/>
          </a:endParaRPr>
        </a:p>
      </dgm:t>
    </dgm:pt>
    <dgm:pt modelId="{CA470042-DCDA-4E3C-A440-C13E953BFA09}" type="parTrans" cxnId="{E7E84405-8018-4573-9C1E-4B702B8ECED5}">
      <dgm:prSet/>
      <dgm:spPr/>
      <dgm:t>
        <a:bodyPr/>
        <a:lstStyle/>
        <a:p>
          <a:endParaRPr lang="fr-CA"/>
        </a:p>
      </dgm:t>
    </dgm:pt>
    <dgm:pt modelId="{02B8CACC-30E4-4089-B514-3AA9303CAFAE}" type="sibTrans" cxnId="{E7E84405-8018-4573-9C1E-4B702B8ECED5}">
      <dgm:prSet/>
      <dgm:spPr/>
      <dgm:t>
        <a:bodyPr/>
        <a:lstStyle/>
        <a:p>
          <a:endParaRPr lang="fr-CA"/>
        </a:p>
      </dgm:t>
    </dgm:pt>
    <dgm:pt modelId="{BA54FA89-6584-4D28-AC5B-81C0EAF3A0BD}">
      <dgm:prSet phldrT="[Texte]" phldr="1"/>
      <dgm:spPr/>
      <dgm:t>
        <a:bodyPr/>
        <a:lstStyle/>
        <a:p>
          <a:endParaRPr lang="fr-CA" dirty="0"/>
        </a:p>
      </dgm:t>
    </dgm:pt>
    <dgm:pt modelId="{57860AB7-E89A-4A58-86CC-3AA2CBC2B58F}" type="sibTrans" cxnId="{92097D3F-F4B9-41F1-BEC2-568D0FDCBBAF}">
      <dgm:prSet/>
      <dgm:spPr/>
      <dgm:t>
        <a:bodyPr/>
        <a:lstStyle/>
        <a:p>
          <a:endParaRPr lang="fr-CA"/>
        </a:p>
      </dgm:t>
    </dgm:pt>
    <dgm:pt modelId="{0E51D49D-7408-470B-971E-E10611FA3F8E}" type="parTrans" cxnId="{92097D3F-F4B9-41F1-BEC2-568D0FDCBBAF}">
      <dgm:prSet/>
      <dgm:spPr/>
      <dgm:t>
        <a:bodyPr/>
        <a:lstStyle/>
        <a:p>
          <a:endParaRPr lang="fr-CA"/>
        </a:p>
      </dgm:t>
    </dgm:pt>
    <dgm:pt modelId="{A2C9D7B5-5431-45AD-9214-1BF7DFBF73BE}" type="pres">
      <dgm:prSet presAssocID="{F3605A60-4E2E-4367-B18B-A258642F255C}" presName="Name0" presStyleCnt="0">
        <dgm:presLayoutVars>
          <dgm:chMax/>
          <dgm:chPref/>
          <dgm:dir/>
        </dgm:presLayoutVars>
      </dgm:prSet>
      <dgm:spPr/>
      <dgm:t>
        <a:bodyPr/>
        <a:lstStyle/>
        <a:p>
          <a:endParaRPr lang="fr-CA"/>
        </a:p>
      </dgm:t>
    </dgm:pt>
    <dgm:pt modelId="{17C2AFFF-B1B2-40C2-B5C8-892E10D9AA17}" type="pres">
      <dgm:prSet presAssocID="{99736AEB-886A-4D16-9B3D-EEA06E797287}" presName="parenttextcomposite" presStyleCnt="0"/>
      <dgm:spPr/>
    </dgm:pt>
    <dgm:pt modelId="{13ACDEB7-50DC-43F2-9E01-10E49377AAFB}" type="pres">
      <dgm:prSet presAssocID="{99736AEB-886A-4D16-9B3D-EEA06E797287}" presName="parenttext" presStyleLbl="revTx" presStyleIdx="0" presStyleCnt="3" custFlipVert="1" custFlipHor="0" custScaleX="3398" custScaleY="12400">
        <dgm:presLayoutVars>
          <dgm:chMax/>
          <dgm:chPref val="2"/>
          <dgm:bulletEnabled val="1"/>
        </dgm:presLayoutVars>
      </dgm:prSet>
      <dgm:spPr/>
      <dgm:t>
        <a:bodyPr/>
        <a:lstStyle/>
        <a:p>
          <a:endParaRPr lang="fr-CA"/>
        </a:p>
      </dgm:t>
    </dgm:pt>
    <dgm:pt modelId="{A1B9BF2D-43F5-429F-A11A-22932619CBF3}" type="pres">
      <dgm:prSet presAssocID="{99736AEB-886A-4D16-9B3D-EEA06E797287}" presName="composite" presStyleCnt="0"/>
      <dgm:spPr/>
    </dgm:pt>
    <dgm:pt modelId="{9CFE72FF-F2B2-4069-A7E2-C5FACFF82B1C}" type="pres">
      <dgm:prSet presAssocID="{99736AEB-886A-4D16-9B3D-EEA06E797287}" presName="chevron1" presStyleLbl="alignNode1" presStyleIdx="0" presStyleCnt="21"/>
      <dgm:spPr/>
    </dgm:pt>
    <dgm:pt modelId="{C4BD83D4-A926-458C-B2F3-56C1D705CB6E}" type="pres">
      <dgm:prSet presAssocID="{99736AEB-886A-4D16-9B3D-EEA06E797287}" presName="chevron2" presStyleLbl="alignNode1" presStyleIdx="1" presStyleCnt="21"/>
      <dgm:spPr/>
    </dgm:pt>
    <dgm:pt modelId="{60C99E94-AB7A-457F-9771-C9AC652395A2}" type="pres">
      <dgm:prSet presAssocID="{99736AEB-886A-4D16-9B3D-EEA06E797287}" presName="chevron3" presStyleLbl="alignNode1" presStyleIdx="2" presStyleCnt="21"/>
      <dgm:spPr/>
    </dgm:pt>
    <dgm:pt modelId="{0F59ECA7-2B0B-4F16-874E-5B7C3D11CFDF}" type="pres">
      <dgm:prSet presAssocID="{99736AEB-886A-4D16-9B3D-EEA06E797287}" presName="chevron4" presStyleLbl="alignNode1" presStyleIdx="3" presStyleCnt="21"/>
      <dgm:spPr/>
    </dgm:pt>
    <dgm:pt modelId="{ECD2829C-A244-4589-917E-867C0CD6DB5D}" type="pres">
      <dgm:prSet presAssocID="{99736AEB-886A-4D16-9B3D-EEA06E797287}" presName="chevron5" presStyleLbl="alignNode1" presStyleIdx="4" presStyleCnt="21"/>
      <dgm:spPr/>
    </dgm:pt>
    <dgm:pt modelId="{EBE74360-5554-42E8-9CBF-620981BCB12D}" type="pres">
      <dgm:prSet presAssocID="{99736AEB-886A-4D16-9B3D-EEA06E797287}" presName="chevron6" presStyleLbl="alignNode1" presStyleIdx="5" presStyleCnt="21"/>
      <dgm:spPr/>
    </dgm:pt>
    <dgm:pt modelId="{96816997-1480-4243-9A98-350F9587D4D4}" type="pres">
      <dgm:prSet presAssocID="{99736AEB-886A-4D16-9B3D-EEA06E797287}" presName="chevron7" presStyleLbl="alignNode1" presStyleIdx="6" presStyleCnt="21"/>
      <dgm:spPr/>
    </dgm:pt>
    <dgm:pt modelId="{F46655C6-7C26-4D08-AE9D-A42F4DBB6E21}" type="pres">
      <dgm:prSet presAssocID="{99736AEB-886A-4D16-9B3D-EEA06E797287}" presName="childtext" presStyleLbl="solidFgAcc1" presStyleIdx="0" presStyleCnt="3">
        <dgm:presLayoutVars>
          <dgm:chMax/>
          <dgm:chPref val="0"/>
          <dgm:bulletEnabled val="1"/>
        </dgm:presLayoutVars>
      </dgm:prSet>
      <dgm:spPr/>
      <dgm:t>
        <a:bodyPr/>
        <a:lstStyle/>
        <a:p>
          <a:endParaRPr lang="fr-CA"/>
        </a:p>
      </dgm:t>
    </dgm:pt>
    <dgm:pt modelId="{C8D4E752-BD48-4C0E-946B-B551884C3B18}" type="pres">
      <dgm:prSet presAssocID="{BA245275-EEF2-47B3-9C1E-9AF4EA79FE8C}" presName="sibTrans" presStyleCnt="0"/>
      <dgm:spPr/>
    </dgm:pt>
    <dgm:pt modelId="{4E3CCF82-2B86-413A-8F30-2394D2FF607E}" type="pres">
      <dgm:prSet presAssocID="{BA54FA89-6584-4D28-AC5B-81C0EAF3A0BD}" presName="parenttextcomposite" presStyleCnt="0"/>
      <dgm:spPr/>
    </dgm:pt>
    <dgm:pt modelId="{2324F380-6A8E-4EA7-B049-B082CCC1BB69}" type="pres">
      <dgm:prSet presAssocID="{BA54FA89-6584-4D28-AC5B-81C0EAF3A0BD}" presName="parenttext" presStyleLbl="revTx" presStyleIdx="1" presStyleCnt="3" custFlipVert="1" custFlipHor="1" custScaleX="1127" custScaleY="11593">
        <dgm:presLayoutVars>
          <dgm:chMax/>
          <dgm:chPref val="2"/>
          <dgm:bulletEnabled val="1"/>
        </dgm:presLayoutVars>
      </dgm:prSet>
      <dgm:spPr/>
      <dgm:t>
        <a:bodyPr/>
        <a:lstStyle/>
        <a:p>
          <a:endParaRPr lang="fr-CA"/>
        </a:p>
      </dgm:t>
    </dgm:pt>
    <dgm:pt modelId="{F456A31B-7493-44A4-BBFF-9B44CBF89EF3}" type="pres">
      <dgm:prSet presAssocID="{BA54FA89-6584-4D28-AC5B-81C0EAF3A0BD}" presName="composite" presStyleCnt="0"/>
      <dgm:spPr/>
    </dgm:pt>
    <dgm:pt modelId="{7395D846-C800-498C-A105-C68D4FD5626D}" type="pres">
      <dgm:prSet presAssocID="{BA54FA89-6584-4D28-AC5B-81C0EAF3A0BD}" presName="chevron1" presStyleLbl="alignNode1" presStyleIdx="7" presStyleCnt="21"/>
      <dgm:spPr/>
    </dgm:pt>
    <dgm:pt modelId="{E2F8082F-13AF-4193-8F2D-B1A4C87A9093}" type="pres">
      <dgm:prSet presAssocID="{BA54FA89-6584-4D28-AC5B-81C0EAF3A0BD}" presName="chevron2" presStyleLbl="alignNode1" presStyleIdx="8" presStyleCnt="21"/>
      <dgm:spPr/>
    </dgm:pt>
    <dgm:pt modelId="{3FD94420-289D-4B2A-9EFF-F7E725CC49BE}" type="pres">
      <dgm:prSet presAssocID="{BA54FA89-6584-4D28-AC5B-81C0EAF3A0BD}" presName="chevron3" presStyleLbl="alignNode1" presStyleIdx="9" presStyleCnt="21"/>
      <dgm:spPr/>
    </dgm:pt>
    <dgm:pt modelId="{DDE27758-5F1E-4F49-AD01-4170BC5AD567}" type="pres">
      <dgm:prSet presAssocID="{BA54FA89-6584-4D28-AC5B-81C0EAF3A0BD}" presName="chevron4" presStyleLbl="alignNode1" presStyleIdx="10" presStyleCnt="21"/>
      <dgm:spPr/>
    </dgm:pt>
    <dgm:pt modelId="{9D0C8E6B-DDC5-457F-B815-21BED989BBCC}" type="pres">
      <dgm:prSet presAssocID="{BA54FA89-6584-4D28-AC5B-81C0EAF3A0BD}" presName="chevron5" presStyleLbl="alignNode1" presStyleIdx="11" presStyleCnt="21"/>
      <dgm:spPr/>
    </dgm:pt>
    <dgm:pt modelId="{80F7EF75-D53A-444B-99BB-764302C88E59}" type="pres">
      <dgm:prSet presAssocID="{BA54FA89-6584-4D28-AC5B-81C0EAF3A0BD}" presName="chevron6" presStyleLbl="alignNode1" presStyleIdx="12" presStyleCnt="21"/>
      <dgm:spPr/>
    </dgm:pt>
    <dgm:pt modelId="{BC2035CB-C0DB-4110-B136-2BA564E4DE87}" type="pres">
      <dgm:prSet presAssocID="{BA54FA89-6584-4D28-AC5B-81C0EAF3A0BD}" presName="chevron7" presStyleLbl="alignNode1" presStyleIdx="13" presStyleCnt="21"/>
      <dgm:spPr/>
    </dgm:pt>
    <dgm:pt modelId="{F149CE58-6B79-49E1-99A2-9F622D92C7C1}" type="pres">
      <dgm:prSet presAssocID="{BA54FA89-6584-4D28-AC5B-81C0EAF3A0BD}" presName="childtext" presStyleLbl="solidFgAcc1" presStyleIdx="1" presStyleCnt="3">
        <dgm:presLayoutVars>
          <dgm:chMax/>
          <dgm:chPref val="0"/>
          <dgm:bulletEnabled val="1"/>
        </dgm:presLayoutVars>
      </dgm:prSet>
      <dgm:spPr/>
      <dgm:t>
        <a:bodyPr/>
        <a:lstStyle/>
        <a:p>
          <a:endParaRPr lang="fr-CA"/>
        </a:p>
      </dgm:t>
    </dgm:pt>
    <dgm:pt modelId="{35C00774-8FE1-44E0-8FD0-C3572C946C37}" type="pres">
      <dgm:prSet presAssocID="{57860AB7-E89A-4A58-86CC-3AA2CBC2B58F}" presName="sibTrans" presStyleCnt="0"/>
      <dgm:spPr/>
    </dgm:pt>
    <dgm:pt modelId="{760595A9-4C40-4EE3-B80E-AF2153EEC01E}" type="pres">
      <dgm:prSet presAssocID="{8B269EC1-90FD-43BF-B963-2E12BACF937B}" presName="parenttextcomposite" presStyleCnt="0"/>
      <dgm:spPr/>
    </dgm:pt>
    <dgm:pt modelId="{F225A7F7-0EFA-4190-8A82-74A32875B11D}" type="pres">
      <dgm:prSet presAssocID="{8B269EC1-90FD-43BF-B963-2E12BACF937B}" presName="parenttext" presStyleLbl="revTx" presStyleIdx="2" presStyleCnt="3" custFlipVert="1" custFlipHor="1" custScaleX="904" custScaleY="23728">
        <dgm:presLayoutVars>
          <dgm:chMax/>
          <dgm:chPref val="2"/>
          <dgm:bulletEnabled val="1"/>
        </dgm:presLayoutVars>
      </dgm:prSet>
      <dgm:spPr/>
      <dgm:t>
        <a:bodyPr/>
        <a:lstStyle/>
        <a:p>
          <a:endParaRPr lang="fr-CA"/>
        </a:p>
      </dgm:t>
    </dgm:pt>
    <dgm:pt modelId="{173C12C2-31E4-473A-9DE8-A390A90584B1}" type="pres">
      <dgm:prSet presAssocID="{8B269EC1-90FD-43BF-B963-2E12BACF937B}" presName="composite" presStyleCnt="0"/>
      <dgm:spPr/>
    </dgm:pt>
    <dgm:pt modelId="{06264AB0-FE84-448E-A890-E39A42E18458}" type="pres">
      <dgm:prSet presAssocID="{8B269EC1-90FD-43BF-B963-2E12BACF937B}" presName="chevron1" presStyleLbl="alignNode1" presStyleIdx="14" presStyleCnt="21"/>
      <dgm:spPr/>
    </dgm:pt>
    <dgm:pt modelId="{ACEAEDFF-AE68-434E-95C9-70363F5B27EE}" type="pres">
      <dgm:prSet presAssocID="{8B269EC1-90FD-43BF-B963-2E12BACF937B}" presName="chevron2" presStyleLbl="alignNode1" presStyleIdx="15" presStyleCnt="21"/>
      <dgm:spPr/>
    </dgm:pt>
    <dgm:pt modelId="{E424D06F-DFA8-4C0F-833B-5F551B19F01A}" type="pres">
      <dgm:prSet presAssocID="{8B269EC1-90FD-43BF-B963-2E12BACF937B}" presName="chevron3" presStyleLbl="alignNode1" presStyleIdx="16" presStyleCnt="21"/>
      <dgm:spPr/>
    </dgm:pt>
    <dgm:pt modelId="{C978E86A-60B3-4DBC-BFB4-EB48F474E80F}" type="pres">
      <dgm:prSet presAssocID="{8B269EC1-90FD-43BF-B963-2E12BACF937B}" presName="chevron4" presStyleLbl="alignNode1" presStyleIdx="17" presStyleCnt="21"/>
      <dgm:spPr/>
    </dgm:pt>
    <dgm:pt modelId="{56A87391-2B39-4169-BF1A-81F1A6122BC8}" type="pres">
      <dgm:prSet presAssocID="{8B269EC1-90FD-43BF-B963-2E12BACF937B}" presName="chevron5" presStyleLbl="alignNode1" presStyleIdx="18" presStyleCnt="21"/>
      <dgm:spPr/>
    </dgm:pt>
    <dgm:pt modelId="{B1541939-953F-46A2-8604-C52B682DA4C4}" type="pres">
      <dgm:prSet presAssocID="{8B269EC1-90FD-43BF-B963-2E12BACF937B}" presName="chevron6" presStyleLbl="alignNode1" presStyleIdx="19" presStyleCnt="21"/>
      <dgm:spPr/>
    </dgm:pt>
    <dgm:pt modelId="{BFF2DA6C-1CC3-4214-8403-1059E4D82E0D}" type="pres">
      <dgm:prSet presAssocID="{8B269EC1-90FD-43BF-B963-2E12BACF937B}" presName="chevron7" presStyleLbl="alignNode1" presStyleIdx="20" presStyleCnt="21"/>
      <dgm:spPr/>
    </dgm:pt>
    <dgm:pt modelId="{D89F2F5B-A26F-4F8E-8D03-11435674BD6F}" type="pres">
      <dgm:prSet presAssocID="{8B269EC1-90FD-43BF-B963-2E12BACF937B}" presName="childtext" presStyleLbl="solidFgAcc1" presStyleIdx="2" presStyleCnt="3">
        <dgm:presLayoutVars>
          <dgm:chMax/>
          <dgm:chPref val="0"/>
          <dgm:bulletEnabled val="1"/>
        </dgm:presLayoutVars>
      </dgm:prSet>
      <dgm:spPr/>
      <dgm:t>
        <a:bodyPr/>
        <a:lstStyle/>
        <a:p>
          <a:endParaRPr lang="fr-CA"/>
        </a:p>
      </dgm:t>
    </dgm:pt>
  </dgm:ptLst>
  <dgm:cxnLst>
    <dgm:cxn modelId="{92097D3F-F4B9-41F1-BEC2-568D0FDCBBAF}" srcId="{F3605A60-4E2E-4367-B18B-A258642F255C}" destId="{BA54FA89-6584-4D28-AC5B-81C0EAF3A0BD}" srcOrd="1" destOrd="0" parTransId="{0E51D49D-7408-470B-971E-E10611FA3F8E}" sibTransId="{57860AB7-E89A-4A58-86CC-3AA2CBC2B58F}"/>
    <dgm:cxn modelId="{514116D7-5950-4EC5-B711-C722F6FC1A65}" type="presOf" srcId="{87F7FC34-765B-4253-9950-D804F6C15C80}" destId="{D89F2F5B-A26F-4F8E-8D03-11435674BD6F}" srcOrd="0" destOrd="0" presId="urn:microsoft.com/office/officeart/2008/layout/VerticalAccentList"/>
    <dgm:cxn modelId="{87AB649E-4457-4C28-942A-88F36CACE5E2}" srcId="{F3605A60-4E2E-4367-B18B-A258642F255C}" destId="{99736AEB-886A-4D16-9B3D-EEA06E797287}" srcOrd="0" destOrd="0" parTransId="{2F81FDD5-9AE5-4C04-8CA4-8D6C331B6ABA}" sibTransId="{BA245275-EEF2-47B3-9C1E-9AF4EA79FE8C}"/>
    <dgm:cxn modelId="{B24FAABB-003F-4744-B5AF-1B2BFE6003DA}" type="presOf" srcId="{5845635F-90A6-4CCC-97D4-D9EC32CE371F}" destId="{F149CE58-6B79-49E1-99A2-9F622D92C7C1}" srcOrd="0" destOrd="0" presId="urn:microsoft.com/office/officeart/2008/layout/VerticalAccentList"/>
    <dgm:cxn modelId="{668C1829-30CC-4201-8357-6EE581A606A6}" type="presOf" srcId="{99736AEB-886A-4D16-9B3D-EEA06E797287}" destId="{13ACDEB7-50DC-43F2-9E01-10E49377AAFB}" srcOrd="0" destOrd="0" presId="urn:microsoft.com/office/officeart/2008/layout/VerticalAccentList"/>
    <dgm:cxn modelId="{412AD909-3129-4A9B-89C5-6EC615EA8478}" srcId="{BA54FA89-6584-4D28-AC5B-81C0EAF3A0BD}" destId="{5845635F-90A6-4CCC-97D4-D9EC32CE371F}" srcOrd="0" destOrd="0" parTransId="{DD72EBD6-190B-436F-AADF-D69E39192D48}" sibTransId="{1C237342-84C1-4405-87EA-374D6EEAE8F4}"/>
    <dgm:cxn modelId="{35AC2261-89B7-4C36-9F58-1A288299B299}" srcId="{F3605A60-4E2E-4367-B18B-A258642F255C}" destId="{8B269EC1-90FD-43BF-B963-2E12BACF937B}" srcOrd="2" destOrd="0" parTransId="{799177EB-761A-4305-8F32-A3FC359C0AC0}" sibTransId="{7AA2D7B4-7A5F-44B2-9E6E-BD93AF25C7B4}"/>
    <dgm:cxn modelId="{C632C51C-1426-4C84-9CA8-D39EA5A7F5ED}" type="presOf" srcId="{8B269EC1-90FD-43BF-B963-2E12BACF937B}" destId="{F225A7F7-0EFA-4190-8A82-74A32875B11D}" srcOrd="0" destOrd="0" presId="urn:microsoft.com/office/officeart/2008/layout/VerticalAccentList"/>
    <dgm:cxn modelId="{C00E7560-A1CC-426B-B16F-36204F5EA7B4}" srcId="{99736AEB-886A-4D16-9B3D-EEA06E797287}" destId="{EC868DF3-2505-4499-8E04-9CDD432FE89A}" srcOrd="0" destOrd="0" parTransId="{678EFDC9-D1BD-41B0-ACAD-678AD6CC41A5}" sibTransId="{0F1DD0A4-EA1B-491D-96A6-FB03E02F2B25}"/>
    <dgm:cxn modelId="{94EDB319-8AC8-4174-A0AD-A0571D97683D}" type="presOf" srcId="{F3605A60-4E2E-4367-B18B-A258642F255C}" destId="{A2C9D7B5-5431-45AD-9214-1BF7DFBF73BE}" srcOrd="0" destOrd="0" presId="urn:microsoft.com/office/officeart/2008/layout/VerticalAccentList"/>
    <dgm:cxn modelId="{475D13A3-9705-4DE7-8F44-8EC2741F6B48}" type="presOf" srcId="{BA54FA89-6584-4D28-AC5B-81C0EAF3A0BD}" destId="{2324F380-6A8E-4EA7-B049-B082CCC1BB69}" srcOrd="0" destOrd="0" presId="urn:microsoft.com/office/officeart/2008/layout/VerticalAccentList"/>
    <dgm:cxn modelId="{E7E84405-8018-4573-9C1E-4B702B8ECED5}" srcId="{8B269EC1-90FD-43BF-B963-2E12BACF937B}" destId="{87F7FC34-765B-4253-9950-D804F6C15C80}" srcOrd="0" destOrd="0" parTransId="{CA470042-DCDA-4E3C-A440-C13E953BFA09}" sibTransId="{02B8CACC-30E4-4089-B514-3AA9303CAFAE}"/>
    <dgm:cxn modelId="{B8059478-8759-4174-B600-315C54A3F3AC}" type="presOf" srcId="{EC868DF3-2505-4499-8E04-9CDD432FE89A}" destId="{F46655C6-7C26-4D08-AE9D-A42F4DBB6E21}" srcOrd="0" destOrd="0" presId="urn:microsoft.com/office/officeart/2008/layout/VerticalAccentList"/>
    <dgm:cxn modelId="{3EFA5BFD-6173-410F-A2C0-D599FD028179}" type="presParOf" srcId="{A2C9D7B5-5431-45AD-9214-1BF7DFBF73BE}" destId="{17C2AFFF-B1B2-40C2-B5C8-892E10D9AA17}" srcOrd="0" destOrd="0" presId="urn:microsoft.com/office/officeart/2008/layout/VerticalAccentList"/>
    <dgm:cxn modelId="{0CFB9E91-DC68-4B1A-840E-10CF51FB4618}" type="presParOf" srcId="{17C2AFFF-B1B2-40C2-B5C8-892E10D9AA17}" destId="{13ACDEB7-50DC-43F2-9E01-10E49377AAFB}" srcOrd="0" destOrd="0" presId="urn:microsoft.com/office/officeart/2008/layout/VerticalAccentList"/>
    <dgm:cxn modelId="{748D1B45-6C26-4244-98CD-E21B9513C6D4}" type="presParOf" srcId="{A2C9D7B5-5431-45AD-9214-1BF7DFBF73BE}" destId="{A1B9BF2D-43F5-429F-A11A-22932619CBF3}" srcOrd="1" destOrd="0" presId="urn:microsoft.com/office/officeart/2008/layout/VerticalAccentList"/>
    <dgm:cxn modelId="{11F648C6-55ED-4B50-B0D3-D016E3807D91}" type="presParOf" srcId="{A1B9BF2D-43F5-429F-A11A-22932619CBF3}" destId="{9CFE72FF-F2B2-4069-A7E2-C5FACFF82B1C}" srcOrd="0" destOrd="0" presId="urn:microsoft.com/office/officeart/2008/layout/VerticalAccentList"/>
    <dgm:cxn modelId="{39870584-E1DD-43AB-9A38-C90B2FF1D640}" type="presParOf" srcId="{A1B9BF2D-43F5-429F-A11A-22932619CBF3}" destId="{C4BD83D4-A926-458C-B2F3-56C1D705CB6E}" srcOrd="1" destOrd="0" presId="urn:microsoft.com/office/officeart/2008/layout/VerticalAccentList"/>
    <dgm:cxn modelId="{A561D793-4A77-4879-8843-F50FE5352A36}" type="presParOf" srcId="{A1B9BF2D-43F5-429F-A11A-22932619CBF3}" destId="{60C99E94-AB7A-457F-9771-C9AC652395A2}" srcOrd="2" destOrd="0" presId="urn:microsoft.com/office/officeart/2008/layout/VerticalAccentList"/>
    <dgm:cxn modelId="{73291C3C-F5F1-404F-A6FE-6461B060DF45}" type="presParOf" srcId="{A1B9BF2D-43F5-429F-A11A-22932619CBF3}" destId="{0F59ECA7-2B0B-4F16-874E-5B7C3D11CFDF}" srcOrd="3" destOrd="0" presId="urn:microsoft.com/office/officeart/2008/layout/VerticalAccentList"/>
    <dgm:cxn modelId="{C41DDD19-257B-4BA3-99FC-84A2C7496067}" type="presParOf" srcId="{A1B9BF2D-43F5-429F-A11A-22932619CBF3}" destId="{ECD2829C-A244-4589-917E-867C0CD6DB5D}" srcOrd="4" destOrd="0" presId="urn:microsoft.com/office/officeart/2008/layout/VerticalAccentList"/>
    <dgm:cxn modelId="{34F2EE7B-5298-4E13-A898-0CAF98E534C7}" type="presParOf" srcId="{A1B9BF2D-43F5-429F-A11A-22932619CBF3}" destId="{EBE74360-5554-42E8-9CBF-620981BCB12D}" srcOrd="5" destOrd="0" presId="urn:microsoft.com/office/officeart/2008/layout/VerticalAccentList"/>
    <dgm:cxn modelId="{AD00BD64-8553-4442-9212-B5942EA3B727}" type="presParOf" srcId="{A1B9BF2D-43F5-429F-A11A-22932619CBF3}" destId="{96816997-1480-4243-9A98-350F9587D4D4}" srcOrd="6" destOrd="0" presId="urn:microsoft.com/office/officeart/2008/layout/VerticalAccentList"/>
    <dgm:cxn modelId="{7C37A76D-549D-4C67-8D6F-7C6661A12C7B}" type="presParOf" srcId="{A1B9BF2D-43F5-429F-A11A-22932619CBF3}" destId="{F46655C6-7C26-4D08-AE9D-A42F4DBB6E21}" srcOrd="7" destOrd="0" presId="urn:microsoft.com/office/officeart/2008/layout/VerticalAccentList"/>
    <dgm:cxn modelId="{A7F7F913-6C21-452E-BB0A-FA5505A95D54}" type="presParOf" srcId="{A2C9D7B5-5431-45AD-9214-1BF7DFBF73BE}" destId="{C8D4E752-BD48-4C0E-946B-B551884C3B18}" srcOrd="2" destOrd="0" presId="urn:microsoft.com/office/officeart/2008/layout/VerticalAccentList"/>
    <dgm:cxn modelId="{D06DF74C-627B-4653-81C3-BFA3652A6C00}" type="presParOf" srcId="{A2C9D7B5-5431-45AD-9214-1BF7DFBF73BE}" destId="{4E3CCF82-2B86-413A-8F30-2394D2FF607E}" srcOrd="3" destOrd="0" presId="urn:microsoft.com/office/officeart/2008/layout/VerticalAccentList"/>
    <dgm:cxn modelId="{7CD8D478-9652-4CD0-94CB-30A7A35BE66C}" type="presParOf" srcId="{4E3CCF82-2B86-413A-8F30-2394D2FF607E}" destId="{2324F380-6A8E-4EA7-B049-B082CCC1BB69}" srcOrd="0" destOrd="0" presId="urn:microsoft.com/office/officeart/2008/layout/VerticalAccentList"/>
    <dgm:cxn modelId="{860CD29F-0BEA-484D-98E5-1A81977EDA1A}" type="presParOf" srcId="{A2C9D7B5-5431-45AD-9214-1BF7DFBF73BE}" destId="{F456A31B-7493-44A4-BBFF-9B44CBF89EF3}" srcOrd="4" destOrd="0" presId="urn:microsoft.com/office/officeart/2008/layout/VerticalAccentList"/>
    <dgm:cxn modelId="{5C75D572-978F-43B7-BEBB-2541B4A6338C}" type="presParOf" srcId="{F456A31B-7493-44A4-BBFF-9B44CBF89EF3}" destId="{7395D846-C800-498C-A105-C68D4FD5626D}" srcOrd="0" destOrd="0" presId="urn:microsoft.com/office/officeart/2008/layout/VerticalAccentList"/>
    <dgm:cxn modelId="{CFE37A04-00CE-4A7F-91C1-3E3799D46AD0}" type="presParOf" srcId="{F456A31B-7493-44A4-BBFF-9B44CBF89EF3}" destId="{E2F8082F-13AF-4193-8F2D-B1A4C87A9093}" srcOrd="1" destOrd="0" presId="urn:microsoft.com/office/officeart/2008/layout/VerticalAccentList"/>
    <dgm:cxn modelId="{13230E92-1A59-4EBA-8839-1A5E4053C3E4}" type="presParOf" srcId="{F456A31B-7493-44A4-BBFF-9B44CBF89EF3}" destId="{3FD94420-289D-4B2A-9EFF-F7E725CC49BE}" srcOrd="2" destOrd="0" presId="urn:microsoft.com/office/officeart/2008/layout/VerticalAccentList"/>
    <dgm:cxn modelId="{2549F089-83FD-4ED3-BFC4-3E2F8B7FD20F}" type="presParOf" srcId="{F456A31B-7493-44A4-BBFF-9B44CBF89EF3}" destId="{DDE27758-5F1E-4F49-AD01-4170BC5AD567}" srcOrd="3" destOrd="0" presId="urn:microsoft.com/office/officeart/2008/layout/VerticalAccentList"/>
    <dgm:cxn modelId="{3EECDBB2-46C1-43FD-BE3E-41F73D6BF0C1}" type="presParOf" srcId="{F456A31B-7493-44A4-BBFF-9B44CBF89EF3}" destId="{9D0C8E6B-DDC5-457F-B815-21BED989BBCC}" srcOrd="4" destOrd="0" presId="urn:microsoft.com/office/officeart/2008/layout/VerticalAccentList"/>
    <dgm:cxn modelId="{262A6284-DCD0-4358-BABE-F6738AF19959}" type="presParOf" srcId="{F456A31B-7493-44A4-BBFF-9B44CBF89EF3}" destId="{80F7EF75-D53A-444B-99BB-764302C88E59}" srcOrd="5" destOrd="0" presId="urn:microsoft.com/office/officeart/2008/layout/VerticalAccentList"/>
    <dgm:cxn modelId="{14913650-9E0A-4E18-890F-C962EFCA9606}" type="presParOf" srcId="{F456A31B-7493-44A4-BBFF-9B44CBF89EF3}" destId="{BC2035CB-C0DB-4110-B136-2BA564E4DE87}" srcOrd="6" destOrd="0" presId="urn:microsoft.com/office/officeart/2008/layout/VerticalAccentList"/>
    <dgm:cxn modelId="{5530D7E6-8C16-4E2A-955A-60C7C08F916D}" type="presParOf" srcId="{F456A31B-7493-44A4-BBFF-9B44CBF89EF3}" destId="{F149CE58-6B79-49E1-99A2-9F622D92C7C1}" srcOrd="7" destOrd="0" presId="urn:microsoft.com/office/officeart/2008/layout/VerticalAccentList"/>
    <dgm:cxn modelId="{E50DB05F-3722-4DDA-850E-3B788BCDEC3B}" type="presParOf" srcId="{A2C9D7B5-5431-45AD-9214-1BF7DFBF73BE}" destId="{35C00774-8FE1-44E0-8FD0-C3572C946C37}" srcOrd="5" destOrd="0" presId="urn:microsoft.com/office/officeart/2008/layout/VerticalAccentList"/>
    <dgm:cxn modelId="{B92225A4-C182-42D6-84A8-7D521F75CE64}" type="presParOf" srcId="{A2C9D7B5-5431-45AD-9214-1BF7DFBF73BE}" destId="{760595A9-4C40-4EE3-B80E-AF2153EEC01E}" srcOrd="6" destOrd="0" presId="urn:microsoft.com/office/officeart/2008/layout/VerticalAccentList"/>
    <dgm:cxn modelId="{284CD2E0-249E-48EE-A661-1EE788B9C127}" type="presParOf" srcId="{760595A9-4C40-4EE3-B80E-AF2153EEC01E}" destId="{F225A7F7-0EFA-4190-8A82-74A32875B11D}" srcOrd="0" destOrd="0" presId="urn:microsoft.com/office/officeart/2008/layout/VerticalAccentList"/>
    <dgm:cxn modelId="{A7BA907B-6848-4CD1-B6CC-73A7896CE63B}" type="presParOf" srcId="{A2C9D7B5-5431-45AD-9214-1BF7DFBF73BE}" destId="{173C12C2-31E4-473A-9DE8-A390A90584B1}" srcOrd="7" destOrd="0" presId="urn:microsoft.com/office/officeart/2008/layout/VerticalAccentList"/>
    <dgm:cxn modelId="{9C7CFD8E-A793-43C1-A417-9E773EF713EE}" type="presParOf" srcId="{173C12C2-31E4-473A-9DE8-A390A90584B1}" destId="{06264AB0-FE84-448E-A890-E39A42E18458}" srcOrd="0" destOrd="0" presId="urn:microsoft.com/office/officeart/2008/layout/VerticalAccentList"/>
    <dgm:cxn modelId="{B25687E0-0476-4102-A036-14D77DECA58E}" type="presParOf" srcId="{173C12C2-31E4-473A-9DE8-A390A90584B1}" destId="{ACEAEDFF-AE68-434E-95C9-70363F5B27EE}" srcOrd="1" destOrd="0" presId="urn:microsoft.com/office/officeart/2008/layout/VerticalAccentList"/>
    <dgm:cxn modelId="{3AC558AF-B32B-4C0B-B7D1-BA327C097B60}" type="presParOf" srcId="{173C12C2-31E4-473A-9DE8-A390A90584B1}" destId="{E424D06F-DFA8-4C0F-833B-5F551B19F01A}" srcOrd="2" destOrd="0" presId="urn:microsoft.com/office/officeart/2008/layout/VerticalAccentList"/>
    <dgm:cxn modelId="{B07761B4-005E-49E1-B22D-8B87349DCB33}" type="presParOf" srcId="{173C12C2-31E4-473A-9DE8-A390A90584B1}" destId="{C978E86A-60B3-4DBC-BFB4-EB48F474E80F}" srcOrd="3" destOrd="0" presId="urn:microsoft.com/office/officeart/2008/layout/VerticalAccentList"/>
    <dgm:cxn modelId="{E40AC23F-9732-4A31-8D23-DA164714FD57}" type="presParOf" srcId="{173C12C2-31E4-473A-9DE8-A390A90584B1}" destId="{56A87391-2B39-4169-BF1A-81F1A6122BC8}" srcOrd="4" destOrd="0" presId="urn:microsoft.com/office/officeart/2008/layout/VerticalAccentList"/>
    <dgm:cxn modelId="{85DA990C-3F3D-438A-BA84-F8EBFDC41347}" type="presParOf" srcId="{173C12C2-31E4-473A-9DE8-A390A90584B1}" destId="{B1541939-953F-46A2-8604-C52B682DA4C4}" srcOrd="5" destOrd="0" presId="urn:microsoft.com/office/officeart/2008/layout/VerticalAccentList"/>
    <dgm:cxn modelId="{85C34D90-4732-49C2-AD9E-1D81E68E61CF}" type="presParOf" srcId="{173C12C2-31E4-473A-9DE8-A390A90584B1}" destId="{BFF2DA6C-1CC3-4214-8403-1059E4D82E0D}" srcOrd="6" destOrd="0" presId="urn:microsoft.com/office/officeart/2008/layout/VerticalAccentList"/>
    <dgm:cxn modelId="{EA902081-ED01-4818-8E7A-10E110A43D19}" type="presParOf" srcId="{173C12C2-31E4-473A-9DE8-A390A90584B1}" destId="{D89F2F5B-A26F-4F8E-8D03-11435674BD6F}" srcOrd="7" destOrd="0" presId="urn:microsoft.com/office/officeart/2008/layout/Vertical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E7D772-31C0-4D5F-AE69-AAE0A7E7511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CA"/>
        </a:p>
      </dgm:t>
    </dgm:pt>
    <dgm:pt modelId="{35E517EB-CFAF-4EFA-A32B-817D26E1AC83}">
      <dgm:prSet phldrT="[Texte]" custT="1">
        <dgm:style>
          <a:lnRef idx="2">
            <a:schemeClr val="accent1"/>
          </a:lnRef>
          <a:fillRef idx="1">
            <a:schemeClr val="lt1"/>
          </a:fillRef>
          <a:effectRef idx="0">
            <a:schemeClr val="accent1"/>
          </a:effectRef>
          <a:fontRef idx="minor">
            <a:schemeClr val="dk1"/>
          </a:fontRef>
        </dgm:style>
      </dgm:prSet>
      <dgm:spPr/>
      <dgm:t>
        <a:bodyPr/>
        <a:lstStyle/>
        <a:p>
          <a:pPr algn="just"/>
          <a:r>
            <a:rPr lang="fr-CA" sz="2000" dirty="0" smtClean="0"/>
            <a:t>Prévue pour tout participant qui, au début ou en cours de participation, démontre par un billet médical que son état physique et mental l’empêche pour une période inférieure à 12 semaines de réaliser les engagements inscrits à son plan d’intégration en emploi.</a:t>
          </a:r>
          <a:endParaRPr lang="fr-CA" sz="2000" dirty="0"/>
        </a:p>
      </dgm:t>
    </dgm:pt>
    <dgm:pt modelId="{41EE7FE0-F897-406C-8FF7-5C2C18E92BA2}" type="parTrans" cxnId="{A12C622C-7639-4580-B4D3-AF0AE2820103}">
      <dgm:prSet/>
      <dgm:spPr/>
      <dgm:t>
        <a:bodyPr/>
        <a:lstStyle/>
        <a:p>
          <a:endParaRPr lang="fr-CA"/>
        </a:p>
      </dgm:t>
    </dgm:pt>
    <dgm:pt modelId="{1B4969AD-622D-41CE-88E4-2B1723E2339B}" type="sibTrans" cxnId="{A12C622C-7639-4580-B4D3-AF0AE2820103}">
      <dgm:prSet/>
      <dgm:spPr/>
      <dgm:t>
        <a:bodyPr/>
        <a:lstStyle/>
        <a:p>
          <a:endParaRPr lang="fr-CA"/>
        </a:p>
      </dgm:t>
    </dgm:pt>
    <dgm:pt modelId="{5B08194D-AA64-4E52-B286-2D70E774CF41}" type="pres">
      <dgm:prSet presAssocID="{86E7D772-31C0-4D5F-AE69-AAE0A7E75113}" presName="diagram" presStyleCnt="0">
        <dgm:presLayoutVars>
          <dgm:dir/>
          <dgm:resizeHandles val="exact"/>
        </dgm:presLayoutVars>
      </dgm:prSet>
      <dgm:spPr/>
      <dgm:t>
        <a:bodyPr/>
        <a:lstStyle/>
        <a:p>
          <a:endParaRPr lang="fr-CA"/>
        </a:p>
      </dgm:t>
    </dgm:pt>
    <dgm:pt modelId="{1531741E-57EC-4E54-882C-B215FDD1700C}" type="pres">
      <dgm:prSet presAssocID="{35E517EB-CFAF-4EFA-A32B-817D26E1AC83}" presName="node" presStyleLbl="node1" presStyleIdx="0" presStyleCnt="1" custScaleX="89597" custScaleY="107260">
        <dgm:presLayoutVars>
          <dgm:bulletEnabled val="1"/>
        </dgm:presLayoutVars>
      </dgm:prSet>
      <dgm:spPr/>
      <dgm:t>
        <a:bodyPr/>
        <a:lstStyle/>
        <a:p>
          <a:endParaRPr lang="fr-CA"/>
        </a:p>
      </dgm:t>
    </dgm:pt>
  </dgm:ptLst>
  <dgm:cxnLst>
    <dgm:cxn modelId="{5740FE56-D0EB-4054-BEC8-38C21EFA971A}" type="presOf" srcId="{86E7D772-31C0-4D5F-AE69-AAE0A7E75113}" destId="{5B08194D-AA64-4E52-B286-2D70E774CF41}" srcOrd="0" destOrd="0" presId="urn:microsoft.com/office/officeart/2005/8/layout/default"/>
    <dgm:cxn modelId="{244CD7A0-02B3-434A-862F-6277F08B6B62}" type="presOf" srcId="{35E517EB-CFAF-4EFA-A32B-817D26E1AC83}" destId="{1531741E-57EC-4E54-882C-B215FDD1700C}" srcOrd="0" destOrd="0" presId="urn:microsoft.com/office/officeart/2005/8/layout/default"/>
    <dgm:cxn modelId="{A12C622C-7639-4580-B4D3-AF0AE2820103}" srcId="{86E7D772-31C0-4D5F-AE69-AAE0A7E75113}" destId="{35E517EB-CFAF-4EFA-A32B-817D26E1AC83}" srcOrd="0" destOrd="0" parTransId="{41EE7FE0-F897-406C-8FF7-5C2C18E92BA2}" sibTransId="{1B4969AD-622D-41CE-88E4-2B1723E2339B}"/>
    <dgm:cxn modelId="{2603CAE6-2454-4060-BE3B-D38D0DCB5A28}" type="presParOf" srcId="{5B08194D-AA64-4E52-B286-2D70E774CF41}" destId="{1531741E-57EC-4E54-882C-B215FDD1700C}"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F60FDD-BEE3-405E-BF85-D1CA1E91A8A0}"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fr-CA"/>
        </a:p>
      </dgm:t>
    </dgm:pt>
    <dgm:pt modelId="{35E80490-5F19-4AB4-A7C5-C1F1318C3F7C}">
      <dgm:prSet phldrT="[Texte]"/>
      <dgm:spPr/>
      <dgm:t>
        <a:bodyPr/>
        <a:lstStyle/>
        <a:p>
          <a:pPr algn="just"/>
          <a:r>
            <a:rPr lang="fr-CA" dirty="0" smtClean="0">
              <a:latin typeface="+mn-lt"/>
            </a:rPr>
            <a:t>Dans les cas d’un arrêt de </a:t>
          </a:r>
          <a:r>
            <a:rPr lang="fr-CA" b="1" dirty="0" smtClean="0">
              <a:latin typeface="+mn-lt"/>
            </a:rPr>
            <a:t>moins de           4 semaines consécutives</a:t>
          </a:r>
          <a:r>
            <a:rPr lang="fr-CA" dirty="0" smtClean="0">
              <a:latin typeface="+mn-lt"/>
            </a:rPr>
            <a:t>, l’aide financière qui sera versée </a:t>
          </a:r>
          <a:r>
            <a:rPr lang="fr-CA" b="1" dirty="0" smtClean="0">
              <a:latin typeface="+mn-lt"/>
            </a:rPr>
            <a:t>correspondra à celle à laquelle il aura eu droit selon sa situation </a:t>
          </a:r>
          <a:r>
            <a:rPr lang="fr-CA" dirty="0" smtClean="0">
              <a:latin typeface="+mn-lt"/>
            </a:rPr>
            <a:t>(38 $ par semaine si le participant est en recherche d’emploi ou en développement des habiletés sociales ou 60 $ par semaine s’il est dans le volet développement des compétences).</a:t>
          </a:r>
          <a:endParaRPr lang="fr-CA" dirty="0">
            <a:latin typeface="+mn-lt"/>
          </a:endParaRPr>
        </a:p>
      </dgm:t>
    </dgm:pt>
    <dgm:pt modelId="{C2CE9D18-BE5F-4AB3-A461-08D5FA401D38}" type="sibTrans" cxnId="{0BB7CEF8-BC95-48FE-B9D2-3FD431997F0A}">
      <dgm:prSet/>
      <dgm:spPr/>
      <dgm:t>
        <a:bodyPr/>
        <a:lstStyle/>
        <a:p>
          <a:endParaRPr lang="fr-CA"/>
        </a:p>
      </dgm:t>
    </dgm:pt>
    <dgm:pt modelId="{4BAAA4CB-3789-4A59-97D6-0C1E91336878}" type="parTrans" cxnId="{0BB7CEF8-BC95-48FE-B9D2-3FD431997F0A}">
      <dgm:prSet/>
      <dgm:spPr/>
      <dgm:t>
        <a:bodyPr/>
        <a:lstStyle/>
        <a:p>
          <a:endParaRPr lang="fr-CA"/>
        </a:p>
      </dgm:t>
    </dgm:pt>
    <dgm:pt modelId="{F7FC56D7-276D-4EE4-956D-BADB05A82BEC}">
      <dgm:prSet phldrT="[Texte]"/>
      <dgm:spPr/>
      <dgm:t>
        <a:bodyPr/>
        <a:lstStyle/>
        <a:p>
          <a:r>
            <a:rPr lang="fr-CA" b="1" dirty="0" smtClean="0"/>
            <a:t>Moins de      4 semaines consécutives</a:t>
          </a:r>
          <a:endParaRPr lang="fr-CA" b="1" dirty="0"/>
        </a:p>
      </dgm:t>
    </dgm:pt>
    <dgm:pt modelId="{6A3ED7C2-158E-4CED-A128-78087356CE47}" type="sibTrans" cxnId="{63089714-4DFA-4BF4-9E35-424B0175A5E7}">
      <dgm:prSet/>
      <dgm:spPr/>
      <dgm:t>
        <a:bodyPr/>
        <a:lstStyle/>
        <a:p>
          <a:endParaRPr lang="fr-CA"/>
        </a:p>
      </dgm:t>
    </dgm:pt>
    <dgm:pt modelId="{F99045FA-1189-4B5A-BD4F-E6626A3019C0}" type="parTrans" cxnId="{63089714-4DFA-4BF4-9E35-424B0175A5E7}">
      <dgm:prSet/>
      <dgm:spPr/>
      <dgm:t>
        <a:bodyPr/>
        <a:lstStyle/>
        <a:p>
          <a:endParaRPr lang="fr-CA"/>
        </a:p>
      </dgm:t>
    </dgm:pt>
    <dgm:pt modelId="{96C60E29-2251-4425-A757-9481AB582575}">
      <dgm:prSet phldrT="[Texte]" custT="1"/>
      <dgm:spPr/>
      <dgm:t>
        <a:bodyPr/>
        <a:lstStyle/>
        <a:p>
          <a:pPr algn="just"/>
          <a:r>
            <a:rPr lang="fr-FR" sz="1300" dirty="0" smtClean="0"/>
            <a:t>Pour pallier un arrêt temporaire pour raison de santé d’une durée de                   </a:t>
          </a:r>
          <a:r>
            <a:rPr lang="fr-FR" sz="1300" b="1" dirty="0" smtClean="0"/>
            <a:t>4 semaines consécutives et plus</a:t>
          </a:r>
          <a:r>
            <a:rPr lang="fr-FR" sz="1300" dirty="0" smtClean="0"/>
            <a:t>, une </a:t>
          </a:r>
          <a:r>
            <a:rPr lang="fr-FR" sz="1300" b="1" dirty="0" smtClean="0"/>
            <a:t>allocation pour arrêt temporaire de 30 $ par semaine</a:t>
          </a:r>
          <a:r>
            <a:rPr lang="fr-FR" sz="1300" dirty="0" smtClean="0"/>
            <a:t> sera versée au participant</a:t>
          </a:r>
          <a:r>
            <a:rPr lang="fr-CA" altLang="fr-FR" sz="1300" dirty="0" smtClean="0">
              <a:latin typeface="Arial" panose="020B0604020202020204" pitchFamily="34" charset="0"/>
              <a:ea typeface="ＭＳ Ｐゴシック" panose="020B0600070205080204" pitchFamily="34" charset="-128"/>
              <a:cs typeface="Arial" panose="020B0604020202020204" pitchFamily="34" charset="0"/>
            </a:rPr>
            <a:t>.</a:t>
          </a:r>
          <a:endParaRPr lang="fr-CA" sz="1300" dirty="0"/>
        </a:p>
      </dgm:t>
    </dgm:pt>
    <dgm:pt modelId="{E7381FBB-E71E-4FB0-A654-E794EC9ED6AD}" type="sibTrans" cxnId="{9DB5A032-2B4F-41D5-A7FD-50002651DE38}">
      <dgm:prSet/>
      <dgm:spPr/>
      <dgm:t>
        <a:bodyPr/>
        <a:lstStyle/>
        <a:p>
          <a:endParaRPr lang="fr-CA"/>
        </a:p>
      </dgm:t>
    </dgm:pt>
    <dgm:pt modelId="{2AD7E05B-BA8A-423C-B8BD-B72B136F081D}" type="parTrans" cxnId="{9DB5A032-2B4F-41D5-A7FD-50002651DE38}">
      <dgm:prSet/>
      <dgm:spPr/>
      <dgm:t>
        <a:bodyPr/>
        <a:lstStyle/>
        <a:p>
          <a:endParaRPr lang="fr-CA"/>
        </a:p>
      </dgm:t>
    </dgm:pt>
    <dgm:pt modelId="{A0C831D2-C89A-4B94-ABC7-180E07C6ADD9}">
      <dgm:prSet phldrT="[Texte]" custT="1"/>
      <dgm:spPr/>
      <dgm:t>
        <a:bodyPr/>
        <a:lstStyle/>
        <a:p>
          <a:r>
            <a:rPr lang="fr-CA" sz="1400" b="1" dirty="0" smtClean="0"/>
            <a:t>4 semaines consécutives et plus</a:t>
          </a:r>
          <a:endParaRPr lang="fr-CA" sz="1400" b="1" dirty="0"/>
        </a:p>
      </dgm:t>
    </dgm:pt>
    <dgm:pt modelId="{CE6FF23A-D4D9-4B48-AEFD-31E1139EB790}" type="sibTrans" cxnId="{B2656A28-B00E-4F85-B6F4-DFF465FEEE2C}">
      <dgm:prSet/>
      <dgm:spPr/>
      <dgm:t>
        <a:bodyPr/>
        <a:lstStyle/>
        <a:p>
          <a:endParaRPr lang="fr-CA"/>
        </a:p>
      </dgm:t>
    </dgm:pt>
    <dgm:pt modelId="{6CAFF0E8-C6CF-4150-BAB3-F6D67867145A}" type="parTrans" cxnId="{B2656A28-B00E-4F85-B6F4-DFF465FEEE2C}">
      <dgm:prSet/>
      <dgm:spPr/>
      <dgm:t>
        <a:bodyPr/>
        <a:lstStyle/>
        <a:p>
          <a:endParaRPr lang="fr-CA"/>
        </a:p>
      </dgm:t>
    </dgm:pt>
    <dgm:pt modelId="{B0A43EE4-EFFD-47FB-8BF4-B28205249ED7}" type="pres">
      <dgm:prSet presAssocID="{B8F60FDD-BEE3-405E-BF85-D1CA1E91A8A0}" presName="vert0" presStyleCnt="0">
        <dgm:presLayoutVars>
          <dgm:dir/>
          <dgm:animOne val="branch"/>
          <dgm:animLvl val="lvl"/>
        </dgm:presLayoutVars>
      </dgm:prSet>
      <dgm:spPr/>
      <dgm:t>
        <a:bodyPr/>
        <a:lstStyle/>
        <a:p>
          <a:endParaRPr lang="fr-CA"/>
        </a:p>
      </dgm:t>
    </dgm:pt>
    <dgm:pt modelId="{646305AD-05C8-4540-A7E5-ECFC39A1B5CB}" type="pres">
      <dgm:prSet presAssocID="{A0C831D2-C89A-4B94-ABC7-180E07C6ADD9}" presName="thickLine" presStyleLbl="alignNode1" presStyleIdx="0" presStyleCnt="2"/>
      <dgm:spPr/>
    </dgm:pt>
    <dgm:pt modelId="{CF451481-A155-451D-A6C4-9E3EBD109B88}" type="pres">
      <dgm:prSet presAssocID="{A0C831D2-C89A-4B94-ABC7-180E07C6ADD9}" presName="horz1" presStyleCnt="0"/>
      <dgm:spPr/>
    </dgm:pt>
    <dgm:pt modelId="{3A030304-F77F-47B1-A4FA-435CE82ECEC7}" type="pres">
      <dgm:prSet presAssocID="{A0C831D2-C89A-4B94-ABC7-180E07C6ADD9}" presName="tx1" presStyleLbl="revTx" presStyleIdx="0" presStyleCnt="4" custScaleX="149619"/>
      <dgm:spPr/>
      <dgm:t>
        <a:bodyPr/>
        <a:lstStyle/>
        <a:p>
          <a:endParaRPr lang="fr-CA"/>
        </a:p>
      </dgm:t>
    </dgm:pt>
    <dgm:pt modelId="{D03B2D59-5381-4E75-B7CD-87BD953DD859}" type="pres">
      <dgm:prSet presAssocID="{A0C831D2-C89A-4B94-ABC7-180E07C6ADD9}" presName="vert1" presStyleCnt="0"/>
      <dgm:spPr/>
    </dgm:pt>
    <dgm:pt modelId="{CEFD50A4-6E15-4C0E-BE8B-57747FF310DA}" type="pres">
      <dgm:prSet presAssocID="{96C60E29-2251-4425-A757-9481AB582575}" presName="vertSpace2a" presStyleCnt="0"/>
      <dgm:spPr/>
    </dgm:pt>
    <dgm:pt modelId="{823D9065-348F-4D56-9501-2AA435352F19}" type="pres">
      <dgm:prSet presAssocID="{96C60E29-2251-4425-A757-9481AB582575}" presName="horz2" presStyleCnt="0"/>
      <dgm:spPr/>
    </dgm:pt>
    <dgm:pt modelId="{C124277C-C400-4A5F-A025-DC68D59B4290}" type="pres">
      <dgm:prSet presAssocID="{96C60E29-2251-4425-A757-9481AB582575}" presName="horzSpace2" presStyleCnt="0"/>
      <dgm:spPr/>
    </dgm:pt>
    <dgm:pt modelId="{6FC31E60-4023-4733-BC8B-0EFD7A0F6878}" type="pres">
      <dgm:prSet presAssocID="{96C60E29-2251-4425-A757-9481AB582575}" presName="tx2" presStyleLbl="revTx" presStyleIdx="1" presStyleCnt="4"/>
      <dgm:spPr/>
      <dgm:t>
        <a:bodyPr/>
        <a:lstStyle/>
        <a:p>
          <a:endParaRPr lang="fr-CA"/>
        </a:p>
      </dgm:t>
    </dgm:pt>
    <dgm:pt modelId="{F043C80A-D78B-49E2-B725-E91D3FB04996}" type="pres">
      <dgm:prSet presAssocID="{96C60E29-2251-4425-A757-9481AB582575}" presName="vert2" presStyleCnt="0"/>
      <dgm:spPr/>
    </dgm:pt>
    <dgm:pt modelId="{E2E3D21A-BD22-47D8-AE66-D55ADC229D87}" type="pres">
      <dgm:prSet presAssocID="{96C60E29-2251-4425-A757-9481AB582575}" presName="thinLine2b" presStyleLbl="callout" presStyleIdx="0" presStyleCnt="2"/>
      <dgm:spPr/>
    </dgm:pt>
    <dgm:pt modelId="{E3A85B36-AAD2-4589-A101-6CD46AFC68F6}" type="pres">
      <dgm:prSet presAssocID="{96C60E29-2251-4425-A757-9481AB582575}" presName="vertSpace2b" presStyleCnt="0"/>
      <dgm:spPr/>
    </dgm:pt>
    <dgm:pt modelId="{5E87E575-E0A9-4FAA-9A96-85597B6D427A}" type="pres">
      <dgm:prSet presAssocID="{F7FC56D7-276D-4EE4-956D-BADB05A82BEC}" presName="thickLine" presStyleLbl="alignNode1" presStyleIdx="1" presStyleCnt="2"/>
      <dgm:spPr/>
    </dgm:pt>
    <dgm:pt modelId="{EFD019CD-3754-4F63-923D-90706C1C502C}" type="pres">
      <dgm:prSet presAssocID="{F7FC56D7-276D-4EE4-956D-BADB05A82BEC}" presName="horz1" presStyleCnt="0"/>
      <dgm:spPr/>
    </dgm:pt>
    <dgm:pt modelId="{5EC989A8-6E15-42FD-B5CC-987B32C979DF}" type="pres">
      <dgm:prSet presAssocID="{F7FC56D7-276D-4EE4-956D-BADB05A82BEC}" presName="tx1" presStyleLbl="revTx" presStyleIdx="2" presStyleCnt="4" custScaleX="149619"/>
      <dgm:spPr/>
      <dgm:t>
        <a:bodyPr/>
        <a:lstStyle/>
        <a:p>
          <a:endParaRPr lang="fr-CA"/>
        </a:p>
      </dgm:t>
    </dgm:pt>
    <dgm:pt modelId="{46149FA6-474C-4C70-8801-900ADF4B18EE}" type="pres">
      <dgm:prSet presAssocID="{F7FC56D7-276D-4EE4-956D-BADB05A82BEC}" presName="vert1" presStyleCnt="0"/>
      <dgm:spPr/>
    </dgm:pt>
    <dgm:pt modelId="{2E1D3F4C-D1A5-4CBE-B1EB-C076B87AEC01}" type="pres">
      <dgm:prSet presAssocID="{35E80490-5F19-4AB4-A7C5-C1F1318C3F7C}" presName="vertSpace2a" presStyleCnt="0"/>
      <dgm:spPr/>
    </dgm:pt>
    <dgm:pt modelId="{1C914E42-D324-47F6-9993-6DA8B49F5520}" type="pres">
      <dgm:prSet presAssocID="{35E80490-5F19-4AB4-A7C5-C1F1318C3F7C}" presName="horz2" presStyleCnt="0"/>
      <dgm:spPr/>
    </dgm:pt>
    <dgm:pt modelId="{1AAAE4A4-F0F8-42B4-BF86-9A885BA63EE4}" type="pres">
      <dgm:prSet presAssocID="{35E80490-5F19-4AB4-A7C5-C1F1318C3F7C}" presName="horzSpace2" presStyleCnt="0"/>
      <dgm:spPr/>
    </dgm:pt>
    <dgm:pt modelId="{088543D0-8ECA-4047-9D61-DC9F4461446A}" type="pres">
      <dgm:prSet presAssocID="{35E80490-5F19-4AB4-A7C5-C1F1318C3F7C}" presName="tx2" presStyleLbl="revTx" presStyleIdx="3" presStyleCnt="4"/>
      <dgm:spPr/>
      <dgm:t>
        <a:bodyPr/>
        <a:lstStyle/>
        <a:p>
          <a:endParaRPr lang="fr-CA"/>
        </a:p>
      </dgm:t>
    </dgm:pt>
    <dgm:pt modelId="{07CA4769-B0D7-4A8E-BCC4-0594081113AB}" type="pres">
      <dgm:prSet presAssocID="{35E80490-5F19-4AB4-A7C5-C1F1318C3F7C}" presName="vert2" presStyleCnt="0"/>
      <dgm:spPr/>
    </dgm:pt>
    <dgm:pt modelId="{FDA2D4BD-6118-44C9-ACF9-D64B2DCD38D8}" type="pres">
      <dgm:prSet presAssocID="{35E80490-5F19-4AB4-A7C5-C1F1318C3F7C}" presName="thinLine2b" presStyleLbl="callout" presStyleIdx="1" presStyleCnt="2"/>
      <dgm:spPr/>
    </dgm:pt>
    <dgm:pt modelId="{6079070F-FBA6-424F-A2A2-8BABA2FE733D}" type="pres">
      <dgm:prSet presAssocID="{35E80490-5F19-4AB4-A7C5-C1F1318C3F7C}" presName="vertSpace2b" presStyleCnt="0"/>
      <dgm:spPr/>
    </dgm:pt>
  </dgm:ptLst>
  <dgm:cxnLst>
    <dgm:cxn modelId="{2E01DFD0-3BFD-4DB1-A8A2-F3D5B3201E89}" type="presOf" srcId="{96C60E29-2251-4425-A757-9481AB582575}" destId="{6FC31E60-4023-4733-BC8B-0EFD7A0F6878}" srcOrd="0" destOrd="0" presId="urn:microsoft.com/office/officeart/2008/layout/LinedList"/>
    <dgm:cxn modelId="{0BB7CEF8-BC95-48FE-B9D2-3FD431997F0A}" srcId="{F7FC56D7-276D-4EE4-956D-BADB05A82BEC}" destId="{35E80490-5F19-4AB4-A7C5-C1F1318C3F7C}" srcOrd="0" destOrd="0" parTransId="{4BAAA4CB-3789-4A59-97D6-0C1E91336878}" sibTransId="{C2CE9D18-BE5F-4AB3-A461-08D5FA401D38}"/>
    <dgm:cxn modelId="{E3E0FCBD-814A-44FC-8231-E3EAF3449135}" type="presOf" srcId="{35E80490-5F19-4AB4-A7C5-C1F1318C3F7C}" destId="{088543D0-8ECA-4047-9D61-DC9F4461446A}" srcOrd="0" destOrd="0" presId="urn:microsoft.com/office/officeart/2008/layout/LinedList"/>
    <dgm:cxn modelId="{B2656A28-B00E-4F85-B6F4-DFF465FEEE2C}" srcId="{B8F60FDD-BEE3-405E-BF85-D1CA1E91A8A0}" destId="{A0C831D2-C89A-4B94-ABC7-180E07C6ADD9}" srcOrd="0" destOrd="0" parTransId="{6CAFF0E8-C6CF-4150-BAB3-F6D67867145A}" sibTransId="{CE6FF23A-D4D9-4B48-AEFD-31E1139EB790}"/>
    <dgm:cxn modelId="{9DB5A032-2B4F-41D5-A7FD-50002651DE38}" srcId="{A0C831D2-C89A-4B94-ABC7-180E07C6ADD9}" destId="{96C60E29-2251-4425-A757-9481AB582575}" srcOrd="0" destOrd="0" parTransId="{2AD7E05B-BA8A-423C-B8BD-B72B136F081D}" sibTransId="{E7381FBB-E71E-4FB0-A654-E794EC9ED6AD}"/>
    <dgm:cxn modelId="{5F99D0D2-FF3E-481D-AC20-2ED56818D10A}" type="presOf" srcId="{A0C831D2-C89A-4B94-ABC7-180E07C6ADD9}" destId="{3A030304-F77F-47B1-A4FA-435CE82ECEC7}" srcOrd="0" destOrd="0" presId="urn:microsoft.com/office/officeart/2008/layout/LinedList"/>
    <dgm:cxn modelId="{63089714-4DFA-4BF4-9E35-424B0175A5E7}" srcId="{B8F60FDD-BEE3-405E-BF85-D1CA1E91A8A0}" destId="{F7FC56D7-276D-4EE4-956D-BADB05A82BEC}" srcOrd="1" destOrd="0" parTransId="{F99045FA-1189-4B5A-BD4F-E6626A3019C0}" sibTransId="{6A3ED7C2-158E-4CED-A128-78087356CE47}"/>
    <dgm:cxn modelId="{EAD3BF6F-EB67-438C-80FD-D76731595F56}" type="presOf" srcId="{B8F60FDD-BEE3-405E-BF85-D1CA1E91A8A0}" destId="{B0A43EE4-EFFD-47FB-8BF4-B28205249ED7}" srcOrd="0" destOrd="0" presId="urn:microsoft.com/office/officeart/2008/layout/LinedList"/>
    <dgm:cxn modelId="{37D4258A-34A5-4D7D-BEF8-2CEC205A07C3}" type="presOf" srcId="{F7FC56D7-276D-4EE4-956D-BADB05A82BEC}" destId="{5EC989A8-6E15-42FD-B5CC-987B32C979DF}" srcOrd="0" destOrd="0" presId="urn:microsoft.com/office/officeart/2008/layout/LinedList"/>
    <dgm:cxn modelId="{178C2DFB-DF67-40A2-948B-485F787EC597}" type="presParOf" srcId="{B0A43EE4-EFFD-47FB-8BF4-B28205249ED7}" destId="{646305AD-05C8-4540-A7E5-ECFC39A1B5CB}" srcOrd="0" destOrd="0" presId="urn:microsoft.com/office/officeart/2008/layout/LinedList"/>
    <dgm:cxn modelId="{F067FAA9-BDAA-4499-87FE-6A444E38517D}" type="presParOf" srcId="{B0A43EE4-EFFD-47FB-8BF4-B28205249ED7}" destId="{CF451481-A155-451D-A6C4-9E3EBD109B88}" srcOrd="1" destOrd="0" presId="urn:microsoft.com/office/officeart/2008/layout/LinedList"/>
    <dgm:cxn modelId="{95AACB1E-9D5C-4055-954E-0A895A96ADA5}" type="presParOf" srcId="{CF451481-A155-451D-A6C4-9E3EBD109B88}" destId="{3A030304-F77F-47B1-A4FA-435CE82ECEC7}" srcOrd="0" destOrd="0" presId="urn:microsoft.com/office/officeart/2008/layout/LinedList"/>
    <dgm:cxn modelId="{39F96CC5-87E8-41E6-8D8B-BE7E6DDBB396}" type="presParOf" srcId="{CF451481-A155-451D-A6C4-9E3EBD109B88}" destId="{D03B2D59-5381-4E75-B7CD-87BD953DD859}" srcOrd="1" destOrd="0" presId="urn:microsoft.com/office/officeart/2008/layout/LinedList"/>
    <dgm:cxn modelId="{DB86CB55-746D-4FC2-B306-4756759CB082}" type="presParOf" srcId="{D03B2D59-5381-4E75-B7CD-87BD953DD859}" destId="{CEFD50A4-6E15-4C0E-BE8B-57747FF310DA}" srcOrd="0" destOrd="0" presId="urn:microsoft.com/office/officeart/2008/layout/LinedList"/>
    <dgm:cxn modelId="{23A83492-2213-4423-AF81-99F372AF94A6}" type="presParOf" srcId="{D03B2D59-5381-4E75-B7CD-87BD953DD859}" destId="{823D9065-348F-4D56-9501-2AA435352F19}" srcOrd="1" destOrd="0" presId="urn:microsoft.com/office/officeart/2008/layout/LinedList"/>
    <dgm:cxn modelId="{06697679-6990-4CBC-A626-889183A81719}" type="presParOf" srcId="{823D9065-348F-4D56-9501-2AA435352F19}" destId="{C124277C-C400-4A5F-A025-DC68D59B4290}" srcOrd="0" destOrd="0" presId="urn:microsoft.com/office/officeart/2008/layout/LinedList"/>
    <dgm:cxn modelId="{062AE141-DB92-4910-B66A-D23D3A0BEB9B}" type="presParOf" srcId="{823D9065-348F-4D56-9501-2AA435352F19}" destId="{6FC31E60-4023-4733-BC8B-0EFD7A0F6878}" srcOrd="1" destOrd="0" presId="urn:microsoft.com/office/officeart/2008/layout/LinedList"/>
    <dgm:cxn modelId="{5875E430-EC10-456D-9147-D4752C05C6DC}" type="presParOf" srcId="{823D9065-348F-4D56-9501-2AA435352F19}" destId="{F043C80A-D78B-49E2-B725-E91D3FB04996}" srcOrd="2" destOrd="0" presId="urn:microsoft.com/office/officeart/2008/layout/LinedList"/>
    <dgm:cxn modelId="{7E29450C-0EDB-445D-A2B5-9663FB7574F4}" type="presParOf" srcId="{D03B2D59-5381-4E75-B7CD-87BD953DD859}" destId="{E2E3D21A-BD22-47D8-AE66-D55ADC229D87}" srcOrd="2" destOrd="0" presId="urn:microsoft.com/office/officeart/2008/layout/LinedList"/>
    <dgm:cxn modelId="{5BD99C3B-1A54-4541-A8E6-ECFA835E0FD9}" type="presParOf" srcId="{D03B2D59-5381-4E75-B7CD-87BD953DD859}" destId="{E3A85B36-AAD2-4589-A101-6CD46AFC68F6}" srcOrd="3" destOrd="0" presId="urn:microsoft.com/office/officeart/2008/layout/LinedList"/>
    <dgm:cxn modelId="{73292FB3-9477-41CC-BB40-056565B60394}" type="presParOf" srcId="{B0A43EE4-EFFD-47FB-8BF4-B28205249ED7}" destId="{5E87E575-E0A9-4FAA-9A96-85597B6D427A}" srcOrd="2" destOrd="0" presId="urn:microsoft.com/office/officeart/2008/layout/LinedList"/>
    <dgm:cxn modelId="{E739E051-50F1-459E-8A50-F4A61D5A8AB3}" type="presParOf" srcId="{B0A43EE4-EFFD-47FB-8BF4-B28205249ED7}" destId="{EFD019CD-3754-4F63-923D-90706C1C502C}" srcOrd="3" destOrd="0" presId="urn:microsoft.com/office/officeart/2008/layout/LinedList"/>
    <dgm:cxn modelId="{8CF8F993-1C3D-4A0F-BFA5-ADA1D3A03572}" type="presParOf" srcId="{EFD019CD-3754-4F63-923D-90706C1C502C}" destId="{5EC989A8-6E15-42FD-B5CC-987B32C979DF}" srcOrd="0" destOrd="0" presId="urn:microsoft.com/office/officeart/2008/layout/LinedList"/>
    <dgm:cxn modelId="{6A385BDF-8413-47D8-BCED-ACD6F0FBA5B4}" type="presParOf" srcId="{EFD019CD-3754-4F63-923D-90706C1C502C}" destId="{46149FA6-474C-4C70-8801-900ADF4B18EE}" srcOrd="1" destOrd="0" presId="urn:microsoft.com/office/officeart/2008/layout/LinedList"/>
    <dgm:cxn modelId="{74236293-CDDA-4EE2-84ED-C5A8E8F59CFC}" type="presParOf" srcId="{46149FA6-474C-4C70-8801-900ADF4B18EE}" destId="{2E1D3F4C-D1A5-4CBE-B1EB-C076B87AEC01}" srcOrd="0" destOrd="0" presId="urn:microsoft.com/office/officeart/2008/layout/LinedList"/>
    <dgm:cxn modelId="{4872A5D9-CD77-4222-B591-FD97B507F970}" type="presParOf" srcId="{46149FA6-474C-4C70-8801-900ADF4B18EE}" destId="{1C914E42-D324-47F6-9993-6DA8B49F5520}" srcOrd="1" destOrd="0" presId="urn:microsoft.com/office/officeart/2008/layout/LinedList"/>
    <dgm:cxn modelId="{9E046333-DA4B-4FEA-8D9B-F541B692B124}" type="presParOf" srcId="{1C914E42-D324-47F6-9993-6DA8B49F5520}" destId="{1AAAE4A4-F0F8-42B4-BF86-9A885BA63EE4}" srcOrd="0" destOrd="0" presId="urn:microsoft.com/office/officeart/2008/layout/LinedList"/>
    <dgm:cxn modelId="{AD21635E-4063-488B-B291-15F58430F4B5}" type="presParOf" srcId="{1C914E42-D324-47F6-9993-6DA8B49F5520}" destId="{088543D0-8ECA-4047-9D61-DC9F4461446A}" srcOrd="1" destOrd="0" presId="urn:microsoft.com/office/officeart/2008/layout/LinedList"/>
    <dgm:cxn modelId="{515A964E-88F7-4969-8AF4-9ED83431E08B}" type="presParOf" srcId="{1C914E42-D324-47F6-9993-6DA8B49F5520}" destId="{07CA4769-B0D7-4A8E-BCC4-0594081113AB}" srcOrd="2" destOrd="0" presId="urn:microsoft.com/office/officeart/2008/layout/LinedList"/>
    <dgm:cxn modelId="{79448104-C0FC-4CAE-B24B-9EA6A76878AA}" type="presParOf" srcId="{46149FA6-474C-4C70-8801-900ADF4B18EE}" destId="{FDA2D4BD-6118-44C9-ACF9-D64B2DCD38D8}" srcOrd="2" destOrd="0" presId="urn:microsoft.com/office/officeart/2008/layout/LinedList"/>
    <dgm:cxn modelId="{AB8B739A-B805-41AF-BE2E-F2420CE0DCEB}" type="presParOf" srcId="{46149FA6-474C-4C70-8801-900ADF4B18EE}" destId="{6079070F-FBA6-424F-A2A2-8BABA2FE733D}" srcOrd="3" destOrd="0" presId="urn:microsoft.com/office/officeart/2008/layout/LinedLis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04E1A0-83B7-450D-BECD-48CAF864EF49}" type="doc">
      <dgm:prSet loTypeId="urn:microsoft.com/office/officeart/2005/8/layout/default" loCatId="list" qsTypeId="urn:microsoft.com/office/officeart/2005/8/quickstyle/simple2" qsCatId="simple" csTypeId="urn:microsoft.com/office/officeart/2005/8/colors/accent1_3" csCatId="accent1" phldr="1"/>
      <dgm:spPr/>
      <dgm:t>
        <a:bodyPr/>
        <a:lstStyle/>
        <a:p>
          <a:endParaRPr lang="fr-CA"/>
        </a:p>
      </dgm:t>
    </dgm:pt>
    <dgm:pt modelId="{4B586804-4256-4625-99AE-40889D91C453}">
      <dgm:prSet phldrT="[Texte]" custT="1"/>
      <dgm:spPr/>
      <dgm:t>
        <a:bodyPr/>
        <a:lstStyle/>
        <a:p>
          <a:r>
            <a:rPr lang="fr-CA" altLang="fr-FR" sz="1400" dirty="0" smtClean="0">
              <a:ea typeface="Calibri" panose="020F0502020204030204" pitchFamily="34" charset="0"/>
            </a:rPr>
            <a:t>Les </a:t>
          </a:r>
          <a:r>
            <a:rPr lang="fr-CA" altLang="fr-FR" sz="1400" b="1" dirty="0" smtClean="0">
              <a:ea typeface="Calibri" panose="020F0502020204030204" pitchFamily="34" charset="0"/>
            </a:rPr>
            <a:t>activités à réaliser </a:t>
          </a:r>
          <a:r>
            <a:rPr lang="fr-CA" altLang="fr-FR" sz="1400" dirty="0" smtClean="0">
              <a:ea typeface="Calibri" panose="020F0502020204030204" pitchFamily="34" charset="0"/>
            </a:rPr>
            <a:t>en vue de favoriser l’intégration en emploi du participant.</a:t>
          </a:r>
          <a:endParaRPr lang="fr-CA" sz="1400" dirty="0"/>
        </a:p>
      </dgm:t>
    </dgm:pt>
    <dgm:pt modelId="{4C9775FC-D370-421B-ADFB-7FE33CD86A3D}" type="parTrans" cxnId="{D7B2418A-3487-4C87-9DBD-5870E054F748}">
      <dgm:prSet/>
      <dgm:spPr/>
      <dgm:t>
        <a:bodyPr/>
        <a:lstStyle/>
        <a:p>
          <a:endParaRPr lang="fr-CA" sz="1400"/>
        </a:p>
      </dgm:t>
    </dgm:pt>
    <dgm:pt modelId="{E2DC2D1D-6184-44BC-AAC7-023767B2A265}" type="sibTrans" cxnId="{D7B2418A-3487-4C87-9DBD-5870E054F748}">
      <dgm:prSet/>
      <dgm:spPr/>
      <dgm:t>
        <a:bodyPr/>
        <a:lstStyle/>
        <a:p>
          <a:endParaRPr lang="fr-CA" sz="1400"/>
        </a:p>
      </dgm:t>
    </dgm:pt>
    <dgm:pt modelId="{57CD741E-2F3A-49D7-8AAB-7EAA1B2CD782}">
      <dgm:prSet phldrT="[Texte]" custT="1"/>
      <dgm:spPr/>
      <dgm:t>
        <a:bodyPr/>
        <a:lstStyle/>
        <a:p>
          <a:r>
            <a:rPr lang="fr-CA" altLang="fr-FR" sz="1400" dirty="0" smtClean="0">
              <a:ea typeface="Calibri" panose="020F0502020204030204" pitchFamily="34" charset="0"/>
            </a:rPr>
            <a:t>Les </a:t>
          </a:r>
          <a:r>
            <a:rPr lang="fr-CA" altLang="fr-FR" sz="1400" b="1" dirty="0" smtClean="0">
              <a:ea typeface="Calibri" panose="020F0502020204030204" pitchFamily="34" charset="0"/>
            </a:rPr>
            <a:t>engagements</a:t>
          </a:r>
          <a:r>
            <a:rPr lang="fr-CA" altLang="fr-FR" sz="1400" dirty="0" smtClean="0">
              <a:ea typeface="Calibri" panose="020F0502020204030204" pitchFamily="34" charset="0"/>
            </a:rPr>
            <a:t> que devra respecter le participant.</a:t>
          </a:r>
          <a:endParaRPr lang="fr-CA" sz="1400" dirty="0"/>
        </a:p>
      </dgm:t>
    </dgm:pt>
    <dgm:pt modelId="{BEFC261E-9B9B-492E-8866-EB619F01D54B}" type="parTrans" cxnId="{42DD6AA7-46E0-41A5-8377-28DD88AFBE51}">
      <dgm:prSet/>
      <dgm:spPr/>
      <dgm:t>
        <a:bodyPr/>
        <a:lstStyle/>
        <a:p>
          <a:endParaRPr lang="fr-CA" sz="1400"/>
        </a:p>
      </dgm:t>
    </dgm:pt>
    <dgm:pt modelId="{C80F0B1F-243D-45F9-B1D0-6BA0F8157965}" type="sibTrans" cxnId="{42DD6AA7-46E0-41A5-8377-28DD88AFBE51}">
      <dgm:prSet/>
      <dgm:spPr/>
      <dgm:t>
        <a:bodyPr/>
        <a:lstStyle/>
        <a:p>
          <a:endParaRPr lang="fr-CA" sz="1400"/>
        </a:p>
      </dgm:t>
    </dgm:pt>
    <dgm:pt modelId="{39AC5B41-A621-455A-B032-E31238397F06}">
      <dgm:prSet phldrT="[Texte]" custT="1"/>
      <dgm:spPr/>
      <dgm:t>
        <a:bodyPr/>
        <a:lstStyle/>
        <a:p>
          <a:r>
            <a:rPr lang="fr-CA" altLang="fr-FR" sz="1400" dirty="0" smtClean="0">
              <a:ea typeface="Calibri" panose="020F0502020204030204" pitchFamily="34" charset="0"/>
            </a:rPr>
            <a:t>Les </a:t>
          </a:r>
          <a:r>
            <a:rPr lang="fr-CA" altLang="fr-FR" sz="1400" b="1" dirty="0" smtClean="0">
              <a:ea typeface="Calibri" panose="020F0502020204030204" pitchFamily="34" charset="0"/>
            </a:rPr>
            <a:t>situations</a:t>
          </a:r>
          <a:r>
            <a:rPr lang="fr-CA" altLang="fr-FR" sz="1400" dirty="0" smtClean="0">
              <a:ea typeface="Calibri" panose="020F0502020204030204" pitchFamily="34" charset="0"/>
            </a:rPr>
            <a:t> qui entraîneront la fin de </a:t>
          </a:r>
          <a:r>
            <a:rPr lang="fr-CA" altLang="fr-FR" sz="1400" b="0" dirty="0" smtClean="0">
              <a:solidFill>
                <a:schemeClr val="bg1"/>
              </a:solidFill>
              <a:ea typeface="Calibri" panose="020F0502020204030204" pitchFamily="34" charset="0"/>
            </a:rPr>
            <a:t>ce plan.</a:t>
          </a:r>
          <a:endParaRPr lang="fr-CA" sz="1400" b="0" dirty="0">
            <a:solidFill>
              <a:schemeClr val="bg1"/>
            </a:solidFill>
          </a:endParaRPr>
        </a:p>
      </dgm:t>
    </dgm:pt>
    <dgm:pt modelId="{DF1C3EA0-3B45-4816-83F1-F3396DFDA9D3}" type="parTrans" cxnId="{B9639920-0A1A-4694-BFD2-18F1AC40041E}">
      <dgm:prSet/>
      <dgm:spPr/>
      <dgm:t>
        <a:bodyPr/>
        <a:lstStyle/>
        <a:p>
          <a:endParaRPr lang="fr-CA" sz="1400"/>
        </a:p>
      </dgm:t>
    </dgm:pt>
    <dgm:pt modelId="{4F5CF11A-3DA1-46B9-BDBE-DDCCC24B9627}" type="sibTrans" cxnId="{B9639920-0A1A-4694-BFD2-18F1AC40041E}">
      <dgm:prSet/>
      <dgm:spPr/>
      <dgm:t>
        <a:bodyPr/>
        <a:lstStyle/>
        <a:p>
          <a:endParaRPr lang="fr-CA" sz="1400"/>
        </a:p>
      </dgm:t>
    </dgm:pt>
    <dgm:pt modelId="{AC895AED-D0C2-4257-89A8-DD1818A15C41}" type="pres">
      <dgm:prSet presAssocID="{F504E1A0-83B7-450D-BECD-48CAF864EF49}" presName="diagram" presStyleCnt="0">
        <dgm:presLayoutVars>
          <dgm:dir/>
          <dgm:resizeHandles val="exact"/>
        </dgm:presLayoutVars>
      </dgm:prSet>
      <dgm:spPr/>
      <dgm:t>
        <a:bodyPr/>
        <a:lstStyle/>
        <a:p>
          <a:endParaRPr lang="fr-CA"/>
        </a:p>
      </dgm:t>
    </dgm:pt>
    <dgm:pt modelId="{F5E812F4-8E1D-4AB9-865B-A1E2F033C5B5}" type="pres">
      <dgm:prSet presAssocID="{4B586804-4256-4625-99AE-40889D91C453}" presName="node" presStyleLbl="node1" presStyleIdx="0" presStyleCnt="3">
        <dgm:presLayoutVars>
          <dgm:bulletEnabled val="1"/>
        </dgm:presLayoutVars>
      </dgm:prSet>
      <dgm:spPr/>
      <dgm:t>
        <a:bodyPr/>
        <a:lstStyle/>
        <a:p>
          <a:endParaRPr lang="fr-CA"/>
        </a:p>
      </dgm:t>
    </dgm:pt>
    <dgm:pt modelId="{B40EB065-E4EB-4257-AF8A-5C89F14DA1F3}" type="pres">
      <dgm:prSet presAssocID="{E2DC2D1D-6184-44BC-AAC7-023767B2A265}" presName="sibTrans" presStyleCnt="0"/>
      <dgm:spPr/>
    </dgm:pt>
    <dgm:pt modelId="{1FC34483-3A83-4168-A2FE-93E8F1E3BDF2}" type="pres">
      <dgm:prSet presAssocID="{57CD741E-2F3A-49D7-8AAB-7EAA1B2CD782}" presName="node" presStyleLbl="node1" presStyleIdx="1" presStyleCnt="3">
        <dgm:presLayoutVars>
          <dgm:bulletEnabled val="1"/>
        </dgm:presLayoutVars>
      </dgm:prSet>
      <dgm:spPr/>
      <dgm:t>
        <a:bodyPr/>
        <a:lstStyle/>
        <a:p>
          <a:endParaRPr lang="fr-CA"/>
        </a:p>
      </dgm:t>
    </dgm:pt>
    <dgm:pt modelId="{343927F9-A187-4A48-AAAB-CED1CE9625DF}" type="pres">
      <dgm:prSet presAssocID="{C80F0B1F-243D-45F9-B1D0-6BA0F8157965}" presName="sibTrans" presStyleCnt="0"/>
      <dgm:spPr/>
    </dgm:pt>
    <dgm:pt modelId="{D7E326BE-D7B0-4C10-841B-7992FC0F268E}" type="pres">
      <dgm:prSet presAssocID="{39AC5B41-A621-455A-B032-E31238397F06}" presName="node" presStyleLbl="node1" presStyleIdx="2" presStyleCnt="3">
        <dgm:presLayoutVars>
          <dgm:bulletEnabled val="1"/>
        </dgm:presLayoutVars>
      </dgm:prSet>
      <dgm:spPr/>
      <dgm:t>
        <a:bodyPr/>
        <a:lstStyle/>
        <a:p>
          <a:endParaRPr lang="fr-CA"/>
        </a:p>
      </dgm:t>
    </dgm:pt>
  </dgm:ptLst>
  <dgm:cxnLst>
    <dgm:cxn modelId="{F9287EE1-B007-4FED-9BCC-4DAC705A587E}" type="presOf" srcId="{39AC5B41-A621-455A-B032-E31238397F06}" destId="{D7E326BE-D7B0-4C10-841B-7992FC0F268E}" srcOrd="0" destOrd="0" presId="urn:microsoft.com/office/officeart/2005/8/layout/default"/>
    <dgm:cxn modelId="{D7B2418A-3487-4C87-9DBD-5870E054F748}" srcId="{F504E1A0-83B7-450D-BECD-48CAF864EF49}" destId="{4B586804-4256-4625-99AE-40889D91C453}" srcOrd="0" destOrd="0" parTransId="{4C9775FC-D370-421B-ADFB-7FE33CD86A3D}" sibTransId="{E2DC2D1D-6184-44BC-AAC7-023767B2A265}"/>
    <dgm:cxn modelId="{42DD6AA7-46E0-41A5-8377-28DD88AFBE51}" srcId="{F504E1A0-83B7-450D-BECD-48CAF864EF49}" destId="{57CD741E-2F3A-49D7-8AAB-7EAA1B2CD782}" srcOrd="1" destOrd="0" parTransId="{BEFC261E-9B9B-492E-8866-EB619F01D54B}" sibTransId="{C80F0B1F-243D-45F9-B1D0-6BA0F8157965}"/>
    <dgm:cxn modelId="{29679FAA-B728-42E2-8E9B-8EE0A2457D68}" type="presOf" srcId="{4B586804-4256-4625-99AE-40889D91C453}" destId="{F5E812F4-8E1D-4AB9-865B-A1E2F033C5B5}" srcOrd="0" destOrd="0" presId="urn:microsoft.com/office/officeart/2005/8/layout/default"/>
    <dgm:cxn modelId="{55B30EB0-181E-49A6-915B-4E330A3B2516}" type="presOf" srcId="{57CD741E-2F3A-49D7-8AAB-7EAA1B2CD782}" destId="{1FC34483-3A83-4168-A2FE-93E8F1E3BDF2}" srcOrd="0" destOrd="0" presId="urn:microsoft.com/office/officeart/2005/8/layout/default"/>
    <dgm:cxn modelId="{B9639920-0A1A-4694-BFD2-18F1AC40041E}" srcId="{F504E1A0-83B7-450D-BECD-48CAF864EF49}" destId="{39AC5B41-A621-455A-B032-E31238397F06}" srcOrd="2" destOrd="0" parTransId="{DF1C3EA0-3B45-4816-83F1-F3396DFDA9D3}" sibTransId="{4F5CF11A-3DA1-46B9-BDBE-DDCCC24B9627}"/>
    <dgm:cxn modelId="{3E282C5C-C935-442F-A54F-6589EE46BCF5}" type="presOf" srcId="{F504E1A0-83B7-450D-BECD-48CAF864EF49}" destId="{AC895AED-D0C2-4257-89A8-DD1818A15C41}" srcOrd="0" destOrd="0" presId="urn:microsoft.com/office/officeart/2005/8/layout/default"/>
    <dgm:cxn modelId="{A7DAECAB-B7C2-4453-BB43-094FF544E6B5}" type="presParOf" srcId="{AC895AED-D0C2-4257-89A8-DD1818A15C41}" destId="{F5E812F4-8E1D-4AB9-865B-A1E2F033C5B5}" srcOrd="0" destOrd="0" presId="urn:microsoft.com/office/officeart/2005/8/layout/default"/>
    <dgm:cxn modelId="{F9266CC1-4896-4FCB-A525-EA631B70210F}" type="presParOf" srcId="{AC895AED-D0C2-4257-89A8-DD1818A15C41}" destId="{B40EB065-E4EB-4257-AF8A-5C89F14DA1F3}" srcOrd="1" destOrd="0" presId="urn:microsoft.com/office/officeart/2005/8/layout/default"/>
    <dgm:cxn modelId="{EAF9A5AF-2454-40FE-B4AA-D33F775613CD}" type="presParOf" srcId="{AC895AED-D0C2-4257-89A8-DD1818A15C41}" destId="{1FC34483-3A83-4168-A2FE-93E8F1E3BDF2}" srcOrd="2" destOrd="0" presId="urn:microsoft.com/office/officeart/2005/8/layout/default"/>
    <dgm:cxn modelId="{500F6D6E-340F-4D25-8B83-4D755A1CC1DE}" type="presParOf" srcId="{AC895AED-D0C2-4257-89A8-DD1818A15C41}" destId="{343927F9-A187-4A48-AAAB-CED1CE9625DF}" srcOrd="3" destOrd="0" presId="urn:microsoft.com/office/officeart/2005/8/layout/default"/>
    <dgm:cxn modelId="{5BE7152B-B97A-433D-B6FF-77E0D54DBAAB}" type="presParOf" srcId="{AC895AED-D0C2-4257-89A8-DD1818A15C41}" destId="{D7E326BE-D7B0-4C10-841B-7992FC0F268E}"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E6384C-DFE6-4FC2-B91D-7F84B0DD03A1}" type="doc">
      <dgm:prSet loTypeId="urn:microsoft.com/office/officeart/2005/8/layout/lProcess2" loCatId="list" qsTypeId="urn:microsoft.com/office/officeart/2005/8/quickstyle/simple1" qsCatId="simple" csTypeId="urn:microsoft.com/office/officeart/2005/8/colors/colorful4" csCatId="colorful" phldr="1"/>
      <dgm:spPr/>
      <dgm:t>
        <a:bodyPr/>
        <a:lstStyle/>
        <a:p>
          <a:endParaRPr lang="fr-CA"/>
        </a:p>
      </dgm:t>
    </dgm:pt>
    <dgm:pt modelId="{016B2415-4634-4CD2-9BFC-18B5AE1D1B3D}">
      <dgm:prSet phldrT="[Texte]" custT="1"/>
      <dgm:spPr/>
      <dgm:t>
        <a:bodyPr/>
        <a:lstStyle/>
        <a:p>
          <a:r>
            <a:rPr lang="fr-CA" sz="2400" b="1" dirty="0" smtClean="0"/>
            <a:t>Formation ou acquisition de compétences </a:t>
          </a:r>
          <a:endParaRPr lang="fr-CA" sz="2400" b="1" dirty="0"/>
        </a:p>
      </dgm:t>
    </dgm:pt>
    <dgm:pt modelId="{C3443692-A846-44DB-9C62-11D49BB23FCC}" type="parTrans" cxnId="{93626F13-2849-4C81-BAAA-E4C635E2450E}">
      <dgm:prSet/>
      <dgm:spPr/>
      <dgm:t>
        <a:bodyPr/>
        <a:lstStyle/>
        <a:p>
          <a:endParaRPr lang="fr-CA"/>
        </a:p>
      </dgm:t>
    </dgm:pt>
    <dgm:pt modelId="{72EAAB26-A256-4780-BA36-7292290F1EF5}" type="sibTrans" cxnId="{93626F13-2849-4C81-BAAA-E4C635E2450E}">
      <dgm:prSet/>
      <dgm:spPr/>
      <dgm:t>
        <a:bodyPr/>
        <a:lstStyle/>
        <a:p>
          <a:endParaRPr lang="fr-CA"/>
        </a:p>
      </dgm:t>
    </dgm:pt>
    <dgm:pt modelId="{6E7A2142-635D-45DB-A181-5D6DA30584B3}">
      <dgm:prSet phldrT="[Texte]"/>
      <dgm:spPr/>
      <dgm:t>
        <a:bodyPr/>
        <a:lstStyle/>
        <a:p>
          <a:r>
            <a:rPr lang="fr-CA" dirty="0" smtClean="0"/>
            <a:t>Ce participant pourra s’engager dans une démarche visant à développer ses compétences afin qu’il intègre le marché du travail de façon durable. Il aura accès notamment à la Mesure de formation de la main-d’œuvre (MFOR), à des Projets de préparation à l’emploi (PPE) et à la Subvention salariale (SSAL).</a:t>
          </a:r>
          <a:endParaRPr lang="fr-CA" dirty="0"/>
        </a:p>
      </dgm:t>
    </dgm:pt>
    <dgm:pt modelId="{EB04F908-06EC-4BE8-9775-4F3417903F7A}" type="parTrans" cxnId="{63B9E6A1-F866-420C-B369-46F37E9A73CC}">
      <dgm:prSet/>
      <dgm:spPr/>
      <dgm:t>
        <a:bodyPr/>
        <a:lstStyle/>
        <a:p>
          <a:endParaRPr lang="fr-CA"/>
        </a:p>
      </dgm:t>
    </dgm:pt>
    <dgm:pt modelId="{4CCC6543-DFEA-44BD-810B-3B73AF8DEA44}" type="sibTrans" cxnId="{63B9E6A1-F866-420C-B369-46F37E9A73CC}">
      <dgm:prSet/>
      <dgm:spPr/>
      <dgm:t>
        <a:bodyPr/>
        <a:lstStyle/>
        <a:p>
          <a:endParaRPr lang="fr-CA"/>
        </a:p>
      </dgm:t>
    </dgm:pt>
    <dgm:pt modelId="{A3985D64-C7EF-4129-9B45-3EECDC58C1FA}">
      <dgm:prSet phldrT="[Texte]"/>
      <dgm:spPr/>
      <dgm:t>
        <a:bodyPr/>
        <a:lstStyle/>
        <a:p>
          <a:r>
            <a:rPr lang="fr-CA" b="1" dirty="0" smtClean="0"/>
            <a:t>Développement des habiletés sociales </a:t>
          </a:r>
          <a:endParaRPr lang="fr-CA" b="1" dirty="0"/>
        </a:p>
      </dgm:t>
    </dgm:pt>
    <dgm:pt modelId="{CC069246-36FF-4747-BC5F-B92232011B27}" type="parTrans" cxnId="{17CE06F2-C31B-413D-A095-3991B9553586}">
      <dgm:prSet/>
      <dgm:spPr/>
      <dgm:t>
        <a:bodyPr/>
        <a:lstStyle/>
        <a:p>
          <a:endParaRPr lang="fr-CA"/>
        </a:p>
      </dgm:t>
    </dgm:pt>
    <dgm:pt modelId="{2D57042A-E1D7-409E-90FA-2F39C1C25C71}" type="sibTrans" cxnId="{17CE06F2-C31B-413D-A095-3991B9553586}">
      <dgm:prSet/>
      <dgm:spPr/>
      <dgm:t>
        <a:bodyPr/>
        <a:lstStyle/>
        <a:p>
          <a:endParaRPr lang="fr-CA"/>
        </a:p>
      </dgm:t>
    </dgm:pt>
    <dgm:pt modelId="{7C642863-2E2F-4D77-AD2E-4E9FA8A55F31}">
      <dgm:prSet/>
      <dgm:spPr/>
      <dgm:t>
        <a:bodyPr/>
        <a:lstStyle/>
        <a:p>
          <a:r>
            <a:rPr lang="fr-CA" dirty="0" smtClean="0"/>
            <a:t>Ce participant, en mesure d’intégrer rapidement un emploi, sera dirigé vers des activités d’aide à la recherche d’emploi (ex.: identification des emplois disponibles, préparation du curriculum vitae ou de l’entrevue de sélection). Cette recherche d’emploi sera appuyée par un organisme en employabilité ou un agent d’aide à l’emploi.</a:t>
          </a:r>
          <a:endParaRPr lang="fr-CA" dirty="0"/>
        </a:p>
      </dgm:t>
    </dgm:pt>
    <dgm:pt modelId="{98FC382F-017D-44D3-A009-4452CC0BD5A4}" type="parTrans" cxnId="{9C313729-96D4-4B41-8778-040AE6B3784A}">
      <dgm:prSet/>
      <dgm:spPr/>
      <dgm:t>
        <a:bodyPr/>
        <a:lstStyle/>
        <a:p>
          <a:endParaRPr lang="fr-CA"/>
        </a:p>
      </dgm:t>
    </dgm:pt>
    <dgm:pt modelId="{51B9C72C-D077-4A88-BA58-A7C95E6FDE4B}" type="sibTrans" cxnId="{9C313729-96D4-4B41-8778-040AE6B3784A}">
      <dgm:prSet/>
      <dgm:spPr/>
      <dgm:t>
        <a:bodyPr/>
        <a:lstStyle/>
        <a:p>
          <a:endParaRPr lang="fr-CA"/>
        </a:p>
      </dgm:t>
    </dgm:pt>
    <dgm:pt modelId="{5BA6F531-2C4C-458A-948C-6C567A021FE7}">
      <dgm:prSet phldrT="[Texte]"/>
      <dgm:spPr/>
      <dgm:t>
        <a:bodyPr/>
        <a:lstStyle/>
        <a:p>
          <a:r>
            <a:rPr lang="fr-CA" dirty="0" smtClean="0"/>
            <a:t>Ce participant, devant travailler sur ses habiletés d’autonomisation, de communication et d’adaptation sociale, sera dirigé vers des services de développement des habiletés sociales (ex.: services juridiques, services psychosociaux offerts en CLSC, services de toxicomanie, etc.).</a:t>
          </a:r>
          <a:endParaRPr lang="fr-CA" dirty="0"/>
        </a:p>
      </dgm:t>
    </dgm:pt>
    <dgm:pt modelId="{AA032063-2B31-472D-AD21-AE2AA19AF953}" type="sibTrans" cxnId="{57BEF64A-E103-4CE2-BF41-014D81167B08}">
      <dgm:prSet/>
      <dgm:spPr/>
      <dgm:t>
        <a:bodyPr/>
        <a:lstStyle/>
        <a:p>
          <a:endParaRPr lang="fr-CA"/>
        </a:p>
      </dgm:t>
    </dgm:pt>
    <dgm:pt modelId="{39495EA5-AF88-49E3-9EFD-A43BE841640F}" type="parTrans" cxnId="{57BEF64A-E103-4CE2-BF41-014D81167B08}">
      <dgm:prSet/>
      <dgm:spPr/>
      <dgm:t>
        <a:bodyPr/>
        <a:lstStyle/>
        <a:p>
          <a:endParaRPr lang="fr-CA"/>
        </a:p>
      </dgm:t>
    </dgm:pt>
    <dgm:pt modelId="{D3FE6903-9C71-4A5D-993D-8450544D7EB5}">
      <dgm:prSet phldrT="[Texte]"/>
      <dgm:spPr/>
      <dgm:t>
        <a:bodyPr/>
        <a:lstStyle/>
        <a:p>
          <a:r>
            <a:rPr lang="fr-CA" b="1" dirty="0" smtClean="0"/>
            <a:t>Recherche intensive d’emploi </a:t>
          </a:r>
          <a:endParaRPr lang="fr-CA" b="1" dirty="0"/>
        </a:p>
      </dgm:t>
    </dgm:pt>
    <dgm:pt modelId="{32204D3B-EE18-4F34-A1EF-46AD39CDB5DB}" type="sibTrans" cxnId="{31C77969-BCD4-4121-8A9A-30D43256F27A}">
      <dgm:prSet/>
      <dgm:spPr/>
      <dgm:t>
        <a:bodyPr/>
        <a:lstStyle/>
        <a:p>
          <a:endParaRPr lang="fr-CA"/>
        </a:p>
      </dgm:t>
    </dgm:pt>
    <dgm:pt modelId="{3D6E582A-8089-4BDF-9DDB-74FA74F0EEC2}" type="parTrans" cxnId="{31C77969-BCD4-4121-8A9A-30D43256F27A}">
      <dgm:prSet/>
      <dgm:spPr/>
      <dgm:t>
        <a:bodyPr/>
        <a:lstStyle/>
        <a:p>
          <a:endParaRPr lang="fr-CA"/>
        </a:p>
      </dgm:t>
    </dgm:pt>
    <dgm:pt modelId="{5EECDC38-3BB9-48BD-AD7C-5AA21BAA2476}" type="pres">
      <dgm:prSet presAssocID="{D7E6384C-DFE6-4FC2-B91D-7F84B0DD03A1}" presName="theList" presStyleCnt="0">
        <dgm:presLayoutVars>
          <dgm:dir/>
          <dgm:animLvl val="lvl"/>
          <dgm:resizeHandles val="exact"/>
        </dgm:presLayoutVars>
      </dgm:prSet>
      <dgm:spPr/>
      <dgm:t>
        <a:bodyPr/>
        <a:lstStyle/>
        <a:p>
          <a:endParaRPr lang="fr-CA"/>
        </a:p>
      </dgm:t>
    </dgm:pt>
    <dgm:pt modelId="{20DBF2C7-17CA-4ECC-AD70-5DC7CDD00287}" type="pres">
      <dgm:prSet presAssocID="{D3FE6903-9C71-4A5D-993D-8450544D7EB5}" presName="compNode" presStyleCnt="0"/>
      <dgm:spPr/>
    </dgm:pt>
    <dgm:pt modelId="{7C364321-7D77-47AC-8179-5D6E3CE325F9}" type="pres">
      <dgm:prSet presAssocID="{D3FE6903-9C71-4A5D-993D-8450544D7EB5}" presName="aNode" presStyleLbl="bgShp" presStyleIdx="0" presStyleCnt="3"/>
      <dgm:spPr/>
      <dgm:t>
        <a:bodyPr/>
        <a:lstStyle/>
        <a:p>
          <a:endParaRPr lang="fr-CA"/>
        </a:p>
      </dgm:t>
    </dgm:pt>
    <dgm:pt modelId="{EBA14A7C-0661-4377-85C2-470C996705D2}" type="pres">
      <dgm:prSet presAssocID="{D3FE6903-9C71-4A5D-993D-8450544D7EB5}" presName="textNode" presStyleLbl="bgShp" presStyleIdx="0" presStyleCnt="3"/>
      <dgm:spPr/>
      <dgm:t>
        <a:bodyPr/>
        <a:lstStyle/>
        <a:p>
          <a:endParaRPr lang="fr-CA"/>
        </a:p>
      </dgm:t>
    </dgm:pt>
    <dgm:pt modelId="{A813F164-D71B-44A2-A348-233039B6BDB5}" type="pres">
      <dgm:prSet presAssocID="{D3FE6903-9C71-4A5D-993D-8450544D7EB5}" presName="compChildNode" presStyleCnt="0"/>
      <dgm:spPr/>
    </dgm:pt>
    <dgm:pt modelId="{5EB169C6-1551-489F-BD6D-95957301D52C}" type="pres">
      <dgm:prSet presAssocID="{D3FE6903-9C71-4A5D-993D-8450544D7EB5}" presName="theInnerList" presStyleCnt="0"/>
      <dgm:spPr/>
    </dgm:pt>
    <dgm:pt modelId="{0331E347-6CD3-4C87-8DED-3BCCB9FB13C2}" type="pres">
      <dgm:prSet presAssocID="{7C642863-2E2F-4D77-AD2E-4E9FA8A55F31}" presName="childNode" presStyleLbl="node1" presStyleIdx="0" presStyleCnt="3">
        <dgm:presLayoutVars>
          <dgm:bulletEnabled val="1"/>
        </dgm:presLayoutVars>
      </dgm:prSet>
      <dgm:spPr/>
      <dgm:t>
        <a:bodyPr/>
        <a:lstStyle/>
        <a:p>
          <a:endParaRPr lang="fr-CA"/>
        </a:p>
      </dgm:t>
    </dgm:pt>
    <dgm:pt modelId="{E358FFEA-241B-4FA1-B6D9-06BB2589041B}" type="pres">
      <dgm:prSet presAssocID="{D3FE6903-9C71-4A5D-993D-8450544D7EB5}" presName="aSpace" presStyleCnt="0"/>
      <dgm:spPr/>
    </dgm:pt>
    <dgm:pt modelId="{A6F4EB85-B935-4EA8-9E91-A3A35CBA5DA0}" type="pres">
      <dgm:prSet presAssocID="{016B2415-4634-4CD2-9BFC-18B5AE1D1B3D}" presName="compNode" presStyleCnt="0"/>
      <dgm:spPr/>
    </dgm:pt>
    <dgm:pt modelId="{A2183DC4-5AB9-4535-9DB4-ECF5E10D0606}" type="pres">
      <dgm:prSet presAssocID="{016B2415-4634-4CD2-9BFC-18B5AE1D1B3D}" presName="aNode" presStyleLbl="bgShp" presStyleIdx="1" presStyleCnt="3"/>
      <dgm:spPr/>
      <dgm:t>
        <a:bodyPr/>
        <a:lstStyle/>
        <a:p>
          <a:endParaRPr lang="fr-CA"/>
        </a:p>
      </dgm:t>
    </dgm:pt>
    <dgm:pt modelId="{835A80A9-BAB3-4A72-B905-55D61AF93420}" type="pres">
      <dgm:prSet presAssocID="{016B2415-4634-4CD2-9BFC-18B5AE1D1B3D}" presName="textNode" presStyleLbl="bgShp" presStyleIdx="1" presStyleCnt="3"/>
      <dgm:spPr/>
      <dgm:t>
        <a:bodyPr/>
        <a:lstStyle/>
        <a:p>
          <a:endParaRPr lang="fr-CA"/>
        </a:p>
      </dgm:t>
    </dgm:pt>
    <dgm:pt modelId="{E03A241B-5FD1-4C08-891B-71B3853F4492}" type="pres">
      <dgm:prSet presAssocID="{016B2415-4634-4CD2-9BFC-18B5AE1D1B3D}" presName="compChildNode" presStyleCnt="0"/>
      <dgm:spPr/>
    </dgm:pt>
    <dgm:pt modelId="{298B2096-D17D-41D7-88DE-F16D0540A61D}" type="pres">
      <dgm:prSet presAssocID="{016B2415-4634-4CD2-9BFC-18B5AE1D1B3D}" presName="theInnerList" presStyleCnt="0"/>
      <dgm:spPr/>
    </dgm:pt>
    <dgm:pt modelId="{6796F31D-DB9E-41CD-8D3C-D7416C7D29F8}" type="pres">
      <dgm:prSet presAssocID="{6E7A2142-635D-45DB-A181-5D6DA30584B3}" presName="childNode" presStyleLbl="node1" presStyleIdx="1" presStyleCnt="3">
        <dgm:presLayoutVars>
          <dgm:bulletEnabled val="1"/>
        </dgm:presLayoutVars>
      </dgm:prSet>
      <dgm:spPr/>
      <dgm:t>
        <a:bodyPr/>
        <a:lstStyle/>
        <a:p>
          <a:endParaRPr lang="fr-CA"/>
        </a:p>
      </dgm:t>
    </dgm:pt>
    <dgm:pt modelId="{B0BF9DEB-0625-4A02-A241-6D1A07F212B8}" type="pres">
      <dgm:prSet presAssocID="{016B2415-4634-4CD2-9BFC-18B5AE1D1B3D}" presName="aSpace" presStyleCnt="0"/>
      <dgm:spPr/>
    </dgm:pt>
    <dgm:pt modelId="{DED2D763-7749-49A1-B882-C7D1130C044B}" type="pres">
      <dgm:prSet presAssocID="{A3985D64-C7EF-4129-9B45-3EECDC58C1FA}" presName="compNode" presStyleCnt="0"/>
      <dgm:spPr/>
    </dgm:pt>
    <dgm:pt modelId="{37F9F196-A05D-4F04-9F26-533861A00044}" type="pres">
      <dgm:prSet presAssocID="{A3985D64-C7EF-4129-9B45-3EECDC58C1FA}" presName="aNode" presStyleLbl="bgShp" presStyleIdx="2" presStyleCnt="3"/>
      <dgm:spPr/>
      <dgm:t>
        <a:bodyPr/>
        <a:lstStyle/>
        <a:p>
          <a:endParaRPr lang="fr-CA"/>
        </a:p>
      </dgm:t>
    </dgm:pt>
    <dgm:pt modelId="{22A879D7-FE3F-4291-AD73-F20552D28D25}" type="pres">
      <dgm:prSet presAssocID="{A3985D64-C7EF-4129-9B45-3EECDC58C1FA}" presName="textNode" presStyleLbl="bgShp" presStyleIdx="2" presStyleCnt="3"/>
      <dgm:spPr/>
      <dgm:t>
        <a:bodyPr/>
        <a:lstStyle/>
        <a:p>
          <a:endParaRPr lang="fr-CA"/>
        </a:p>
      </dgm:t>
    </dgm:pt>
    <dgm:pt modelId="{0F27D7C5-F088-47B2-B4DF-94F0BB5122CC}" type="pres">
      <dgm:prSet presAssocID="{A3985D64-C7EF-4129-9B45-3EECDC58C1FA}" presName="compChildNode" presStyleCnt="0"/>
      <dgm:spPr/>
    </dgm:pt>
    <dgm:pt modelId="{8DE42EDA-ED59-4AFA-A1C1-59544B5C7150}" type="pres">
      <dgm:prSet presAssocID="{A3985D64-C7EF-4129-9B45-3EECDC58C1FA}" presName="theInnerList" presStyleCnt="0"/>
      <dgm:spPr/>
    </dgm:pt>
    <dgm:pt modelId="{FCC78E56-F3D8-4C53-A1B5-3C5A6E68F898}" type="pres">
      <dgm:prSet presAssocID="{5BA6F531-2C4C-458A-948C-6C567A021FE7}" presName="childNode" presStyleLbl="node1" presStyleIdx="2" presStyleCnt="3" custLinFactNeighborX="1778" custLinFactNeighborY="-257">
        <dgm:presLayoutVars>
          <dgm:bulletEnabled val="1"/>
        </dgm:presLayoutVars>
      </dgm:prSet>
      <dgm:spPr/>
      <dgm:t>
        <a:bodyPr/>
        <a:lstStyle/>
        <a:p>
          <a:endParaRPr lang="fr-CA"/>
        </a:p>
      </dgm:t>
    </dgm:pt>
  </dgm:ptLst>
  <dgm:cxnLst>
    <dgm:cxn modelId="{93626F13-2849-4C81-BAAA-E4C635E2450E}" srcId="{D7E6384C-DFE6-4FC2-B91D-7F84B0DD03A1}" destId="{016B2415-4634-4CD2-9BFC-18B5AE1D1B3D}" srcOrd="1" destOrd="0" parTransId="{C3443692-A846-44DB-9C62-11D49BB23FCC}" sibTransId="{72EAAB26-A256-4780-BA36-7292290F1EF5}"/>
    <dgm:cxn modelId="{04570D90-CAED-49D3-AD43-D1D1521CDE52}" type="presOf" srcId="{5BA6F531-2C4C-458A-948C-6C567A021FE7}" destId="{FCC78E56-F3D8-4C53-A1B5-3C5A6E68F898}" srcOrd="0" destOrd="0" presId="urn:microsoft.com/office/officeart/2005/8/layout/lProcess2"/>
    <dgm:cxn modelId="{3CD6041A-3EE8-48F6-BEC7-AD7A966D9425}" type="presOf" srcId="{D7E6384C-DFE6-4FC2-B91D-7F84B0DD03A1}" destId="{5EECDC38-3BB9-48BD-AD7C-5AA21BAA2476}" srcOrd="0" destOrd="0" presId="urn:microsoft.com/office/officeart/2005/8/layout/lProcess2"/>
    <dgm:cxn modelId="{31C77969-BCD4-4121-8A9A-30D43256F27A}" srcId="{D7E6384C-DFE6-4FC2-B91D-7F84B0DD03A1}" destId="{D3FE6903-9C71-4A5D-993D-8450544D7EB5}" srcOrd="0" destOrd="0" parTransId="{3D6E582A-8089-4BDF-9DDB-74FA74F0EEC2}" sibTransId="{32204D3B-EE18-4F34-A1EF-46AD39CDB5DB}"/>
    <dgm:cxn modelId="{17CE06F2-C31B-413D-A095-3991B9553586}" srcId="{D7E6384C-DFE6-4FC2-B91D-7F84B0DD03A1}" destId="{A3985D64-C7EF-4129-9B45-3EECDC58C1FA}" srcOrd="2" destOrd="0" parTransId="{CC069246-36FF-4747-BC5F-B92232011B27}" sibTransId="{2D57042A-E1D7-409E-90FA-2F39C1C25C71}"/>
    <dgm:cxn modelId="{2EB7CB37-8B5F-4659-9446-FEF44D32B94E}" type="presOf" srcId="{A3985D64-C7EF-4129-9B45-3EECDC58C1FA}" destId="{37F9F196-A05D-4F04-9F26-533861A00044}" srcOrd="0" destOrd="0" presId="urn:microsoft.com/office/officeart/2005/8/layout/lProcess2"/>
    <dgm:cxn modelId="{DE4D3A88-AC4F-43D6-85DA-1F5ABBF87DCF}" type="presOf" srcId="{7C642863-2E2F-4D77-AD2E-4E9FA8A55F31}" destId="{0331E347-6CD3-4C87-8DED-3BCCB9FB13C2}" srcOrd="0" destOrd="0" presId="urn:microsoft.com/office/officeart/2005/8/layout/lProcess2"/>
    <dgm:cxn modelId="{14CFB38A-ADD8-47C9-B8C5-0D1F3D4F6F78}" type="presOf" srcId="{A3985D64-C7EF-4129-9B45-3EECDC58C1FA}" destId="{22A879D7-FE3F-4291-AD73-F20552D28D25}" srcOrd="1" destOrd="0" presId="urn:microsoft.com/office/officeart/2005/8/layout/lProcess2"/>
    <dgm:cxn modelId="{848650E2-38F3-4179-9E91-015487308F5B}" type="presOf" srcId="{6E7A2142-635D-45DB-A181-5D6DA30584B3}" destId="{6796F31D-DB9E-41CD-8D3C-D7416C7D29F8}" srcOrd="0" destOrd="0" presId="urn:microsoft.com/office/officeart/2005/8/layout/lProcess2"/>
    <dgm:cxn modelId="{33B95FE1-80C3-4AFE-936E-7F13C674118F}" type="presOf" srcId="{D3FE6903-9C71-4A5D-993D-8450544D7EB5}" destId="{EBA14A7C-0661-4377-85C2-470C996705D2}" srcOrd="1" destOrd="0" presId="urn:microsoft.com/office/officeart/2005/8/layout/lProcess2"/>
    <dgm:cxn modelId="{E46D3439-C335-43F1-A1CB-774B911786F8}" type="presOf" srcId="{D3FE6903-9C71-4A5D-993D-8450544D7EB5}" destId="{7C364321-7D77-47AC-8179-5D6E3CE325F9}" srcOrd="0" destOrd="0" presId="urn:microsoft.com/office/officeart/2005/8/layout/lProcess2"/>
    <dgm:cxn modelId="{63204793-26F1-4ACD-99F5-673A24C98FC6}" type="presOf" srcId="{016B2415-4634-4CD2-9BFC-18B5AE1D1B3D}" destId="{835A80A9-BAB3-4A72-B905-55D61AF93420}" srcOrd="1" destOrd="0" presId="urn:microsoft.com/office/officeart/2005/8/layout/lProcess2"/>
    <dgm:cxn modelId="{57BEF64A-E103-4CE2-BF41-014D81167B08}" srcId="{A3985D64-C7EF-4129-9B45-3EECDC58C1FA}" destId="{5BA6F531-2C4C-458A-948C-6C567A021FE7}" srcOrd="0" destOrd="0" parTransId="{39495EA5-AF88-49E3-9EFD-A43BE841640F}" sibTransId="{AA032063-2B31-472D-AD21-AE2AA19AF953}"/>
    <dgm:cxn modelId="{63B9E6A1-F866-420C-B369-46F37E9A73CC}" srcId="{016B2415-4634-4CD2-9BFC-18B5AE1D1B3D}" destId="{6E7A2142-635D-45DB-A181-5D6DA30584B3}" srcOrd="0" destOrd="0" parTransId="{EB04F908-06EC-4BE8-9775-4F3417903F7A}" sibTransId="{4CCC6543-DFEA-44BD-810B-3B73AF8DEA44}"/>
    <dgm:cxn modelId="{E04BA4DF-13E0-44AE-8BA1-D89954DC3DBE}" type="presOf" srcId="{016B2415-4634-4CD2-9BFC-18B5AE1D1B3D}" destId="{A2183DC4-5AB9-4535-9DB4-ECF5E10D0606}" srcOrd="0" destOrd="0" presId="urn:microsoft.com/office/officeart/2005/8/layout/lProcess2"/>
    <dgm:cxn modelId="{9C313729-96D4-4B41-8778-040AE6B3784A}" srcId="{D3FE6903-9C71-4A5D-993D-8450544D7EB5}" destId="{7C642863-2E2F-4D77-AD2E-4E9FA8A55F31}" srcOrd="0" destOrd="0" parTransId="{98FC382F-017D-44D3-A009-4452CC0BD5A4}" sibTransId="{51B9C72C-D077-4A88-BA58-A7C95E6FDE4B}"/>
    <dgm:cxn modelId="{241DB5DE-643F-4099-960C-965F419C037B}" type="presParOf" srcId="{5EECDC38-3BB9-48BD-AD7C-5AA21BAA2476}" destId="{20DBF2C7-17CA-4ECC-AD70-5DC7CDD00287}" srcOrd="0" destOrd="0" presId="urn:microsoft.com/office/officeart/2005/8/layout/lProcess2"/>
    <dgm:cxn modelId="{645B0482-FB7B-43AB-97E5-EF299C239488}" type="presParOf" srcId="{20DBF2C7-17CA-4ECC-AD70-5DC7CDD00287}" destId="{7C364321-7D77-47AC-8179-5D6E3CE325F9}" srcOrd="0" destOrd="0" presId="urn:microsoft.com/office/officeart/2005/8/layout/lProcess2"/>
    <dgm:cxn modelId="{5CD47BE6-6562-4CDF-A127-37645959CB8A}" type="presParOf" srcId="{20DBF2C7-17CA-4ECC-AD70-5DC7CDD00287}" destId="{EBA14A7C-0661-4377-85C2-470C996705D2}" srcOrd="1" destOrd="0" presId="urn:microsoft.com/office/officeart/2005/8/layout/lProcess2"/>
    <dgm:cxn modelId="{236836B2-AA7E-4B13-AB3C-982C761DE4ED}" type="presParOf" srcId="{20DBF2C7-17CA-4ECC-AD70-5DC7CDD00287}" destId="{A813F164-D71B-44A2-A348-233039B6BDB5}" srcOrd="2" destOrd="0" presId="urn:microsoft.com/office/officeart/2005/8/layout/lProcess2"/>
    <dgm:cxn modelId="{5C1F081C-45AC-418E-A6F3-0F3BFB749BA1}" type="presParOf" srcId="{A813F164-D71B-44A2-A348-233039B6BDB5}" destId="{5EB169C6-1551-489F-BD6D-95957301D52C}" srcOrd="0" destOrd="0" presId="urn:microsoft.com/office/officeart/2005/8/layout/lProcess2"/>
    <dgm:cxn modelId="{04FD6050-429D-48F8-8249-0FBF5594A291}" type="presParOf" srcId="{5EB169C6-1551-489F-BD6D-95957301D52C}" destId="{0331E347-6CD3-4C87-8DED-3BCCB9FB13C2}" srcOrd="0" destOrd="0" presId="urn:microsoft.com/office/officeart/2005/8/layout/lProcess2"/>
    <dgm:cxn modelId="{306A16E9-D7D3-4271-8D33-A6B9BBB57EEE}" type="presParOf" srcId="{5EECDC38-3BB9-48BD-AD7C-5AA21BAA2476}" destId="{E358FFEA-241B-4FA1-B6D9-06BB2589041B}" srcOrd="1" destOrd="0" presId="urn:microsoft.com/office/officeart/2005/8/layout/lProcess2"/>
    <dgm:cxn modelId="{1C092E3D-AE8F-4D44-814B-14522FE6A131}" type="presParOf" srcId="{5EECDC38-3BB9-48BD-AD7C-5AA21BAA2476}" destId="{A6F4EB85-B935-4EA8-9E91-A3A35CBA5DA0}" srcOrd="2" destOrd="0" presId="urn:microsoft.com/office/officeart/2005/8/layout/lProcess2"/>
    <dgm:cxn modelId="{B89A7B42-E914-4A33-AE06-67720ABA57E0}" type="presParOf" srcId="{A6F4EB85-B935-4EA8-9E91-A3A35CBA5DA0}" destId="{A2183DC4-5AB9-4535-9DB4-ECF5E10D0606}" srcOrd="0" destOrd="0" presId="urn:microsoft.com/office/officeart/2005/8/layout/lProcess2"/>
    <dgm:cxn modelId="{AC0318DD-5BD5-4F02-A3E7-1F61776295AD}" type="presParOf" srcId="{A6F4EB85-B935-4EA8-9E91-A3A35CBA5DA0}" destId="{835A80A9-BAB3-4A72-B905-55D61AF93420}" srcOrd="1" destOrd="0" presId="urn:microsoft.com/office/officeart/2005/8/layout/lProcess2"/>
    <dgm:cxn modelId="{56C9414B-B04E-4EB0-A049-D2E987D5AF70}" type="presParOf" srcId="{A6F4EB85-B935-4EA8-9E91-A3A35CBA5DA0}" destId="{E03A241B-5FD1-4C08-891B-71B3853F4492}" srcOrd="2" destOrd="0" presId="urn:microsoft.com/office/officeart/2005/8/layout/lProcess2"/>
    <dgm:cxn modelId="{E800781E-5C3E-4521-BB53-A69B486B3479}" type="presParOf" srcId="{E03A241B-5FD1-4C08-891B-71B3853F4492}" destId="{298B2096-D17D-41D7-88DE-F16D0540A61D}" srcOrd="0" destOrd="0" presId="urn:microsoft.com/office/officeart/2005/8/layout/lProcess2"/>
    <dgm:cxn modelId="{4D3A803A-ABF5-4D97-BD49-AD5CF2B7965C}" type="presParOf" srcId="{298B2096-D17D-41D7-88DE-F16D0540A61D}" destId="{6796F31D-DB9E-41CD-8D3C-D7416C7D29F8}" srcOrd="0" destOrd="0" presId="urn:microsoft.com/office/officeart/2005/8/layout/lProcess2"/>
    <dgm:cxn modelId="{D70D8B21-9798-4A51-BE25-528950F3D2E0}" type="presParOf" srcId="{5EECDC38-3BB9-48BD-AD7C-5AA21BAA2476}" destId="{B0BF9DEB-0625-4A02-A241-6D1A07F212B8}" srcOrd="3" destOrd="0" presId="urn:microsoft.com/office/officeart/2005/8/layout/lProcess2"/>
    <dgm:cxn modelId="{987BC938-5D1D-45CB-9A94-705E7D5F0803}" type="presParOf" srcId="{5EECDC38-3BB9-48BD-AD7C-5AA21BAA2476}" destId="{DED2D763-7749-49A1-B882-C7D1130C044B}" srcOrd="4" destOrd="0" presId="urn:microsoft.com/office/officeart/2005/8/layout/lProcess2"/>
    <dgm:cxn modelId="{0A1C9A6F-8D71-4AA4-A883-EB1FC96B8840}" type="presParOf" srcId="{DED2D763-7749-49A1-B882-C7D1130C044B}" destId="{37F9F196-A05D-4F04-9F26-533861A00044}" srcOrd="0" destOrd="0" presId="urn:microsoft.com/office/officeart/2005/8/layout/lProcess2"/>
    <dgm:cxn modelId="{B5F8E573-3BC7-4E73-939B-66A5D3CFE844}" type="presParOf" srcId="{DED2D763-7749-49A1-B882-C7D1130C044B}" destId="{22A879D7-FE3F-4291-AD73-F20552D28D25}" srcOrd="1" destOrd="0" presId="urn:microsoft.com/office/officeart/2005/8/layout/lProcess2"/>
    <dgm:cxn modelId="{1127F18D-9F8C-4221-BE7E-403C871485D4}" type="presParOf" srcId="{DED2D763-7749-49A1-B882-C7D1130C044B}" destId="{0F27D7C5-F088-47B2-B4DF-94F0BB5122CC}" srcOrd="2" destOrd="0" presId="urn:microsoft.com/office/officeart/2005/8/layout/lProcess2"/>
    <dgm:cxn modelId="{BDF86B4C-C74B-4280-AC97-8CA257EE79A0}" type="presParOf" srcId="{0F27D7C5-F088-47B2-B4DF-94F0BB5122CC}" destId="{8DE42EDA-ED59-4AFA-A1C1-59544B5C7150}" srcOrd="0" destOrd="0" presId="urn:microsoft.com/office/officeart/2005/8/layout/lProcess2"/>
    <dgm:cxn modelId="{A95C36F0-F8A4-4690-AE02-1A5939AA77D7}" type="presParOf" srcId="{8DE42EDA-ED59-4AFA-A1C1-59544B5C7150}" destId="{FCC78E56-F3D8-4C53-A1B5-3C5A6E68F898}" srcOrd="0"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85488-0864-4E4A-B3FE-FAB5612015DF}">
      <dsp:nvSpPr>
        <dsp:cNvPr id="0" name=""/>
        <dsp:cNvSpPr/>
      </dsp:nvSpPr>
      <dsp:spPr>
        <a:xfrm>
          <a:off x="-4641033" y="-711507"/>
          <a:ext cx="5528289" cy="5528289"/>
        </a:xfrm>
        <a:prstGeom prst="blockArc">
          <a:avLst>
            <a:gd name="adj1" fmla="val 18900000"/>
            <a:gd name="adj2" fmla="val 2700000"/>
            <a:gd name="adj3" fmla="val 391"/>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09B56C-7534-4F0F-A510-EBD09EDCC34E}">
      <dsp:nvSpPr>
        <dsp:cNvPr id="0" name=""/>
        <dsp:cNvSpPr/>
      </dsp:nvSpPr>
      <dsp:spPr>
        <a:xfrm>
          <a:off x="464710" y="315613"/>
          <a:ext cx="7709051" cy="631555"/>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297" tIns="48260" rIns="48260" bIns="48260" numCol="1" spcCol="1270" anchor="ctr" anchorCtr="0">
          <a:noAutofit/>
        </a:bodyPr>
        <a:lstStyle/>
        <a:p>
          <a:pPr lvl="0" algn="l" defTabSz="844550">
            <a:lnSpc>
              <a:spcPct val="90000"/>
            </a:lnSpc>
            <a:spcBef>
              <a:spcPct val="0"/>
            </a:spcBef>
            <a:spcAft>
              <a:spcPct val="35000"/>
            </a:spcAft>
          </a:pPr>
          <a:r>
            <a:rPr lang="fr-CA" altLang="fr-FR" sz="1900" kern="1200" dirty="0" smtClean="0">
              <a:solidFill>
                <a:schemeClr val="bg1"/>
              </a:solidFill>
              <a:latin typeface="+mn-lt"/>
              <a:ea typeface="ＭＳ Ｐゴシック" panose="020B0600070205080204" pitchFamily="34" charset="-128"/>
              <a:cs typeface="Arial" panose="020B0604020202020204" pitchFamily="34" charset="0"/>
            </a:rPr>
            <a:t>Accompagner vers l’emploi les personnes sans contraintes afin de favoriser leur autonomie financière.</a:t>
          </a:r>
          <a:endParaRPr lang="fr-CA" sz="1900" kern="1200" dirty="0">
            <a:solidFill>
              <a:schemeClr val="bg1"/>
            </a:solidFill>
            <a:latin typeface="+mn-lt"/>
          </a:endParaRPr>
        </a:p>
      </dsp:txBody>
      <dsp:txXfrm>
        <a:off x="464710" y="315613"/>
        <a:ext cx="7709051" cy="631555"/>
      </dsp:txXfrm>
    </dsp:sp>
    <dsp:sp modelId="{0361163A-F1C5-4D41-8D5A-D4A27A826B93}">
      <dsp:nvSpPr>
        <dsp:cNvPr id="0" name=""/>
        <dsp:cNvSpPr/>
      </dsp:nvSpPr>
      <dsp:spPr>
        <a:xfrm>
          <a:off x="69988" y="236669"/>
          <a:ext cx="789444" cy="789444"/>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D718CA-809D-42E3-A78F-D91B65A951C8}">
      <dsp:nvSpPr>
        <dsp:cNvPr id="0" name=""/>
        <dsp:cNvSpPr/>
      </dsp:nvSpPr>
      <dsp:spPr>
        <a:xfrm>
          <a:off x="826795" y="1263111"/>
          <a:ext cx="7346965" cy="631555"/>
        </a:xfrm>
        <a:prstGeom prst="rect">
          <a:avLst/>
        </a:prstGeom>
        <a:solidFill>
          <a:schemeClr val="accent1">
            <a:shade val="50000"/>
            <a:hueOff val="180718"/>
            <a:satOff val="-3780"/>
            <a:lumOff val="210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297" tIns="48260" rIns="48260" bIns="48260" numCol="1" spcCol="1270" anchor="ctr" anchorCtr="0">
          <a:noAutofit/>
        </a:bodyPr>
        <a:lstStyle/>
        <a:p>
          <a:pPr lvl="0" algn="l" defTabSz="844550">
            <a:lnSpc>
              <a:spcPct val="90000"/>
            </a:lnSpc>
            <a:spcBef>
              <a:spcPct val="0"/>
            </a:spcBef>
            <a:spcAft>
              <a:spcPct val="35000"/>
            </a:spcAft>
          </a:pPr>
          <a:r>
            <a:rPr lang="fr-CA" sz="1900" kern="1200" dirty="0" smtClean="0">
              <a:latin typeface="+mn-lt"/>
            </a:rPr>
            <a:t>Développer le potentiel des personnes, notamment par la formation.</a:t>
          </a:r>
          <a:endParaRPr lang="fr-CA" sz="1900" kern="1200" dirty="0">
            <a:latin typeface="+mn-lt"/>
          </a:endParaRPr>
        </a:p>
      </dsp:txBody>
      <dsp:txXfrm>
        <a:off x="826795" y="1263111"/>
        <a:ext cx="7346965" cy="631555"/>
      </dsp:txXfrm>
    </dsp:sp>
    <dsp:sp modelId="{DF8674D5-893F-4B1D-ABC5-86DD8AF0D296}">
      <dsp:nvSpPr>
        <dsp:cNvPr id="0" name=""/>
        <dsp:cNvSpPr/>
      </dsp:nvSpPr>
      <dsp:spPr>
        <a:xfrm>
          <a:off x="432073" y="1184166"/>
          <a:ext cx="789444" cy="789444"/>
        </a:xfrm>
        <a:prstGeom prst="ellipse">
          <a:avLst/>
        </a:prstGeom>
        <a:solidFill>
          <a:schemeClr val="lt1">
            <a:hueOff val="0"/>
            <a:satOff val="0"/>
            <a:lumOff val="0"/>
            <a:alphaOff val="0"/>
          </a:schemeClr>
        </a:solidFill>
        <a:ln w="25400" cap="flat" cmpd="sng" algn="ctr">
          <a:solidFill>
            <a:schemeClr val="accent1">
              <a:shade val="50000"/>
              <a:hueOff val="180718"/>
              <a:satOff val="-3780"/>
              <a:lumOff val="21031"/>
              <a:alphaOff val="0"/>
            </a:schemeClr>
          </a:solidFill>
          <a:prstDash val="solid"/>
        </a:ln>
        <a:effectLst/>
      </dsp:spPr>
      <dsp:style>
        <a:lnRef idx="2">
          <a:scrgbClr r="0" g="0" b="0"/>
        </a:lnRef>
        <a:fillRef idx="1">
          <a:scrgbClr r="0" g="0" b="0"/>
        </a:fillRef>
        <a:effectRef idx="0">
          <a:scrgbClr r="0" g="0" b="0"/>
        </a:effectRef>
        <a:fontRef idx="minor"/>
      </dsp:style>
    </dsp:sp>
    <dsp:sp modelId="{A06681D5-0ACC-4142-A6F2-4B3E0F639177}">
      <dsp:nvSpPr>
        <dsp:cNvPr id="0" name=""/>
        <dsp:cNvSpPr/>
      </dsp:nvSpPr>
      <dsp:spPr>
        <a:xfrm>
          <a:off x="826795" y="2210608"/>
          <a:ext cx="7346965" cy="631555"/>
        </a:xfrm>
        <a:prstGeom prst="rect">
          <a:avLst/>
        </a:prstGeom>
        <a:solidFill>
          <a:schemeClr val="accent1">
            <a:shade val="50000"/>
            <a:hueOff val="361436"/>
            <a:satOff val="-7560"/>
            <a:lumOff val="420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297" tIns="48260" rIns="48260" bIns="48260" numCol="1" spcCol="1270" anchor="ctr" anchorCtr="0">
          <a:noAutofit/>
        </a:bodyPr>
        <a:lstStyle/>
        <a:p>
          <a:pPr lvl="0" algn="l" defTabSz="844550">
            <a:lnSpc>
              <a:spcPct val="90000"/>
            </a:lnSpc>
            <a:spcBef>
              <a:spcPct val="0"/>
            </a:spcBef>
            <a:spcAft>
              <a:spcPct val="35000"/>
            </a:spcAft>
          </a:pPr>
          <a:r>
            <a:rPr lang="fr-CA" altLang="fr-FR" sz="1900" kern="1200" dirty="0" smtClean="0">
              <a:solidFill>
                <a:schemeClr val="bg1"/>
              </a:solidFill>
              <a:latin typeface="+mn-lt"/>
              <a:ea typeface="ＭＳ Ｐゴシック" panose="020B0600070205080204" pitchFamily="34" charset="-128"/>
              <a:cs typeface="Arial" panose="020B0604020202020204" pitchFamily="34" charset="0"/>
            </a:rPr>
            <a:t>Réduire l’exclusion et la dépendance à l’aide financière gouvernementale aux personnes et aux familles.</a:t>
          </a:r>
          <a:endParaRPr lang="fr-CA" sz="1900" kern="1200" dirty="0">
            <a:solidFill>
              <a:schemeClr val="bg1"/>
            </a:solidFill>
            <a:latin typeface="+mn-lt"/>
            <a:ea typeface="ＭＳ Ｐゴシック" panose="020B0600070205080204" pitchFamily="34" charset="-128"/>
            <a:cs typeface="Arial" panose="020B0604020202020204" pitchFamily="34" charset="0"/>
          </a:endParaRPr>
        </a:p>
      </dsp:txBody>
      <dsp:txXfrm>
        <a:off x="826795" y="2210608"/>
        <a:ext cx="7346965" cy="631555"/>
      </dsp:txXfrm>
    </dsp:sp>
    <dsp:sp modelId="{BC3E1BE9-5F57-4F4F-8E24-35102A352812}">
      <dsp:nvSpPr>
        <dsp:cNvPr id="0" name=""/>
        <dsp:cNvSpPr/>
      </dsp:nvSpPr>
      <dsp:spPr>
        <a:xfrm>
          <a:off x="432073" y="2131664"/>
          <a:ext cx="789444" cy="789444"/>
        </a:xfrm>
        <a:prstGeom prst="ellipse">
          <a:avLst/>
        </a:prstGeom>
        <a:solidFill>
          <a:schemeClr val="lt1">
            <a:hueOff val="0"/>
            <a:satOff val="0"/>
            <a:lumOff val="0"/>
            <a:alphaOff val="0"/>
          </a:schemeClr>
        </a:solidFill>
        <a:ln w="25400" cap="flat" cmpd="sng" algn="ctr">
          <a:solidFill>
            <a:schemeClr val="accent1">
              <a:shade val="50000"/>
              <a:hueOff val="361436"/>
              <a:satOff val="-7560"/>
              <a:lumOff val="42063"/>
              <a:alphaOff val="0"/>
            </a:schemeClr>
          </a:solidFill>
          <a:prstDash val="solid"/>
        </a:ln>
        <a:effectLst/>
      </dsp:spPr>
      <dsp:style>
        <a:lnRef idx="2">
          <a:scrgbClr r="0" g="0" b="0"/>
        </a:lnRef>
        <a:fillRef idx="1">
          <a:scrgbClr r="0" g="0" b="0"/>
        </a:fillRef>
        <a:effectRef idx="0">
          <a:scrgbClr r="0" g="0" b="0"/>
        </a:effectRef>
        <a:fontRef idx="minor"/>
      </dsp:style>
    </dsp:sp>
    <dsp:sp modelId="{4139CB29-E9CA-4705-8985-791775FE45F9}">
      <dsp:nvSpPr>
        <dsp:cNvPr id="0" name=""/>
        <dsp:cNvSpPr/>
      </dsp:nvSpPr>
      <dsp:spPr>
        <a:xfrm>
          <a:off x="464710" y="3158105"/>
          <a:ext cx="7709051" cy="631555"/>
        </a:xfrm>
        <a:prstGeom prst="rect">
          <a:avLst/>
        </a:prstGeom>
        <a:solidFill>
          <a:schemeClr val="accent1">
            <a:shade val="50000"/>
            <a:hueOff val="180718"/>
            <a:satOff val="-3780"/>
            <a:lumOff val="210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297" tIns="48260" rIns="48260" bIns="48260" numCol="1" spcCol="1270" anchor="ctr" anchorCtr="0">
          <a:noAutofit/>
        </a:bodyPr>
        <a:lstStyle/>
        <a:p>
          <a:pPr lvl="0" algn="l" defTabSz="844550">
            <a:lnSpc>
              <a:spcPct val="90000"/>
            </a:lnSpc>
            <a:spcBef>
              <a:spcPct val="0"/>
            </a:spcBef>
            <a:spcAft>
              <a:spcPct val="35000"/>
            </a:spcAft>
          </a:pPr>
          <a:r>
            <a:rPr lang="fr-CA" altLang="fr-FR" sz="1900" kern="1200" dirty="0" smtClean="0">
              <a:solidFill>
                <a:schemeClr val="bg1"/>
              </a:solidFill>
              <a:latin typeface="+mn-lt"/>
              <a:ea typeface="ＭＳ Ｐゴシック" panose="020B0600070205080204" pitchFamily="34" charset="-128"/>
              <a:cs typeface="Arial" panose="020B0604020202020204" pitchFamily="34" charset="0"/>
            </a:rPr>
            <a:t>Soutenir les personnes en leur donnant un soutien adapté pour qu’elles contribuent au développement social et économique du Québec.</a:t>
          </a:r>
          <a:endParaRPr lang="fr-CA" altLang="fr-FR" sz="1900" kern="1200" dirty="0">
            <a:solidFill>
              <a:srgbClr val="00B050"/>
            </a:solidFill>
            <a:latin typeface="+mn-lt"/>
            <a:ea typeface="ＭＳ Ｐゴシック" panose="020B0600070205080204" pitchFamily="34" charset="-128"/>
            <a:cs typeface="Arial" panose="020B0604020202020204" pitchFamily="34" charset="0"/>
          </a:endParaRPr>
        </a:p>
      </dsp:txBody>
      <dsp:txXfrm>
        <a:off x="464710" y="3158105"/>
        <a:ext cx="7709051" cy="631555"/>
      </dsp:txXfrm>
    </dsp:sp>
    <dsp:sp modelId="{1193AB8E-4384-423A-98A8-ACF3A70123BB}">
      <dsp:nvSpPr>
        <dsp:cNvPr id="0" name=""/>
        <dsp:cNvSpPr/>
      </dsp:nvSpPr>
      <dsp:spPr>
        <a:xfrm>
          <a:off x="69988" y="3079161"/>
          <a:ext cx="789444" cy="789444"/>
        </a:xfrm>
        <a:prstGeom prst="ellipse">
          <a:avLst/>
        </a:prstGeom>
        <a:solidFill>
          <a:schemeClr val="lt1">
            <a:hueOff val="0"/>
            <a:satOff val="0"/>
            <a:lumOff val="0"/>
            <a:alphaOff val="0"/>
          </a:schemeClr>
        </a:solidFill>
        <a:ln w="25400" cap="flat" cmpd="sng" algn="ctr">
          <a:solidFill>
            <a:schemeClr val="accent1">
              <a:shade val="50000"/>
              <a:hueOff val="180718"/>
              <a:satOff val="-3780"/>
              <a:lumOff val="2103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72519-53FE-4A45-835B-E209E8147D43}">
      <dsp:nvSpPr>
        <dsp:cNvPr id="0" name=""/>
        <dsp:cNvSpPr/>
      </dsp:nvSpPr>
      <dsp:spPr>
        <a:xfrm>
          <a:off x="0" y="946617"/>
          <a:ext cx="1678545" cy="1678545"/>
        </a:xfrm>
        <a:prstGeom prst="ellipse">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fr-CA" sz="1700" b="1" kern="1200" dirty="0" smtClean="0"/>
            <a:t>Jeunes</a:t>
          </a:r>
          <a:endParaRPr lang="fr-CA" sz="1700" b="1" kern="1200" dirty="0"/>
        </a:p>
      </dsp:txBody>
      <dsp:txXfrm>
        <a:off x="245817" y="1192434"/>
        <a:ext cx="1186911" cy="1186911"/>
      </dsp:txXfrm>
    </dsp:sp>
    <dsp:sp modelId="{DC001E61-2E36-4896-84E6-F0841673813A}">
      <dsp:nvSpPr>
        <dsp:cNvPr id="0" name=""/>
        <dsp:cNvSpPr/>
      </dsp:nvSpPr>
      <dsp:spPr>
        <a:xfrm>
          <a:off x="1656181" y="938056"/>
          <a:ext cx="1678545" cy="1678545"/>
        </a:xfrm>
        <a:prstGeom prst="ellipse">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fr-CA" sz="1700" b="1" kern="1200" dirty="0" smtClean="0"/>
            <a:t>Personnes seules</a:t>
          </a:r>
          <a:endParaRPr lang="fr-CA" sz="1700" b="1" kern="1200" dirty="0"/>
        </a:p>
      </dsp:txBody>
      <dsp:txXfrm>
        <a:off x="1901998" y="1183873"/>
        <a:ext cx="1186911" cy="1186911"/>
      </dsp:txXfrm>
    </dsp:sp>
    <dsp:sp modelId="{F7C3DEF5-7FEF-42C4-B830-BFED3A9CCA7A}">
      <dsp:nvSpPr>
        <dsp:cNvPr id="0" name=""/>
        <dsp:cNvSpPr/>
      </dsp:nvSpPr>
      <dsp:spPr>
        <a:xfrm>
          <a:off x="3362014" y="930251"/>
          <a:ext cx="1678545" cy="1678545"/>
        </a:xfrm>
        <a:prstGeom prst="ellipse">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fr-CA" altLang="fr-FR" sz="1700" b="1" kern="1200" dirty="0" smtClean="0">
              <a:latin typeface="+mn-lt"/>
              <a:ea typeface="ＭＳ Ｐゴシック" panose="020B0600070205080204" pitchFamily="34" charset="-128"/>
              <a:cs typeface="Arial" panose="020B0604020202020204" pitchFamily="34" charset="0"/>
            </a:rPr>
            <a:t>Personnes issues de familles ayant été prestataires</a:t>
          </a:r>
          <a:endParaRPr lang="fr-CA" sz="1700" b="1" kern="1200" dirty="0">
            <a:latin typeface="+mn-lt"/>
          </a:endParaRPr>
        </a:p>
      </dsp:txBody>
      <dsp:txXfrm>
        <a:off x="3607831" y="1176068"/>
        <a:ext cx="1186911" cy="11869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260C5-9D17-4A82-9CFB-48F5747827F6}">
      <dsp:nvSpPr>
        <dsp:cNvPr id="0" name=""/>
        <dsp:cNvSpPr/>
      </dsp:nvSpPr>
      <dsp:spPr>
        <a:xfrm rot="10800000">
          <a:off x="1237241" y="310"/>
          <a:ext cx="4405449" cy="510392"/>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5069" tIns="45720" rIns="85344" bIns="45720" numCol="1" spcCol="1270" anchor="ctr" anchorCtr="0">
          <a:noAutofit/>
        </a:bodyPr>
        <a:lstStyle/>
        <a:p>
          <a:pPr lvl="0" algn="ctr" defTabSz="533400">
            <a:lnSpc>
              <a:spcPct val="90000"/>
            </a:lnSpc>
            <a:spcBef>
              <a:spcPct val="0"/>
            </a:spcBef>
            <a:spcAft>
              <a:spcPct val="35000"/>
            </a:spcAft>
          </a:pPr>
          <a:r>
            <a:rPr lang="fr-CA" sz="1200" b="0" kern="1200" dirty="0" smtClean="0"/>
            <a:t>Être âgé de 58 ans ou plus</a:t>
          </a:r>
          <a:endParaRPr lang="fr-CA" sz="1200" b="0" kern="1200" dirty="0"/>
        </a:p>
      </dsp:txBody>
      <dsp:txXfrm rot="10800000">
        <a:off x="1364839" y="310"/>
        <a:ext cx="4277851" cy="510392"/>
      </dsp:txXfrm>
    </dsp:sp>
    <dsp:sp modelId="{AE585E6F-DFBE-44F7-9ACA-1D1B1CC53C47}">
      <dsp:nvSpPr>
        <dsp:cNvPr id="0" name=""/>
        <dsp:cNvSpPr/>
      </dsp:nvSpPr>
      <dsp:spPr>
        <a:xfrm>
          <a:off x="982045" y="310"/>
          <a:ext cx="510392" cy="510392"/>
        </a:xfrm>
        <a:prstGeom prst="ellipse">
          <a:avLst/>
        </a:prstGeom>
        <a:solidFill>
          <a:schemeClr val="accent1">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99BC80B4-BAC3-4794-9701-1AE142A74FEB}">
      <dsp:nvSpPr>
        <dsp:cNvPr id="0" name=""/>
        <dsp:cNvSpPr/>
      </dsp:nvSpPr>
      <dsp:spPr>
        <a:xfrm rot="10800000">
          <a:off x="1237241" y="652592"/>
          <a:ext cx="4405449" cy="510392"/>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5069" tIns="45720" rIns="85344" bIns="45720" numCol="1" spcCol="1270" anchor="ctr" anchorCtr="0">
          <a:noAutofit/>
        </a:bodyPr>
        <a:lstStyle/>
        <a:p>
          <a:pPr lvl="0" algn="ctr" defTabSz="533400">
            <a:lnSpc>
              <a:spcPct val="90000"/>
            </a:lnSpc>
            <a:spcBef>
              <a:spcPct val="0"/>
            </a:spcBef>
            <a:spcAft>
              <a:spcPct val="35000"/>
            </a:spcAft>
          </a:pPr>
          <a:r>
            <a:rPr lang="fr-CA" sz="1200" b="0" kern="1200" dirty="0" smtClean="0">
              <a:latin typeface="+mn-lt"/>
              <a:ea typeface="Calibri" panose="020F0502020204030204" pitchFamily="34" charset="0"/>
            </a:rPr>
            <a:t>Soins constants procurés à un adulte autre que son conjoint</a:t>
          </a:r>
          <a:endParaRPr lang="fr-CA" sz="1200" b="0" kern="1200" dirty="0">
            <a:latin typeface="+mn-lt"/>
          </a:endParaRPr>
        </a:p>
      </dsp:txBody>
      <dsp:txXfrm rot="10800000">
        <a:off x="1364839" y="652592"/>
        <a:ext cx="4277851" cy="510392"/>
      </dsp:txXfrm>
    </dsp:sp>
    <dsp:sp modelId="{CEA4A8D1-C272-4A37-8B66-4BF2FDBEA197}">
      <dsp:nvSpPr>
        <dsp:cNvPr id="0" name=""/>
        <dsp:cNvSpPr/>
      </dsp:nvSpPr>
      <dsp:spPr>
        <a:xfrm>
          <a:off x="982045" y="652592"/>
          <a:ext cx="510392" cy="510392"/>
        </a:xfrm>
        <a:prstGeom prst="ellipse">
          <a:avLst/>
        </a:prstGeom>
        <a:solidFill>
          <a:schemeClr val="accent1">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7B87AE7B-1A08-43EF-8DDF-BB8C0994EB6D}">
      <dsp:nvSpPr>
        <dsp:cNvPr id="0" name=""/>
        <dsp:cNvSpPr/>
      </dsp:nvSpPr>
      <dsp:spPr>
        <a:xfrm rot="10800000">
          <a:off x="1237241" y="1304874"/>
          <a:ext cx="4405449" cy="510392"/>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5069" tIns="45720" rIns="85344" bIns="45720" numCol="1" spcCol="1270" anchor="ctr" anchorCtr="0">
          <a:noAutofit/>
        </a:bodyPr>
        <a:lstStyle/>
        <a:p>
          <a:pPr lvl="0" algn="ctr" defTabSz="533400">
            <a:lnSpc>
              <a:spcPct val="90000"/>
            </a:lnSpc>
            <a:spcBef>
              <a:spcPct val="0"/>
            </a:spcBef>
            <a:spcAft>
              <a:spcPct val="35000"/>
            </a:spcAft>
          </a:pPr>
          <a:r>
            <a:rPr lang="fr-CA" sz="1200" b="0" kern="1200" dirty="0" smtClean="0">
              <a:latin typeface="+mn-lt"/>
              <a:ea typeface="Calibri" panose="020F0502020204030204" pitchFamily="34" charset="0"/>
            </a:rPr>
            <a:t>Garde d’un enfant handicapé à charge</a:t>
          </a:r>
          <a:endParaRPr lang="fr-CA" sz="1200" b="0" kern="1200" dirty="0">
            <a:latin typeface="+mn-lt"/>
          </a:endParaRPr>
        </a:p>
      </dsp:txBody>
      <dsp:txXfrm rot="10800000">
        <a:off x="1364839" y="1304874"/>
        <a:ext cx="4277851" cy="510392"/>
      </dsp:txXfrm>
    </dsp:sp>
    <dsp:sp modelId="{91B5C192-0FC8-4A8B-837F-33A42FADFA58}">
      <dsp:nvSpPr>
        <dsp:cNvPr id="0" name=""/>
        <dsp:cNvSpPr/>
      </dsp:nvSpPr>
      <dsp:spPr>
        <a:xfrm>
          <a:off x="982045" y="1304874"/>
          <a:ext cx="510392" cy="510392"/>
        </a:xfrm>
        <a:prstGeom prst="ellipse">
          <a:avLst/>
        </a:prstGeom>
        <a:solidFill>
          <a:schemeClr val="accent1">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E2AB8FA0-748C-42C4-BEEC-67486236F30F}">
      <dsp:nvSpPr>
        <dsp:cNvPr id="0" name=""/>
        <dsp:cNvSpPr/>
      </dsp:nvSpPr>
      <dsp:spPr>
        <a:xfrm rot="10800000">
          <a:off x="1237241" y="1957157"/>
          <a:ext cx="4405449" cy="510392"/>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5069" tIns="45720" rIns="85344" bIns="45720" numCol="1" spcCol="1270" anchor="ctr" anchorCtr="0">
          <a:noAutofit/>
        </a:bodyPr>
        <a:lstStyle/>
        <a:p>
          <a:pPr lvl="0" algn="ctr" defTabSz="533400">
            <a:lnSpc>
              <a:spcPct val="100000"/>
            </a:lnSpc>
            <a:spcBef>
              <a:spcPct val="0"/>
            </a:spcBef>
            <a:spcAft>
              <a:spcPts val="0"/>
            </a:spcAft>
          </a:pPr>
          <a:r>
            <a:rPr lang="fr-CA" sz="1200" b="0" kern="1200" dirty="0" smtClean="0">
              <a:latin typeface="+mn-lt"/>
              <a:ea typeface="Calibri" panose="020F0502020204030204" pitchFamily="34" charset="0"/>
            </a:rPr>
            <a:t>Famille monoparentale avec un enfant à charge </a:t>
          </a:r>
        </a:p>
        <a:p>
          <a:pPr lvl="0" algn="ctr" defTabSz="533400">
            <a:lnSpc>
              <a:spcPct val="100000"/>
            </a:lnSpc>
            <a:spcBef>
              <a:spcPct val="0"/>
            </a:spcBef>
            <a:spcAft>
              <a:spcPts val="0"/>
            </a:spcAft>
          </a:pPr>
          <a:r>
            <a:rPr lang="fr-CA" sz="1200" b="0" kern="1200" dirty="0" smtClean="0">
              <a:latin typeface="+mn-lt"/>
              <a:ea typeface="Calibri" panose="020F0502020204030204" pitchFamily="34" charset="0"/>
            </a:rPr>
            <a:t>de moins de 5 ans</a:t>
          </a:r>
          <a:endParaRPr lang="fr-CA" sz="1200" b="0" kern="1200" dirty="0">
            <a:latin typeface="+mn-lt"/>
          </a:endParaRPr>
        </a:p>
      </dsp:txBody>
      <dsp:txXfrm rot="10800000">
        <a:off x="1364839" y="1957157"/>
        <a:ext cx="4277851" cy="510392"/>
      </dsp:txXfrm>
    </dsp:sp>
    <dsp:sp modelId="{59D0879D-52B2-40DA-A6AE-0839CF8CB63D}">
      <dsp:nvSpPr>
        <dsp:cNvPr id="0" name=""/>
        <dsp:cNvSpPr/>
      </dsp:nvSpPr>
      <dsp:spPr>
        <a:xfrm>
          <a:off x="982045" y="1957157"/>
          <a:ext cx="510392" cy="510392"/>
        </a:xfrm>
        <a:prstGeom prst="ellipse">
          <a:avLst/>
        </a:prstGeom>
        <a:solidFill>
          <a:schemeClr val="accent1">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CDEB7-50DC-43F2-9E01-10E49377AAFB}">
      <dsp:nvSpPr>
        <dsp:cNvPr id="0" name=""/>
        <dsp:cNvSpPr/>
      </dsp:nvSpPr>
      <dsp:spPr>
        <a:xfrm flipV="1">
          <a:off x="1454864" y="1648"/>
          <a:ext cx="171629" cy="56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l" defTabSz="222250">
            <a:lnSpc>
              <a:spcPct val="90000"/>
            </a:lnSpc>
            <a:spcBef>
              <a:spcPct val="0"/>
            </a:spcBef>
            <a:spcAft>
              <a:spcPct val="35000"/>
            </a:spcAft>
          </a:pPr>
          <a:endParaRPr lang="fr-CA" sz="500" kern="1200" dirty="0"/>
        </a:p>
      </dsp:txBody>
      <dsp:txXfrm rot="10800000">
        <a:off x="1454864" y="1648"/>
        <a:ext cx="171629" cy="56937"/>
      </dsp:txXfrm>
    </dsp:sp>
    <dsp:sp modelId="{9CFE72FF-F2B2-4069-A7E2-C5FACFF82B1C}">
      <dsp:nvSpPr>
        <dsp:cNvPr id="0" name=""/>
        <dsp:cNvSpPr/>
      </dsp:nvSpPr>
      <dsp:spPr>
        <a:xfrm>
          <a:off x="1454864"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D83D4-A926-458C-B2F3-56C1D705CB6E}">
      <dsp:nvSpPr>
        <dsp:cNvPr id="0" name=""/>
        <dsp:cNvSpPr/>
      </dsp:nvSpPr>
      <dsp:spPr>
        <a:xfrm>
          <a:off x="2164798"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C99E94-AB7A-457F-9771-C9AC652395A2}">
      <dsp:nvSpPr>
        <dsp:cNvPr id="0" name=""/>
        <dsp:cNvSpPr/>
      </dsp:nvSpPr>
      <dsp:spPr>
        <a:xfrm>
          <a:off x="2875293"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59ECA7-2B0B-4F16-874E-5B7C3D11CFDF}">
      <dsp:nvSpPr>
        <dsp:cNvPr id="0" name=""/>
        <dsp:cNvSpPr/>
      </dsp:nvSpPr>
      <dsp:spPr>
        <a:xfrm>
          <a:off x="3585226"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D2829C-A244-4589-917E-867C0CD6DB5D}">
      <dsp:nvSpPr>
        <dsp:cNvPr id="0" name=""/>
        <dsp:cNvSpPr/>
      </dsp:nvSpPr>
      <dsp:spPr>
        <a:xfrm>
          <a:off x="4295721"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E74360-5554-42E8-9CBF-620981BCB12D}">
      <dsp:nvSpPr>
        <dsp:cNvPr id="0" name=""/>
        <dsp:cNvSpPr/>
      </dsp:nvSpPr>
      <dsp:spPr>
        <a:xfrm>
          <a:off x="5005655"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816997-1480-4243-9A98-350F9587D4D4}">
      <dsp:nvSpPr>
        <dsp:cNvPr id="0" name=""/>
        <dsp:cNvSpPr/>
      </dsp:nvSpPr>
      <dsp:spPr>
        <a:xfrm>
          <a:off x="5716150" y="58586"/>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6655C6-7C26-4D08-AE9D-A42F4DBB6E21}">
      <dsp:nvSpPr>
        <dsp:cNvPr id="0" name=""/>
        <dsp:cNvSpPr/>
      </dsp:nvSpPr>
      <dsp:spPr>
        <a:xfrm>
          <a:off x="1454864" y="152121"/>
          <a:ext cx="5116572" cy="748283"/>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fr-CA" altLang="fr-FR" sz="1600" b="1" kern="1200" dirty="0" smtClean="0">
              <a:latin typeface="+mn-lt"/>
              <a:ea typeface="ＭＳ Ｐゴシック" panose="020B0600070205080204" pitchFamily="34" charset="-128"/>
              <a:cs typeface="Arial" panose="020B0604020202020204" pitchFamily="34" charset="0"/>
            </a:rPr>
            <a:t>38 $ par semaine</a:t>
          </a:r>
          <a:r>
            <a:rPr lang="fr-CA" altLang="fr-FR" sz="1600" b="0" kern="1200" dirty="0" smtClean="0">
              <a:latin typeface="+mn-lt"/>
              <a:ea typeface="ＭＳ Ｐゴシック" panose="020B0600070205080204" pitchFamily="34" charset="-128"/>
              <a:cs typeface="Arial" panose="020B0604020202020204" pitchFamily="34" charset="0"/>
            </a:rPr>
            <a:t>, par </a:t>
          </a:r>
          <a:r>
            <a:rPr lang="fr-CA" altLang="fr-FR" sz="1600" kern="1200" dirty="0" smtClean="0">
              <a:latin typeface="+mn-lt"/>
              <a:ea typeface="ＭＳ Ｐゴシック" panose="020B0600070205080204" pitchFamily="34" charset="-128"/>
              <a:cs typeface="Arial" panose="020B0604020202020204" pitchFamily="34" charset="0"/>
            </a:rPr>
            <a:t>adulte,</a:t>
          </a:r>
          <a:br>
            <a:rPr lang="fr-CA" altLang="fr-FR" sz="1600" kern="1200" dirty="0" smtClean="0">
              <a:latin typeface="+mn-lt"/>
              <a:ea typeface="ＭＳ Ｐゴシック" panose="020B0600070205080204" pitchFamily="34" charset="-128"/>
              <a:cs typeface="Arial" panose="020B0604020202020204" pitchFamily="34" charset="0"/>
            </a:rPr>
          </a:br>
          <a:r>
            <a:rPr lang="fr-CA" altLang="fr-FR" sz="1600" kern="1200" dirty="0" smtClean="0">
              <a:latin typeface="+mn-lt"/>
              <a:ea typeface="ＭＳ Ｐゴシック" panose="020B0600070205080204" pitchFamily="34" charset="-128"/>
              <a:cs typeface="Arial" panose="020B0604020202020204" pitchFamily="34" charset="0"/>
            </a:rPr>
            <a:t>pour la </a:t>
          </a:r>
          <a:r>
            <a:rPr lang="fr-CA" altLang="fr-FR" sz="1600" b="1" kern="1200" dirty="0" smtClean="0">
              <a:latin typeface="+mn-lt"/>
              <a:ea typeface="ＭＳ Ｐゴシック" panose="020B0600070205080204" pitchFamily="34" charset="-128"/>
              <a:cs typeface="Arial" panose="020B0604020202020204" pitchFamily="34" charset="0"/>
            </a:rPr>
            <a:t>recherche active d’emploi</a:t>
          </a:r>
          <a:endParaRPr lang="fr-CA" sz="1600" b="1" kern="1200" dirty="0">
            <a:latin typeface="+mn-lt"/>
          </a:endParaRPr>
        </a:p>
      </dsp:txBody>
      <dsp:txXfrm>
        <a:off x="1454864" y="152121"/>
        <a:ext cx="5116572" cy="748283"/>
      </dsp:txXfrm>
    </dsp:sp>
    <dsp:sp modelId="{2324F380-6A8E-4EA7-B049-B082CCC1BB69}">
      <dsp:nvSpPr>
        <dsp:cNvPr id="0" name=""/>
        <dsp:cNvSpPr/>
      </dsp:nvSpPr>
      <dsp:spPr>
        <a:xfrm flipH="1" flipV="1">
          <a:off x="1454864" y="1035759"/>
          <a:ext cx="56923" cy="53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l" defTabSz="222250">
            <a:lnSpc>
              <a:spcPct val="90000"/>
            </a:lnSpc>
            <a:spcBef>
              <a:spcPct val="0"/>
            </a:spcBef>
            <a:spcAft>
              <a:spcPct val="35000"/>
            </a:spcAft>
          </a:pPr>
          <a:endParaRPr lang="fr-CA" sz="500" kern="1200" dirty="0"/>
        </a:p>
      </dsp:txBody>
      <dsp:txXfrm rot="10800000">
        <a:off x="1454864" y="1035759"/>
        <a:ext cx="56923" cy="53232"/>
      </dsp:txXfrm>
    </dsp:sp>
    <dsp:sp modelId="{7395D846-C800-498C-A105-C68D4FD5626D}">
      <dsp:nvSpPr>
        <dsp:cNvPr id="0" name=""/>
        <dsp:cNvSpPr/>
      </dsp:nvSpPr>
      <dsp:spPr>
        <a:xfrm>
          <a:off x="1454864"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F8082F-13AF-4193-8F2D-B1A4C87A9093}">
      <dsp:nvSpPr>
        <dsp:cNvPr id="0" name=""/>
        <dsp:cNvSpPr/>
      </dsp:nvSpPr>
      <dsp:spPr>
        <a:xfrm>
          <a:off x="2164798"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D94420-289D-4B2A-9EFF-F7E725CC49BE}">
      <dsp:nvSpPr>
        <dsp:cNvPr id="0" name=""/>
        <dsp:cNvSpPr/>
      </dsp:nvSpPr>
      <dsp:spPr>
        <a:xfrm>
          <a:off x="2875293"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E27758-5F1E-4F49-AD01-4170BC5AD567}">
      <dsp:nvSpPr>
        <dsp:cNvPr id="0" name=""/>
        <dsp:cNvSpPr/>
      </dsp:nvSpPr>
      <dsp:spPr>
        <a:xfrm>
          <a:off x="3585226"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0C8E6B-DDC5-457F-B815-21BED989BBCC}">
      <dsp:nvSpPr>
        <dsp:cNvPr id="0" name=""/>
        <dsp:cNvSpPr/>
      </dsp:nvSpPr>
      <dsp:spPr>
        <a:xfrm>
          <a:off x="4295721"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F7EF75-D53A-444B-99BB-764302C88E59}">
      <dsp:nvSpPr>
        <dsp:cNvPr id="0" name=""/>
        <dsp:cNvSpPr/>
      </dsp:nvSpPr>
      <dsp:spPr>
        <a:xfrm>
          <a:off x="5005655"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2035CB-C0DB-4110-B136-2BA564E4DE87}">
      <dsp:nvSpPr>
        <dsp:cNvPr id="0" name=""/>
        <dsp:cNvSpPr/>
      </dsp:nvSpPr>
      <dsp:spPr>
        <a:xfrm>
          <a:off x="5716150" y="1088991"/>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49CE58-6B79-49E1-99A2-9F622D92C7C1}">
      <dsp:nvSpPr>
        <dsp:cNvPr id="0" name=""/>
        <dsp:cNvSpPr/>
      </dsp:nvSpPr>
      <dsp:spPr>
        <a:xfrm>
          <a:off x="1454864" y="1182526"/>
          <a:ext cx="5116572" cy="748283"/>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fr-CA" altLang="fr-FR" sz="1600" b="1" kern="1200" dirty="0" smtClean="0">
              <a:latin typeface="+mn-lt"/>
              <a:ea typeface="ＭＳ Ｐゴシック" panose="020B0600070205080204" pitchFamily="34" charset="-128"/>
              <a:cs typeface="Arial" panose="020B0604020202020204" pitchFamily="34" charset="0"/>
            </a:rPr>
            <a:t>60 $ par semaine</a:t>
          </a:r>
          <a:r>
            <a:rPr lang="fr-CA" altLang="fr-FR" sz="1600" b="0" kern="1200" dirty="0" smtClean="0">
              <a:latin typeface="+mn-lt"/>
              <a:ea typeface="ＭＳ Ｐゴシック" panose="020B0600070205080204" pitchFamily="34" charset="-128"/>
              <a:cs typeface="Arial" panose="020B0604020202020204" pitchFamily="34" charset="0"/>
            </a:rPr>
            <a:t>, </a:t>
          </a:r>
          <a:r>
            <a:rPr lang="fr-CA" altLang="fr-FR" sz="1600" kern="1200" dirty="0" smtClean="0">
              <a:latin typeface="+mn-lt"/>
              <a:ea typeface="ＭＳ Ｐゴシック" panose="020B0600070205080204" pitchFamily="34" charset="-128"/>
              <a:cs typeface="Arial" panose="020B0604020202020204" pitchFamily="34" charset="0"/>
            </a:rPr>
            <a:t>par adulte, pour</a:t>
          </a:r>
          <a:br>
            <a:rPr lang="fr-CA" altLang="fr-FR" sz="1600" kern="1200" dirty="0" smtClean="0">
              <a:latin typeface="+mn-lt"/>
              <a:ea typeface="ＭＳ Ｐゴシック" panose="020B0600070205080204" pitchFamily="34" charset="-128"/>
              <a:cs typeface="Arial" panose="020B0604020202020204" pitchFamily="34" charset="0"/>
            </a:rPr>
          </a:br>
          <a:r>
            <a:rPr lang="fr-CA" altLang="fr-FR" sz="1600" kern="1200" dirty="0" smtClean="0">
              <a:latin typeface="+mn-lt"/>
              <a:ea typeface="ＭＳ Ｐゴシック" panose="020B0600070205080204" pitchFamily="34" charset="-128"/>
              <a:cs typeface="Arial" panose="020B0604020202020204" pitchFamily="34" charset="0"/>
            </a:rPr>
            <a:t>le </a:t>
          </a:r>
          <a:r>
            <a:rPr lang="fr-CA" altLang="fr-FR" sz="1600" b="1" kern="1200" dirty="0" smtClean="0">
              <a:latin typeface="+mn-lt"/>
              <a:ea typeface="ＭＳ Ｐゴシック" panose="020B0600070205080204" pitchFamily="34" charset="-128"/>
              <a:cs typeface="Arial" panose="020B0604020202020204" pitchFamily="34" charset="0"/>
            </a:rPr>
            <a:t>développement des compétences </a:t>
          </a:r>
          <a:r>
            <a:rPr lang="fr-CA" altLang="fr-FR" sz="1600" b="0" kern="1200" dirty="0" smtClean="0">
              <a:latin typeface="+mn-lt"/>
              <a:ea typeface="ＭＳ Ｐゴシック" panose="020B0600070205080204" pitchFamily="34" charset="-128"/>
              <a:cs typeface="Arial" panose="020B0604020202020204" pitchFamily="34" charset="0"/>
            </a:rPr>
            <a:t>– pour le parent monoparental, ce montant sera de 90 $, par semaine</a:t>
          </a:r>
          <a:endParaRPr lang="fr-CA" sz="1600" b="0" kern="1200" dirty="0">
            <a:latin typeface="+mn-lt"/>
          </a:endParaRPr>
        </a:p>
      </dsp:txBody>
      <dsp:txXfrm>
        <a:off x="1454864" y="1182526"/>
        <a:ext cx="5116572" cy="748283"/>
      </dsp:txXfrm>
    </dsp:sp>
    <dsp:sp modelId="{F225A7F7-0EFA-4190-8A82-74A32875B11D}">
      <dsp:nvSpPr>
        <dsp:cNvPr id="0" name=""/>
        <dsp:cNvSpPr/>
      </dsp:nvSpPr>
      <dsp:spPr>
        <a:xfrm flipH="1" flipV="1">
          <a:off x="1454864" y="2066164"/>
          <a:ext cx="45660" cy="108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l" defTabSz="222250">
            <a:lnSpc>
              <a:spcPct val="90000"/>
            </a:lnSpc>
            <a:spcBef>
              <a:spcPct val="0"/>
            </a:spcBef>
            <a:spcAft>
              <a:spcPct val="35000"/>
            </a:spcAft>
          </a:pPr>
          <a:endParaRPr lang="fr-CA" sz="500" kern="1200" dirty="0"/>
        </a:p>
      </dsp:txBody>
      <dsp:txXfrm rot="10800000">
        <a:off x="1454864" y="2066164"/>
        <a:ext cx="45660" cy="108952"/>
      </dsp:txXfrm>
    </dsp:sp>
    <dsp:sp modelId="{06264AB0-FE84-448E-A890-E39A42E18458}">
      <dsp:nvSpPr>
        <dsp:cNvPr id="0" name=""/>
        <dsp:cNvSpPr/>
      </dsp:nvSpPr>
      <dsp:spPr>
        <a:xfrm>
          <a:off x="1454864"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EAEDFF-AE68-434E-95C9-70363F5B27EE}">
      <dsp:nvSpPr>
        <dsp:cNvPr id="0" name=""/>
        <dsp:cNvSpPr/>
      </dsp:nvSpPr>
      <dsp:spPr>
        <a:xfrm>
          <a:off x="2164798"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24D06F-DFA8-4C0F-833B-5F551B19F01A}">
      <dsp:nvSpPr>
        <dsp:cNvPr id="0" name=""/>
        <dsp:cNvSpPr/>
      </dsp:nvSpPr>
      <dsp:spPr>
        <a:xfrm>
          <a:off x="2875293"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8E86A-60B3-4DBC-BFB4-EB48F474E80F}">
      <dsp:nvSpPr>
        <dsp:cNvPr id="0" name=""/>
        <dsp:cNvSpPr/>
      </dsp:nvSpPr>
      <dsp:spPr>
        <a:xfrm>
          <a:off x="3585226"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A87391-2B39-4169-BF1A-81F1A6122BC8}">
      <dsp:nvSpPr>
        <dsp:cNvPr id="0" name=""/>
        <dsp:cNvSpPr/>
      </dsp:nvSpPr>
      <dsp:spPr>
        <a:xfrm>
          <a:off x="4295721"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541939-953F-46A2-8604-C52B682DA4C4}">
      <dsp:nvSpPr>
        <dsp:cNvPr id="0" name=""/>
        <dsp:cNvSpPr/>
      </dsp:nvSpPr>
      <dsp:spPr>
        <a:xfrm>
          <a:off x="5005655"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F2DA6C-1CC3-4214-8403-1059E4D82E0D}">
      <dsp:nvSpPr>
        <dsp:cNvPr id="0" name=""/>
        <dsp:cNvSpPr/>
      </dsp:nvSpPr>
      <dsp:spPr>
        <a:xfrm>
          <a:off x="5716150" y="2175117"/>
          <a:ext cx="1181913" cy="93535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9F2F5B-A26F-4F8E-8D03-11435674BD6F}">
      <dsp:nvSpPr>
        <dsp:cNvPr id="0" name=""/>
        <dsp:cNvSpPr/>
      </dsp:nvSpPr>
      <dsp:spPr>
        <a:xfrm>
          <a:off x="1454864" y="2268652"/>
          <a:ext cx="5116572" cy="748283"/>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fr-CA" altLang="fr-FR" sz="1600" b="1" kern="1200" dirty="0" smtClean="0">
              <a:latin typeface="+mn-lt"/>
              <a:ea typeface="ＭＳ Ｐゴシック" panose="020B0600070205080204" pitchFamily="34" charset="-128"/>
              <a:cs typeface="Arial" panose="020B0604020202020204" pitchFamily="34" charset="0"/>
            </a:rPr>
            <a:t>38 $ par semaine</a:t>
          </a:r>
          <a:r>
            <a:rPr lang="fr-CA" altLang="fr-FR" sz="1600" b="0" kern="1200" dirty="0" smtClean="0">
              <a:latin typeface="+mn-lt"/>
              <a:ea typeface="ＭＳ Ｐゴシック" panose="020B0600070205080204" pitchFamily="34" charset="-128"/>
              <a:cs typeface="Arial" panose="020B0604020202020204" pitchFamily="34" charset="0"/>
            </a:rPr>
            <a:t>, </a:t>
          </a:r>
          <a:r>
            <a:rPr lang="fr-CA" altLang="fr-FR" sz="1600" kern="1200" dirty="0" smtClean="0">
              <a:latin typeface="+mn-lt"/>
              <a:ea typeface="ＭＳ Ｐゴシック" panose="020B0600070205080204" pitchFamily="34" charset="-128"/>
              <a:cs typeface="Arial" panose="020B0604020202020204" pitchFamily="34" charset="0"/>
            </a:rPr>
            <a:t>par adulte, pour</a:t>
          </a:r>
          <a:br>
            <a:rPr lang="fr-CA" altLang="fr-FR" sz="1600" kern="1200" dirty="0" smtClean="0">
              <a:latin typeface="+mn-lt"/>
              <a:ea typeface="ＭＳ Ｐゴシック" panose="020B0600070205080204" pitchFamily="34" charset="-128"/>
              <a:cs typeface="Arial" panose="020B0604020202020204" pitchFamily="34" charset="0"/>
            </a:rPr>
          </a:br>
          <a:r>
            <a:rPr lang="fr-CA" altLang="fr-FR" sz="1600" kern="1200" dirty="0" smtClean="0">
              <a:latin typeface="+mn-lt"/>
              <a:ea typeface="ＭＳ Ｐゴシック" panose="020B0600070205080204" pitchFamily="34" charset="-128"/>
              <a:cs typeface="Arial" panose="020B0604020202020204" pitchFamily="34" charset="0"/>
            </a:rPr>
            <a:t>le </a:t>
          </a:r>
          <a:r>
            <a:rPr lang="fr-CA" altLang="fr-FR" sz="1600" b="1" kern="1200" dirty="0" smtClean="0">
              <a:latin typeface="+mn-lt"/>
              <a:ea typeface="ＭＳ Ｐゴシック" panose="020B0600070205080204" pitchFamily="34" charset="-128"/>
              <a:cs typeface="Arial" panose="020B0604020202020204" pitchFamily="34" charset="0"/>
            </a:rPr>
            <a:t>développement des habiletés sociales</a:t>
          </a:r>
          <a:endParaRPr lang="fr-CA" sz="1600" b="1" kern="1200" dirty="0">
            <a:latin typeface="+mn-lt"/>
          </a:endParaRPr>
        </a:p>
      </dsp:txBody>
      <dsp:txXfrm>
        <a:off x="1454864" y="2268652"/>
        <a:ext cx="5116572" cy="7482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1741E-57EC-4E54-882C-B215FDD1700C}">
      <dsp:nvSpPr>
        <dsp:cNvPr id="0" name=""/>
        <dsp:cNvSpPr/>
      </dsp:nvSpPr>
      <dsp:spPr>
        <a:xfrm>
          <a:off x="211834" y="964709"/>
          <a:ext cx="3614930" cy="2596543"/>
        </a:xfrm>
        <a:prstGeom prst="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fr-CA" sz="2000" kern="1200" dirty="0" smtClean="0"/>
            <a:t>Prévue pour tout participant qui, au début ou en cours de participation, démontre par un billet médical que son état physique et mental l’empêche pour une période inférieure à 12 semaines de réaliser les engagements inscrits à son plan d’intégration en emploi.</a:t>
          </a:r>
          <a:endParaRPr lang="fr-CA" sz="2000" kern="1200" dirty="0"/>
        </a:p>
      </dsp:txBody>
      <dsp:txXfrm>
        <a:off x="211834" y="964709"/>
        <a:ext cx="3614930" cy="25965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305AD-05C8-4540-A7E5-ECFC39A1B5CB}">
      <dsp:nvSpPr>
        <dsp:cNvPr id="0" name=""/>
        <dsp:cNvSpPr/>
      </dsp:nvSpPr>
      <dsp:spPr>
        <a:xfrm>
          <a:off x="0" y="0"/>
          <a:ext cx="4038600"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030304-F77F-47B1-A4FA-435CE82ECEC7}">
      <dsp:nvSpPr>
        <dsp:cNvPr id="0" name=""/>
        <dsp:cNvSpPr/>
      </dsp:nvSpPr>
      <dsp:spPr>
        <a:xfrm>
          <a:off x="0" y="0"/>
          <a:ext cx="1098746"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CA" sz="1400" b="1" kern="1200" dirty="0" smtClean="0"/>
            <a:t>4 semaines consécutives et plus</a:t>
          </a:r>
          <a:endParaRPr lang="fr-CA" sz="1400" b="1" kern="1200" dirty="0"/>
        </a:p>
      </dsp:txBody>
      <dsp:txXfrm>
        <a:off x="0" y="0"/>
        <a:ext cx="1098746" cy="2262981"/>
      </dsp:txXfrm>
    </dsp:sp>
    <dsp:sp modelId="{6FC31E60-4023-4733-BC8B-0EFD7A0F6878}">
      <dsp:nvSpPr>
        <dsp:cNvPr id="0" name=""/>
        <dsp:cNvSpPr/>
      </dsp:nvSpPr>
      <dsp:spPr>
        <a:xfrm>
          <a:off x="1153823" y="102762"/>
          <a:ext cx="2882373" cy="2055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just" defTabSz="577850">
            <a:lnSpc>
              <a:spcPct val="90000"/>
            </a:lnSpc>
            <a:spcBef>
              <a:spcPct val="0"/>
            </a:spcBef>
            <a:spcAft>
              <a:spcPct val="35000"/>
            </a:spcAft>
          </a:pPr>
          <a:r>
            <a:rPr lang="fr-FR" sz="1300" kern="1200" dirty="0" smtClean="0"/>
            <a:t>Pour pallier un arrêt temporaire pour raison de santé d’une durée de                   </a:t>
          </a:r>
          <a:r>
            <a:rPr lang="fr-FR" sz="1300" b="1" kern="1200" dirty="0" smtClean="0"/>
            <a:t>4 semaines consécutives et plus</a:t>
          </a:r>
          <a:r>
            <a:rPr lang="fr-FR" sz="1300" kern="1200" dirty="0" smtClean="0"/>
            <a:t>, une </a:t>
          </a:r>
          <a:r>
            <a:rPr lang="fr-FR" sz="1300" b="1" kern="1200" dirty="0" smtClean="0"/>
            <a:t>allocation pour arrêt temporaire de 30 $ par semaine</a:t>
          </a:r>
          <a:r>
            <a:rPr lang="fr-FR" sz="1300" kern="1200" dirty="0" smtClean="0"/>
            <a:t> sera versée au participant</a:t>
          </a:r>
          <a:r>
            <a:rPr lang="fr-CA" altLang="fr-FR" sz="1300" kern="1200" dirty="0" smtClean="0">
              <a:latin typeface="Arial" panose="020B0604020202020204" pitchFamily="34" charset="0"/>
              <a:ea typeface="ＭＳ Ｐゴシック" panose="020B0600070205080204" pitchFamily="34" charset="-128"/>
              <a:cs typeface="Arial" panose="020B0604020202020204" pitchFamily="34" charset="0"/>
            </a:rPr>
            <a:t>.</a:t>
          </a:r>
          <a:endParaRPr lang="fr-CA" sz="1300" kern="1200" dirty="0"/>
        </a:p>
      </dsp:txBody>
      <dsp:txXfrm>
        <a:off x="1153823" y="102762"/>
        <a:ext cx="2882373" cy="2055246"/>
      </dsp:txXfrm>
    </dsp:sp>
    <dsp:sp modelId="{E2E3D21A-BD22-47D8-AE66-D55ADC229D87}">
      <dsp:nvSpPr>
        <dsp:cNvPr id="0" name=""/>
        <dsp:cNvSpPr/>
      </dsp:nvSpPr>
      <dsp:spPr>
        <a:xfrm>
          <a:off x="1098746" y="2158009"/>
          <a:ext cx="29374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87E575-E0A9-4FAA-9A96-85597B6D427A}">
      <dsp:nvSpPr>
        <dsp:cNvPr id="0" name=""/>
        <dsp:cNvSpPr/>
      </dsp:nvSpPr>
      <dsp:spPr>
        <a:xfrm>
          <a:off x="0" y="2262981"/>
          <a:ext cx="4038600"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C989A8-6E15-42FD-B5CC-987B32C979DF}">
      <dsp:nvSpPr>
        <dsp:cNvPr id="0" name=""/>
        <dsp:cNvSpPr/>
      </dsp:nvSpPr>
      <dsp:spPr>
        <a:xfrm>
          <a:off x="0" y="2262981"/>
          <a:ext cx="1098746"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CA" sz="1400" b="1" kern="1200" dirty="0" smtClean="0"/>
            <a:t>Moins de      4 semaines consécutives</a:t>
          </a:r>
          <a:endParaRPr lang="fr-CA" sz="1400" b="1" kern="1200" dirty="0"/>
        </a:p>
      </dsp:txBody>
      <dsp:txXfrm>
        <a:off x="0" y="2262981"/>
        <a:ext cx="1098746" cy="2262981"/>
      </dsp:txXfrm>
    </dsp:sp>
    <dsp:sp modelId="{088543D0-8ECA-4047-9D61-DC9F4461446A}">
      <dsp:nvSpPr>
        <dsp:cNvPr id="0" name=""/>
        <dsp:cNvSpPr/>
      </dsp:nvSpPr>
      <dsp:spPr>
        <a:xfrm>
          <a:off x="1153823" y="2365743"/>
          <a:ext cx="2882373" cy="2055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just" defTabSz="577850">
            <a:lnSpc>
              <a:spcPct val="90000"/>
            </a:lnSpc>
            <a:spcBef>
              <a:spcPct val="0"/>
            </a:spcBef>
            <a:spcAft>
              <a:spcPct val="35000"/>
            </a:spcAft>
          </a:pPr>
          <a:r>
            <a:rPr lang="fr-CA" sz="1300" kern="1200" dirty="0" smtClean="0">
              <a:latin typeface="+mn-lt"/>
            </a:rPr>
            <a:t>Dans les cas d’un arrêt de </a:t>
          </a:r>
          <a:r>
            <a:rPr lang="fr-CA" sz="1300" b="1" kern="1200" dirty="0" smtClean="0">
              <a:latin typeface="+mn-lt"/>
            </a:rPr>
            <a:t>moins de           4 semaines consécutives</a:t>
          </a:r>
          <a:r>
            <a:rPr lang="fr-CA" sz="1300" kern="1200" dirty="0" smtClean="0">
              <a:latin typeface="+mn-lt"/>
            </a:rPr>
            <a:t>, l’aide financière qui sera versée </a:t>
          </a:r>
          <a:r>
            <a:rPr lang="fr-CA" sz="1300" b="1" kern="1200" dirty="0" smtClean="0">
              <a:latin typeface="+mn-lt"/>
            </a:rPr>
            <a:t>correspondra à celle à laquelle il aura eu droit selon sa situation </a:t>
          </a:r>
          <a:r>
            <a:rPr lang="fr-CA" sz="1300" kern="1200" dirty="0" smtClean="0">
              <a:latin typeface="+mn-lt"/>
            </a:rPr>
            <a:t>(38 $ par semaine si le participant est en recherche d’emploi ou en développement des habiletés sociales ou 60 $ par semaine s’il est dans le volet développement des compétences).</a:t>
          </a:r>
          <a:endParaRPr lang="fr-CA" sz="1300" kern="1200" dirty="0">
            <a:latin typeface="+mn-lt"/>
          </a:endParaRPr>
        </a:p>
      </dsp:txBody>
      <dsp:txXfrm>
        <a:off x="1153823" y="2365743"/>
        <a:ext cx="2882373" cy="2055246"/>
      </dsp:txXfrm>
    </dsp:sp>
    <dsp:sp modelId="{FDA2D4BD-6118-44C9-ACF9-D64B2DCD38D8}">
      <dsp:nvSpPr>
        <dsp:cNvPr id="0" name=""/>
        <dsp:cNvSpPr/>
      </dsp:nvSpPr>
      <dsp:spPr>
        <a:xfrm>
          <a:off x="1098746" y="4420990"/>
          <a:ext cx="29374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812F4-8E1D-4AB9-865B-A1E2F033C5B5}">
      <dsp:nvSpPr>
        <dsp:cNvPr id="0" name=""/>
        <dsp:cNvSpPr/>
      </dsp:nvSpPr>
      <dsp:spPr>
        <a:xfrm>
          <a:off x="535312" y="250"/>
          <a:ext cx="1919377" cy="1151626"/>
        </a:xfrm>
        <a:prstGeom prst="rect">
          <a:avLst/>
        </a:prstGeom>
        <a:solidFill>
          <a:schemeClr val="accent1">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CA" altLang="fr-FR" sz="1400" kern="1200" dirty="0" smtClean="0">
              <a:ea typeface="Calibri" panose="020F0502020204030204" pitchFamily="34" charset="0"/>
            </a:rPr>
            <a:t>Les </a:t>
          </a:r>
          <a:r>
            <a:rPr lang="fr-CA" altLang="fr-FR" sz="1400" b="1" kern="1200" dirty="0" smtClean="0">
              <a:ea typeface="Calibri" panose="020F0502020204030204" pitchFamily="34" charset="0"/>
            </a:rPr>
            <a:t>activités à réaliser </a:t>
          </a:r>
          <a:r>
            <a:rPr lang="fr-CA" altLang="fr-FR" sz="1400" kern="1200" dirty="0" smtClean="0">
              <a:ea typeface="Calibri" panose="020F0502020204030204" pitchFamily="34" charset="0"/>
            </a:rPr>
            <a:t>en vue de favoriser l’intégration en emploi du participant.</a:t>
          </a:r>
          <a:endParaRPr lang="fr-CA" sz="1400" kern="1200" dirty="0"/>
        </a:p>
      </dsp:txBody>
      <dsp:txXfrm>
        <a:off x="535312" y="250"/>
        <a:ext cx="1919377" cy="1151626"/>
      </dsp:txXfrm>
    </dsp:sp>
    <dsp:sp modelId="{1FC34483-3A83-4168-A2FE-93E8F1E3BDF2}">
      <dsp:nvSpPr>
        <dsp:cNvPr id="0" name=""/>
        <dsp:cNvSpPr/>
      </dsp:nvSpPr>
      <dsp:spPr>
        <a:xfrm>
          <a:off x="2646627" y="250"/>
          <a:ext cx="1919377" cy="1151626"/>
        </a:xfrm>
        <a:prstGeom prst="rect">
          <a:avLst/>
        </a:prstGeom>
        <a:solidFill>
          <a:schemeClr val="accent1">
            <a:shade val="80000"/>
            <a:hueOff val="153123"/>
            <a:satOff val="-2196"/>
            <a:lumOff val="1280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CA" altLang="fr-FR" sz="1400" kern="1200" dirty="0" smtClean="0">
              <a:ea typeface="Calibri" panose="020F0502020204030204" pitchFamily="34" charset="0"/>
            </a:rPr>
            <a:t>Les </a:t>
          </a:r>
          <a:r>
            <a:rPr lang="fr-CA" altLang="fr-FR" sz="1400" b="1" kern="1200" dirty="0" smtClean="0">
              <a:ea typeface="Calibri" panose="020F0502020204030204" pitchFamily="34" charset="0"/>
            </a:rPr>
            <a:t>engagements</a:t>
          </a:r>
          <a:r>
            <a:rPr lang="fr-CA" altLang="fr-FR" sz="1400" kern="1200" dirty="0" smtClean="0">
              <a:ea typeface="Calibri" panose="020F0502020204030204" pitchFamily="34" charset="0"/>
            </a:rPr>
            <a:t> que devra respecter le participant.</a:t>
          </a:r>
          <a:endParaRPr lang="fr-CA" sz="1400" kern="1200" dirty="0"/>
        </a:p>
      </dsp:txBody>
      <dsp:txXfrm>
        <a:off x="2646627" y="250"/>
        <a:ext cx="1919377" cy="1151626"/>
      </dsp:txXfrm>
    </dsp:sp>
    <dsp:sp modelId="{D7E326BE-D7B0-4C10-841B-7992FC0F268E}">
      <dsp:nvSpPr>
        <dsp:cNvPr id="0" name=""/>
        <dsp:cNvSpPr/>
      </dsp:nvSpPr>
      <dsp:spPr>
        <a:xfrm>
          <a:off x="4757942" y="250"/>
          <a:ext cx="1919377" cy="1151626"/>
        </a:xfrm>
        <a:prstGeom prst="rect">
          <a:avLst/>
        </a:prstGeom>
        <a:solidFill>
          <a:schemeClr val="accent1">
            <a:shade val="80000"/>
            <a:hueOff val="306246"/>
            <a:satOff val="-4392"/>
            <a:lumOff val="256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CA" altLang="fr-FR" sz="1400" kern="1200" dirty="0" smtClean="0">
              <a:ea typeface="Calibri" panose="020F0502020204030204" pitchFamily="34" charset="0"/>
            </a:rPr>
            <a:t>Les </a:t>
          </a:r>
          <a:r>
            <a:rPr lang="fr-CA" altLang="fr-FR" sz="1400" b="1" kern="1200" dirty="0" smtClean="0">
              <a:ea typeface="Calibri" panose="020F0502020204030204" pitchFamily="34" charset="0"/>
            </a:rPr>
            <a:t>situations</a:t>
          </a:r>
          <a:r>
            <a:rPr lang="fr-CA" altLang="fr-FR" sz="1400" kern="1200" dirty="0" smtClean="0">
              <a:ea typeface="Calibri" panose="020F0502020204030204" pitchFamily="34" charset="0"/>
            </a:rPr>
            <a:t> qui entraîneront la fin de </a:t>
          </a:r>
          <a:r>
            <a:rPr lang="fr-CA" altLang="fr-FR" sz="1400" b="0" kern="1200" dirty="0" smtClean="0">
              <a:solidFill>
                <a:schemeClr val="bg1"/>
              </a:solidFill>
              <a:ea typeface="Calibri" panose="020F0502020204030204" pitchFamily="34" charset="0"/>
            </a:rPr>
            <a:t>ce plan.</a:t>
          </a:r>
          <a:endParaRPr lang="fr-CA" sz="1400" b="0" kern="1200" dirty="0">
            <a:solidFill>
              <a:schemeClr val="bg1"/>
            </a:solidFill>
          </a:endParaRPr>
        </a:p>
      </dsp:txBody>
      <dsp:txXfrm>
        <a:off x="4757942" y="250"/>
        <a:ext cx="1919377" cy="11516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64321-7D77-47AC-8179-5D6E3CE325F9}">
      <dsp:nvSpPr>
        <dsp:cNvPr id="0" name=""/>
        <dsp:cNvSpPr/>
      </dsp:nvSpPr>
      <dsp:spPr>
        <a:xfrm>
          <a:off x="1004" y="0"/>
          <a:ext cx="2611933" cy="4105275"/>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CA" sz="2400" b="1" kern="1200" dirty="0" smtClean="0"/>
            <a:t>Recherche intensive d’emploi </a:t>
          </a:r>
          <a:endParaRPr lang="fr-CA" sz="2400" b="1" kern="1200" dirty="0"/>
        </a:p>
      </dsp:txBody>
      <dsp:txXfrm>
        <a:off x="1004" y="0"/>
        <a:ext cx="2611933" cy="1231582"/>
      </dsp:txXfrm>
    </dsp:sp>
    <dsp:sp modelId="{0331E347-6CD3-4C87-8DED-3BCCB9FB13C2}">
      <dsp:nvSpPr>
        <dsp:cNvPr id="0" name=""/>
        <dsp:cNvSpPr/>
      </dsp:nvSpPr>
      <dsp:spPr>
        <a:xfrm>
          <a:off x="262197" y="1231582"/>
          <a:ext cx="2089546" cy="2668428"/>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fr-CA" sz="1200" kern="1200" dirty="0" smtClean="0"/>
            <a:t>Ce participant, en mesure d’intégrer rapidement un emploi, sera dirigé vers des activités d’aide à la recherche d’emploi (ex.: identification des emplois disponibles, préparation du curriculum vitae ou de l’entrevue de sélection). Cette recherche d’emploi sera appuyée par un organisme en employabilité ou un agent d’aide à l’emploi.</a:t>
          </a:r>
          <a:endParaRPr lang="fr-CA" sz="1200" kern="1200" dirty="0"/>
        </a:p>
      </dsp:txBody>
      <dsp:txXfrm>
        <a:off x="323398" y="1292783"/>
        <a:ext cx="1967144" cy="2546026"/>
      </dsp:txXfrm>
    </dsp:sp>
    <dsp:sp modelId="{A2183DC4-5AB9-4535-9DB4-ECF5E10D0606}">
      <dsp:nvSpPr>
        <dsp:cNvPr id="0" name=""/>
        <dsp:cNvSpPr/>
      </dsp:nvSpPr>
      <dsp:spPr>
        <a:xfrm>
          <a:off x="2808833" y="0"/>
          <a:ext cx="2611933" cy="4105275"/>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CA" sz="2400" b="1" kern="1200" dirty="0" smtClean="0"/>
            <a:t>Formation ou acquisition de compétences </a:t>
          </a:r>
          <a:endParaRPr lang="fr-CA" sz="2400" b="1" kern="1200" dirty="0"/>
        </a:p>
      </dsp:txBody>
      <dsp:txXfrm>
        <a:off x="2808833" y="0"/>
        <a:ext cx="2611933" cy="1231582"/>
      </dsp:txXfrm>
    </dsp:sp>
    <dsp:sp modelId="{6796F31D-DB9E-41CD-8D3C-D7416C7D29F8}">
      <dsp:nvSpPr>
        <dsp:cNvPr id="0" name=""/>
        <dsp:cNvSpPr/>
      </dsp:nvSpPr>
      <dsp:spPr>
        <a:xfrm>
          <a:off x="3070026" y="1231582"/>
          <a:ext cx="2089546" cy="2668428"/>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fr-CA" sz="1200" kern="1200" dirty="0" smtClean="0"/>
            <a:t>Ce participant pourra s’engager dans une démarche visant à développer ses compétences afin qu’il intègre le marché du travail de façon durable. Il aura accès notamment à la Mesure de formation de la main-d’œuvre (MFOR), à des Projets de préparation à l’emploi (PPE) et à la Subvention salariale (SSAL).</a:t>
          </a:r>
          <a:endParaRPr lang="fr-CA" sz="1200" kern="1200" dirty="0"/>
        </a:p>
      </dsp:txBody>
      <dsp:txXfrm>
        <a:off x="3131227" y="1292783"/>
        <a:ext cx="1967144" cy="2546026"/>
      </dsp:txXfrm>
    </dsp:sp>
    <dsp:sp modelId="{37F9F196-A05D-4F04-9F26-533861A00044}">
      <dsp:nvSpPr>
        <dsp:cNvPr id="0" name=""/>
        <dsp:cNvSpPr/>
      </dsp:nvSpPr>
      <dsp:spPr>
        <a:xfrm>
          <a:off x="5616661" y="0"/>
          <a:ext cx="2611933" cy="4105275"/>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CA" sz="2400" b="1" kern="1200" dirty="0" smtClean="0"/>
            <a:t>Développement des habiletés sociales </a:t>
          </a:r>
          <a:endParaRPr lang="fr-CA" sz="2400" b="1" kern="1200" dirty="0"/>
        </a:p>
      </dsp:txBody>
      <dsp:txXfrm>
        <a:off x="5616661" y="0"/>
        <a:ext cx="2611933" cy="1231582"/>
      </dsp:txXfrm>
    </dsp:sp>
    <dsp:sp modelId="{FCC78E56-F3D8-4C53-A1B5-3C5A6E68F898}">
      <dsp:nvSpPr>
        <dsp:cNvPr id="0" name=""/>
        <dsp:cNvSpPr/>
      </dsp:nvSpPr>
      <dsp:spPr>
        <a:xfrm>
          <a:off x="5915007" y="1224724"/>
          <a:ext cx="2089546" cy="2668428"/>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fr-CA" sz="1200" kern="1200" dirty="0" smtClean="0"/>
            <a:t>Ce participant, devant travailler sur ses habiletés d’autonomisation, de communication et d’adaptation sociale, sera dirigé vers des services de développement des habiletés sociales (ex.: services juridiques, services psychosociaux offerts en CLSC, services de toxicomanie, etc.).</a:t>
          </a:r>
          <a:endParaRPr lang="fr-CA" sz="1200" kern="1200" dirty="0"/>
        </a:p>
      </dsp:txBody>
      <dsp:txXfrm>
        <a:off x="5976208" y="1285925"/>
        <a:ext cx="1967144" cy="254602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4"/>
            <a:ext cx="3038475" cy="466725"/>
          </a:xfrm>
          <a:prstGeom prst="rect">
            <a:avLst/>
          </a:prstGeom>
        </p:spPr>
        <p:txBody>
          <a:bodyPr vert="horz" lIns="91420" tIns="45712" rIns="91420" bIns="45712" rtlCol="0"/>
          <a:lstStyle>
            <a:lvl1pPr algn="l">
              <a:defRPr sz="1200"/>
            </a:lvl1pPr>
          </a:lstStyle>
          <a:p>
            <a:endParaRPr lang="fr-CA"/>
          </a:p>
        </p:txBody>
      </p:sp>
      <p:sp>
        <p:nvSpPr>
          <p:cNvPr id="3" name="Espace réservé de la date 2"/>
          <p:cNvSpPr>
            <a:spLocks noGrp="1"/>
          </p:cNvSpPr>
          <p:nvPr>
            <p:ph type="dt" sz="quarter" idx="1"/>
          </p:nvPr>
        </p:nvSpPr>
        <p:spPr>
          <a:xfrm>
            <a:off x="3970341" y="4"/>
            <a:ext cx="3038475" cy="466725"/>
          </a:xfrm>
          <a:prstGeom prst="rect">
            <a:avLst/>
          </a:prstGeom>
        </p:spPr>
        <p:txBody>
          <a:bodyPr vert="horz" lIns="91420" tIns="45712" rIns="91420" bIns="45712" rtlCol="0"/>
          <a:lstStyle>
            <a:lvl1pPr algn="r">
              <a:defRPr sz="1200"/>
            </a:lvl1pPr>
          </a:lstStyle>
          <a:p>
            <a:fld id="{C7AD6B98-72DD-4259-8E97-CF27FEA06842}" type="datetimeFigureOut">
              <a:rPr lang="fr-CA" smtClean="0"/>
              <a:t>2018-02-09</a:t>
            </a:fld>
            <a:endParaRPr lang="fr-CA"/>
          </a:p>
        </p:txBody>
      </p:sp>
      <p:sp>
        <p:nvSpPr>
          <p:cNvPr id="4" name="Espace réservé du pied de page 3"/>
          <p:cNvSpPr>
            <a:spLocks noGrp="1"/>
          </p:cNvSpPr>
          <p:nvPr>
            <p:ph type="ftr" sz="quarter" idx="2"/>
          </p:nvPr>
        </p:nvSpPr>
        <p:spPr>
          <a:xfrm>
            <a:off x="3" y="8829679"/>
            <a:ext cx="3038475" cy="466725"/>
          </a:xfrm>
          <a:prstGeom prst="rect">
            <a:avLst/>
          </a:prstGeom>
        </p:spPr>
        <p:txBody>
          <a:bodyPr vert="horz" lIns="91420" tIns="45712" rIns="91420" bIns="45712"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341" y="8829679"/>
            <a:ext cx="3038475" cy="466725"/>
          </a:xfrm>
          <a:prstGeom prst="rect">
            <a:avLst/>
          </a:prstGeom>
        </p:spPr>
        <p:txBody>
          <a:bodyPr vert="horz" lIns="91420" tIns="45712" rIns="91420" bIns="45712" rtlCol="0" anchor="b"/>
          <a:lstStyle>
            <a:lvl1pPr algn="r">
              <a:defRPr sz="1200"/>
            </a:lvl1pPr>
          </a:lstStyle>
          <a:p>
            <a:fld id="{C5B760A6-EB86-45D4-82C8-8758CECB90AE}" type="slidenum">
              <a:rPr lang="fr-CA" smtClean="0"/>
              <a:t>‹N°›</a:t>
            </a:fld>
            <a:endParaRPr lang="fr-CA"/>
          </a:p>
        </p:txBody>
      </p:sp>
    </p:spTree>
    <p:extLst>
      <p:ext uri="{BB962C8B-B14F-4D97-AF65-F5344CB8AC3E}">
        <p14:creationId xmlns:p14="http://schemas.microsoft.com/office/powerpoint/2010/main" val="1398618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4"/>
            <a:ext cx="3037840" cy="466435"/>
          </a:xfrm>
          <a:prstGeom prst="rect">
            <a:avLst/>
          </a:prstGeom>
        </p:spPr>
        <p:txBody>
          <a:bodyPr vert="horz" lIns="93146" tIns="46571" rIns="93146" bIns="46571" rtlCol="0"/>
          <a:lstStyle>
            <a:lvl1pPr algn="l">
              <a:defRPr sz="1200"/>
            </a:lvl1pPr>
          </a:lstStyle>
          <a:p>
            <a:endParaRPr lang="fr-CA"/>
          </a:p>
        </p:txBody>
      </p:sp>
      <p:sp>
        <p:nvSpPr>
          <p:cNvPr id="3" name="Espace réservé de la date 2"/>
          <p:cNvSpPr>
            <a:spLocks noGrp="1"/>
          </p:cNvSpPr>
          <p:nvPr>
            <p:ph type="dt" idx="1"/>
          </p:nvPr>
        </p:nvSpPr>
        <p:spPr>
          <a:xfrm>
            <a:off x="3970941" y="4"/>
            <a:ext cx="3037840" cy="466435"/>
          </a:xfrm>
          <a:prstGeom prst="rect">
            <a:avLst/>
          </a:prstGeom>
        </p:spPr>
        <p:txBody>
          <a:bodyPr vert="horz" lIns="93146" tIns="46571" rIns="93146" bIns="46571" rtlCol="0"/>
          <a:lstStyle>
            <a:lvl1pPr algn="r">
              <a:defRPr sz="1200"/>
            </a:lvl1pPr>
          </a:lstStyle>
          <a:p>
            <a:fld id="{C83D9CD2-693F-434E-B69A-9AB30CE40DDF}" type="datetimeFigureOut">
              <a:rPr lang="fr-CA" smtClean="0"/>
              <a:t>2018-02-09</a:t>
            </a:fld>
            <a:endParaRPr lang="fr-CA"/>
          </a:p>
        </p:txBody>
      </p:sp>
      <p:sp>
        <p:nvSpPr>
          <p:cNvPr id="4" name="Espace réservé de l'image des diapositives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46" tIns="46571" rIns="93146" bIns="46571" rtlCol="0" anchor="ctr"/>
          <a:lstStyle/>
          <a:p>
            <a:endParaRPr lang="fr-CA"/>
          </a:p>
        </p:txBody>
      </p:sp>
      <p:sp>
        <p:nvSpPr>
          <p:cNvPr id="5" name="Espace réservé des commentaires 4"/>
          <p:cNvSpPr>
            <a:spLocks noGrp="1"/>
          </p:cNvSpPr>
          <p:nvPr>
            <p:ph type="body" sz="quarter" idx="3"/>
          </p:nvPr>
        </p:nvSpPr>
        <p:spPr>
          <a:xfrm>
            <a:off x="701040" y="4473896"/>
            <a:ext cx="5608320" cy="3660458"/>
          </a:xfrm>
          <a:prstGeom prst="rect">
            <a:avLst/>
          </a:prstGeom>
        </p:spPr>
        <p:txBody>
          <a:bodyPr vert="horz" lIns="93146" tIns="46571" rIns="93146" bIns="4657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71"/>
            <a:ext cx="3037840" cy="466434"/>
          </a:xfrm>
          <a:prstGeom prst="rect">
            <a:avLst/>
          </a:prstGeom>
        </p:spPr>
        <p:txBody>
          <a:bodyPr vert="horz" lIns="93146" tIns="46571" rIns="93146" bIns="46571"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41" y="8829971"/>
            <a:ext cx="3037840" cy="466434"/>
          </a:xfrm>
          <a:prstGeom prst="rect">
            <a:avLst/>
          </a:prstGeom>
        </p:spPr>
        <p:txBody>
          <a:bodyPr vert="horz" lIns="93146" tIns="46571" rIns="93146" bIns="46571" rtlCol="0" anchor="b"/>
          <a:lstStyle>
            <a:lvl1pPr algn="r">
              <a:defRPr sz="1200"/>
            </a:lvl1pPr>
          </a:lstStyle>
          <a:p>
            <a:fld id="{6D209335-86B6-4578-8915-0F502AE10BEE}" type="slidenum">
              <a:rPr lang="fr-CA" smtClean="0"/>
              <a:t>‹N°›</a:t>
            </a:fld>
            <a:endParaRPr lang="fr-CA"/>
          </a:p>
        </p:txBody>
      </p:sp>
    </p:spTree>
    <p:extLst>
      <p:ext uri="{BB962C8B-B14F-4D97-AF65-F5344CB8AC3E}">
        <p14:creationId xmlns:p14="http://schemas.microsoft.com/office/powerpoint/2010/main" val="164804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t>2</a:t>
            </a:fld>
            <a:endParaRPr lang="fr-CA"/>
          </a:p>
        </p:txBody>
      </p:sp>
    </p:spTree>
    <p:extLst>
      <p:ext uri="{BB962C8B-B14F-4D97-AF65-F5344CB8AC3E}">
        <p14:creationId xmlns:p14="http://schemas.microsoft.com/office/powerpoint/2010/main" val="161928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CA" sz="1100"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solidFill>
                  <a:prstClr val="black"/>
                </a:solidFill>
              </a:rPr>
              <a:pPr/>
              <a:t>11</a:t>
            </a:fld>
            <a:endParaRPr lang="fr-CA" dirty="0">
              <a:solidFill>
                <a:prstClr val="black"/>
              </a:solidFill>
            </a:endParaRPr>
          </a:p>
        </p:txBody>
      </p:sp>
    </p:spTree>
    <p:extLst>
      <p:ext uri="{BB962C8B-B14F-4D97-AF65-F5344CB8AC3E}">
        <p14:creationId xmlns:p14="http://schemas.microsoft.com/office/powerpoint/2010/main" val="3120163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solidFill>
                  <a:prstClr val="black"/>
                </a:solidFill>
              </a:rPr>
              <a:pPr/>
              <a:t>12</a:t>
            </a:fld>
            <a:endParaRPr lang="fr-CA">
              <a:solidFill>
                <a:prstClr val="black"/>
              </a:solidFill>
            </a:endParaRPr>
          </a:p>
        </p:txBody>
      </p:sp>
    </p:spTree>
    <p:extLst>
      <p:ext uri="{BB962C8B-B14F-4D97-AF65-F5344CB8AC3E}">
        <p14:creationId xmlns:p14="http://schemas.microsoft.com/office/powerpoint/2010/main" val="1081707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solidFill>
                  <a:prstClr val="black"/>
                </a:solidFill>
              </a:rPr>
              <a:pPr/>
              <a:t>13</a:t>
            </a:fld>
            <a:endParaRPr lang="fr-CA">
              <a:solidFill>
                <a:prstClr val="black"/>
              </a:solidFill>
            </a:endParaRPr>
          </a:p>
        </p:txBody>
      </p:sp>
    </p:spTree>
    <p:extLst>
      <p:ext uri="{BB962C8B-B14F-4D97-AF65-F5344CB8AC3E}">
        <p14:creationId xmlns:p14="http://schemas.microsoft.com/office/powerpoint/2010/main" val="900060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solidFill>
                  <a:prstClr val="black"/>
                </a:solidFill>
              </a:rPr>
              <a:pPr/>
              <a:t>14</a:t>
            </a:fld>
            <a:endParaRPr lang="fr-CA">
              <a:solidFill>
                <a:prstClr val="black"/>
              </a:solidFill>
            </a:endParaRPr>
          </a:p>
        </p:txBody>
      </p:sp>
    </p:spTree>
    <p:extLst>
      <p:ext uri="{BB962C8B-B14F-4D97-AF65-F5344CB8AC3E}">
        <p14:creationId xmlns:p14="http://schemas.microsoft.com/office/powerpoint/2010/main" val="1668231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t>15</a:t>
            </a:fld>
            <a:endParaRPr lang="fr-CA"/>
          </a:p>
        </p:txBody>
      </p:sp>
    </p:spTree>
    <p:extLst>
      <p:ext uri="{BB962C8B-B14F-4D97-AF65-F5344CB8AC3E}">
        <p14:creationId xmlns:p14="http://schemas.microsoft.com/office/powerpoint/2010/main" val="4183594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t>16</a:t>
            </a:fld>
            <a:endParaRPr lang="fr-CA"/>
          </a:p>
        </p:txBody>
      </p:sp>
    </p:spTree>
    <p:extLst>
      <p:ext uri="{BB962C8B-B14F-4D97-AF65-F5344CB8AC3E}">
        <p14:creationId xmlns:p14="http://schemas.microsoft.com/office/powerpoint/2010/main" val="2928795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sz="1100" dirty="0">
              <a:solidFill>
                <a:srgbClr val="003366"/>
              </a:solidFill>
            </a:endParaRPr>
          </a:p>
          <a:p>
            <a:pPr>
              <a:spcBef>
                <a:spcPts val="601"/>
              </a:spcBef>
            </a:pPr>
            <a:endParaRPr lang="fr-CA" sz="1100" dirty="0">
              <a:solidFill>
                <a:schemeClr val="tx2"/>
              </a:solidFill>
            </a:endParaRPr>
          </a:p>
          <a:p>
            <a:pPr lvl="0"/>
            <a:endParaRPr lang="fr-CA" sz="1100"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pPr/>
              <a:t>17</a:t>
            </a:fld>
            <a:endParaRPr lang="fr-CA" dirty="0"/>
          </a:p>
        </p:txBody>
      </p:sp>
    </p:spTree>
    <p:extLst>
      <p:ext uri="{BB962C8B-B14F-4D97-AF65-F5344CB8AC3E}">
        <p14:creationId xmlns:p14="http://schemas.microsoft.com/office/powerpoint/2010/main" val="414336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solidFill>
                  <a:prstClr val="black"/>
                </a:solidFill>
              </a:rPr>
              <a:pPr/>
              <a:t>3</a:t>
            </a:fld>
            <a:endParaRPr lang="fr-CA" dirty="0">
              <a:solidFill>
                <a:prstClr val="black"/>
              </a:solidFill>
            </a:endParaRPr>
          </a:p>
        </p:txBody>
      </p:sp>
    </p:spTree>
    <p:extLst>
      <p:ext uri="{BB962C8B-B14F-4D97-AF65-F5344CB8AC3E}">
        <p14:creationId xmlns:p14="http://schemas.microsoft.com/office/powerpoint/2010/main" val="4169995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sz="1100" dirty="0">
              <a:solidFill>
                <a:srgbClr val="003366"/>
              </a:solidFill>
            </a:endParaRPr>
          </a:p>
          <a:p>
            <a:pPr>
              <a:spcBef>
                <a:spcPts val="601"/>
              </a:spcBef>
            </a:pPr>
            <a:endParaRPr lang="fr-CA" sz="1100" dirty="0">
              <a:solidFill>
                <a:schemeClr val="tx2"/>
              </a:solidFill>
            </a:endParaRPr>
          </a:p>
          <a:p>
            <a:pPr lvl="0"/>
            <a:endParaRPr lang="fr-CA" sz="1100"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pPr/>
              <a:t>4</a:t>
            </a:fld>
            <a:endParaRPr lang="fr-CA" dirty="0"/>
          </a:p>
        </p:txBody>
      </p:sp>
    </p:spTree>
    <p:extLst>
      <p:ext uri="{BB962C8B-B14F-4D97-AF65-F5344CB8AC3E}">
        <p14:creationId xmlns:p14="http://schemas.microsoft.com/office/powerpoint/2010/main" val="66416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CA" sz="1100"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pPr/>
              <a:t>5</a:t>
            </a:fld>
            <a:endParaRPr lang="fr-CA" dirty="0"/>
          </a:p>
        </p:txBody>
      </p:sp>
    </p:spTree>
    <p:extLst>
      <p:ext uri="{BB962C8B-B14F-4D97-AF65-F5344CB8AC3E}">
        <p14:creationId xmlns:p14="http://schemas.microsoft.com/office/powerpoint/2010/main" val="2879746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sz="1100"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pPr/>
              <a:t>6</a:t>
            </a:fld>
            <a:endParaRPr lang="fr-CA" dirty="0"/>
          </a:p>
        </p:txBody>
      </p:sp>
    </p:spTree>
    <p:extLst>
      <p:ext uri="{BB962C8B-B14F-4D97-AF65-F5344CB8AC3E}">
        <p14:creationId xmlns:p14="http://schemas.microsoft.com/office/powerpoint/2010/main" val="3474693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t>7</a:t>
            </a:fld>
            <a:endParaRPr lang="fr-CA"/>
          </a:p>
        </p:txBody>
      </p:sp>
    </p:spTree>
    <p:extLst>
      <p:ext uri="{BB962C8B-B14F-4D97-AF65-F5344CB8AC3E}">
        <p14:creationId xmlns:p14="http://schemas.microsoft.com/office/powerpoint/2010/main" val="490105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spcBef>
                <a:spcPts val="601"/>
              </a:spcBef>
            </a:pPr>
            <a:endParaRPr lang="fr-CA" sz="1100" dirty="0">
              <a:solidFill>
                <a:schemeClr val="tx2"/>
              </a:solidFill>
            </a:endParaRPr>
          </a:p>
        </p:txBody>
      </p:sp>
      <p:sp>
        <p:nvSpPr>
          <p:cNvPr id="4" name="Espace réservé du numéro de diapositive 3"/>
          <p:cNvSpPr>
            <a:spLocks noGrp="1"/>
          </p:cNvSpPr>
          <p:nvPr>
            <p:ph type="sldNum" sz="quarter" idx="10"/>
          </p:nvPr>
        </p:nvSpPr>
        <p:spPr/>
        <p:txBody>
          <a:bodyPr/>
          <a:lstStyle/>
          <a:p>
            <a:fld id="{D5C33B36-BF94-4E82-865C-25424345044B}" type="slidenum">
              <a:rPr lang="fr-CA" smtClean="0">
                <a:solidFill>
                  <a:prstClr val="black"/>
                </a:solidFill>
              </a:rPr>
              <a:pPr/>
              <a:t>8</a:t>
            </a:fld>
            <a:endParaRPr lang="fr-CA" dirty="0">
              <a:solidFill>
                <a:prstClr val="black"/>
              </a:solidFill>
            </a:endParaRPr>
          </a:p>
        </p:txBody>
      </p:sp>
    </p:spTree>
    <p:extLst>
      <p:ext uri="{BB962C8B-B14F-4D97-AF65-F5344CB8AC3E}">
        <p14:creationId xmlns:p14="http://schemas.microsoft.com/office/powerpoint/2010/main" val="385448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solidFill>
                  <a:prstClr val="black"/>
                </a:solidFill>
              </a:rPr>
              <a:pPr/>
              <a:t>9</a:t>
            </a:fld>
            <a:endParaRPr lang="fr-CA">
              <a:solidFill>
                <a:prstClr val="black"/>
              </a:solidFill>
            </a:endParaRPr>
          </a:p>
        </p:txBody>
      </p:sp>
    </p:spTree>
    <p:extLst>
      <p:ext uri="{BB962C8B-B14F-4D97-AF65-F5344CB8AC3E}">
        <p14:creationId xmlns:p14="http://schemas.microsoft.com/office/powerpoint/2010/main" val="1113222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CA" dirty="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6D209335-86B6-4578-8915-0F502AE10BEE}" type="slidenum">
              <a:rPr lang="fr-CA" smtClean="0">
                <a:solidFill>
                  <a:prstClr val="black"/>
                </a:solidFill>
              </a:rPr>
              <a:pPr/>
              <a:t>10</a:t>
            </a:fld>
            <a:endParaRPr lang="fr-CA">
              <a:solidFill>
                <a:prstClr val="black"/>
              </a:solidFill>
            </a:endParaRPr>
          </a:p>
        </p:txBody>
      </p:sp>
    </p:spTree>
    <p:extLst>
      <p:ext uri="{BB962C8B-B14F-4D97-AF65-F5344CB8AC3E}">
        <p14:creationId xmlns:p14="http://schemas.microsoft.com/office/powerpoint/2010/main" val="27632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CC4BA22C-70DA-42E7-8C4E-699F5C1C00A6}" type="datetime1">
              <a:rPr lang="fr-CA" smtClean="0"/>
              <a:t>2018-02-09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24824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22430498-7E7A-4C26-8EE7-F90C730D7725}" type="datetime1">
              <a:rPr lang="fr-CA" smtClean="0"/>
              <a:t>2018-02-09</a:t>
            </a:fld>
            <a:endParaRPr lang="fr-CA" dirty="0"/>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6614864" y="6448251"/>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2550541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2D7B42FC-EBC9-413A-A66E-0F10E085A1E0}" type="datetime1">
              <a:rPr lang="fr-CA" smtClean="0"/>
              <a:t>2018-02-09</a:t>
            </a:fld>
            <a:endParaRPr lang="fr-CA" dirty="0"/>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6614864" y="6448251"/>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44662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493E9491-F5DA-4084-826C-58B286D3719F}" type="datetime1">
              <a:rPr lang="fr-CA" smtClean="0"/>
              <a:t>2018-02-09</a:t>
            </a:fld>
            <a:endParaRPr lang="fr-CA" dirty="0"/>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6614864" y="6448251"/>
            <a:ext cx="2133600" cy="365125"/>
          </a:xfrm>
        </p:spPr>
        <p:txBody>
          <a:bodyPr/>
          <a:lstStyle/>
          <a:p>
            <a:fld id="{AEECA8BF-1D2F-4883-803A-292BF5D93BED}" type="slidenum">
              <a:rPr lang="fr-CA" smtClean="0"/>
              <a:t>‹N°›</a:t>
            </a:fld>
            <a:endParaRPr lang="fr-CA" dirty="0"/>
          </a:p>
        </p:txBody>
      </p:sp>
    </p:spTree>
    <p:extLst>
      <p:ext uri="{BB962C8B-B14F-4D97-AF65-F5344CB8AC3E}">
        <p14:creationId xmlns:p14="http://schemas.microsoft.com/office/powerpoint/2010/main" val="285466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171E3A8-00C5-4E19-8EB9-12C3C71E4E07}" type="datetime1">
              <a:rPr lang="fr-CA" smtClean="0"/>
              <a:t>2018-02-09</a:t>
            </a:fld>
            <a:endParaRPr lang="fr-CA" dirty="0"/>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6614864" y="6443991"/>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71853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7A41852A-0D55-4994-BBEB-8B7D13550AC2}" type="datetime1">
              <a:rPr lang="fr-CA" smtClean="0"/>
              <a:t>2018-02-09</a:t>
            </a:fld>
            <a:endParaRPr lang="fr-CA" dirty="0"/>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6614864" y="6453336"/>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2955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D9B477DA-A6B3-4C30-9F02-115FD6A66BEB}" type="datetime1">
              <a:rPr lang="fr-CA" smtClean="0"/>
              <a:t>2018-02-09</a:t>
            </a:fld>
            <a:endParaRPr lang="fr-CA" dirty="0"/>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287371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4F17A365-14DB-4018-839D-2760667DA9D8}" type="datetime1">
              <a:rPr lang="fr-CA" smtClean="0"/>
              <a:t>2018-02-09</a:t>
            </a:fld>
            <a:endParaRPr lang="fr-CA" dirty="0"/>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a:xfrm>
            <a:off x="6614864" y="6453336"/>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4224755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30164A3-0ABC-4022-9DBD-73E670577CA9}" type="datetime1">
              <a:rPr lang="fr-CA" smtClean="0"/>
              <a:t>2018-02-09</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a:xfrm>
            <a:off x="6614864" y="6448251"/>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355003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7503AA-F4A7-4205-9B0D-1D4A7B384EFE}" type="datetime1">
              <a:rPr lang="fr-CA" smtClean="0"/>
              <a:t>2018-02-09</a:t>
            </a:fld>
            <a:endParaRPr lang="fr-CA" dirty="0"/>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6588224" y="6453336"/>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4020798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4C86D8-679E-481B-A157-BF147CDF5181}" type="datetime1">
              <a:rPr lang="fr-CA" smtClean="0"/>
              <a:t>2018-02-09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6614864" y="6448251"/>
            <a:ext cx="2133600" cy="365125"/>
          </a:xfrm>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359818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404664"/>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700808"/>
            <a:ext cx="8229600" cy="4104456"/>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e la date 3"/>
          <p:cNvSpPr>
            <a:spLocks noGrp="1"/>
          </p:cNvSpPr>
          <p:nvPr>
            <p:ph type="dt" sz="half" idx="2"/>
          </p:nvPr>
        </p:nvSpPr>
        <p:spPr>
          <a:xfrm>
            <a:off x="457200" y="11663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4D7F2-44C9-4FBA-8859-4837F2B51C26}" type="datetime1">
              <a:rPr lang="fr-CA" smtClean="0"/>
              <a:t>2018-02-09</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11663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CA8BF-1D2F-4883-803A-292BF5D93BED}" type="slidenum">
              <a:rPr lang="fr-CA" smtClean="0"/>
              <a:t>‹N°›</a:t>
            </a:fld>
            <a:endParaRPr lang="fr-CA"/>
          </a:p>
        </p:txBody>
      </p:sp>
    </p:spTree>
    <p:extLst>
      <p:ext uri="{BB962C8B-B14F-4D97-AF65-F5344CB8AC3E}">
        <p14:creationId xmlns:p14="http://schemas.microsoft.com/office/powerpoint/2010/main" val="61441981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notesSlide" Target="../notesSlides/notesSlide10.xml"/><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slideLayout" Target="../slideLayouts/slideLayout4.xml"/><Relationship Id="rId1" Type="http://schemas.openxmlformats.org/officeDocument/2006/relationships/tags" Target="../tags/tag11.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5.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16.xml"/><Relationship Id="rId7" Type="http://schemas.openxmlformats.org/officeDocument/2006/relationships/diagramColors" Target="../diagrams/colors8.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4.xml"/><Relationship Id="rId7" Type="http://schemas.openxmlformats.org/officeDocument/2006/relationships/diagramColors" Target="../diagrams/colors2.xml"/><Relationship Id="rId2" Type="http://schemas.openxmlformats.org/officeDocument/2006/relationships/slideLayout" Target="../slideLayouts/slideLayout4.xml"/><Relationship Id="rId1" Type="http://schemas.openxmlformats.org/officeDocument/2006/relationships/tags" Target="../tags/tag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7.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99992" y="4149080"/>
            <a:ext cx="3960440" cy="1361911"/>
          </a:xfrm>
          <a:prstGeom prst="rect">
            <a:avLst/>
          </a:prstGeom>
        </p:spPr>
        <p:txBody>
          <a:bodyPr wrap="square">
            <a:spAutoFit/>
          </a:bodyPr>
          <a:lstStyle/>
          <a:p>
            <a:pPr algn="r"/>
            <a:r>
              <a:rPr lang="fr-CA" b="1" dirty="0">
                <a:solidFill>
                  <a:srgbClr val="0070C0"/>
                </a:solidFill>
                <a:cs typeface="Arial" panose="020B0604020202020204" pitchFamily="34" charset="0"/>
              </a:rPr>
              <a:t>Ministère du Travail, de l’Emploi et </a:t>
            </a:r>
            <a:br>
              <a:rPr lang="fr-CA" b="1" dirty="0">
                <a:solidFill>
                  <a:srgbClr val="0070C0"/>
                </a:solidFill>
                <a:cs typeface="Arial" panose="020B0604020202020204" pitchFamily="34" charset="0"/>
              </a:rPr>
            </a:br>
            <a:r>
              <a:rPr lang="fr-CA" b="1" dirty="0">
                <a:solidFill>
                  <a:srgbClr val="0070C0"/>
                </a:solidFill>
                <a:cs typeface="Arial" panose="020B0604020202020204" pitchFamily="34" charset="0"/>
              </a:rPr>
              <a:t>de la Solidarité sociale </a:t>
            </a:r>
            <a:br>
              <a:rPr lang="fr-CA" b="1" dirty="0">
                <a:solidFill>
                  <a:srgbClr val="0070C0"/>
                </a:solidFill>
                <a:cs typeface="Arial" panose="020B0604020202020204" pitchFamily="34" charset="0"/>
              </a:rPr>
            </a:br>
            <a:r>
              <a:rPr lang="fr-CA" b="1" dirty="0">
                <a:solidFill>
                  <a:srgbClr val="0070C0"/>
                </a:solidFill>
                <a:cs typeface="Arial" panose="020B0604020202020204" pitchFamily="34" charset="0"/>
              </a:rPr>
              <a:t>Février 2018</a:t>
            </a:r>
            <a:r>
              <a:rPr lang="fr-CA" sz="1050" b="1" dirty="0">
                <a:solidFill>
                  <a:srgbClr val="0070C0"/>
                </a:solidFill>
                <a:cs typeface="Arial" panose="020B0604020202020204" pitchFamily="34" charset="0"/>
              </a:rPr>
              <a:t/>
            </a:r>
            <a:br>
              <a:rPr lang="fr-CA" sz="1050" b="1" dirty="0">
                <a:solidFill>
                  <a:srgbClr val="0070C0"/>
                </a:solidFill>
                <a:cs typeface="Arial" panose="020B0604020202020204" pitchFamily="34" charset="0"/>
              </a:rPr>
            </a:br>
            <a:r>
              <a:rPr lang="fr-CA" sz="1050" b="1" dirty="0">
                <a:solidFill>
                  <a:srgbClr val="0070C0"/>
                </a:solidFill>
                <a:cs typeface="Arial" panose="020B0604020202020204" pitchFamily="34" charset="0"/>
              </a:rPr>
              <a:t/>
            </a:r>
            <a:br>
              <a:rPr lang="fr-CA" sz="1050" b="1" dirty="0">
                <a:solidFill>
                  <a:srgbClr val="0070C0"/>
                </a:solidFill>
                <a:cs typeface="Arial" panose="020B0604020202020204" pitchFamily="34" charset="0"/>
              </a:rPr>
            </a:br>
            <a:endParaRPr lang="fr-CA" dirty="0"/>
          </a:p>
        </p:txBody>
      </p:sp>
      <p:sp>
        <p:nvSpPr>
          <p:cNvPr id="5" name="Titre 1"/>
          <p:cNvSpPr txBox="1">
            <a:spLocks/>
          </p:cNvSpPr>
          <p:nvPr/>
        </p:nvSpPr>
        <p:spPr>
          <a:xfrm>
            <a:off x="360040" y="1052736"/>
            <a:ext cx="8460432" cy="2736304"/>
          </a:xfrm>
          <a:prstGeom prst="rect">
            <a:avLst/>
          </a:prstGeom>
        </p:spPr>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66700"/>
            <a:r>
              <a:rPr lang="fr-CA" sz="5300" b="1" dirty="0" smtClean="0">
                <a:latin typeface="Arial" panose="020B0604020202020204" pitchFamily="34" charset="0"/>
                <a:cs typeface="Arial" panose="020B0604020202020204" pitchFamily="34" charset="0"/>
              </a:rPr>
              <a:t/>
            </a:r>
            <a:br>
              <a:rPr lang="fr-CA" sz="5300" b="1" dirty="0" smtClean="0">
                <a:latin typeface="Arial" panose="020B0604020202020204" pitchFamily="34" charset="0"/>
                <a:cs typeface="Arial" panose="020B0604020202020204" pitchFamily="34" charset="0"/>
              </a:rPr>
            </a:br>
            <a:r>
              <a:rPr lang="fr-CA" sz="5300" b="1" dirty="0" smtClean="0">
                <a:latin typeface="Arial" panose="020B0604020202020204" pitchFamily="34" charset="0"/>
                <a:cs typeface="Arial" panose="020B0604020202020204" pitchFamily="34" charset="0"/>
              </a:rPr>
              <a:t/>
            </a:r>
            <a:br>
              <a:rPr lang="fr-CA" sz="5300" b="1" dirty="0" smtClean="0">
                <a:latin typeface="Arial" panose="020B0604020202020204" pitchFamily="34" charset="0"/>
                <a:cs typeface="Arial" panose="020B0604020202020204" pitchFamily="34" charset="0"/>
              </a:rPr>
            </a:br>
            <a:r>
              <a:rPr lang="fr-CA" sz="8500" b="1" dirty="0" smtClean="0">
                <a:latin typeface="Arial" panose="020B0604020202020204" pitchFamily="34" charset="0"/>
                <a:cs typeface="Arial" panose="020B0604020202020204" pitchFamily="34" charset="0"/>
              </a:rPr>
              <a:t/>
            </a:r>
            <a:br>
              <a:rPr lang="fr-CA" sz="8500" b="1" dirty="0" smtClean="0">
                <a:latin typeface="Arial" panose="020B0604020202020204" pitchFamily="34" charset="0"/>
                <a:cs typeface="Arial" panose="020B0604020202020204" pitchFamily="34" charset="0"/>
              </a:rPr>
            </a:br>
            <a:r>
              <a:rPr lang="fr-CA" altLang="fr-FR" sz="13300" b="1" cap="small" dirty="0" smtClean="0">
                <a:solidFill>
                  <a:srgbClr val="0070C0"/>
                </a:solidFill>
                <a:latin typeface="+mn-lt"/>
                <a:ea typeface="ＭＳ Ｐゴシック" panose="020B0600070205080204" pitchFamily="34" charset="-128"/>
                <a:cs typeface="Arial" panose="020B0604020202020204" pitchFamily="34" charset="0"/>
              </a:rPr>
              <a:t>Programme objectif emploi</a:t>
            </a:r>
            <a:r>
              <a:rPr lang="fr-CA" altLang="fr-FR" sz="8500" b="1" dirty="0" smtClean="0">
                <a:solidFill>
                  <a:srgbClr val="0070C0"/>
                </a:solidFill>
                <a:latin typeface="+mn-lt"/>
                <a:ea typeface="ＭＳ Ｐゴシック" panose="020B0600070205080204" pitchFamily="34" charset="-128"/>
                <a:cs typeface="Arial" panose="020B0604020202020204" pitchFamily="34" charset="0"/>
              </a:rPr>
              <a:t/>
            </a:r>
            <a:br>
              <a:rPr lang="fr-CA" altLang="fr-FR" sz="8500" b="1" dirty="0" smtClean="0">
                <a:solidFill>
                  <a:srgbClr val="0070C0"/>
                </a:solidFill>
                <a:latin typeface="+mn-lt"/>
                <a:ea typeface="ＭＳ Ｐゴシック" panose="020B0600070205080204" pitchFamily="34" charset="-128"/>
                <a:cs typeface="Arial" panose="020B0604020202020204" pitchFamily="34" charset="0"/>
              </a:rPr>
            </a:br>
            <a:r>
              <a:rPr lang="fr-CA" altLang="fr-FR" sz="8500" b="1" dirty="0" smtClean="0">
                <a:solidFill>
                  <a:srgbClr val="0070C0"/>
                </a:solidFill>
              </a:rPr>
              <a:t>E</a:t>
            </a:r>
            <a:r>
              <a:rPr lang="fr-CA" sz="8500" b="1" dirty="0" smtClean="0">
                <a:solidFill>
                  <a:srgbClr val="0070C0"/>
                </a:solidFill>
              </a:rPr>
              <a:t>ntrée en vigueur le 1</a:t>
            </a:r>
            <a:r>
              <a:rPr lang="fr-CA" sz="8500" b="1" baseline="30000" dirty="0" smtClean="0">
                <a:solidFill>
                  <a:srgbClr val="0070C0"/>
                </a:solidFill>
              </a:rPr>
              <a:t>er</a:t>
            </a:r>
            <a:r>
              <a:rPr lang="fr-CA" sz="8500" b="1" dirty="0" smtClean="0">
                <a:solidFill>
                  <a:srgbClr val="0070C0"/>
                </a:solidFill>
              </a:rPr>
              <a:t> avril 2018</a:t>
            </a:r>
            <a:r>
              <a:rPr lang="fr-CA" altLang="fr-FR" sz="8500" b="1" dirty="0" smtClean="0">
                <a:solidFill>
                  <a:srgbClr val="0070C0"/>
                </a:solidFill>
                <a:latin typeface="+mn-lt"/>
                <a:ea typeface="ＭＳ Ｐゴシック" panose="020B0600070205080204" pitchFamily="34" charset="-128"/>
                <a:cs typeface="Arial" panose="020B0604020202020204" pitchFamily="34" charset="0"/>
              </a:rPr>
              <a:t/>
            </a:r>
            <a:br>
              <a:rPr lang="fr-CA" altLang="fr-FR" sz="8500" b="1" dirty="0" smtClean="0">
                <a:solidFill>
                  <a:srgbClr val="0070C0"/>
                </a:solidFill>
                <a:latin typeface="+mn-lt"/>
                <a:ea typeface="ＭＳ Ｐゴシック" panose="020B0600070205080204" pitchFamily="34" charset="-128"/>
                <a:cs typeface="Arial" panose="020B0604020202020204" pitchFamily="34" charset="0"/>
              </a:rPr>
            </a:br>
            <a:r>
              <a:rPr lang="fr-CA" altLang="fr-FR" sz="3100" b="1" dirty="0" smtClean="0">
                <a:solidFill>
                  <a:srgbClr val="0070C0"/>
                </a:solidFill>
                <a:latin typeface="+mn-lt"/>
                <a:ea typeface="ＭＳ Ｐゴシック" panose="020B0600070205080204" pitchFamily="34" charset="-128"/>
                <a:cs typeface="Arial" panose="020B0604020202020204" pitchFamily="34" charset="0"/>
              </a:rPr>
              <a:t/>
            </a:r>
            <a:br>
              <a:rPr lang="fr-CA" altLang="fr-FR" sz="3100" b="1" dirty="0" smtClean="0">
                <a:solidFill>
                  <a:srgbClr val="0070C0"/>
                </a:solidFill>
                <a:latin typeface="+mn-lt"/>
                <a:ea typeface="ＭＳ Ｐゴシック" panose="020B0600070205080204" pitchFamily="34" charset="-128"/>
                <a:cs typeface="Arial" panose="020B0604020202020204" pitchFamily="34" charset="0"/>
              </a:rPr>
            </a:br>
            <a:r>
              <a:rPr lang="fr-CA" sz="3100" b="1" dirty="0" smtClean="0">
                <a:solidFill>
                  <a:srgbClr val="0070C0"/>
                </a:solidFill>
                <a:latin typeface="+mn-lt"/>
                <a:cs typeface="Arial" panose="020B0604020202020204" pitchFamily="34" charset="0"/>
              </a:rPr>
              <a:t/>
            </a:r>
            <a:br>
              <a:rPr lang="fr-CA" sz="3100" b="1" dirty="0" smtClean="0">
                <a:solidFill>
                  <a:srgbClr val="0070C0"/>
                </a:solidFill>
                <a:latin typeface="+mn-lt"/>
                <a:cs typeface="Arial" panose="020B0604020202020204" pitchFamily="34" charset="0"/>
              </a:rPr>
            </a:br>
            <a:r>
              <a:rPr lang="fr-CA" b="1" dirty="0" smtClean="0">
                <a:solidFill>
                  <a:srgbClr val="0070C0"/>
                </a:solidFill>
                <a:latin typeface="Arial" panose="020B0604020202020204" pitchFamily="34" charset="0"/>
                <a:cs typeface="Arial" panose="020B0604020202020204" pitchFamily="34" charset="0"/>
              </a:rPr>
              <a:t/>
            </a:r>
            <a:br>
              <a:rPr lang="fr-CA" b="1" dirty="0" smtClean="0">
                <a:solidFill>
                  <a:srgbClr val="0070C0"/>
                </a:solidFill>
                <a:latin typeface="Arial" panose="020B0604020202020204" pitchFamily="34" charset="0"/>
                <a:cs typeface="Arial" panose="020B0604020202020204" pitchFamily="34" charset="0"/>
              </a:rPr>
            </a:br>
            <a:endParaRPr lang="fr-CA" dirty="0"/>
          </a:p>
        </p:txBody>
      </p:sp>
    </p:spTree>
    <p:extLst>
      <p:ext uri="{BB962C8B-B14F-4D97-AF65-F5344CB8AC3E}">
        <p14:creationId xmlns:p14="http://schemas.microsoft.com/office/powerpoint/2010/main" val="227149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60848"/>
            <a:ext cx="8229600" cy="1872208"/>
          </a:xfrm>
        </p:spPr>
        <p:txBody>
          <a:bodyPr>
            <a:noAutofit/>
          </a:bodyPr>
          <a:lstStyle/>
          <a:p>
            <a:pPr marL="0" indent="0" algn="just">
              <a:buNone/>
            </a:pPr>
            <a:r>
              <a:rPr lang="fr-CA" sz="3000" dirty="0"/>
              <a:t>Au-delà de la période convenue, le participant pourra poursuivre ses activités par l’entremise des services publics d’emploi et, le cas échéant, recevoir une aide financière de dernier recours et une allocation d’aide à l’emploi.</a:t>
            </a:r>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10</a:t>
            </a:fld>
            <a:endParaRPr lang="fr-CA" dirty="0">
              <a:solidFill>
                <a:prstClr val="black">
                  <a:tint val="75000"/>
                </a:prstClr>
              </a:solidFill>
            </a:endParaRPr>
          </a:p>
        </p:txBody>
      </p:sp>
      <p:sp>
        <p:nvSpPr>
          <p:cNvPr id="5" name="Titre 1"/>
          <p:cNvSpPr txBox="1">
            <a:spLocks noGrp="1"/>
          </p:cNvSpPr>
          <p:nvPr>
            <p:ph type="title"/>
            <p:custDataLst>
              <p:tags r:id="rId1"/>
            </p:custDataLst>
          </p:nvPr>
        </p:nvSpPr>
        <p:spPr>
          <a:xfrm>
            <a:off x="457200" y="476672"/>
            <a:ext cx="8229600" cy="11430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CA" sz="3600" b="1" cap="small" dirty="0"/>
              <a:t>D</a:t>
            </a:r>
            <a:r>
              <a:rPr lang="fr-CA" sz="3600" b="1" cap="small" dirty="0" smtClean="0"/>
              <a:t>urée de la participation</a:t>
            </a:r>
            <a:endParaRPr lang="fr-CA" sz="3600" b="1" cap="small" dirty="0"/>
          </a:p>
        </p:txBody>
      </p:sp>
    </p:spTree>
    <p:extLst>
      <p:ext uri="{BB962C8B-B14F-4D97-AF65-F5344CB8AC3E}">
        <p14:creationId xmlns:p14="http://schemas.microsoft.com/office/powerpoint/2010/main" val="1628679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A</a:t>
            </a:r>
            <a:r>
              <a:rPr lang="fr-CA" sz="3600" b="1" cap="small" dirty="0" smtClean="0"/>
              <a:t>llocation d’arrêt temporaire</a:t>
            </a:r>
            <a:endParaRPr lang="fr-CA" sz="3600" b="1" cap="small" dirty="0"/>
          </a:p>
        </p:txBody>
      </p:sp>
      <p:graphicFrame>
        <p:nvGraphicFramePr>
          <p:cNvPr id="4" name="Espace réservé du contenu 3"/>
          <p:cNvGraphicFramePr>
            <a:graphicFrameLocks noGrp="1"/>
          </p:cNvGraphicFramePr>
          <p:nvPr>
            <p:ph sz="half" idx="1"/>
            <p:extLst>
              <p:ext uri="{D42A27DB-BD31-4B8C-83A1-F6EECF244321}">
                <p14:modId xmlns:p14="http://schemas.microsoft.com/office/powerpoint/2010/main" val="3910069598"/>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3260638021"/>
              </p:ext>
            </p:extLst>
          </p:nvPr>
        </p:nvGraphicFramePr>
        <p:xfrm>
          <a:off x="4716016" y="1700808"/>
          <a:ext cx="4038600" cy="452596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Espace réservé du numéro de diapositive 5"/>
          <p:cNvSpPr>
            <a:spLocks noGrp="1"/>
          </p:cNvSpPr>
          <p:nvPr>
            <p:ph type="sldNum" sz="quarter" idx="12"/>
          </p:nvPr>
        </p:nvSpPr>
        <p:spPr/>
        <p:txBody>
          <a:bodyPr/>
          <a:lstStyle/>
          <a:p>
            <a:fld id="{AEECA8BF-1D2F-4883-803A-292BF5D93BED}" type="slidenum">
              <a:rPr lang="fr-CA" smtClean="0">
                <a:solidFill>
                  <a:prstClr val="black">
                    <a:tint val="75000"/>
                  </a:prstClr>
                </a:solidFill>
              </a:rPr>
              <a:pPr/>
              <a:t>11</a:t>
            </a:fld>
            <a:endParaRPr lang="fr-CA" dirty="0">
              <a:solidFill>
                <a:prstClr val="black">
                  <a:tint val="75000"/>
                </a:prstClr>
              </a:solidFill>
            </a:endParaRPr>
          </a:p>
        </p:txBody>
      </p:sp>
    </p:spTree>
    <p:extLst>
      <p:ext uri="{BB962C8B-B14F-4D97-AF65-F5344CB8AC3E}">
        <p14:creationId xmlns:p14="http://schemas.microsoft.com/office/powerpoint/2010/main" val="2918387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6500" y="1700808"/>
            <a:ext cx="8229600" cy="4104456"/>
          </a:xfrm>
        </p:spPr>
        <p:txBody>
          <a:bodyPr>
            <a:normAutofit fontScale="92500" lnSpcReduction="20000"/>
          </a:bodyPr>
          <a:lstStyle/>
          <a:p>
            <a:pPr algn="just">
              <a:spcAft>
                <a:spcPct val="0"/>
              </a:spcAft>
              <a:defRPr/>
            </a:pPr>
            <a:r>
              <a:rPr lang="fr-CA" altLang="fr-FR" sz="2200" dirty="0" smtClean="0">
                <a:ea typeface="ＭＳ Ｐゴシック" panose="020B0600070205080204" pitchFamily="34" charset="-128"/>
                <a:cs typeface="Arial" panose="020B0604020202020204" pitchFamily="34" charset="0"/>
              </a:rPr>
              <a:t>Une </a:t>
            </a:r>
            <a:r>
              <a:rPr lang="fr-CA" altLang="fr-FR" sz="2200" dirty="0">
                <a:ea typeface="ＭＳ Ｐゴシック" panose="020B0600070205080204" pitchFamily="34" charset="-128"/>
                <a:cs typeface="Arial" panose="020B0604020202020204" pitchFamily="34" charset="0"/>
              </a:rPr>
              <a:t>réduction de la prestation de base </a:t>
            </a:r>
            <a:r>
              <a:rPr lang="fr-CA" altLang="fr-FR" sz="2200" dirty="0" smtClean="0">
                <a:ea typeface="ＭＳ Ｐゴシック" panose="020B0600070205080204" pitchFamily="34" charset="-128"/>
                <a:cs typeface="Arial" panose="020B0604020202020204" pitchFamily="34" charset="0"/>
              </a:rPr>
              <a:t>sera </a:t>
            </a:r>
            <a:r>
              <a:rPr lang="fr-CA" altLang="fr-FR" sz="2200" dirty="0">
                <a:ea typeface="ＭＳ Ｐゴシック" panose="020B0600070205080204" pitchFamily="34" charset="-128"/>
                <a:cs typeface="Arial" panose="020B0604020202020204" pitchFamily="34" charset="0"/>
              </a:rPr>
              <a:t>appliquée dans le cas du non-respect d’un engagement prévu au plan d’intégration en emploi, sans </a:t>
            </a:r>
            <a:r>
              <a:rPr lang="fr-CA" altLang="fr-FR" sz="2200" dirty="0" smtClean="0">
                <a:ea typeface="ＭＳ Ｐゴシック" panose="020B0600070205080204" pitchFamily="34" charset="-128"/>
                <a:cs typeface="Arial" panose="020B0604020202020204" pitchFamily="34" charset="0"/>
              </a:rPr>
              <a:t>motif valable.</a:t>
            </a:r>
            <a:endParaRPr lang="fr-CA" altLang="fr-FR" sz="2200" dirty="0">
              <a:ea typeface="ＭＳ Ｐゴシック" panose="020B0600070205080204" pitchFamily="34" charset="-128"/>
              <a:cs typeface="Arial" panose="020B0604020202020204" pitchFamily="34" charset="0"/>
            </a:endParaRPr>
          </a:p>
          <a:p>
            <a:pPr marL="361950" lvl="2" indent="-361950" algn="just">
              <a:lnSpc>
                <a:spcPct val="110000"/>
              </a:lnSpc>
              <a:spcBef>
                <a:spcPts val="1200"/>
              </a:spcBef>
              <a:defRPr/>
            </a:pPr>
            <a:r>
              <a:rPr lang="fr-CA" altLang="fr-FR" sz="2200" dirty="0"/>
              <a:t>Les sanctions </a:t>
            </a:r>
            <a:r>
              <a:rPr lang="fr-CA" sz="2200" dirty="0" smtClean="0"/>
              <a:t>seront modérées</a:t>
            </a:r>
            <a:r>
              <a:rPr lang="fr-CA" sz="2200" dirty="0"/>
              <a:t>, graduelles, d’une durée d’un mois et appliquées lorsque la situation </a:t>
            </a:r>
            <a:r>
              <a:rPr lang="fr-CA" sz="2200" dirty="0" smtClean="0"/>
              <a:t>l’exigera </a:t>
            </a:r>
            <a:r>
              <a:rPr lang="fr-CA" sz="2200" dirty="0"/>
              <a:t>afin d’assurer l’engagement continu et le succès de la démarche au bénéfice du participant. </a:t>
            </a:r>
            <a:r>
              <a:rPr lang="fr-CA" sz="2200" b="1" dirty="0">
                <a:solidFill>
                  <a:srgbClr val="0070C0"/>
                </a:solidFill>
              </a:rPr>
              <a:t>Une seule sanction par ménage par mois est possible</a:t>
            </a:r>
            <a:r>
              <a:rPr lang="fr-CA" sz="2200" dirty="0"/>
              <a:t>.</a:t>
            </a:r>
          </a:p>
          <a:p>
            <a:pPr marL="361950" indent="-361950" algn="just">
              <a:lnSpc>
                <a:spcPct val="110000"/>
              </a:lnSpc>
              <a:spcBef>
                <a:spcPts val="1200"/>
              </a:spcBef>
              <a:defRPr/>
            </a:pPr>
            <a:r>
              <a:rPr lang="fr-CA" sz="2200" dirty="0"/>
              <a:t>Si le participant ne </a:t>
            </a:r>
            <a:r>
              <a:rPr lang="fr-CA" sz="2200" dirty="0" smtClean="0"/>
              <a:t>réalise </a:t>
            </a:r>
            <a:r>
              <a:rPr lang="fr-CA" sz="2200" dirty="0"/>
              <a:t>pas les activités prévues à son </a:t>
            </a:r>
            <a:r>
              <a:rPr lang="fr-CA" sz="2200" dirty="0" smtClean="0"/>
              <a:t>plan d’intégration </a:t>
            </a:r>
            <a:r>
              <a:rPr lang="fr-CA" sz="2200" dirty="0"/>
              <a:t>:</a:t>
            </a:r>
          </a:p>
          <a:p>
            <a:pPr marL="625475" lvl="2" indent="-333375" algn="just">
              <a:spcBef>
                <a:spcPts val="1200"/>
              </a:spcBef>
              <a:buFont typeface="Courier New" panose="02070309020205020404" pitchFamily="49" charset="0"/>
              <a:buChar char="o"/>
              <a:defRPr/>
            </a:pPr>
            <a:r>
              <a:rPr lang="fr-CA" sz="2200" dirty="0"/>
              <a:t>C</a:t>
            </a:r>
            <a:r>
              <a:rPr lang="fr-CA" sz="2200" dirty="0" smtClean="0"/>
              <a:t>ontact </a:t>
            </a:r>
            <a:r>
              <a:rPr lang="fr-CA" sz="2200" dirty="0"/>
              <a:t>auprès de la personne pour connaître les raisons de son </a:t>
            </a:r>
            <a:r>
              <a:rPr lang="fr-CA" sz="2200" dirty="0" smtClean="0"/>
              <a:t>manquement.</a:t>
            </a:r>
            <a:endParaRPr lang="fr-CA" sz="2200" dirty="0"/>
          </a:p>
          <a:p>
            <a:pPr marL="625475" lvl="2" indent="-333375" algn="just">
              <a:spcBef>
                <a:spcPts val="1200"/>
              </a:spcBef>
              <a:buFont typeface="Courier New" panose="02070309020205020404" pitchFamily="49" charset="0"/>
              <a:buChar char="o"/>
              <a:defRPr/>
            </a:pPr>
            <a:r>
              <a:rPr lang="fr-CA" sz="2200" dirty="0"/>
              <a:t>A</a:t>
            </a:r>
            <a:r>
              <a:rPr lang="fr-CA" sz="2200" dirty="0" smtClean="0"/>
              <a:t>rrêt </a:t>
            </a:r>
            <a:r>
              <a:rPr lang="fr-CA" sz="2200" dirty="0"/>
              <a:t>de l’allocation de participation, s’il y a </a:t>
            </a:r>
            <a:r>
              <a:rPr lang="fr-CA" sz="2200" dirty="0" smtClean="0"/>
              <a:t>lieu.</a:t>
            </a:r>
            <a:endParaRPr lang="fr-CA" sz="2200" dirty="0"/>
          </a:p>
          <a:p>
            <a:endParaRPr lang="fr-CA"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12</a:t>
            </a:fld>
            <a:endParaRPr lang="fr-CA" dirty="0">
              <a:solidFill>
                <a:prstClr val="black">
                  <a:tint val="75000"/>
                </a:prstClr>
              </a:solidFill>
            </a:endParaRPr>
          </a:p>
        </p:txBody>
      </p:sp>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N</a:t>
            </a:r>
            <a:r>
              <a:rPr lang="fr-CA" sz="3600" b="1" cap="small" dirty="0" smtClean="0"/>
              <a:t>on-respect des engagements</a:t>
            </a:r>
            <a:endParaRPr lang="fr-CA" sz="3600" b="1" cap="small" dirty="0"/>
          </a:p>
        </p:txBody>
      </p:sp>
    </p:spTree>
    <p:extLst>
      <p:ext uri="{BB962C8B-B14F-4D97-AF65-F5344CB8AC3E}">
        <p14:creationId xmlns:p14="http://schemas.microsoft.com/office/powerpoint/2010/main" val="3559365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lvl="1" indent="0" algn="just">
              <a:spcBef>
                <a:spcPts val="1200"/>
              </a:spcBef>
              <a:buNone/>
              <a:defRPr/>
            </a:pPr>
            <a:r>
              <a:rPr lang="fr-CA" sz="2000" dirty="0"/>
              <a:t>Dans les cas de non-respect des engagements, </a:t>
            </a:r>
            <a:r>
              <a:rPr lang="fr-CA" sz="2000" b="1" dirty="0" smtClean="0">
                <a:solidFill>
                  <a:srgbClr val="0070C0"/>
                </a:solidFill>
              </a:rPr>
              <a:t>sans </a:t>
            </a:r>
            <a:r>
              <a:rPr lang="fr-CA" sz="2000" b="1" dirty="0">
                <a:solidFill>
                  <a:srgbClr val="0070C0"/>
                </a:solidFill>
              </a:rPr>
              <a:t>motifs </a:t>
            </a:r>
            <a:r>
              <a:rPr lang="fr-CA" sz="2000" b="1" dirty="0" smtClean="0">
                <a:solidFill>
                  <a:srgbClr val="0070C0"/>
                </a:solidFill>
              </a:rPr>
              <a:t>valables</a:t>
            </a:r>
            <a:r>
              <a:rPr lang="fr-CA" sz="2000" dirty="0" smtClean="0"/>
              <a:t>,</a:t>
            </a:r>
            <a:r>
              <a:rPr lang="fr-CA" sz="2000" b="1" dirty="0" smtClean="0">
                <a:solidFill>
                  <a:srgbClr val="4F81BD"/>
                </a:solidFill>
              </a:rPr>
              <a:t> </a:t>
            </a:r>
            <a:r>
              <a:rPr lang="fr-CA" sz="2000" dirty="0" smtClean="0"/>
              <a:t>des </a:t>
            </a:r>
            <a:r>
              <a:rPr lang="fr-CA" sz="2000" dirty="0"/>
              <a:t>réductions </a:t>
            </a:r>
            <a:r>
              <a:rPr lang="fr-CA" sz="2000" dirty="0" smtClean="0"/>
              <a:t>s’appliqueront</a:t>
            </a:r>
            <a:r>
              <a:rPr lang="fr-CA" sz="2000" dirty="0"/>
              <a:t> :</a:t>
            </a:r>
          </a:p>
          <a:p>
            <a:pPr marL="896938" lvl="2" indent="-271463" algn="just">
              <a:spcBef>
                <a:spcPts val="1200"/>
              </a:spcBef>
              <a:buFont typeface="Wingdings" panose="05000000000000000000" pitchFamily="2" charset="2"/>
              <a:buChar char="ü"/>
              <a:defRPr/>
            </a:pPr>
            <a:r>
              <a:rPr lang="fr-CA" sz="2000" dirty="0"/>
              <a:t> 56 $ pour le 1</a:t>
            </a:r>
            <a:r>
              <a:rPr lang="fr-CA" sz="2000" baseline="30000" dirty="0"/>
              <a:t>er</a:t>
            </a:r>
            <a:r>
              <a:rPr lang="fr-CA" sz="2000" dirty="0"/>
              <a:t> manquement;</a:t>
            </a:r>
          </a:p>
          <a:p>
            <a:pPr marL="896938" lvl="2" indent="-271463" algn="just">
              <a:spcBef>
                <a:spcPts val="1200"/>
              </a:spcBef>
              <a:buFont typeface="Wingdings" panose="05000000000000000000" pitchFamily="2" charset="2"/>
              <a:buChar char="ü"/>
              <a:defRPr/>
            </a:pPr>
            <a:r>
              <a:rPr lang="fr-CA" sz="2000" dirty="0"/>
              <a:t> 112 $ pour le 2</a:t>
            </a:r>
            <a:r>
              <a:rPr lang="fr-CA" sz="2000" baseline="30000" dirty="0"/>
              <a:t>e</a:t>
            </a:r>
            <a:r>
              <a:rPr lang="fr-CA" sz="2000" dirty="0"/>
              <a:t> manquement;</a:t>
            </a:r>
          </a:p>
          <a:p>
            <a:pPr marL="896938" lvl="2" indent="-271463" algn="just">
              <a:spcBef>
                <a:spcPts val="1200"/>
              </a:spcBef>
              <a:buFont typeface="Wingdings" panose="05000000000000000000" pitchFamily="2" charset="2"/>
              <a:buChar char="ü"/>
              <a:defRPr/>
            </a:pPr>
            <a:r>
              <a:rPr lang="fr-CA" sz="2000" dirty="0"/>
              <a:t> et 224 $ pour tout manquement additionnel. </a:t>
            </a:r>
          </a:p>
          <a:p>
            <a:pPr marL="0" indent="0" algn="just">
              <a:spcBef>
                <a:spcPts val="1200"/>
              </a:spcBef>
              <a:buNone/>
              <a:defRPr/>
            </a:pPr>
            <a:r>
              <a:rPr lang="fr-CA" sz="2000" dirty="0"/>
              <a:t>Ce n’est qu’au 3</a:t>
            </a:r>
            <a:r>
              <a:rPr lang="fr-CA" sz="2000" baseline="30000" dirty="0"/>
              <a:t>e</a:t>
            </a:r>
            <a:r>
              <a:rPr lang="fr-CA" sz="2000" dirty="0"/>
              <a:t> mois que le montant maximum de 224 $ </a:t>
            </a:r>
            <a:r>
              <a:rPr lang="fr-CA" sz="2000" dirty="0" smtClean="0"/>
              <a:t>peut </a:t>
            </a:r>
            <a:r>
              <a:rPr lang="fr-CA" sz="2000" dirty="0"/>
              <a:t>être </a:t>
            </a:r>
            <a:r>
              <a:rPr lang="fr-CA" sz="2000" dirty="0" smtClean="0"/>
              <a:t>atteint, </a:t>
            </a:r>
            <a:r>
              <a:rPr lang="fr-CA" sz="2000" dirty="0"/>
              <a:t>et </a:t>
            </a:r>
            <a:r>
              <a:rPr lang="fr-CA" sz="2000" dirty="0" smtClean="0"/>
              <a:t>ce, </a:t>
            </a:r>
            <a:r>
              <a:rPr lang="fr-CA" sz="2000" dirty="0"/>
              <a:t>pour un 3</a:t>
            </a:r>
            <a:r>
              <a:rPr lang="fr-CA" sz="2000" baseline="30000" dirty="0"/>
              <a:t>e</a:t>
            </a:r>
            <a:r>
              <a:rPr lang="fr-CA" sz="2000" dirty="0"/>
              <a:t> manquement.</a:t>
            </a:r>
          </a:p>
          <a:p>
            <a:pPr marL="0" indent="0" algn="just">
              <a:spcBef>
                <a:spcPts val="1200"/>
              </a:spcBef>
              <a:buNone/>
              <a:defRPr/>
            </a:pPr>
            <a:r>
              <a:rPr lang="fr-FR" sz="2000" dirty="0"/>
              <a:t>Les réductions </a:t>
            </a:r>
            <a:r>
              <a:rPr lang="fr-FR" sz="2000" dirty="0" smtClean="0"/>
              <a:t>s’appliqueront, sur la prestation de base, </a:t>
            </a:r>
            <a:r>
              <a:rPr lang="fr-FR" sz="2000" dirty="0"/>
              <a:t>le mois suivant celui où le manquement est constaté ou, si cela n’est pas possible, le mois subséquent</a:t>
            </a:r>
            <a:r>
              <a:rPr lang="fr-CA" sz="2000" dirty="0"/>
              <a:t>.</a:t>
            </a:r>
          </a:p>
          <a:p>
            <a:endParaRPr lang="fr-CA" sz="2200"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13</a:t>
            </a:fld>
            <a:endParaRPr lang="fr-CA" dirty="0">
              <a:solidFill>
                <a:prstClr val="black">
                  <a:tint val="75000"/>
                </a:prstClr>
              </a:solidFill>
            </a:endParaRPr>
          </a:p>
        </p:txBody>
      </p:sp>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N</a:t>
            </a:r>
            <a:r>
              <a:rPr lang="fr-CA" sz="3600" b="1" cap="small" dirty="0" smtClean="0"/>
              <a:t>on-respect des engagements</a:t>
            </a:r>
            <a:endParaRPr lang="fr-CA" sz="3600" b="1" cap="small" dirty="0"/>
          </a:p>
        </p:txBody>
      </p:sp>
    </p:spTree>
    <p:extLst>
      <p:ext uri="{BB962C8B-B14F-4D97-AF65-F5344CB8AC3E}">
        <p14:creationId xmlns:p14="http://schemas.microsoft.com/office/powerpoint/2010/main" val="114228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45729"/>
            <a:ext cx="8229600" cy="3211463"/>
          </a:xfrm>
        </p:spPr>
        <p:txBody>
          <a:bodyPr>
            <a:noAutofit/>
          </a:bodyPr>
          <a:lstStyle/>
          <a:p>
            <a:pPr algn="just">
              <a:spcBef>
                <a:spcPts val="1200"/>
              </a:spcBef>
              <a:defRPr/>
            </a:pPr>
            <a:r>
              <a:rPr lang="fr-CA" sz="2600" dirty="0"/>
              <a:t>Les sanctions ne pourront toutefois réduire de plus de 50 % la prestation d’aide financière qu’aurait autrement reçue le ménage. </a:t>
            </a:r>
          </a:p>
          <a:p>
            <a:pPr algn="just">
              <a:spcBef>
                <a:spcPts val="1200"/>
              </a:spcBef>
              <a:defRPr/>
            </a:pPr>
            <a:r>
              <a:rPr lang="fr-CA" sz="2600" dirty="0"/>
              <a:t>L’allocation de participation ne </a:t>
            </a:r>
            <a:r>
              <a:rPr lang="fr-CA" sz="2600" dirty="0" smtClean="0"/>
              <a:t>sera versée </a:t>
            </a:r>
            <a:r>
              <a:rPr lang="fr-CA" sz="2600" dirty="0"/>
              <a:t>qu’à la reprise des engagements prévus au plan d’intégration en emploi par le participant, ce qui </a:t>
            </a:r>
            <a:r>
              <a:rPr lang="fr-CA" sz="2600" dirty="0" smtClean="0"/>
              <a:t>permettra </a:t>
            </a:r>
            <a:r>
              <a:rPr lang="fr-CA" sz="2600" dirty="0"/>
              <a:t>malgré la réduction financière de </a:t>
            </a:r>
            <a:r>
              <a:rPr lang="fr-CA" sz="2600" dirty="0" smtClean="0"/>
              <a:t>base </a:t>
            </a:r>
            <a:r>
              <a:rPr lang="fr-CA" sz="2600" dirty="0"/>
              <a:t>de compenser la perte sur son revenu mensuel</a:t>
            </a:r>
            <a:r>
              <a:rPr lang="fr-CA" sz="2600" dirty="0" smtClean="0"/>
              <a:t>.</a:t>
            </a:r>
            <a:endParaRPr lang="fr-CA" altLang="fr-FR" sz="2600"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14</a:t>
            </a:fld>
            <a:endParaRPr lang="fr-CA" dirty="0">
              <a:solidFill>
                <a:prstClr val="black">
                  <a:tint val="75000"/>
                </a:prstClr>
              </a:solidFill>
            </a:endParaRPr>
          </a:p>
        </p:txBody>
      </p:sp>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N</a:t>
            </a:r>
            <a:r>
              <a:rPr lang="fr-CA" sz="3600" b="1" cap="small" dirty="0" smtClean="0"/>
              <a:t>on-respect des engagements</a:t>
            </a:r>
            <a:endParaRPr lang="fr-CA" sz="3600" b="1" cap="small" dirty="0"/>
          </a:p>
        </p:txBody>
      </p:sp>
    </p:spTree>
    <p:extLst>
      <p:ext uri="{BB962C8B-B14F-4D97-AF65-F5344CB8AC3E}">
        <p14:creationId xmlns:p14="http://schemas.microsoft.com/office/powerpoint/2010/main" val="212697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6683560" y="6421539"/>
            <a:ext cx="2133600" cy="365125"/>
          </a:xfrm>
        </p:spPr>
        <p:txBody>
          <a:bodyPr/>
          <a:lstStyle/>
          <a:p>
            <a:fld id="{AEECA8BF-1D2F-4883-803A-292BF5D93BED}" type="slidenum">
              <a:rPr lang="fr-CA" smtClean="0"/>
              <a:t>15</a:t>
            </a:fld>
            <a:endParaRPr lang="fr-CA" dirty="0"/>
          </a:p>
        </p:txBody>
      </p:sp>
      <p:sp>
        <p:nvSpPr>
          <p:cNvPr id="10"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P</a:t>
            </a:r>
            <a:r>
              <a:rPr lang="fr-CA" sz="3600" b="1" cap="small" dirty="0" smtClean="0"/>
              <a:t>lan d’intégration en emploi</a:t>
            </a:r>
            <a:endParaRPr lang="fr-CA" sz="3600" b="1" cap="small" dirty="0"/>
          </a:p>
        </p:txBody>
      </p:sp>
      <p:sp>
        <p:nvSpPr>
          <p:cNvPr id="5" name="Espace réservé du texte 4"/>
          <p:cNvSpPr>
            <a:spLocks noGrp="1"/>
          </p:cNvSpPr>
          <p:nvPr>
            <p:ph type="body" idx="1"/>
          </p:nvPr>
        </p:nvSpPr>
        <p:spPr>
          <a:xfrm>
            <a:off x="325184" y="1700808"/>
            <a:ext cx="8493632" cy="4176464"/>
          </a:xfrm>
        </p:spPr>
        <p:txBody>
          <a:bodyPr>
            <a:normAutofit fontScale="85000" lnSpcReduction="10000"/>
          </a:bodyPr>
          <a:lstStyle/>
          <a:p>
            <a:pPr>
              <a:defRPr/>
            </a:pPr>
            <a:endParaRPr lang="fr-CA" sz="2200" dirty="0" smtClean="0">
              <a:solidFill>
                <a:srgbClr val="0070C0"/>
              </a:solidFill>
            </a:endParaRPr>
          </a:p>
          <a:p>
            <a:pPr algn="just">
              <a:defRPr/>
            </a:pPr>
            <a:r>
              <a:rPr lang="fr-CA" sz="2200" dirty="0" smtClean="0">
                <a:solidFill>
                  <a:srgbClr val="0070C0"/>
                </a:solidFill>
              </a:rPr>
              <a:t>Dès le dépôt de la demande d’aide financière de derniers recours</a:t>
            </a:r>
            <a:r>
              <a:rPr lang="fr-CA" sz="2200" b="0" dirty="0" smtClean="0"/>
              <a:t>, les agents d'aide à l'emploi rencontreront les personnes pour réaliser une entrevue d'évaluation et d’aide à l’emploi. Lorsque la personne sera admise au Programme objectif emploi, un plan d’intégration en emploi personnalisé sera établi.</a:t>
            </a:r>
          </a:p>
          <a:p>
            <a:pPr algn="just">
              <a:spcBef>
                <a:spcPts val="1200"/>
              </a:spcBef>
              <a:spcAft>
                <a:spcPct val="0"/>
              </a:spcAft>
              <a:defRPr/>
            </a:pPr>
            <a:r>
              <a:rPr lang="fr-CA" altLang="fr-FR" sz="2200" b="0" dirty="0" smtClean="0">
                <a:ea typeface="ＭＳ Ｐゴシック" panose="020B0600070205080204" pitchFamily="34" charset="-128"/>
                <a:cs typeface="Arial" panose="020B0604020202020204" pitchFamily="34" charset="0"/>
              </a:rPr>
              <a:t>Elles bénéficieront d’une </a:t>
            </a:r>
            <a:r>
              <a:rPr lang="fr-CA" altLang="fr-FR" sz="2200" dirty="0" smtClean="0">
                <a:solidFill>
                  <a:srgbClr val="0070C0"/>
                </a:solidFill>
                <a:ea typeface="ＭＳ Ｐゴシック" panose="020B0600070205080204" pitchFamily="34" charset="-128"/>
                <a:cs typeface="Arial" panose="020B0604020202020204" pitchFamily="34" charset="0"/>
              </a:rPr>
              <a:t>intervention adaptée à leur situation</a:t>
            </a:r>
            <a:r>
              <a:rPr lang="fr-CA" altLang="fr-FR" sz="2200" b="0" dirty="0" smtClean="0">
                <a:ea typeface="ＭＳ Ｐゴシック" panose="020B0600070205080204" pitchFamily="34" charset="-128"/>
                <a:cs typeface="Arial" panose="020B0604020202020204" pitchFamily="34" charset="0"/>
              </a:rPr>
              <a:t>. Cette approche est basée sur une évaluation permettant l’adéquation entre les caractéristiques de la personne, la profession recherchée et la réalité du marché du travail. La personne sera évaluée en vertu de quatre domaines d’employabilité: </a:t>
            </a:r>
          </a:p>
          <a:p>
            <a:pPr marL="625475" lvl="2" indent="-333375" algn="just">
              <a:spcBef>
                <a:spcPts val="600"/>
              </a:spcBef>
              <a:buFont typeface="Courier New" panose="02070309020205020404" pitchFamily="49" charset="0"/>
              <a:buChar char="o"/>
              <a:defRPr/>
            </a:pPr>
            <a:r>
              <a:rPr lang="fr-CA" altLang="fr-FR" sz="2200" dirty="0" smtClean="0">
                <a:solidFill>
                  <a:srgbClr val="0070C0"/>
                </a:solidFill>
                <a:ea typeface="ＭＳ Ｐゴシック" panose="020B0600070205080204" pitchFamily="34" charset="-128"/>
                <a:cs typeface="Arial" panose="020B0604020202020204" pitchFamily="34" charset="0"/>
              </a:rPr>
              <a:t>le choix professionnel selon ses caractéristiques;</a:t>
            </a:r>
          </a:p>
          <a:p>
            <a:pPr marL="625475" lvl="2" indent="-333375" algn="just">
              <a:spcBef>
                <a:spcPts val="600"/>
              </a:spcBef>
              <a:buFont typeface="Courier New" panose="02070309020205020404" pitchFamily="49" charset="0"/>
              <a:buChar char="o"/>
              <a:defRPr/>
            </a:pPr>
            <a:r>
              <a:rPr lang="fr-CA" altLang="fr-FR" sz="2200" dirty="0" smtClean="0">
                <a:solidFill>
                  <a:srgbClr val="0070C0"/>
                </a:solidFill>
                <a:ea typeface="ＭＳ Ｐゴシック" panose="020B0600070205080204" pitchFamily="34" charset="-128"/>
                <a:cs typeface="Arial" panose="020B0604020202020204" pitchFamily="34" charset="0"/>
              </a:rPr>
              <a:t>le besoin d’acquérir des compétences de base ou spécifiques;</a:t>
            </a:r>
          </a:p>
          <a:p>
            <a:pPr marL="625475" lvl="2" indent="-333375" algn="just">
              <a:spcBef>
                <a:spcPts val="600"/>
              </a:spcBef>
              <a:buFont typeface="Courier New" panose="02070309020205020404" pitchFamily="49" charset="0"/>
              <a:buChar char="o"/>
              <a:defRPr/>
            </a:pPr>
            <a:r>
              <a:rPr lang="fr-CA" altLang="fr-FR" sz="2200" dirty="0">
                <a:solidFill>
                  <a:srgbClr val="0070C0"/>
                </a:solidFill>
                <a:ea typeface="ＭＳ Ｐゴシック" panose="020B0600070205080204" pitchFamily="34" charset="-128"/>
                <a:cs typeface="Arial" panose="020B0604020202020204" pitchFamily="34" charset="0"/>
              </a:rPr>
              <a:t>s</a:t>
            </a:r>
            <a:r>
              <a:rPr lang="fr-CA" altLang="fr-FR" sz="2200" dirty="0" smtClean="0">
                <a:solidFill>
                  <a:srgbClr val="0070C0"/>
                </a:solidFill>
                <a:ea typeface="ＭＳ Ｐゴシック" panose="020B0600070205080204" pitchFamily="34" charset="-128"/>
                <a:cs typeface="Arial" panose="020B0604020202020204" pitchFamily="34" charset="0"/>
              </a:rPr>
              <a:t>es connaissances et ses compétences relativement à la recherche d’emploi;</a:t>
            </a:r>
          </a:p>
          <a:p>
            <a:pPr marL="625475" lvl="2" indent="-333375" algn="just">
              <a:spcBef>
                <a:spcPts val="600"/>
              </a:spcBef>
              <a:buFont typeface="Courier New" panose="02070309020205020404" pitchFamily="49" charset="0"/>
              <a:buChar char="o"/>
              <a:defRPr/>
            </a:pPr>
            <a:r>
              <a:rPr lang="fr-CA" altLang="fr-FR" sz="2200" dirty="0" smtClean="0">
                <a:solidFill>
                  <a:srgbClr val="0070C0"/>
                </a:solidFill>
                <a:ea typeface="ＭＳ Ｐゴシック" panose="020B0600070205080204" pitchFamily="34" charset="-128"/>
                <a:cs typeface="Arial" panose="020B0604020202020204" pitchFamily="34" charset="0"/>
              </a:rPr>
              <a:t>les différentes conditions favorisant l’insertion et le maintien en emploi.</a:t>
            </a:r>
          </a:p>
          <a:p>
            <a:endParaRPr lang="fr-CA" dirty="0"/>
          </a:p>
        </p:txBody>
      </p:sp>
    </p:spTree>
    <p:extLst>
      <p:ext uri="{BB962C8B-B14F-4D97-AF65-F5344CB8AC3E}">
        <p14:creationId xmlns:p14="http://schemas.microsoft.com/office/powerpoint/2010/main" val="3237258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P</a:t>
            </a:r>
            <a:r>
              <a:rPr lang="fr-CA" sz="3600" b="1" cap="small" dirty="0" smtClean="0"/>
              <a:t>lan d’intégration en emploi</a:t>
            </a:r>
            <a:endParaRPr lang="fr-CA" sz="3600" b="1" cap="small" dirty="0"/>
          </a:p>
        </p:txBody>
      </p:sp>
      <p:sp>
        <p:nvSpPr>
          <p:cNvPr id="2" name="Espace réservé du contenu 1"/>
          <p:cNvSpPr>
            <a:spLocks noGrp="1"/>
          </p:cNvSpPr>
          <p:nvPr>
            <p:ph idx="1"/>
          </p:nvPr>
        </p:nvSpPr>
        <p:spPr>
          <a:xfrm>
            <a:off x="457200" y="1628800"/>
            <a:ext cx="8229600" cy="4608512"/>
          </a:xfrm>
          <a:ln>
            <a:noFill/>
          </a:ln>
        </p:spPr>
        <p:txBody>
          <a:bodyPr>
            <a:normAutofit fontScale="40000" lnSpcReduction="20000"/>
          </a:bodyPr>
          <a:lstStyle/>
          <a:p>
            <a:pPr marL="0" indent="0" algn="just">
              <a:lnSpc>
                <a:spcPct val="120000"/>
              </a:lnSpc>
              <a:spcBef>
                <a:spcPts val="600"/>
              </a:spcBef>
              <a:spcAft>
                <a:spcPct val="0"/>
              </a:spcAft>
              <a:buNone/>
            </a:pPr>
            <a:r>
              <a:rPr lang="fr-CA" altLang="fr-FR" sz="4500" dirty="0">
                <a:ea typeface="Calibri" panose="020F0502020204030204" pitchFamily="34" charset="0"/>
              </a:rPr>
              <a:t>Ce plan </a:t>
            </a:r>
            <a:r>
              <a:rPr lang="fr-CA" altLang="fr-FR" sz="4500" dirty="0" smtClean="0">
                <a:ea typeface="Calibri" panose="020F0502020204030204" pitchFamily="34" charset="0"/>
              </a:rPr>
              <a:t>prévoira </a:t>
            </a:r>
            <a:r>
              <a:rPr lang="fr-CA" altLang="fr-FR" sz="4500" dirty="0">
                <a:ea typeface="Calibri" panose="020F0502020204030204" pitchFamily="34" charset="0"/>
              </a:rPr>
              <a:t>les actions que la personne </a:t>
            </a:r>
            <a:r>
              <a:rPr lang="fr-CA" altLang="fr-FR" sz="4500" dirty="0" smtClean="0">
                <a:ea typeface="Calibri" panose="020F0502020204030204" pitchFamily="34" charset="0"/>
              </a:rPr>
              <a:t>devra </a:t>
            </a:r>
            <a:r>
              <a:rPr lang="fr-CA" altLang="fr-FR" sz="4500" dirty="0">
                <a:ea typeface="Calibri" panose="020F0502020204030204" pitchFamily="34" charset="0"/>
              </a:rPr>
              <a:t>réaliser et le soutien qui lui </a:t>
            </a:r>
            <a:r>
              <a:rPr lang="fr-CA" altLang="fr-FR" sz="4500" dirty="0" smtClean="0">
                <a:ea typeface="Calibri" panose="020F0502020204030204" pitchFamily="34" charset="0"/>
              </a:rPr>
              <a:t>sera apporté </a:t>
            </a:r>
            <a:r>
              <a:rPr lang="fr-CA" altLang="fr-FR" sz="4500" dirty="0">
                <a:ea typeface="Calibri" panose="020F0502020204030204" pitchFamily="34" charset="0"/>
              </a:rPr>
              <a:t>par le Ministère et ses partenaires tout au long du processus. Ce plan </a:t>
            </a:r>
            <a:r>
              <a:rPr lang="fr-CA" altLang="fr-FR" sz="4500" dirty="0" smtClean="0">
                <a:ea typeface="Calibri" panose="020F0502020204030204" pitchFamily="34" charset="0"/>
              </a:rPr>
              <a:t>énoncera clairement</a:t>
            </a:r>
            <a:r>
              <a:rPr lang="fr-CA" altLang="fr-FR" sz="4500" dirty="0">
                <a:ea typeface="Calibri" panose="020F0502020204030204" pitchFamily="34" charset="0"/>
              </a:rPr>
              <a:t> </a:t>
            </a:r>
            <a:r>
              <a:rPr lang="fr-CA" altLang="fr-FR" sz="4500" dirty="0" smtClean="0">
                <a:ea typeface="Calibri" panose="020F0502020204030204" pitchFamily="34" charset="0"/>
              </a:rPr>
              <a:t>:</a:t>
            </a:r>
          </a:p>
          <a:p>
            <a:pPr marL="0" indent="0">
              <a:spcBef>
                <a:spcPts val="600"/>
              </a:spcBef>
              <a:spcAft>
                <a:spcPct val="0"/>
              </a:spcAft>
              <a:buNone/>
            </a:pPr>
            <a:endParaRPr lang="fr-CA" altLang="fr-FR" sz="4500" dirty="0">
              <a:ea typeface="Calibri" panose="020F0502020204030204" pitchFamily="34" charset="0"/>
            </a:endParaRPr>
          </a:p>
          <a:p>
            <a:pPr marL="0" indent="0">
              <a:spcAft>
                <a:spcPct val="0"/>
              </a:spcAft>
              <a:buNone/>
            </a:pPr>
            <a:endParaRPr lang="fr-CA" altLang="fr-FR" sz="1900" dirty="0">
              <a:ea typeface="Calibri" panose="020F0502020204030204" pitchFamily="34" charset="0"/>
            </a:endParaRPr>
          </a:p>
          <a:p>
            <a:pPr marL="0" indent="0">
              <a:spcAft>
                <a:spcPct val="0"/>
              </a:spcAft>
              <a:buNone/>
            </a:pPr>
            <a:endParaRPr lang="fr-CA" altLang="fr-FR" sz="1900" dirty="0" smtClean="0">
              <a:ea typeface="Calibri" panose="020F0502020204030204" pitchFamily="34" charset="0"/>
            </a:endParaRPr>
          </a:p>
          <a:p>
            <a:pPr marL="0" indent="0">
              <a:spcAft>
                <a:spcPct val="0"/>
              </a:spcAft>
              <a:buNone/>
            </a:pPr>
            <a:endParaRPr lang="fr-CA" altLang="fr-FR" sz="1900" dirty="0" smtClean="0">
              <a:ea typeface="Calibri" panose="020F0502020204030204" pitchFamily="34" charset="0"/>
            </a:endParaRPr>
          </a:p>
          <a:p>
            <a:pPr marL="0" indent="0">
              <a:spcAft>
                <a:spcPct val="0"/>
              </a:spcAft>
              <a:buNone/>
            </a:pPr>
            <a:endParaRPr lang="fr-CA" altLang="fr-FR" sz="1100" dirty="0" smtClean="0">
              <a:ea typeface="Calibri" panose="020F0502020204030204" pitchFamily="34" charset="0"/>
            </a:endParaRPr>
          </a:p>
          <a:p>
            <a:pPr marL="0" indent="0">
              <a:spcAft>
                <a:spcPct val="0"/>
              </a:spcAft>
              <a:buNone/>
            </a:pPr>
            <a:endParaRPr lang="fr-CA" altLang="fr-FR" sz="1800" dirty="0" smtClean="0">
              <a:ea typeface="Calibri" panose="020F0502020204030204" pitchFamily="34" charset="0"/>
            </a:endParaRPr>
          </a:p>
          <a:p>
            <a:pPr marL="0" indent="0">
              <a:spcAft>
                <a:spcPct val="0"/>
              </a:spcAft>
              <a:buNone/>
            </a:pPr>
            <a:endParaRPr lang="fr-CA" altLang="fr-FR" sz="1900" dirty="0" smtClean="0">
              <a:ea typeface="Calibri" panose="020F0502020204030204" pitchFamily="34" charset="0"/>
            </a:endParaRPr>
          </a:p>
          <a:p>
            <a:pPr marL="0" indent="0">
              <a:spcAft>
                <a:spcPct val="0"/>
              </a:spcAft>
              <a:buNone/>
            </a:pPr>
            <a:endParaRPr lang="fr-CA" altLang="fr-FR" sz="1900" dirty="0">
              <a:ea typeface="Calibri" panose="020F0502020204030204" pitchFamily="34" charset="0"/>
            </a:endParaRPr>
          </a:p>
          <a:p>
            <a:pPr marL="0" indent="0">
              <a:lnSpc>
                <a:spcPct val="120000"/>
              </a:lnSpc>
              <a:spcAft>
                <a:spcPct val="0"/>
              </a:spcAft>
              <a:buNone/>
            </a:pPr>
            <a:endParaRPr lang="fr-CA" altLang="fr-FR" sz="2200" dirty="0" smtClean="0">
              <a:ea typeface="Calibri" panose="020F0502020204030204" pitchFamily="34" charset="0"/>
            </a:endParaRPr>
          </a:p>
          <a:p>
            <a:pPr marL="0" indent="0">
              <a:lnSpc>
                <a:spcPct val="120000"/>
              </a:lnSpc>
              <a:spcAft>
                <a:spcPct val="0"/>
              </a:spcAft>
              <a:buNone/>
            </a:pPr>
            <a:endParaRPr lang="fr-CA" altLang="fr-FR" sz="2500" dirty="0" smtClean="0">
              <a:ea typeface="Calibri" panose="020F0502020204030204" pitchFamily="34" charset="0"/>
            </a:endParaRPr>
          </a:p>
          <a:p>
            <a:pPr marL="0" indent="0">
              <a:lnSpc>
                <a:spcPct val="120000"/>
              </a:lnSpc>
              <a:spcAft>
                <a:spcPct val="0"/>
              </a:spcAft>
              <a:buNone/>
            </a:pPr>
            <a:endParaRPr lang="fr-CA" altLang="fr-FR" sz="2500" dirty="0">
              <a:ea typeface="Calibri" panose="020F0502020204030204" pitchFamily="34" charset="0"/>
            </a:endParaRPr>
          </a:p>
          <a:p>
            <a:pPr marL="0" indent="0" algn="just">
              <a:lnSpc>
                <a:spcPct val="120000"/>
              </a:lnSpc>
              <a:spcAft>
                <a:spcPct val="0"/>
              </a:spcAft>
              <a:buNone/>
            </a:pPr>
            <a:r>
              <a:rPr lang="fr-CA" altLang="fr-FR" sz="4500" dirty="0" smtClean="0">
                <a:ea typeface="Calibri" panose="020F0502020204030204" pitchFamily="34" charset="0"/>
              </a:rPr>
              <a:t>Le </a:t>
            </a:r>
            <a:r>
              <a:rPr lang="fr-CA" altLang="fr-FR" sz="4500" dirty="0">
                <a:ea typeface="Calibri" panose="020F0502020204030204" pitchFamily="34" charset="0"/>
              </a:rPr>
              <a:t>plan d’intégration en emploi </a:t>
            </a:r>
            <a:r>
              <a:rPr lang="fr-CA" altLang="fr-FR" sz="4500" dirty="0" smtClean="0">
                <a:ea typeface="Calibri" panose="020F0502020204030204" pitchFamily="34" charset="0"/>
              </a:rPr>
              <a:t>prévoira </a:t>
            </a:r>
            <a:r>
              <a:rPr lang="fr-CA" altLang="fr-FR" sz="4500" dirty="0">
                <a:ea typeface="Calibri" panose="020F0502020204030204" pitchFamily="34" charset="0"/>
              </a:rPr>
              <a:t>des mesures et </a:t>
            </a:r>
            <a:r>
              <a:rPr lang="fr-CA" altLang="fr-FR" sz="4500" dirty="0" smtClean="0">
                <a:ea typeface="Calibri" panose="020F0502020204030204" pitchFamily="34" charset="0"/>
              </a:rPr>
              <a:t>des activités </a:t>
            </a:r>
            <a:r>
              <a:rPr lang="fr-CA" altLang="fr-FR" sz="4500" dirty="0">
                <a:ea typeface="Calibri" panose="020F0502020204030204" pitchFamily="34" charset="0"/>
              </a:rPr>
              <a:t>visant à fournir au participant un accompagnement correspondant à ses perspectives d’intégration en emploi</a:t>
            </a:r>
            <a:r>
              <a:rPr lang="fr-CA" altLang="fr-FR" sz="4500" dirty="0" smtClean="0">
                <a:ea typeface="Calibri" panose="020F0502020204030204" pitchFamily="34" charset="0"/>
              </a:rPr>
              <a:t>.</a:t>
            </a:r>
          </a:p>
          <a:p>
            <a:pPr marL="0" indent="0" algn="just">
              <a:lnSpc>
                <a:spcPct val="120000"/>
              </a:lnSpc>
              <a:spcAft>
                <a:spcPct val="0"/>
              </a:spcAft>
              <a:buNone/>
            </a:pPr>
            <a:r>
              <a:rPr lang="fr-CA" sz="4500" dirty="0" smtClean="0"/>
              <a:t>Le </a:t>
            </a:r>
            <a:r>
              <a:rPr lang="fr-CA" sz="4500" dirty="0"/>
              <a:t>plan d’intégration en emploi </a:t>
            </a:r>
            <a:r>
              <a:rPr lang="fr-CA" sz="4500" b="1" dirty="0" smtClean="0">
                <a:solidFill>
                  <a:srgbClr val="0070C0"/>
                </a:solidFill>
              </a:rPr>
              <a:t>prendra effet, au plus tard, le </a:t>
            </a:r>
            <a:r>
              <a:rPr lang="fr-CA" sz="4500" b="1" dirty="0">
                <a:solidFill>
                  <a:srgbClr val="0070C0"/>
                </a:solidFill>
              </a:rPr>
              <a:t>premier jour du deuxième mois suivant la date de la décision ayant reconnu </a:t>
            </a:r>
            <a:r>
              <a:rPr lang="fr-CA" sz="4500" b="1" dirty="0" smtClean="0">
                <a:solidFill>
                  <a:srgbClr val="0070C0"/>
                </a:solidFill>
              </a:rPr>
              <a:t>l’admissibilité du participant</a:t>
            </a:r>
            <a:r>
              <a:rPr lang="fr-CA" sz="4500" b="1" dirty="0" smtClean="0"/>
              <a:t>.</a:t>
            </a:r>
            <a:r>
              <a:rPr lang="fr-CA" sz="4500" b="1" dirty="0" smtClean="0">
                <a:solidFill>
                  <a:srgbClr val="0070C0"/>
                </a:solidFill>
              </a:rPr>
              <a:t> </a:t>
            </a:r>
            <a:endParaRPr lang="fr-FR" altLang="fr-FR" sz="4500" dirty="0">
              <a:ea typeface="Calibri" panose="020F0502020204030204" pitchFamily="34" charset="0"/>
            </a:endParaRPr>
          </a:p>
          <a:p>
            <a:pPr marL="0" indent="0">
              <a:buNone/>
            </a:pPr>
            <a:endParaRPr lang="fr-CA"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t>16</a:t>
            </a:fld>
            <a:endParaRPr lang="fr-CA" dirty="0"/>
          </a:p>
        </p:txBody>
      </p:sp>
      <p:graphicFrame>
        <p:nvGraphicFramePr>
          <p:cNvPr id="5" name="Diagramme 4"/>
          <p:cNvGraphicFramePr/>
          <p:nvPr>
            <p:extLst>
              <p:ext uri="{D42A27DB-BD31-4B8C-83A1-F6EECF244321}">
                <p14:modId xmlns:p14="http://schemas.microsoft.com/office/powerpoint/2010/main" val="2597692868"/>
              </p:ext>
            </p:extLst>
          </p:nvPr>
        </p:nvGraphicFramePr>
        <p:xfrm>
          <a:off x="971600" y="2708920"/>
          <a:ext cx="7212632" cy="11521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92294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custDataLst>
              <p:tags r:id="rId1"/>
            </p:custDataLst>
          </p:nvPr>
        </p:nvSpPr>
        <p:spPr>
          <a:xfrm>
            <a:off x="457200" y="332656"/>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O</a:t>
            </a:r>
            <a:r>
              <a:rPr lang="fr-CA" sz="3600" b="1" cap="small" dirty="0" smtClean="0"/>
              <a:t>ffre de service</a:t>
            </a:r>
            <a:endParaRPr lang="fr-CA" sz="3600" b="1" cap="small" dirty="0"/>
          </a:p>
        </p:txBody>
      </p:sp>
      <p:graphicFrame>
        <p:nvGraphicFramePr>
          <p:cNvPr id="10" name="Espace réservé du contenu 9"/>
          <p:cNvGraphicFramePr>
            <a:graphicFrameLocks noGrp="1"/>
          </p:cNvGraphicFramePr>
          <p:nvPr>
            <p:ph idx="1"/>
            <p:extLst>
              <p:ext uri="{D42A27DB-BD31-4B8C-83A1-F6EECF244321}">
                <p14:modId xmlns:p14="http://schemas.microsoft.com/office/powerpoint/2010/main" val="740269621"/>
              </p:ext>
            </p:extLst>
          </p:nvPr>
        </p:nvGraphicFramePr>
        <p:xfrm>
          <a:off x="457200" y="1700213"/>
          <a:ext cx="8229600" cy="41052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Espace réservé du numéro de diapositive 5"/>
          <p:cNvSpPr>
            <a:spLocks noGrp="1"/>
          </p:cNvSpPr>
          <p:nvPr>
            <p:ph type="sldNum" sz="quarter" idx="12"/>
          </p:nvPr>
        </p:nvSpPr>
        <p:spPr/>
        <p:txBody>
          <a:bodyPr/>
          <a:lstStyle/>
          <a:p>
            <a:fld id="{AEECA8BF-1D2F-4883-803A-292BF5D93BED}" type="slidenum">
              <a:rPr lang="fr-CA" smtClean="0"/>
              <a:t>17</a:t>
            </a:fld>
            <a:endParaRPr lang="fr-CA" dirty="0"/>
          </a:p>
        </p:txBody>
      </p:sp>
    </p:spTree>
    <p:extLst>
      <p:ext uri="{BB962C8B-B14F-4D97-AF65-F5344CB8AC3E}">
        <p14:creationId xmlns:p14="http://schemas.microsoft.com/office/powerpoint/2010/main" val="1556760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00808"/>
            <a:ext cx="7643192" cy="4104456"/>
          </a:xfrm>
        </p:spPr>
        <p:txBody>
          <a:bodyPr>
            <a:normAutofit/>
          </a:bodyPr>
          <a:lstStyle/>
          <a:p>
            <a:pPr marL="0" indent="0">
              <a:spcAft>
                <a:spcPct val="0"/>
              </a:spcAft>
              <a:buFont typeface="Lucida Grande" charset="0"/>
              <a:buNone/>
              <a:defRPr/>
            </a:pPr>
            <a:r>
              <a:rPr lang="fr-CA" sz="2000" b="1" cap="small" dirty="0" smtClean="0">
                <a:solidFill>
                  <a:srgbClr val="0070C0"/>
                </a:solidFill>
              </a:rPr>
              <a:t>Pourquoi le Programme objectif emploi?</a:t>
            </a:r>
            <a:endParaRPr lang="fr-CA" sz="2000" b="1" cap="small" dirty="0">
              <a:solidFill>
                <a:srgbClr val="0070C0"/>
              </a:solidFill>
            </a:endParaRPr>
          </a:p>
          <a:p>
            <a:pPr algn="just">
              <a:spcBef>
                <a:spcPts val="1800"/>
              </a:spcBef>
              <a:spcAft>
                <a:spcPct val="0"/>
              </a:spcAft>
            </a:pPr>
            <a:r>
              <a:rPr lang="fr-CA" altLang="fr-FR" sz="2000" dirty="0" smtClean="0">
                <a:ea typeface="ＭＳ Ｐゴシック" panose="020B0600070205080204" pitchFamily="34" charset="-128"/>
                <a:cs typeface="Arial" panose="020B0604020202020204" pitchFamily="34" charset="0"/>
              </a:rPr>
              <a:t>Parce que l’emploi </a:t>
            </a:r>
            <a:r>
              <a:rPr lang="fr-CA" altLang="fr-FR" sz="2000" dirty="0">
                <a:ea typeface="ＭＳ Ｐゴシック" panose="020B0600070205080204" pitchFamily="34" charset="-128"/>
                <a:cs typeface="Arial" panose="020B0604020202020204" pitchFamily="34" charset="0"/>
              </a:rPr>
              <a:t>demeure la meilleure façon de </a:t>
            </a:r>
            <a:r>
              <a:rPr lang="fr-CA" altLang="fr-FR" sz="2000" b="1" dirty="0">
                <a:solidFill>
                  <a:srgbClr val="0070C0"/>
                </a:solidFill>
                <a:ea typeface="ＭＳ Ｐゴシック" panose="020B0600070205080204" pitchFamily="34" charset="-128"/>
                <a:cs typeface="Arial" panose="020B0604020202020204" pitchFamily="34" charset="0"/>
              </a:rPr>
              <a:t>lutter contre la pauvreté</a:t>
            </a:r>
            <a:r>
              <a:rPr lang="fr-CA" altLang="fr-FR" sz="2000" dirty="0">
                <a:ea typeface="ＭＳ Ｐゴシック" panose="020B0600070205080204" pitchFamily="34" charset="-128"/>
                <a:cs typeface="Arial" panose="020B0604020202020204" pitchFamily="34" charset="0"/>
              </a:rPr>
              <a:t>.</a:t>
            </a:r>
          </a:p>
          <a:p>
            <a:pPr algn="just">
              <a:spcBef>
                <a:spcPts val="1800"/>
              </a:spcBef>
              <a:spcAft>
                <a:spcPct val="0"/>
              </a:spcAft>
            </a:pPr>
            <a:r>
              <a:rPr lang="fr-CA" altLang="fr-FR" sz="2000" dirty="0" smtClean="0">
                <a:ea typeface="ＭＳ Ｐゴシック" panose="020B0600070205080204" pitchFamily="34" charset="-128"/>
                <a:cs typeface="Arial" panose="020B0604020202020204" pitchFamily="34" charset="0"/>
              </a:rPr>
              <a:t>Parce qu’il offre </a:t>
            </a:r>
            <a:r>
              <a:rPr lang="fr-CA" altLang="fr-FR" sz="2000" b="1" dirty="0" smtClean="0">
                <a:solidFill>
                  <a:srgbClr val="0070C0"/>
                </a:solidFill>
                <a:ea typeface="ＭＳ Ｐゴシック" panose="020B0600070205080204" pitchFamily="34" charset="-128"/>
                <a:cs typeface="Arial" panose="020B0604020202020204" pitchFamily="34" charset="0"/>
              </a:rPr>
              <a:t>une</a:t>
            </a:r>
            <a:r>
              <a:rPr lang="fr-CA" altLang="fr-FR" sz="2000" dirty="0" smtClean="0">
                <a:solidFill>
                  <a:srgbClr val="0070C0"/>
                </a:solidFill>
                <a:ea typeface="ＭＳ Ｐゴシック" panose="020B0600070205080204" pitchFamily="34" charset="-128"/>
                <a:cs typeface="Arial" panose="020B0604020202020204" pitchFamily="34" charset="0"/>
              </a:rPr>
              <a:t> </a:t>
            </a:r>
            <a:r>
              <a:rPr lang="fr-CA" altLang="fr-FR" sz="2000" b="1" dirty="0" smtClean="0">
                <a:solidFill>
                  <a:srgbClr val="0070C0"/>
                </a:solidFill>
                <a:ea typeface="ＭＳ Ｐゴシック" panose="020B0600070205080204" pitchFamily="34" charset="-128"/>
                <a:cs typeface="Arial" panose="020B0604020202020204" pitchFamily="34" charset="0"/>
              </a:rPr>
              <a:t>intervention </a:t>
            </a:r>
            <a:r>
              <a:rPr lang="fr-CA" altLang="fr-FR" sz="2000" b="1" dirty="0">
                <a:solidFill>
                  <a:srgbClr val="0070C0"/>
                </a:solidFill>
                <a:ea typeface="ＭＳ Ｐゴシック" panose="020B0600070205080204" pitchFamily="34" charset="-128"/>
                <a:cs typeface="Arial" panose="020B0604020202020204" pitchFamily="34" charset="0"/>
              </a:rPr>
              <a:t>soutenue et personnalisée </a:t>
            </a:r>
            <a:r>
              <a:rPr lang="fr-CA" altLang="fr-FR" sz="2000" dirty="0">
                <a:ea typeface="ＭＳ Ｐゴシック" panose="020B0600070205080204" pitchFamily="34" charset="-128"/>
                <a:cs typeface="Arial" panose="020B0604020202020204" pitchFamily="34" charset="0"/>
              </a:rPr>
              <a:t>auprès des nouveaux prestataires pour favoriser leur mobilisation et leur intégration au marché du travail. </a:t>
            </a:r>
          </a:p>
          <a:p>
            <a:pPr algn="just">
              <a:spcBef>
                <a:spcPts val="1800"/>
              </a:spcBef>
              <a:spcAft>
                <a:spcPct val="0"/>
              </a:spcAft>
            </a:pPr>
            <a:r>
              <a:rPr lang="fr-CA" altLang="fr-FR" sz="2000" dirty="0" smtClean="0">
                <a:ea typeface="ＭＳ Ｐゴシック" panose="020B0600070205080204" pitchFamily="34" charset="-128"/>
                <a:cs typeface="Arial" panose="020B0604020202020204" pitchFamily="34" charset="0"/>
              </a:rPr>
              <a:t>Parce que le programme</a:t>
            </a:r>
            <a:r>
              <a:rPr lang="fr-CA" altLang="fr-FR" sz="2000" dirty="0" smtClean="0">
                <a:solidFill>
                  <a:srgbClr val="0070C0"/>
                </a:solidFill>
                <a:ea typeface="ＭＳ Ｐゴシック" panose="020B0600070205080204" pitchFamily="34" charset="-128"/>
                <a:cs typeface="Arial" panose="020B0604020202020204" pitchFamily="34" charset="0"/>
              </a:rPr>
              <a:t> </a:t>
            </a:r>
            <a:r>
              <a:rPr lang="fr-CA" altLang="fr-FR" sz="2000" b="1" dirty="0" smtClean="0">
                <a:solidFill>
                  <a:srgbClr val="0070C0"/>
                </a:solidFill>
                <a:ea typeface="ＭＳ Ｐゴシック" panose="020B0600070205080204" pitchFamily="34" charset="-128"/>
                <a:cs typeface="Arial" panose="020B0604020202020204" pitchFamily="34" charset="0"/>
              </a:rPr>
              <a:t>s’inspire </a:t>
            </a:r>
            <a:r>
              <a:rPr lang="fr-CA" altLang="fr-FR" sz="2000" b="1" dirty="0">
                <a:solidFill>
                  <a:srgbClr val="0070C0"/>
                </a:solidFill>
                <a:ea typeface="ＭＳ Ｐゴシック" panose="020B0600070205080204" pitchFamily="34" charset="-128"/>
                <a:cs typeface="Arial" panose="020B0604020202020204" pitchFamily="34" charset="0"/>
              </a:rPr>
              <a:t>des meilleures pratiques déjà en place au </a:t>
            </a:r>
            <a:r>
              <a:rPr lang="fr-CA" altLang="fr-FR" sz="2000" b="1" dirty="0" smtClean="0">
                <a:solidFill>
                  <a:srgbClr val="0070C0"/>
                </a:solidFill>
                <a:ea typeface="ＭＳ Ｐゴシック" panose="020B0600070205080204" pitchFamily="34" charset="-128"/>
                <a:cs typeface="Arial" panose="020B0604020202020204" pitchFamily="34" charset="0"/>
              </a:rPr>
              <a:t>Ministère</a:t>
            </a:r>
            <a:r>
              <a:rPr lang="fr-CA" altLang="fr-FR" sz="2000" b="1" dirty="0" smtClean="0">
                <a:solidFill>
                  <a:srgbClr val="4F81BD"/>
                </a:solidFill>
                <a:ea typeface="ＭＳ Ｐゴシック" panose="020B0600070205080204" pitchFamily="34" charset="-128"/>
                <a:cs typeface="Arial" panose="020B0604020202020204" pitchFamily="34" charset="0"/>
              </a:rPr>
              <a:t> </a:t>
            </a:r>
            <a:r>
              <a:rPr lang="fr-CA" altLang="fr-FR" sz="2000" dirty="0">
                <a:ea typeface="ＭＳ Ｐゴシック" panose="020B0600070205080204" pitchFamily="34" charset="-128"/>
                <a:cs typeface="Arial" panose="020B0604020202020204" pitchFamily="34" charset="0"/>
              </a:rPr>
              <a:t>telles </a:t>
            </a:r>
            <a:r>
              <a:rPr lang="fr-CA" altLang="fr-FR" sz="2000" dirty="0" smtClean="0">
                <a:ea typeface="ＭＳ Ｐゴシック" panose="020B0600070205080204" pitchFamily="34" charset="-128"/>
                <a:cs typeface="Arial" panose="020B0604020202020204" pitchFamily="34" charset="0"/>
              </a:rPr>
              <a:t>que </a:t>
            </a:r>
            <a:r>
              <a:rPr lang="fr-CA" altLang="fr-FR" sz="2000" dirty="0">
                <a:ea typeface="ＭＳ Ｐゴシック" panose="020B0600070205080204" pitchFamily="34" charset="-128"/>
                <a:cs typeface="Arial" panose="020B0604020202020204" pitchFamily="34" charset="0"/>
              </a:rPr>
              <a:t>l’accueil personnalisé et l’accompagnement soutenu auprès des </a:t>
            </a:r>
            <a:r>
              <a:rPr lang="fr-CA" altLang="fr-FR" sz="2000" dirty="0" smtClean="0">
                <a:ea typeface="ＭＳ Ｐゴシック" panose="020B0600070205080204" pitchFamily="34" charset="-128"/>
                <a:cs typeface="Arial" panose="020B0604020202020204" pitchFamily="34" charset="0"/>
              </a:rPr>
              <a:t>jeunes et </a:t>
            </a:r>
            <a:r>
              <a:rPr lang="fr-CA" altLang="fr-FR" sz="2000" dirty="0">
                <a:ea typeface="ＭＳ Ｐゴシック" panose="020B0600070205080204" pitchFamily="34" charset="-128"/>
                <a:cs typeface="Arial" panose="020B0604020202020204" pitchFamily="34" charset="0"/>
              </a:rPr>
              <a:t>la Stratégie d’intervention renforcée.</a:t>
            </a:r>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t>2</a:t>
            </a:fld>
            <a:endParaRPr lang="fr-CA" dirty="0"/>
          </a:p>
        </p:txBody>
      </p:sp>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pPr>
              <a:spcBef>
                <a:spcPts val="0"/>
              </a:spcBef>
            </a:pPr>
            <a:r>
              <a:rPr lang="fr-CA" sz="3600" b="1" cap="small" dirty="0"/>
              <a:t>C</a:t>
            </a:r>
            <a:r>
              <a:rPr lang="fr-CA" sz="3600" b="1" cap="small" dirty="0" smtClean="0"/>
              <a:t>ontexte</a:t>
            </a:r>
            <a:endParaRPr lang="fr-CA" sz="3600" b="1" cap="small" dirty="0"/>
          </a:p>
        </p:txBody>
      </p:sp>
    </p:spTree>
    <p:extLst>
      <p:ext uri="{BB962C8B-B14F-4D97-AF65-F5344CB8AC3E}">
        <p14:creationId xmlns:p14="http://schemas.microsoft.com/office/powerpoint/2010/main" val="3609425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67544" y="1340768"/>
            <a:ext cx="8280000" cy="4667526"/>
          </a:xfrm>
        </p:spPr>
        <p:txBody>
          <a:bodyPr>
            <a:noAutofit/>
          </a:bodyPr>
          <a:lstStyle/>
          <a:p>
            <a:pPr marL="514350" indent="-457200" algn="just">
              <a:spcBef>
                <a:spcPts val="1200"/>
              </a:spcBef>
            </a:pPr>
            <a:endParaRPr lang="fr-CA" altLang="fr-FR" sz="2200" dirty="0" smtClean="0">
              <a:ea typeface="ＭＳ Ｐゴシック" panose="020B0600070205080204" pitchFamily="34" charset="-128"/>
              <a:cs typeface="Arial" panose="020B0604020202020204" pitchFamily="34" charset="0"/>
            </a:endParaRPr>
          </a:p>
          <a:p>
            <a:pPr marL="514350" indent="-457200" algn="just">
              <a:spcBef>
                <a:spcPts val="1200"/>
              </a:spcBef>
            </a:pPr>
            <a:r>
              <a:rPr lang="fr-CA" altLang="fr-FR" sz="2000" dirty="0" smtClean="0">
                <a:ea typeface="ＭＳ Ｐゴシック" panose="020B0600070205080204" pitchFamily="34" charset="-128"/>
                <a:cs typeface="Arial" panose="020B0604020202020204" pitchFamily="34" charset="0"/>
              </a:rPr>
              <a:t>Parce que, </a:t>
            </a:r>
            <a:r>
              <a:rPr lang="fr-CA" altLang="fr-FR" sz="2000" dirty="0">
                <a:ea typeface="ＭＳ Ｐゴシック" panose="020B0600070205080204" pitchFamily="34" charset="-128"/>
                <a:cs typeface="Arial" panose="020B0604020202020204" pitchFamily="34" charset="0"/>
              </a:rPr>
              <a:t>s</a:t>
            </a:r>
            <a:r>
              <a:rPr lang="fr-CA" altLang="fr-FR" sz="2000" dirty="0" smtClean="0">
                <a:ea typeface="ＭＳ Ｐゴシック" panose="020B0600070205080204" pitchFamily="34" charset="-128"/>
                <a:cs typeface="Arial" panose="020B0604020202020204" pitchFamily="34" charset="0"/>
              </a:rPr>
              <a:t>elon </a:t>
            </a:r>
            <a:r>
              <a:rPr lang="fr-CA" altLang="fr-FR" sz="2000" dirty="0">
                <a:ea typeface="ＭＳ Ｐゴシック" panose="020B0600070205080204" pitchFamily="34" charset="-128"/>
                <a:cs typeface="Arial" panose="020B0604020202020204" pitchFamily="34" charset="0"/>
              </a:rPr>
              <a:t>l’OCDE, trois éléments favorisent le succès d’une stratégie d’activation et d’intégration au marché du travail :</a:t>
            </a:r>
          </a:p>
          <a:p>
            <a:pPr marL="896938" lvl="3" indent="-342900" algn="just">
              <a:spcBef>
                <a:spcPts val="1200"/>
              </a:spcBef>
              <a:buFont typeface="Courier New" panose="02070309020205020404" pitchFamily="49" charset="0"/>
              <a:buChar char="o"/>
            </a:pPr>
            <a:r>
              <a:rPr lang="fr-CA" altLang="fr-FR" dirty="0" smtClean="0">
                <a:ea typeface="Arial" panose="020B0604020202020204" pitchFamily="34" charset="0"/>
                <a:cs typeface="Arial" panose="020B0604020202020204" pitchFamily="34" charset="0"/>
              </a:rPr>
              <a:t>une </a:t>
            </a:r>
            <a:r>
              <a:rPr lang="fr-CA" altLang="fr-FR" dirty="0">
                <a:ea typeface="Arial" panose="020B0604020202020204" pitchFamily="34" charset="0"/>
                <a:cs typeface="Arial" panose="020B0604020202020204" pitchFamily="34" charset="0"/>
              </a:rPr>
              <a:t>aide adéquate des services publics d’emploi;</a:t>
            </a:r>
          </a:p>
          <a:p>
            <a:pPr marL="896938" lvl="3" indent="-342900" algn="just">
              <a:spcBef>
                <a:spcPts val="1200"/>
              </a:spcBef>
              <a:buFont typeface="Courier New" panose="02070309020205020404" pitchFamily="49" charset="0"/>
              <a:buChar char="o"/>
            </a:pPr>
            <a:r>
              <a:rPr lang="fr-CA" altLang="fr-FR" dirty="0">
                <a:ea typeface="Arial" panose="020B0604020202020204" pitchFamily="34" charset="0"/>
                <a:cs typeface="Arial" panose="020B0604020202020204" pitchFamily="34" charset="0"/>
              </a:rPr>
              <a:t>une obligation vers l’emploi pour les personnes aptes au travail (sanctions modérées</a:t>
            </a:r>
            <a:r>
              <a:rPr lang="fr-CA" altLang="fr-FR" dirty="0" smtClean="0">
                <a:ea typeface="Arial" panose="020B0604020202020204" pitchFamily="34" charset="0"/>
                <a:cs typeface="Arial" panose="020B0604020202020204" pitchFamily="34" charset="0"/>
              </a:rPr>
              <a:t>);</a:t>
            </a:r>
          </a:p>
          <a:p>
            <a:pPr marL="896938" lvl="3" indent="-342900" algn="just">
              <a:spcBef>
                <a:spcPts val="1200"/>
              </a:spcBef>
              <a:buFont typeface="Courier New" panose="02070309020205020404" pitchFamily="49" charset="0"/>
              <a:buChar char="o"/>
            </a:pPr>
            <a:r>
              <a:rPr lang="fr-CA" altLang="fr-FR" dirty="0">
                <a:ea typeface="Arial" panose="020B0604020202020204" pitchFamily="34" charset="0"/>
                <a:cs typeface="Arial" panose="020B0604020202020204" pitchFamily="34" charset="0"/>
              </a:rPr>
              <a:t>une incitation financière au </a:t>
            </a:r>
            <a:r>
              <a:rPr lang="fr-CA" altLang="fr-FR" dirty="0" smtClean="0">
                <a:ea typeface="Arial" panose="020B0604020202020204" pitchFamily="34" charset="0"/>
                <a:cs typeface="Arial" panose="020B0604020202020204" pitchFamily="34" charset="0"/>
              </a:rPr>
              <a:t>travail</a:t>
            </a:r>
            <a:r>
              <a:rPr lang="fr-CA" altLang="fr-FR" dirty="0">
                <a:ea typeface="Arial" panose="020B0604020202020204" pitchFamily="34" charset="0"/>
                <a:cs typeface="Arial" panose="020B0604020202020204" pitchFamily="34" charset="0"/>
              </a:rPr>
              <a:t>.</a:t>
            </a:r>
            <a:endParaRPr lang="fr-CA" altLang="fr-FR" dirty="0" smtClean="0">
              <a:ea typeface="Arial" panose="020B0604020202020204" pitchFamily="34" charset="0"/>
              <a:cs typeface="Arial" panose="020B0604020202020204" pitchFamily="34" charset="0"/>
            </a:endParaRPr>
          </a:p>
          <a:p>
            <a:pPr marL="554038" lvl="2" indent="-457200" algn="just">
              <a:spcBef>
                <a:spcPts val="1200"/>
              </a:spcBef>
            </a:pPr>
            <a:r>
              <a:rPr lang="fr-CA" altLang="fr-FR" sz="2000" dirty="0" smtClean="0">
                <a:ea typeface="ＭＳ Ｐゴシック" panose="020B0600070205080204" pitchFamily="34" charset="-128"/>
                <a:cs typeface="Arial" panose="020B0604020202020204" pitchFamily="34" charset="0"/>
              </a:rPr>
              <a:t>Parce que plusieurs </a:t>
            </a:r>
            <a:r>
              <a:rPr lang="fr-CA" altLang="fr-FR" sz="2000" dirty="0">
                <a:ea typeface="ＭＳ Ｐゴシック" panose="020B0600070205080204" pitchFamily="34" charset="-128"/>
                <a:cs typeface="Arial" panose="020B0604020202020204" pitchFamily="34" charset="0"/>
              </a:rPr>
              <a:t>pays de l’OCDE et la plupart des provinces canadiennes prévoient des obligations en matière de recherche d’emploi ou de participation à des mesures actives. Le Québec, depuis 2005, avait une approche basée sur l’incitation sans obligation.</a:t>
            </a:r>
            <a:endParaRPr lang="fr-FR" altLang="fr-FR" sz="2000" dirty="0">
              <a:ea typeface="ＭＳ Ｐゴシック" panose="020B0600070205080204" pitchFamily="34" charset="-128"/>
              <a:cs typeface="Arial" panose="020B0604020202020204" pitchFamily="34" charset="0"/>
            </a:endParaRPr>
          </a:p>
          <a:p>
            <a:pPr marL="0" indent="0" algn="just">
              <a:spcBef>
                <a:spcPts val="1200"/>
              </a:spcBef>
              <a:buNone/>
            </a:pPr>
            <a:endParaRPr lang="fr-FR" altLang="fr-FR" sz="1800" dirty="0">
              <a:ea typeface="Arial" panose="020B0604020202020204" pitchFamily="34" charset="0"/>
              <a:cs typeface="Arial" panose="020B0604020202020204" pitchFamily="34" charset="0"/>
            </a:endParaRPr>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3</a:t>
            </a:fld>
            <a:endParaRPr lang="fr-CA" dirty="0"/>
          </a:p>
        </p:txBody>
      </p:sp>
      <p:sp>
        <p:nvSpPr>
          <p:cNvPr id="5" name="Titre 1"/>
          <p:cNvSpPr txBox="1">
            <a:spLocks/>
          </p:cNvSpPr>
          <p:nvPr>
            <p:custDataLst>
              <p:tags r:id="rId2"/>
            </p:custDataLst>
          </p:nvPr>
        </p:nvSpPr>
        <p:spPr>
          <a:xfrm>
            <a:off x="457200" y="404664"/>
            <a:ext cx="8229600" cy="11430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pPr>
            <a:r>
              <a:rPr lang="fr-CA" sz="3600" b="1" cap="small" dirty="0"/>
              <a:t>C</a:t>
            </a:r>
            <a:r>
              <a:rPr lang="fr-CA" sz="3600" b="1" cap="small" dirty="0" smtClean="0"/>
              <a:t>ontexte</a:t>
            </a:r>
            <a:endParaRPr lang="fr-CA" sz="3600" b="1" cap="small" dirty="0"/>
          </a:p>
        </p:txBody>
      </p:sp>
    </p:spTree>
    <p:extLst>
      <p:ext uri="{BB962C8B-B14F-4D97-AF65-F5344CB8AC3E}">
        <p14:creationId xmlns:p14="http://schemas.microsoft.com/office/powerpoint/2010/main" val="106990802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custDataLst>
              <p:tags r:id="rId1"/>
            </p:custDataLst>
          </p:nvPr>
        </p:nvSpPr>
        <p:spPr>
          <a:xfrm>
            <a:off x="457200" y="332656"/>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O</a:t>
            </a:r>
            <a:r>
              <a:rPr lang="fr-CA" sz="3600" b="1" cap="small" dirty="0" smtClean="0"/>
              <a:t>bjectifs</a:t>
            </a:r>
            <a:endParaRPr lang="fr-CA" sz="3600" b="1" cap="small" dirty="0"/>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4</a:t>
            </a:fld>
            <a:endParaRPr lang="fr-CA" dirty="0"/>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1734597236"/>
              </p:ext>
            </p:extLst>
          </p:nvPr>
        </p:nvGraphicFramePr>
        <p:xfrm>
          <a:off x="457200" y="1700213"/>
          <a:ext cx="8229600" cy="41052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20595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Autofit/>
          </a:bodyPr>
          <a:lstStyle/>
          <a:p>
            <a:r>
              <a:rPr lang="fr-CA" sz="3600" b="1" cap="small" dirty="0"/>
              <a:t>C</a:t>
            </a:r>
            <a:r>
              <a:rPr lang="fr-CA" sz="3600" b="1" cap="small" dirty="0" smtClean="0"/>
              <a:t>lientèle visée</a:t>
            </a:r>
            <a:endParaRPr lang="fr-CA" sz="3600" b="1" cap="small" dirty="0"/>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5</a:t>
            </a:fld>
            <a:endParaRPr lang="fr-CA" dirty="0"/>
          </a:p>
        </p:txBody>
      </p:sp>
      <p:sp>
        <p:nvSpPr>
          <p:cNvPr id="2" name="Espace réservé du contenu 1"/>
          <p:cNvSpPr>
            <a:spLocks noGrp="1"/>
          </p:cNvSpPr>
          <p:nvPr>
            <p:ph sz="half" idx="1"/>
          </p:nvPr>
        </p:nvSpPr>
        <p:spPr>
          <a:xfrm>
            <a:off x="457200" y="1600200"/>
            <a:ext cx="8219256" cy="4525963"/>
          </a:xfrm>
        </p:spPr>
        <p:txBody>
          <a:bodyPr>
            <a:normAutofit/>
          </a:bodyPr>
          <a:lstStyle/>
          <a:p>
            <a:pPr algn="just">
              <a:spcBef>
                <a:spcPts val="1800"/>
              </a:spcBef>
              <a:spcAft>
                <a:spcPct val="0"/>
              </a:spcAft>
            </a:pPr>
            <a:r>
              <a:rPr lang="fr-CA" altLang="fr-FR" sz="1800" dirty="0" smtClean="0">
                <a:ea typeface="ＭＳ Ｐゴシック" panose="020B0600070205080204" pitchFamily="34" charset="-128"/>
                <a:cs typeface="Arial" panose="020B0604020202020204" pitchFamily="34" charset="0"/>
              </a:rPr>
              <a:t>Le Programme objectif emploi s’adresse aux </a:t>
            </a:r>
            <a:r>
              <a:rPr lang="fr-CA" altLang="fr-FR" sz="1800" b="1" spc="-30" dirty="0">
                <a:solidFill>
                  <a:srgbClr val="0070C0"/>
                </a:solidFill>
                <a:ea typeface="ＭＳ Ｐゴシック" panose="020B0600070205080204" pitchFamily="34" charset="-128"/>
                <a:cs typeface="Arial" panose="020B0604020202020204" pitchFamily="34" charset="0"/>
              </a:rPr>
              <a:t>personnes admissibles au Programme d’aide sociale pour une première </a:t>
            </a:r>
            <a:r>
              <a:rPr lang="fr-CA" altLang="fr-FR" sz="1800" b="1" spc="-30" dirty="0" smtClean="0">
                <a:solidFill>
                  <a:srgbClr val="0070C0"/>
                </a:solidFill>
                <a:ea typeface="ＭＳ Ｐゴシック" panose="020B0600070205080204" pitchFamily="34" charset="-128"/>
                <a:cs typeface="Arial" panose="020B0604020202020204" pitchFamily="34" charset="0"/>
              </a:rPr>
              <a:t>fois (primo-demandeurs)</a:t>
            </a:r>
            <a:r>
              <a:rPr lang="fr-CA" altLang="fr-FR" sz="1800" spc="-30" dirty="0" smtClean="0">
                <a:ea typeface="ＭＳ Ｐゴシック" panose="020B0600070205080204" pitchFamily="34" charset="-128"/>
                <a:cs typeface="Arial" panose="020B0604020202020204" pitchFamily="34" charset="0"/>
              </a:rPr>
              <a:t>.</a:t>
            </a:r>
            <a:endParaRPr lang="fr-CA" altLang="fr-FR" sz="1800" spc="-30" dirty="0">
              <a:ea typeface="ＭＳ Ｐゴシック" panose="020B0600070205080204" pitchFamily="34" charset="-128"/>
              <a:cs typeface="Arial" panose="020B0604020202020204" pitchFamily="34" charset="0"/>
            </a:endParaRPr>
          </a:p>
          <a:p>
            <a:pPr lvl="1" algn="just">
              <a:spcBef>
                <a:spcPts val="1800"/>
              </a:spcBef>
              <a:spcAft>
                <a:spcPct val="0"/>
              </a:spcAft>
            </a:pPr>
            <a:r>
              <a:rPr lang="fr-CA" altLang="fr-FR" sz="1800" dirty="0" smtClean="0">
                <a:ea typeface="ＭＳ Ｐゴシック" panose="020B0600070205080204" pitchFamily="34" charset="-128"/>
                <a:cs typeface="Arial" panose="020B0604020202020204" pitchFamily="34" charset="0"/>
              </a:rPr>
              <a:t>En 2014-2015, ce sont près de </a:t>
            </a:r>
            <a:r>
              <a:rPr lang="fr-CA" altLang="fr-FR" sz="1800" b="1" dirty="0" smtClean="0">
                <a:solidFill>
                  <a:srgbClr val="0070C0"/>
                </a:solidFill>
                <a:ea typeface="ＭＳ Ｐゴシック" panose="020B0600070205080204" pitchFamily="34" charset="-128"/>
                <a:cs typeface="Arial" panose="020B0604020202020204" pitchFamily="34" charset="0"/>
              </a:rPr>
              <a:t>17 000 </a:t>
            </a:r>
            <a:r>
              <a:rPr lang="fr-CA" altLang="fr-FR" sz="1800" b="1" dirty="0">
                <a:solidFill>
                  <a:srgbClr val="0070C0"/>
                </a:solidFill>
                <a:ea typeface="ＭＳ Ｐゴシック" panose="020B0600070205080204" pitchFamily="34" charset="-128"/>
                <a:cs typeface="Arial" panose="020B0604020202020204" pitchFamily="34" charset="0"/>
              </a:rPr>
              <a:t>adultes primo-demandeurs </a:t>
            </a:r>
            <a:r>
              <a:rPr lang="fr-CA" altLang="fr-FR" sz="1800" dirty="0" smtClean="0">
                <a:ea typeface="ＭＳ Ｐゴシック" panose="020B0600070205080204" pitchFamily="34" charset="-128"/>
                <a:cs typeface="Arial" panose="020B0604020202020204" pitchFamily="34" charset="0"/>
              </a:rPr>
              <a:t>qui sont devenus admissibles.  </a:t>
            </a:r>
          </a:p>
          <a:p>
            <a:pPr lvl="1" algn="just">
              <a:spcBef>
                <a:spcPts val="1800"/>
              </a:spcBef>
              <a:spcAft>
                <a:spcPct val="0"/>
              </a:spcAft>
            </a:pPr>
            <a:r>
              <a:rPr lang="fr-CA" altLang="fr-FR" sz="1800" dirty="0" smtClean="0">
                <a:ea typeface="ＭＳ Ｐゴシック" panose="020B0600070205080204" pitchFamily="34" charset="-128"/>
                <a:cs typeface="Arial" panose="020B0604020202020204" pitchFamily="34" charset="0"/>
              </a:rPr>
              <a:t>Depuis, on observe une diminution des </a:t>
            </a:r>
            <a:r>
              <a:rPr lang="fr-CA" altLang="fr-FR" sz="1800" b="1" spc="-30" dirty="0" smtClean="0">
                <a:ea typeface="ＭＳ Ｐゴシック" panose="020B0600070205080204" pitchFamily="34" charset="-128"/>
                <a:cs typeface="Arial" panose="020B0604020202020204" pitchFamily="34" charset="0"/>
              </a:rPr>
              <a:t>primo-demandeurs au Programme d’aide sociale.</a:t>
            </a:r>
            <a:r>
              <a:rPr lang="fr-CA" altLang="fr-FR" sz="1800" dirty="0">
                <a:ea typeface="ＭＳ Ｐゴシック" panose="020B0600070205080204" pitchFamily="34" charset="-128"/>
                <a:cs typeface="Arial" panose="020B0604020202020204" pitchFamily="34" charset="0"/>
              </a:rPr>
              <a:t> </a:t>
            </a:r>
            <a:r>
              <a:rPr lang="fr-CA" altLang="fr-FR" sz="1800" dirty="0" smtClean="0">
                <a:ea typeface="ＭＳ Ｐゴシック" panose="020B0600070205080204" pitchFamily="34" charset="-128"/>
                <a:cs typeface="Arial" panose="020B0604020202020204" pitchFamily="34" charset="0"/>
              </a:rPr>
              <a:t>En 2016-2017, ils étaient près de </a:t>
            </a:r>
            <a:r>
              <a:rPr lang="fr-CA" altLang="fr-FR" sz="1800" b="1" dirty="0">
                <a:ea typeface="ＭＳ Ｐゴシック" panose="020B0600070205080204" pitchFamily="34" charset="-128"/>
                <a:cs typeface="Arial" panose="020B0604020202020204" pitchFamily="34" charset="0"/>
              </a:rPr>
              <a:t>13 800 </a:t>
            </a:r>
            <a:r>
              <a:rPr lang="fr-CA" altLang="fr-FR" sz="1800" b="1" dirty="0" smtClean="0">
                <a:ea typeface="ＭＳ Ｐゴシック" panose="020B0600070205080204" pitchFamily="34" charset="-128"/>
                <a:cs typeface="Arial" panose="020B0604020202020204" pitchFamily="34" charset="0"/>
              </a:rPr>
              <a:t>adultes</a:t>
            </a:r>
            <a:r>
              <a:rPr lang="fr-CA" altLang="fr-FR" sz="1800" dirty="0" smtClean="0">
                <a:solidFill>
                  <a:srgbClr val="00B050"/>
                </a:solidFill>
                <a:ea typeface="ＭＳ Ｐゴシック" panose="020B0600070205080204" pitchFamily="34" charset="-128"/>
                <a:cs typeface="Arial" panose="020B0604020202020204" pitchFamily="34" charset="0"/>
              </a:rPr>
              <a:t>.</a:t>
            </a:r>
            <a:endParaRPr lang="fr-CA" altLang="fr-FR" sz="1800" dirty="0">
              <a:solidFill>
                <a:srgbClr val="00B050"/>
              </a:solidFill>
              <a:ea typeface="ＭＳ Ｐゴシック" panose="020B0600070205080204" pitchFamily="34" charset="-128"/>
              <a:cs typeface="Arial" panose="020B0604020202020204" pitchFamily="34" charset="0"/>
            </a:endParaRPr>
          </a:p>
          <a:p>
            <a:pPr algn="just">
              <a:spcBef>
                <a:spcPts val="1800"/>
              </a:spcBef>
              <a:spcAft>
                <a:spcPct val="0"/>
              </a:spcAft>
            </a:pPr>
            <a:r>
              <a:rPr lang="fr-CA" altLang="fr-FR" sz="1800" dirty="0" smtClean="0">
                <a:ea typeface="ＭＳ Ｐゴシック" panose="020B0600070205080204" pitchFamily="34" charset="-128"/>
                <a:cs typeface="Arial" panose="020B0604020202020204" pitchFamily="34" charset="0"/>
              </a:rPr>
              <a:t>Les </a:t>
            </a:r>
            <a:r>
              <a:rPr lang="fr-CA" altLang="fr-FR" sz="1800" dirty="0">
                <a:ea typeface="ＭＳ Ｐゴシック" panose="020B0600070205080204" pitchFamily="34" charset="-128"/>
                <a:cs typeface="Arial" panose="020B0604020202020204" pitchFamily="34" charset="0"/>
              </a:rPr>
              <a:t>analyses démontrent qu’ils </a:t>
            </a:r>
            <a:r>
              <a:rPr lang="fr-CA" altLang="fr-FR" sz="1800" dirty="0" smtClean="0">
                <a:ea typeface="ＭＳ Ｐゴシック" panose="020B0600070205080204" pitchFamily="34" charset="-128"/>
                <a:cs typeface="Arial" panose="020B0604020202020204" pitchFamily="34" charset="0"/>
              </a:rPr>
              <a:t>se caractérisent comme suit : </a:t>
            </a:r>
          </a:p>
        </p:txBody>
      </p:sp>
      <p:graphicFrame>
        <p:nvGraphicFramePr>
          <p:cNvPr id="16" name="Diagramme 15"/>
          <p:cNvGraphicFramePr/>
          <p:nvPr>
            <p:extLst>
              <p:ext uri="{D42A27DB-BD31-4B8C-83A1-F6EECF244321}">
                <p14:modId xmlns:p14="http://schemas.microsoft.com/office/powerpoint/2010/main" val="3327221413"/>
              </p:ext>
            </p:extLst>
          </p:nvPr>
        </p:nvGraphicFramePr>
        <p:xfrm>
          <a:off x="2195736" y="3501008"/>
          <a:ext cx="5040560" cy="28803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08909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C</a:t>
            </a:r>
            <a:r>
              <a:rPr lang="fr-CA" sz="3600" b="1" cap="small" dirty="0" smtClean="0"/>
              <a:t>lientèle particulière</a:t>
            </a:r>
            <a:endParaRPr lang="fr-CA" sz="3600" b="1" cap="small" dirty="0"/>
          </a:p>
        </p:txBody>
      </p:sp>
      <p:sp>
        <p:nvSpPr>
          <p:cNvPr id="11" name="Espace réservé du contenu 10"/>
          <p:cNvSpPr>
            <a:spLocks noGrp="1"/>
          </p:cNvSpPr>
          <p:nvPr>
            <p:ph idx="1"/>
          </p:nvPr>
        </p:nvSpPr>
        <p:spPr/>
        <p:txBody>
          <a:bodyPr>
            <a:normAutofit/>
          </a:bodyPr>
          <a:lstStyle/>
          <a:p>
            <a:pPr marL="0" lvl="1" indent="0" algn="just">
              <a:spcBef>
                <a:spcPts val="600"/>
              </a:spcBef>
              <a:buNone/>
              <a:defRPr/>
            </a:pPr>
            <a:r>
              <a:rPr lang="fr-CA" sz="2100" dirty="0">
                <a:ea typeface="Calibri" panose="020F0502020204030204" pitchFamily="34" charset="0"/>
              </a:rPr>
              <a:t>Les personnes qui </a:t>
            </a:r>
            <a:r>
              <a:rPr lang="fr-CA" sz="2100" dirty="0" smtClean="0">
                <a:ea typeface="Calibri" panose="020F0502020204030204" pitchFamily="34" charset="0"/>
              </a:rPr>
              <a:t>seront admissibles</a:t>
            </a:r>
            <a:r>
              <a:rPr lang="fr-CA" sz="2100" dirty="0">
                <a:ea typeface="Calibri" panose="020F0502020204030204" pitchFamily="34" charset="0"/>
              </a:rPr>
              <a:t>, à la date de leur demande, à une allocation </a:t>
            </a:r>
            <a:r>
              <a:rPr lang="fr-CA" sz="2100" dirty="0" smtClean="0">
                <a:ea typeface="Calibri" panose="020F0502020204030204" pitchFamily="34" charset="0"/>
              </a:rPr>
              <a:t>en raison de contraintes temporaires non liées </a:t>
            </a:r>
            <a:r>
              <a:rPr lang="fr-CA" sz="2100" dirty="0">
                <a:ea typeface="Calibri" panose="020F0502020204030204" pitchFamily="34" charset="0"/>
              </a:rPr>
              <a:t>à l’état de </a:t>
            </a:r>
            <a:r>
              <a:rPr lang="fr-CA" sz="2100" dirty="0" smtClean="0">
                <a:ea typeface="Calibri" panose="020F0502020204030204" pitchFamily="34" charset="0"/>
              </a:rPr>
              <a:t>santé, pourront </a:t>
            </a:r>
            <a:r>
              <a:rPr lang="fr-CA" sz="2100" dirty="0">
                <a:ea typeface="Calibri" panose="020F0502020204030204" pitchFamily="34" charset="0"/>
              </a:rPr>
              <a:t>participer au Programme objectif emploi si elles le souhaitent. </a:t>
            </a:r>
          </a:p>
          <a:p>
            <a:pPr marL="0" lvl="1" indent="0" algn="just">
              <a:spcBef>
                <a:spcPts val="600"/>
              </a:spcBef>
              <a:buNone/>
              <a:defRPr/>
            </a:pPr>
            <a:r>
              <a:rPr lang="fr-CA" sz="2100" dirty="0" smtClean="0">
                <a:ea typeface="Calibri" panose="020F0502020204030204" pitchFamily="34" charset="0"/>
              </a:rPr>
              <a:t>Le </a:t>
            </a:r>
            <a:r>
              <a:rPr lang="fr-CA" sz="2100" dirty="0">
                <a:ea typeface="Calibri" panose="020F0502020204030204" pitchFamily="34" charset="0"/>
              </a:rPr>
              <a:t>choix de participer au </a:t>
            </a:r>
            <a:r>
              <a:rPr lang="fr-CA" sz="2100" dirty="0" smtClean="0">
                <a:ea typeface="Calibri" panose="020F0502020204030204" pitchFamily="34" charset="0"/>
              </a:rPr>
              <a:t>programme sera </a:t>
            </a:r>
            <a:r>
              <a:rPr lang="fr-CA" sz="2100" dirty="0">
                <a:ea typeface="Calibri" panose="020F0502020204030204" pitchFamily="34" charset="0"/>
              </a:rPr>
              <a:t>toutefois </a:t>
            </a:r>
            <a:r>
              <a:rPr lang="fr-CA" sz="2100" dirty="0" smtClean="0">
                <a:ea typeface="Calibri" panose="020F0502020204030204" pitchFamily="34" charset="0"/>
              </a:rPr>
              <a:t>irrévocable.</a:t>
            </a:r>
          </a:p>
          <a:p>
            <a:pPr marL="0" lvl="1" indent="0" algn="just">
              <a:spcBef>
                <a:spcPts val="600"/>
              </a:spcBef>
              <a:buNone/>
              <a:defRPr/>
            </a:pPr>
            <a:endParaRPr lang="fr-CA" sz="1200" dirty="0">
              <a:ea typeface="Calibri" panose="020F0502020204030204" pitchFamily="34" charset="0"/>
            </a:endParaRPr>
          </a:p>
          <a:p>
            <a:pPr marL="0" lvl="1" indent="0" algn="just">
              <a:spcBef>
                <a:spcPts val="600"/>
              </a:spcBef>
              <a:buNone/>
              <a:defRPr/>
            </a:pPr>
            <a:r>
              <a:rPr lang="fr-CA" sz="2100" dirty="0" smtClean="0">
                <a:ea typeface="Calibri" panose="020F0502020204030204" pitchFamily="34" charset="0"/>
              </a:rPr>
              <a:t>Exemples </a:t>
            </a:r>
            <a:r>
              <a:rPr lang="fr-CA" sz="2100" dirty="0">
                <a:ea typeface="Calibri" panose="020F0502020204030204" pitchFamily="34" charset="0"/>
              </a:rPr>
              <a:t>de contraintes </a:t>
            </a:r>
            <a:endParaRPr lang="fr-CA" sz="2100" dirty="0" smtClean="0">
              <a:ea typeface="Calibri" panose="020F0502020204030204" pitchFamily="34" charset="0"/>
            </a:endParaRPr>
          </a:p>
          <a:p>
            <a:pPr marL="0" lvl="1" indent="0" algn="just">
              <a:spcBef>
                <a:spcPts val="600"/>
              </a:spcBef>
              <a:buNone/>
              <a:defRPr/>
            </a:pPr>
            <a:r>
              <a:rPr lang="fr-CA" sz="2100" dirty="0" smtClean="0">
                <a:ea typeface="Calibri" panose="020F0502020204030204" pitchFamily="34" charset="0"/>
              </a:rPr>
              <a:t>temporaires </a:t>
            </a:r>
            <a:r>
              <a:rPr lang="fr-CA" sz="1900" dirty="0" smtClean="0">
                <a:ea typeface="Calibri" panose="020F0502020204030204" pitchFamily="34" charset="0"/>
              </a:rPr>
              <a:t>: </a:t>
            </a:r>
          </a:p>
          <a:p>
            <a:pPr marL="0" lvl="1" indent="0" algn="just">
              <a:spcBef>
                <a:spcPts val="600"/>
              </a:spcBef>
              <a:buNone/>
              <a:defRPr/>
            </a:pPr>
            <a:endParaRPr lang="fr-CA" sz="1900" dirty="0" smtClean="0">
              <a:ea typeface="Calibri" panose="020F0502020204030204" pitchFamily="34" charset="0"/>
            </a:endParaRPr>
          </a:p>
          <a:p>
            <a:pPr marL="0" lvl="1" indent="0" algn="just">
              <a:spcBef>
                <a:spcPts val="600"/>
              </a:spcBef>
              <a:buNone/>
              <a:defRPr/>
            </a:pPr>
            <a:endParaRPr lang="fr-CA" sz="1900" dirty="0">
              <a:latin typeface="Arial" panose="020B0604020202020204" pitchFamily="34" charset="0"/>
              <a:ea typeface="Calibri" panose="020F0502020204030204" pitchFamily="34" charset="0"/>
            </a:endParaRPr>
          </a:p>
          <a:p>
            <a:pPr marL="0" indent="0">
              <a:buNone/>
            </a:pPr>
            <a:endParaRPr lang="fr-CA" dirty="0"/>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6</a:t>
            </a:fld>
            <a:endParaRPr lang="fr-CA" dirty="0"/>
          </a:p>
        </p:txBody>
      </p:sp>
      <p:graphicFrame>
        <p:nvGraphicFramePr>
          <p:cNvPr id="12" name="Diagramme 11"/>
          <p:cNvGraphicFramePr/>
          <p:nvPr>
            <p:extLst>
              <p:ext uri="{D42A27DB-BD31-4B8C-83A1-F6EECF244321}">
                <p14:modId xmlns:p14="http://schemas.microsoft.com/office/powerpoint/2010/main" val="4057530605"/>
              </p:ext>
            </p:extLst>
          </p:nvPr>
        </p:nvGraphicFramePr>
        <p:xfrm>
          <a:off x="2699792" y="3337404"/>
          <a:ext cx="6624736" cy="24678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92015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marL="57150" indent="0" algn="just">
              <a:spcBef>
                <a:spcPts val="600"/>
              </a:spcBef>
              <a:buNone/>
              <a:defRPr/>
            </a:pPr>
            <a:r>
              <a:rPr lang="fr-CA" sz="2000" dirty="0"/>
              <a:t>La prestation de base au Programme objectif emploi, </a:t>
            </a:r>
            <a:r>
              <a:rPr lang="fr-CA" sz="2000" b="1" dirty="0">
                <a:solidFill>
                  <a:srgbClr val="0070C0"/>
                </a:solidFill>
              </a:rPr>
              <a:t>indexée annuellement</a:t>
            </a:r>
            <a:r>
              <a:rPr lang="fr-CA" sz="2000" dirty="0"/>
              <a:t>, </a:t>
            </a:r>
            <a:r>
              <a:rPr lang="fr-CA" sz="2000" dirty="0" smtClean="0"/>
              <a:t>sera de </a:t>
            </a:r>
            <a:r>
              <a:rPr lang="fr-CA" sz="2000" dirty="0"/>
              <a:t>:</a:t>
            </a:r>
          </a:p>
          <a:p>
            <a:pPr marL="625475" lvl="2" indent="-333375" algn="just">
              <a:spcBef>
                <a:spcPts val="0"/>
              </a:spcBef>
              <a:spcAft>
                <a:spcPts val="300"/>
              </a:spcAft>
              <a:buFont typeface="Courier New" panose="02070309020205020404" pitchFamily="49" charset="0"/>
              <a:buChar char="o"/>
              <a:defRPr/>
            </a:pPr>
            <a:r>
              <a:rPr lang="fr-CA" sz="2000" dirty="0" smtClean="0"/>
              <a:t>648 </a:t>
            </a:r>
            <a:r>
              <a:rPr lang="fr-CA" sz="2000" dirty="0"/>
              <a:t>$ par mois pour une personne seule </a:t>
            </a:r>
            <a:r>
              <a:rPr lang="fr-CA" sz="2000" dirty="0" smtClean="0"/>
              <a:t>( avril 2018);</a:t>
            </a:r>
            <a:endParaRPr lang="fr-CA" sz="2000" dirty="0"/>
          </a:p>
          <a:p>
            <a:pPr marL="614363" lvl="2" indent="-342900" algn="just">
              <a:spcBef>
                <a:spcPts val="0"/>
              </a:spcBef>
              <a:spcAft>
                <a:spcPts val="1200"/>
              </a:spcAft>
              <a:buFont typeface="Courier New" panose="02070309020205020404" pitchFamily="49" charset="0"/>
              <a:buChar char="o"/>
              <a:defRPr/>
            </a:pPr>
            <a:r>
              <a:rPr lang="fr-CA" sz="2000" dirty="0" smtClean="0"/>
              <a:t>995 </a:t>
            </a:r>
            <a:r>
              <a:rPr lang="fr-CA" sz="2000" dirty="0"/>
              <a:t>$ par mois pour deux adultes </a:t>
            </a:r>
            <a:r>
              <a:rPr lang="fr-CA" sz="2000" dirty="0" smtClean="0"/>
              <a:t>(avril 2018).</a:t>
            </a:r>
            <a:endParaRPr lang="fr-CA" sz="2000" dirty="0"/>
          </a:p>
          <a:p>
            <a:pPr marL="87313" indent="0" algn="just">
              <a:spcBef>
                <a:spcPts val="600"/>
              </a:spcBef>
              <a:spcAft>
                <a:spcPts val="300"/>
              </a:spcAft>
              <a:buNone/>
              <a:defRPr/>
            </a:pPr>
            <a:r>
              <a:rPr lang="fr-FR" altLang="fr-FR" sz="2000" dirty="0" smtClean="0">
                <a:ea typeface="ＭＳ Ｐゴシック" panose="020B0600070205080204" pitchFamily="34" charset="-128"/>
                <a:cs typeface="Arial" panose="020B0604020202020204" pitchFamily="34" charset="0"/>
              </a:rPr>
              <a:t>À la prestation de base </a:t>
            </a:r>
            <a:r>
              <a:rPr lang="fr-FR" altLang="fr-FR" sz="2000" b="1" dirty="0" smtClean="0">
                <a:solidFill>
                  <a:srgbClr val="0070C0"/>
                </a:solidFill>
                <a:ea typeface="ＭＳ Ｐゴシック" panose="020B0600070205080204" pitchFamily="34" charset="-128"/>
                <a:cs typeface="Arial" panose="020B0604020202020204" pitchFamily="34" charset="0"/>
              </a:rPr>
              <a:t>pourra</a:t>
            </a:r>
            <a:r>
              <a:rPr lang="fr-FR" altLang="fr-FR" sz="2000" dirty="0" smtClean="0">
                <a:ea typeface="ＭＳ Ｐゴシック" panose="020B0600070205080204" pitchFamily="34" charset="-128"/>
                <a:cs typeface="Arial" panose="020B0604020202020204" pitchFamily="34" charset="0"/>
              </a:rPr>
              <a:t> entre autres </a:t>
            </a:r>
            <a:r>
              <a:rPr lang="fr-FR" altLang="fr-FR" sz="2000" b="1" dirty="0">
                <a:solidFill>
                  <a:srgbClr val="0070C0"/>
                </a:solidFill>
                <a:ea typeface="ＭＳ Ｐゴシック" panose="020B0600070205080204" pitchFamily="34" charset="-128"/>
                <a:cs typeface="Arial" panose="020B0604020202020204" pitchFamily="34" charset="0"/>
              </a:rPr>
              <a:t>s’ajouter</a:t>
            </a:r>
            <a:r>
              <a:rPr lang="fr-FR" altLang="fr-FR" sz="2000" dirty="0" smtClean="0">
                <a:ea typeface="ＭＳ Ｐゴシック" panose="020B0600070205080204" pitchFamily="34" charset="-128"/>
                <a:cs typeface="Arial" panose="020B0604020202020204" pitchFamily="34" charset="0"/>
              </a:rPr>
              <a:t> :</a:t>
            </a:r>
          </a:p>
          <a:p>
            <a:pPr marL="625475" indent="-354013" algn="just">
              <a:spcBef>
                <a:spcPts val="0"/>
              </a:spcBef>
              <a:spcAft>
                <a:spcPts val="200"/>
              </a:spcAft>
              <a:buFont typeface="Courier New" panose="02070309020205020404" pitchFamily="49" charset="0"/>
              <a:buChar char="o"/>
              <a:defRPr/>
            </a:pPr>
            <a:r>
              <a:rPr lang="fr-FR" sz="2000" dirty="0" smtClean="0"/>
              <a:t>un </a:t>
            </a:r>
            <a:r>
              <a:rPr lang="fr-FR" sz="2000" b="1" dirty="0" smtClean="0">
                <a:solidFill>
                  <a:srgbClr val="0070C0"/>
                </a:solidFill>
              </a:rPr>
              <a:t>supplément aux revenus de travail</a:t>
            </a:r>
            <a:r>
              <a:rPr lang="fr-FR" sz="2000" dirty="0" smtClean="0"/>
              <a:t> équivalent à 20 % de la portion des revenus de travail excédant les exemptions permises;</a:t>
            </a:r>
            <a:endParaRPr lang="fr-CA" sz="2000" dirty="0" smtClean="0"/>
          </a:p>
          <a:p>
            <a:pPr marL="625475" indent="-354013" algn="just">
              <a:spcBef>
                <a:spcPts val="0"/>
              </a:spcBef>
              <a:spcAft>
                <a:spcPts val="200"/>
              </a:spcAft>
              <a:buFont typeface="Courier New" panose="02070309020205020404" pitchFamily="49" charset="0"/>
              <a:buChar char="o"/>
              <a:defRPr/>
            </a:pPr>
            <a:r>
              <a:rPr lang="fr-FR" sz="2000" dirty="0" smtClean="0"/>
              <a:t>un </a:t>
            </a:r>
            <a:r>
              <a:rPr lang="fr-FR" sz="2000" dirty="0"/>
              <a:t>montant équivalent à la somme des </a:t>
            </a:r>
            <a:r>
              <a:rPr lang="fr-FR" sz="2000" b="1" dirty="0">
                <a:solidFill>
                  <a:srgbClr val="0070C0"/>
                </a:solidFill>
              </a:rPr>
              <a:t>ajustements pour enfants</a:t>
            </a:r>
            <a:r>
              <a:rPr lang="fr-FR" sz="2000" dirty="0"/>
              <a:t> qui </a:t>
            </a:r>
            <a:r>
              <a:rPr lang="fr-FR" sz="2000" dirty="0" smtClean="0"/>
              <a:t>aura été </a:t>
            </a:r>
            <a:r>
              <a:rPr lang="fr-FR" sz="2000" dirty="0"/>
              <a:t>accordée au ménage au Programme d’aide sociale;</a:t>
            </a:r>
            <a:endParaRPr lang="fr-CA" sz="2000" dirty="0"/>
          </a:p>
          <a:p>
            <a:pPr marL="625475" indent="-354013" algn="just">
              <a:spcBef>
                <a:spcPts val="0"/>
              </a:spcBef>
              <a:buFont typeface="Courier New" panose="02070309020205020404" pitchFamily="49" charset="0"/>
              <a:buChar char="o"/>
              <a:defRPr/>
            </a:pPr>
            <a:r>
              <a:rPr lang="fr-FR" sz="2000" dirty="0"/>
              <a:t>un montant équivalent à celui prévu à titre de </a:t>
            </a:r>
            <a:r>
              <a:rPr lang="fr-FR" sz="2000" b="1" dirty="0">
                <a:solidFill>
                  <a:srgbClr val="0070C0"/>
                </a:solidFill>
              </a:rPr>
              <a:t>prestation spéciale </a:t>
            </a:r>
            <a:r>
              <a:rPr lang="fr-FR" sz="2000" dirty="0"/>
              <a:t>aux conditions </a:t>
            </a:r>
            <a:r>
              <a:rPr lang="fr-FR" sz="2000" dirty="0" smtClean="0"/>
              <a:t>fixées dans le </a:t>
            </a:r>
            <a:r>
              <a:rPr lang="fr-FR" sz="2000" dirty="0"/>
              <a:t>Programme d’aide sociale (ex</a:t>
            </a:r>
            <a:r>
              <a:rPr lang="fr-FR" sz="2000" dirty="0" smtClean="0"/>
              <a:t>.: </a:t>
            </a:r>
            <a:r>
              <a:rPr lang="fr-FR" sz="2000" dirty="0"/>
              <a:t>le carnet de réclamation pour l’obtention de médicaments sous ordonnance).</a:t>
            </a:r>
            <a:endParaRPr lang="fr-FR" altLang="fr-FR" sz="2000" dirty="0">
              <a:ea typeface="ＭＳ Ｐゴシック" panose="020B0600070205080204" pitchFamily="34" charset="-128"/>
              <a:cs typeface="Arial" panose="020B0604020202020204" pitchFamily="34" charset="0"/>
            </a:endParaRPr>
          </a:p>
          <a:p>
            <a:endParaRPr lang="fr-CA" sz="2000"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7</a:t>
            </a:fld>
            <a:endParaRPr lang="fr-CA" dirty="0">
              <a:solidFill>
                <a:prstClr val="black">
                  <a:tint val="75000"/>
                </a:prstClr>
              </a:solidFill>
            </a:endParaRPr>
          </a:p>
        </p:txBody>
      </p:sp>
      <p:sp>
        <p:nvSpPr>
          <p:cNvPr id="5" name="Titre 1"/>
          <p:cNvSpPr>
            <a:spLocks noGrp="1"/>
          </p:cNvSpPr>
          <p:nvPr>
            <p:ph type="title"/>
            <p:custDataLst>
              <p:tags r:id="rId1"/>
            </p:custDataLst>
          </p:nvPr>
        </p:nvSpPr>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smtClean="0"/>
              <a:t>Prestation de base</a:t>
            </a:r>
            <a:endParaRPr lang="fr-CA" sz="3600" b="1" cap="small" dirty="0"/>
          </a:p>
        </p:txBody>
      </p:sp>
    </p:spTree>
    <p:extLst>
      <p:ext uri="{BB962C8B-B14F-4D97-AF65-F5344CB8AC3E}">
        <p14:creationId xmlns:p14="http://schemas.microsoft.com/office/powerpoint/2010/main" val="1475512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AEECA8BF-1D2F-4883-803A-292BF5D93BED}" type="slidenum">
              <a:rPr lang="fr-CA" smtClean="0">
                <a:solidFill>
                  <a:prstClr val="black">
                    <a:tint val="75000"/>
                  </a:prstClr>
                </a:solidFill>
              </a:rPr>
              <a:pPr/>
              <a:t>8</a:t>
            </a:fld>
            <a:endParaRPr lang="fr-CA" dirty="0">
              <a:solidFill>
                <a:prstClr val="black">
                  <a:tint val="75000"/>
                </a:prstClr>
              </a:solidFill>
            </a:endParaRPr>
          </a:p>
        </p:txBody>
      </p:sp>
      <p:sp>
        <p:nvSpPr>
          <p:cNvPr id="5" name="Titre 1"/>
          <p:cNvSpPr>
            <a:spLocks noGrp="1"/>
          </p:cNvSpPr>
          <p:nvPr>
            <p:ph type="title"/>
            <p:custDataLst>
              <p:tags r:id="rId1"/>
            </p:custDataLst>
          </p:nvPr>
        </p:nvSpPr>
        <p:spPr>
          <a:xfrm>
            <a:off x="457200" y="274638"/>
            <a:ext cx="8280000" cy="900000"/>
          </a:xfrm>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A</a:t>
            </a:r>
            <a:r>
              <a:rPr lang="fr-CA" sz="3600" b="1" cap="small" dirty="0" smtClean="0"/>
              <a:t>llocation de participation</a:t>
            </a:r>
            <a:endParaRPr lang="fr-CA" sz="3600" b="1" cap="small" dirty="0"/>
          </a:p>
        </p:txBody>
      </p:sp>
      <p:sp>
        <p:nvSpPr>
          <p:cNvPr id="4" name="Espace réservé du contenu 3"/>
          <p:cNvSpPr>
            <a:spLocks noGrp="1"/>
          </p:cNvSpPr>
          <p:nvPr>
            <p:ph idx="1"/>
          </p:nvPr>
        </p:nvSpPr>
        <p:spPr>
          <a:xfrm>
            <a:off x="465684" y="1342686"/>
            <a:ext cx="8229600" cy="4104456"/>
          </a:xfrm>
        </p:spPr>
        <p:txBody>
          <a:bodyPr>
            <a:normAutofit/>
          </a:bodyPr>
          <a:lstStyle/>
          <a:p>
            <a:pPr marL="0" indent="0">
              <a:buNone/>
            </a:pPr>
            <a:r>
              <a:rPr lang="fr-CA" altLang="fr-FR" sz="2000" dirty="0" smtClean="0">
                <a:ea typeface="ＭＳ Ｐゴシック" panose="020B0600070205080204" pitchFamily="34" charset="-128"/>
                <a:cs typeface="Arial" panose="020B0604020202020204" pitchFamily="34" charset="0"/>
              </a:rPr>
              <a:t>Une </a:t>
            </a:r>
            <a:r>
              <a:rPr lang="fr-CA" altLang="fr-FR" sz="2000" dirty="0">
                <a:ea typeface="ＭＳ Ｐゴシック" panose="020B0600070205080204" pitchFamily="34" charset="-128"/>
                <a:cs typeface="Arial" panose="020B0604020202020204" pitchFamily="34" charset="0"/>
              </a:rPr>
              <a:t>allocation de participation </a:t>
            </a:r>
            <a:r>
              <a:rPr lang="fr-CA" altLang="fr-FR" sz="2000" b="1" dirty="0" smtClean="0">
                <a:solidFill>
                  <a:srgbClr val="0070C0"/>
                </a:solidFill>
                <a:ea typeface="ＭＳ Ｐゴシック" panose="020B0600070205080204" pitchFamily="34" charset="-128"/>
                <a:cs typeface="Arial" panose="020B0604020202020204" pitchFamily="34" charset="0"/>
              </a:rPr>
              <a:t>s’ajoutera à </a:t>
            </a:r>
            <a:r>
              <a:rPr lang="fr-CA" altLang="fr-FR" sz="2000" b="1" dirty="0">
                <a:solidFill>
                  <a:srgbClr val="0070C0"/>
                </a:solidFill>
                <a:ea typeface="ＭＳ Ｐゴシック" panose="020B0600070205080204" pitchFamily="34" charset="-128"/>
                <a:cs typeface="Arial" panose="020B0604020202020204" pitchFamily="34" charset="0"/>
              </a:rPr>
              <a:t>la prestation de base</a:t>
            </a:r>
            <a:r>
              <a:rPr lang="fr-CA" altLang="fr-FR" sz="2000" dirty="0">
                <a:ea typeface="ＭＳ Ｐゴシック" panose="020B0600070205080204" pitchFamily="34" charset="-128"/>
                <a:cs typeface="Arial" panose="020B0604020202020204" pitchFamily="34" charset="0"/>
              </a:rPr>
              <a:t>. </a:t>
            </a:r>
            <a:endParaRPr lang="fr-CA" sz="2000" dirty="0"/>
          </a:p>
        </p:txBody>
      </p:sp>
      <p:graphicFrame>
        <p:nvGraphicFramePr>
          <p:cNvPr id="8" name="Diagramme 7"/>
          <p:cNvGraphicFramePr/>
          <p:nvPr>
            <p:extLst/>
          </p:nvPr>
        </p:nvGraphicFramePr>
        <p:xfrm>
          <a:off x="467544" y="1988840"/>
          <a:ext cx="8352928" cy="3112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ZoneTexte 8"/>
          <p:cNvSpPr txBox="1"/>
          <p:nvPr/>
        </p:nvSpPr>
        <p:spPr>
          <a:xfrm>
            <a:off x="611560" y="5230361"/>
            <a:ext cx="8280920" cy="400110"/>
          </a:xfrm>
          <a:prstGeom prst="rect">
            <a:avLst/>
          </a:prstGeom>
          <a:noFill/>
        </p:spPr>
        <p:txBody>
          <a:bodyPr wrap="square" rtlCol="0">
            <a:spAutoFit/>
          </a:bodyPr>
          <a:lstStyle/>
          <a:p>
            <a:r>
              <a:rPr lang="fr-CA" sz="2000" dirty="0" smtClean="0">
                <a:solidFill>
                  <a:prstClr val="black"/>
                </a:solidFill>
              </a:rPr>
              <a:t>Cette allocation sera versée aux deux semaines.</a:t>
            </a:r>
            <a:endParaRPr lang="fr-CA" sz="2000" dirty="0">
              <a:solidFill>
                <a:prstClr val="black"/>
              </a:solidFill>
            </a:endParaRPr>
          </a:p>
        </p:txBody>
      </p:sp>
    </p:spTree>
    <p:extLst>
      <p:ext uri="{BB962C8B-B14F-4D97-AF65-F5344CB8AC3E}">
        <p14:creationId xmlns:p14="http://schemas.microsoft.com/office/powerpoint/2010/main" val="2859252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just">
              <a:spcBef>
                <a:spcPts val="1200"/>
              </a:spcBef>
              <a:buNone/>
              <a:defRPr/>
            </a:pPr>
            <a:r>
              <a:rPr lang="fr-CA" sz="2000" dirty="0" smtClean="0"/>
              <a:t>La participation au Programme objectif emploi est d’une durée totale de 12 mois.</a:t>
            </a:r>
            <a:endParaRPr lang="fr-CA" sz="2000" dirty="0"/>
          </a:p>
          <a:p>
            <a:pPr marL="715963" lvl="2" indent="-354013" algn="just">
              <a:spcBef>
                <a:spcPts val="1200"/>
              </a:spcBef>
              <a:buFont typeface="Courier New" panose="02070309020205020404" pitchFamily="49" charset="0"/>
              <a:buChar char="o"/>
              <a:defRPr/>
            </a:pPr>
            <a:r>
              <a:rPr lang="fr-CA" sz="2000" dirty="0" smtClean="0"/>
              <a:t>Le ministre peut toutefois, en tout temps et avec l’accord du participant, augmenter de 12 mois au plus la durée d’une participation afin de favoriser la réalisation d’un plan d’intégration en emploi.</a:t>
            </a:r>
          </a:p>
          <a:p>
            <a:pPr marL="57150" indent="0" algn="just">
              <a:spcBef>
                <a:spcPts val="1200"/>
              </a:spcBef>
              <a:buNone/>
              <a:defRPr/>
            </a:pPr>
            <a:r>
              <a:rPr lang="fr-CA" sz="2000" dirty="0" smtClean="0">
                <a:ea typeface="Calibri" panose="020F0502020204030204" pitchFamily="34" charset="0"/>
              </a:rPr>
              <a:t>Une participation dont la durée aura été augmentée pourra prendre fin à </a:t>
            </a:r>
            <a:r>
              <a:rPr lang="fr-CA" sz="2000" b="1" dirty="0" smtClean="0">
                <a:solidFill>
                  <a:srgbClr val="0070C0"/>
                </a:solidFill>
                <a:ea typeface="Calibri" panose="020F0502020204030204" pitchFamily="34" charset="0"/>
              </a:rPr>
              <a:t>la demande du participant qui aura cumulé au moins 12 mois de participation</a:t>
            </a:r>
            <a:r>
              <a:rPr lang="fr-CA" sz="2000" dirty="0" smtClean="0">
                <a:solidFill>
                  <a:srgbClr val="0070C0"/>
                </a:solidFill>
                <a:ea typeface="Calibri" panose="020F0502020204030204" pitchFamily="34" charset="0"/>
              </a:rPr>
              <a:t> </a:t>
            </a:r>
            <a:r>
              <a:rPr lang="fr-CA" sz="2000" dirty="0" smtClean="0">
                <a:ea typeface="Calibri" panose="020F0502020204030204" pitchFamily="34" charset="0"/>
              </a:rPr>
              <a:t>lorsque les </a:t>
            </a:r>
            <a:r>
              <a:rPr lang="fr-CA" sz="2000" dirty="0">
                <a:ea typeface="Calibri" panose="020F0502020204030204" pitchFamily="34" charset="0"/>
              </a:rPr>
              <a:t>deux </a:t>
            </a:r>
            <a:r>
              <a:rPr lang="fr-CA" sz="2000" dirty="0" smtClean="0">
                <a:ea typeface="Calibri" panose="020F0502020204030204" pitchFamily="34" charset="0"/>
              </a:rPr>
              <a:t>conditions suivantes sont satisfaites </a:t>
            </a:r>
            <a:r>
              <a:rPr lang="fr-CA" sz="2000" dirty="0" smtClean="0"/>
              <a:t>:</a:t>
            </a:r>
          </a:p>
          <a:p>
            <a:pPr marL="749300" lvl="2" indent="-387350" algn="just">
              <a:spcBef>
                <a:spcPts val="1200"/>
              </a:spcBef>
              <a:buFont typeface="+mj-lt"/>
              <a:buAutoNum type="arabicPeriod"/>
              <a:defRPr/>
            </a:pPr>
            <a:r>
              <a:rPr lang="fr-CA" sz="2000" dirty="0"/>
              <a:t>L</a:t>
            </a:r>
            <a:r>
              <a:rPr lang="fr-CA" sz="2000" dirty="0" smtClean="0"/>
              <a:t>e </a:t>
            </a:r>
            <a:r>
              <a:rPr lang="fr-CA" sz="2000" dirty="0"/>
              <a:t>participant </a:t>
            </a:r>
            <a:r>
              <a:rPr lang="fr-CA" sz="2000" dirty="0" smtClean="0"/>
              <a:t>démontre </a:t>
            </a:r>
            <a:r>
              <a:rPr lang="fr-CA" sz="2000" dirty="0"/>
              <a:t>qu’il </a:t>
            </a:r>
            <a:r>
              <a:rPr lang="fr-CA" sz="2000" dirty="0" smtClean="0"/>
              <a:t>n’est plus </a:t>
            </a:r>
            <a:r>
              <a:rPr lang="fr-CA" sz="2000" dirty="0"/>
              <a:t>en mesure de respecter les engagements prévus à son plan d’intégration en </a:t>
            </a:r>
            <a:r>
              <a:rPr lang="fr-CA" sz="2000" dirty="0" smtClean="0"/>
              <a:t>emploi.</a:t>
            </a:r>
            <a:endParaRPr lang="fr-CA" sz="2000" dirty="0"/>
          </a:p>
          <a:p>
            <a:pPr marL="749300" lvl="2" indent="-387350" algn="just">
              <a:spcBef>
                <a:spcPts val="1200"/>
              </a:spcBef>
              <a:buFont typeface="+mj-lt"/>
              <a:buAutoNum type="arabicPeriod"/>
              <a:defRPr/>
            </a:pPr>
            <a:r>
              <a:rPr lang="fr-CA" sz="2000" dirty="0">
                <a:ea typeface="Calibri" panose="020F0502020204030204" pitchFamily="34" charset="0"/>
              </a:rPr>
              <a:t>A</a:t>
            </a:r>
            <a:r>
              <a:rPr lang="fr-CA" sz="2000" dirty="0" smtClean="0">
                <a:ea typeface="Calibri" panose="020F0502020204030204" pitchFamily="34" charset="0"/>
              </a:rPr>
              <a:t>ucune </a:t>
            </a:r>
            <a:r>
              <a:rPr lang="fr-CA" sz="2000" dirty="0">
                <a:ea typeface="Calibri" panose="020F0502020204030204" pitchFamily="34" charset="0"/>
              </a:rPr>
              <a:t>modification </a:t>
            </a:r>
            <a:r>
              <a:rPr lang="fr-CA" sz="2000" dirty="0" smtClean="0">
                <a:ea typeface="Calibri" panose="020F0502020204030204" pitchFamily="34" charset="0"/>
              </a:rPr>
              <a:t>n’est susceptible </a:t>
            </a:r>
            <a:r>
              <a:rPr lang="fr-CA" sz="2000" dirty="0">
                <a:ea typeface="Calibri" panose="020F0502020204030204" pitchFamily="34" charset="0"/>
              </a:rPr>
              <a:t>d’être apportée à son plan pour lui permettre de poursuivre sa participation au programme.</a:t>
            </a:r>
          </a:p>
          <a:p>
            <a:endParaRPr lang="fr-CA" dirty="0"/>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solidFill>
                  <a:prstClr val="black">
                    <a:tint val="75000"/>
                  </a:prstClr>
                </a:solidFill>
              </a:rPr>
              <a:pPr/>
              <a:t>9</a:t>
            </a:fld>
            <a:endParaRPr lang="fr-CA" dirty="0">
              <a:solidFill>
                <a:prstClr val="black">
                  <a:tint val="75000"/>
                </a:prstClr>
              </a:solidFill>
            </a:endParaRPr>
          </a:p>
        </p:txBody>
      </p:sp>
      <p:sp>
        <p:nvSpPr>
          <p:cNvPr id="7" name="Titre 1"/>
          <p:cNvSpPr>
            <a:spLocks noGrp="1"/>
          </p:cNvSpPr>
          <p:nvPr>
            <p:ph type="title"/>
            <p:custDataLst>
              <p:tags r:id="rId1"/>
            </p:custDataLst>
          </p:nvPr>
        </p:nvSpPr>
        <p:spPr>
          <a:xfrm>
            <a:off x="457200" y="332656"/>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fr-CA" sz="3600" b="1" cap="small" dirty="0"/>
              <a:t>D</a:t>
            </a:r>
            <a:r>
              <a:rPr lang="fr-CA" sz="3600" b="1" cap="small" dirty="0" smtClean="0"/>
              <a:t>urée de la participation</a:t>
            </a:r>
            <a:endParaRPr lang="fr-CA" sz="3600" b="1" cap="small" dirty="0"/>
          </a:p>
        </p:txBody>
      </p:sp>
    </p:spTree>
    <p:extLst>
      <p:ext uri="{BB962C8B-B14F-4D97-AF65-F5344CB8AC3E}">
        <p14:creationId xmlns:p14="http://schemas.microsoft.com/office/powerpoint/2010/main" val="304070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services quebe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ervices quebec" id="{3B6E6930-F339-4E78-B0FB-D1FC2D8EC1E8}" vid="{13FCA9BF-EA5B-4799-8F86-99229CAA11E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12077</TotalTime>
  <Words>1263</Words>
  <Application>Microsoft Office PowerPoint</Application>
  <PresentationFormat>Affichage à l'écran (4:3)</PresentationFormat>
  <Paragraphs>150</Paragraphs>
  <Slides>17</Slides>
  <Notes>16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ＭＳ Ｐゴシック</vt:lpstr>
      <vt:lpstr>Arial</vt:lpstr>
      <vt:lpstr>Calibri</vt:lpstr>
      <vt:lpstr>Courier New</vt:lpstr>
      <vt:lpstr>Lucida Grande</vt:lpstr>
      <vt:lpstr>Wingdings</vt:lpstr>
      <vt:lpstr>services quebec</vt:lpstr>
      <vt:lpstr>Présentation PowerPoint</vt:lpstr>
      <vt:lpstr>Contexte</vt:lpstr>
      <vt:lpstr>Présentation PowerPoint</vt:lpstr>
      <vt:lpstr>Objectifs</vt:lpstr>
      <vt:lpstr>Clientèle visée</vt:lpstr>
      <vt:lpstr>Clientèle particulière</vt:lpstr>
      <vt:lpstr>Prestation de base</vt:lpstr>
      <vt:lpstr>Allocation de participation</vt:lpstr>
      <vt:lpstr>Durée de la participation</vt:lpstr>
      <vt:lpstr>Durée de la participation</vt:lpstr>
      <vt:lpstr>Allocation d’arrêt temporaire</vt:lpstr>
      <vt:lpstr>Non-respect des engagements</vt:lpstr>
      <vt:lpstr>Non-respect des engagements</vt:lpstr>
      <vt:lpstr>Non-respect des engagements</vt:lpstr>
      <vt:lpstr>Plan d’intégration en emploi</vt:lpstr>
      <vt:lpstr>Plan d’intégration en emploi</vt:lpstr>
      <vt:lpstr>Offre de service</vt:lpstr>
    </vt:vector>
  </TitlesOfParts>
  <Company>Ministère du Conseil exécutif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Gosselin, Jérôme</dc:creator>
  <cp:lastModifiedBy>Martine Leroux</cp:lastModifiedBy>
  <cp:revision>928</cp:revision>
  <cp:lastPrinted>2018-02-09T18:19:31Z</cp:lastPrinted>
  <dcterms:created xsi:type="dcterms:W3CDTF">2015-03-09T18:12:29Z</dcterms:created>
  <dcterms:modified xsi:type="dcterms:W3CDTF">2018-02-09T18:21:05Z</dcterms:modified>
</cp:coreProperties>
</file>