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3" r:id="rId5"/>
    <p:sldId id="264" r:id="rId6"/>
    <p:sldId id="265" r:id="rId7"/>
    <p:sldId id="290" r:id="rId8"/>
    <p:sldId id="293" r:id="rId9"/>
    <p:sldId id="292" r:id="rId10"/>
    <p:sldId id="300" r:id="rId11"/>
    <p:sldId id="294" r:id="rId12"/>
    <p:sldId id="295" r:id="rId13"/>
    <p:sldId id="296" r:id="rId14"/>
    <p:sldId id="297" r:id="rId15"/>
    <p:sldId id="291" r:id="rId16"/>
    <p:sldId id="298" r:id="rId17"/>
    <p:sldId id="299" r:id="rId18"/>
    <p:sldId id="25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Servant" initials="NS" lastIdx="25" clrIdx="0">
    <p:extLst>
      <p:ext uri="{19B8F6BF-5375-455C-9EA6-DF929625EA0E}">
        <p15:presenceInfo xmlns:p15="http://schemas.microsoft.com/office/powerpoint/2012/main" userId="bac0d414d04f2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C0DF"/>
    <a:srgbClr val="2D2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8" autoAdjust="0"/>
    <p:restoredTop sz="94660"/>
  </p:normalViewPr>
  <p:slideViewPr>
    <p:cSldViewPr snapToGrid="0">
      <p:cViewPr varScale="1">
        <p:scale>
          <a:sx n="114" d="100"/>
          <a:sy n="114"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B6C66-0457-4628-B6DD-08091C2FBF82}" type="datetimeFigureOut">
              <a:rPr lang="fr-CA" smtClean="0"/>
              <a:t>2021-08-26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7AB5-98D8-4329-9CE5-836B5AC9B375}" type="slidenum">
              <a:rPr lang="fr-CA" smtClean="0"/>
              <a:t>‹N°›</a:t>
            </a:fld>
            <a:endParaRPr lang="fr-CA"/>
          </a:p>
        </p:txBody>
      </p:sp>
    </p:spTree>
    <p:extLst>
      <p:ext uri="{BB962C8B-B14F-4D97-AF65-F5344CB8AC3E}">
        <p14:creationId xmlns:p14="http://schemas.microsoft.com/office/powerpoint/2010/main" val="111473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sz="5400" b="0">
                <a:solidFill>
                  <a:srgbClr val="2D2E83"/>
                </a:solidFill>
                <a:latin typeface="+mn-lt"/>
              </a:defRPr>
            </a:lvl1pPr>
          </a:lstStyle>
          <a:p>
            <a:r>
              <a:rPr lang="fr-FR" dirty="0"/>
              <a:t>Modifiez le style du titre</a:t>
            </a:r>
            <a:endParaRPr lang="fr-CA" dirty="0"/>
          </a:p>
        </p:txBody>
      </p:sp>
      <p:sp>
        <p:nvSpPr>
          <p:cNvPr id="3" name="Sous-titre 2"/>
          <p:cNvSpPr>
            <a:spLocks noGrp="1"/>
          </p:cNvSpPr>
          <p:nvPr>
            <p:ph type="subTitle" idx="1" hasCustomPrompt="1"/>
          </p:nvPr>
        </p:nvSpPr>
        <p:spPr>
          <a:xfrm>
            <a:off x="1524000" y="3602038"/>
            <a:ext cx="9144000" cy="1655762"/>
          </a:xfrm>
        </p:spPr>
        <p:txBody>
          <a:bodyPr>
            <a:normAutofit/>
          </a:bodyPr>
          <a:lstStyle>
            <a:lvl1pPr marL="0" indent="0" algn="ctr">
              <a:buNone/>
              <a:defRPr sz="5400" b="1">
                <a:solidFill>
                  <a:srgbClr val="4DC0D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Sous-titre</a:t>
            </a:r>
            <a:endParaRPr lang="fr-CA" dirty="0"/>
          </a:p>
        </p:txBody>
      </p:sp>
    </p:spTree>
    <p:extLst>
      <p:ext uri="{BB962C8B-B14F-4D97-AF65-F5344CB8AC3E}">
        <p14:creationId xmlns:p14="http://schemas.microsoft.com/office/powerpoint/2010/main" val="258323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a:xfrm>
            <a:off x="838200" y="1825627"/>
            <a:ext cx="10515600" cy="33386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p:cNvSpPr>
            <a:spLocks noGrp="1"/>
          </p:cNvSpPr>
          <p:nvPr>
            <p:ph type="sldNum" sz="quarter" idx="12"/>
          </p:nvPr>
        </p:nvSpPr>
        <p:spPr/>
        <p:txBody>
          <a:bodyPr/>
          <a:lstStyle/>
          <a:p>
            <a:fld id="{EC6FA7E7-03BE-416C-A3DA-ECE3CD87BE76}" type="slidenum">
              <a:rPr lang="fr-CA" smtClean="0"/>
              <a:t>‹N°›</a:t>
            </a:fld>
            <a:endParaRPr lang="fr-CA"/>
          </a:p>
        </p:txBody>
      </p:sp>
    </p:spTree>
    <p:extLst>
      <p:ext uri="{BB962C8B-B14F-4D97-AF65-F5344CB8AC3E}">
        <p14:creationId xmlns:p14="http://schemas.microsoft.com/office/powerpoint/2010/main" val="392206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7"/>
            <a:ext cx="5181600" cy="33178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7"/>
            <a:ext cx="5181600" cy="33178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u numéro de diapositive 6"/>
          <p:cNvSpPr>
            <a:spLocks noGrp="1"/>
          </p:cNvSpPr>
          <p:nvPr>
            <p:ph type="sldNum" sz="quarter" idx="12"/>
          </p:nvPr>
        </p:nvSpPr>
        <p:spPr/>
        <p:txBody>
          <a:bodyPr/>
          <a:lstStyle/>
          <a:p>
            <a:fld id="{EC6FA7E7-03BE-416C-A3DA-ECE3CD87BE76}" type="slidenum">
              <a:rPr lang="fr-CA" smtClean="0"/>
              <a:t>‹N°›</a:t>
            </a:fld>
            <a:endParaRPr lang="fr-CA"/>
          </a:p>
        </p:txBody>
      </p:sp>
    </p:spTree>
    <p:extLst>
      <p:ext uri="{BB962C8B-B14F-4D97-AF65-F5344CB8AC3E}">
        <p14:creationId xmlns:p14="http://schemas.microsoft.com/office/powerpoint/2010/main" val="158072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9" y="1681163"/>
            <a:ext cx="5157787" cy="823912"/>
          </a:xfr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839789" y="2505077"/>
            <a:ext cx="5157787" cy="26384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1" y="1681163"/>
            <a:ext cx="5183188" cy="823912"/>
          </a:xfr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6172201" y="2505077"/>
            <a:ext cx="5183188" cy="26384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u numéro de diapositive 8"/>
          <p:cNvSpPr>
            <a:spLocks noGrp="1"/>
          </p:cNvSpPr>
          <p:nvPr>
            <p:ph type="sldNum" sz="quarter" idx="12"/>
          </p:nvPr>
        </p:nvSpPr>
        <p:spPr/>
        <p:txBody>
          <a:bodyPr/>
          <a:lstStyle/>
          <a:p>
            <a:fld id="{EC6FA7E7-03BE-416C-A3DA-ECE3CD87BE76}" type="slidenum">
              <a:rPr lang="fr-CA" smtClean="0"/>
              <a:t>‹N°›</a:t>
            </a:fld>
            <a:endParaRPr lang="fr-CA"/>
          </a:p>
        </p:txBody>
      </p:sp>
    </p:spTree>
    <p:extLst>
      <p:ext uri="{BB962C8B-B14F-4D97-AF65-F5344CB8AC3E}">
        <p14:creationId xmlns:p14="http://schemas.microsoft.com/office/powerpoint/2010/main" val="12817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2391354"/>
            <a:ext cx="10515600" cy="1325563"/>
          </a:xfrm>
        </p:spPr>
        <p:txBody>
          <a:bodyPr/>
          <a:lstStyle>
            <a:lvl1pPr algn="ctr">
              <a:defRPr/>
            </a:lvl1pPr>
          </a:lstStyle>
          <a:p>
            <a:r>
              <a:rPr lang="fr-FR" dirty="0"/>
              <a:t>Modifiez le style du titre</a:t>
            </a:r>
            <a:endParaRPr lang="fr-CA" dirty="0"/>
          </a:p>
        </p:txBody>
      </p:sp>
      <p:sp>
        <p:nvSpPr>
          <p:cNvPr id="5" name="Espace réservé du numéro de diapositive 4"/>
          <p:cNvSpPr>
            <a:spLocks noGrp="1"/>
          </p:cNvSpPr>
          <p:nvPr>
            <p:ph type="sldNum" sz="quarter" idx="12"/>
          </p:nvPr>
        </p:nvSpPr>
        <p:spPr/>
        <p:txBody>
          <a:bodyPr/>
          <a:lstStyle/>
          <a:p>
            <a:fld id="{EC6FA7E7-03BE-416C-A3DA-ECE3CD87BE76}" type="slidenum">
              <a:rPr lang="fr-CA" smtClean="0"/>
              <a:t>‹N°›</a:t>
            </a:fld>
            <a:endParaRPr lang="fr-CA"/>
          </a:p>
        </p:txBody>
      </p:sp>
    </p:spTree>
    <p:extLst>
      <p:ext uri="{BB962C8B-B14F-4D97-AF65-F5344CB8AC3E}">
        <p14:creationId xmlns:p14="http://schemas.microsoft.com/office/powerpoint/2010/main" val="20683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C6FA7E7-03BE-416C-A3DA-ECE3CD87BE76}" type="slidenum">
              <a:rPr lang="fr-CA" smtClean="0"/>
              <a:t>‹N°›</a:t>
            </a:fld>
            <a:endParaRPr lang="fr-CA"/>
          </a:p>
        </p:txBody>
      </p:sp>
    </p:spTree>
    <p:extLst>
      <p:ext uri="{BB962C8B-B14F-4D97-AF65-F5344CB8AC3E}">
        <p14:creationId xmlns:p14="http://schemas.microsoft.com/office/powerpoint/2010/main" val="41776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t"/>
          <a:lstStyle>
            <a:lvl1pPr>
              <a:defRPr sz="3200"/>
            </a:lvl1pPr>
          </a:lstStyle>
          <a:p>
            <a:r>
              <a:rPr lang="fr-FR" dirty="0"/>
              <a:t>Modifiez le style du titre</a:t>
            </a:r>
            <a:endParaRPr lang="fr-CA" dirty="0"/>
          </a:p>
        </p:txBody>
      </p:sp>
      <p:sp>
        <p:nvSpPr>
          <p:cNvPr id="3" name="Espace réservé pour une image  2"/>
          <p:cNvSpPr>
            <a:spLocks noGrp="1"/>
          </p:cNvSpPr>
          <p:nvPr>
            <p:ph type="pic" idx="1"/>
          </p:nvPr>
        </p:nvSpPr>
        <p:spPr>
          <a:xfrm>
            <a:off x="5183188" y="457200"/>
            <a:ext cx="6172200" cy="513311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CA"/>
          </a:p>
        </p:txBody>
      </p:sp>
      <p:sp>
        <p:nvSpPr>
          <p:cNvPr id="4" name="Espace réservé du texte 3"/>
          <p:cNvSpPr>
            <a:spLocks noGrp="1"/>
          </p:cNvSpPr>
          <p:nvPr>
            <p:ph type="body" sz="half" idx="2"/>
          </p:nvPr>
        </p:nvSpPr>
        <p:spPr>
          <a:xfrm>
            <a:off x="839788" y="2057400"/>
            <a:ext cx="3932237" cy="30861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EC6FA7E7-03BE-416C-A3DA-ECE3CD87BE76}" type="slidenum">
              <a:rPr lang="fr-CA" smtClean="0"/>
              <a:t>‹N°›</a:t>
            </a:fld>
            <a:endParaRPr lang="fr-CA"/>
          </a:p>
        </p:txBody>
      </p:sp>
    </p:spTree>
    <p:extLst>
      <p:ext uri="{BB962C8B-B14F-4D97-AF65-F5344CB8AC3E}">
        <p14:creationId xmlns:p14="http://schemas.microsoft.com/office/powerpoint/2010/main" val="149200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a:t>Modifiez le style du titre</a:t>
            </a:r>
            <a:br>
              <a:rPr lang="fr-FR" dirty="0"/>
            </a:br>
            <a:r>
              <a:rPr lang="fr-CA" noProof="0" dirty="0"/>
              <a:t>sous-titre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numéro de diapositive 5"/>
          <p:cNvSpPr>
            <a:spLocks noGrp="1"/>
          </p:cNvSpPr>
          <p:nvPr>
            <p:ph type="sldNum" sz="quarter" idx="4"/>
          </p:nvPr>
        </p:nvSpPr>
        <p:spPr>
          <a:xfrm>
            <a:off x="0" y="6446985"/>
            <a:ext cx="12192000" cy="365125"/>
          </a:xfrm>
          <a:prstGeom prst="rect">
            <a:avLst/>
          </a:prstGeom>
        </p:spPr>
        <p:txBody>
          <a:bodyPr vert="horz" lIns="91440" tIns="45720" rIns="91440" bIns="45720" rtlCol="0" anchor="ctr"/>
          <a:lstStyle>
            <a:lvl1pPr algn="ctr">
              <a:defRPr sz="1200" b="1">
                <a:solidFill>
                  <a:schemeClr val="accent1">
                    <a:lumMod val="40000"/>
                    <a:lumOff val="60000"/>
                  </a:schemeClr>
                </a:solidFill>
              </a:defRPr>
            </a:lvl1pPr>
          </a:lstStyle>
          <a:p>
            <a:fld id="{EC6FA7E7-03BE-416C-A3DA-ECE3CD87BE76}" type="slidenum">
              <a:rPr lang="fr-CA" smtClean="0"/>
              <a:pPr/>
              <a:t>‹N°›</a:t>
            </a:fld>
            <a:endParaRPr lang="fr-CA" dirty="0"/>
          </a:p>
        </p:txBody>
      </p:sp>
    </p:spTree>
    <p:extLst>
      <p:ext uri="{BB962C8B-B14F-4D97-AF65-F5344CB8AC3E}">
        <p14:creationId xmlns:p14="http://schemas.microsoft.com/office/powerpoint/2010/main" val="225527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xStyles>
    <p:titleStyle>
      <a:lvl1pPr algn="l" defTabSz="914377" rtl="0" eaLnBrk="1" latinLnBrk="0" hangingPunct="1">
        <a:lnSpc>
          <a:spcPct val="90000"/>
        </a:lnSpc>
        <a:spcBef>
          <a:spcPct val="0"/>
        </a:spcBef>
        <a:buNone/>
        <a:defRPr sz="3600" b="1" kern="1200">
          <a:solidFill>
            <a:srgbClr val="2D2E83"/>
          </a:solidFill>
          <a:latin typeface="+mn-lt"/>
          <a:ea typeface="+mj-ea"/>
          <a:cs typeface="+mj-cs"/>
        </a:defRPr>
      </a:lvl1pPr>
    </p:titleStyle>
    <p:bodyStyle>
      <a:lvl1pPr marL="228594" indent="-228594" algn="l" defTabSz="914377" rtl="0" eaLnBrk="1" latinLnBrk="0" hangingPunct="1">
        <a:lnSpc>
          <a:spcPct val="90000"/>
        </a:lnSpc>
        <a:spcBef>
          <a:spcPts val="1000"/>
        </a:spcBef>
        <a:buClr>
          <a:srgbClr val="4DC0DF"/>
        </a:buClr>
        <a:buFont typeface="Arial" panose="020B0604020202020204" pitchFamily="34" charset="0"/>
        <a:buChar char="•"/>
        <a:defRPr sz="2800" kern="1200">
          <a:solidFill>
            <a:srgbClr val="2D2E83"/>
          </a:solidFill>
          <a:latin typeface="+mn-lt"/>
          <a:ea typeface="+mn-ea"/>
          <a:cs typeface="+mn-cs"/>
        </a:defRPr>
      </a:lvl1pPr>
      <a:lvl2pPr marL="685783" indent="-228594" algn="l" defTabSz="914377" rtl="0" eaLnBrk="1" latinLnBrk="0" hangingPunct="1">
        <a:lnSpc>
          <a:spcPct val="90000"/>
        </a:lnSpc>
        <a:spcBef>
          <a:spcPts val="500"/>
        </a:spcBef>
        <a:buClr>
          <a:srgbClr val="4DC0DF"/>
        </a:buClr>
        <a:buFont typeface="Arial" panose="020B0604020202020204" pitchFamily="34" charset="0"/>
        <a:buChar char="•"/>
        <a:defRPr sz="2400" kern="1200">
          <a:solidFill>
            <a:srgbClr val="2D2E83"/>
          </a:solidFill>
          <a:latin typeface="+mn-lt"/>
          <a:ea typeface="+mn-ea"/>
          <a:cs typeface="+mn-cs"/>
        </a:defRPr>
      </a:lvl2pPr>
      <a:lvl3pPr marL="1142971" indent="-228594" algn="l" defTabSz="914377" rtl="0" eaLnBrk="1" latinLnBrk="0" hangingPunct="1">
        <a:lnSpc>
          <a:spcPct val="90000"/>
        </a:lnSpc>
        <a:spcBef>
          <a:spcPts val="500"/>
        </a:spcBef>
        <a:buClr>
          <a:srgbClr val="4DC0DF"/>
        </a:buClr>
        <a:buFont typeface="Arial" panose="020B0604020202020204" pitchFamily="34" charset="0"/>
        <a:buChar char="•"/>
        <a:defRPr sz="2000" kern="1200">
          <a:solidFill>
            <a:srgbClr val="2D2E83"/>
          </a:solidFill>
          <a:latin typeface="+mn-lt"/>
          <a:ea typeface="+mn-ea"/>
          <a:cs typeface="+mn-cs"/>
        </a:defRPr>
      </a:lvl3pPr>
      <a:lvl4pPr marL="1600160" indent="-228594" algn="l" defTabSz="914377" rtl="0" eaLnBrk="1" latinLnBrk="0" hangingPunct="1">
        <a:lnSpc>
          <a:spcPct val="90000"/>
        </a:lnSpc>
        <a:spcBef>
          <a:spcPts val="500"/>
        </a:spcBef>
        <a:buClr>
          <a:srgbClr val="4DC0DF"/>
        </a:buClr>
        <a:buFont typeface="Arial" panose="020B0604020202020204" pitchFamily="34" charset="0"/>
        <a:buChar char="•"/>
        <a:defRPr sz="1800" kern="1200">
          <a:solidFill>
            <a:srgbClr val="2D2E83"/>
          </a:solidFill>
          <a:latin typeface="+mn-lt"/>
          <a:ea typeface="+mn-ea"/>
          <a:cs typeface="+mn-cs"/>
        </a:defRPr>
      </a:lvl4pPr>
      <a:lvl5pPr marL="2057349" indent="-228594" algn="l" defTabSz="914377" rtl="0" eaLnBrk="1" latinLnBrk="0" hangingPunct="1">
        <a:lnSpc>
          <a:spcPct val="90000"/>
        </a:lnSpc>
        <a:spcBef>
          <a:spcPts val="500"/>
        </a:spcBef>
        <a:buClr>
          <a:srgbClr val="4DC0DF"/>
        </a:buClr>
        <a:buFont typeface="Arial" panose="020B0604020202020204" pitchFamily="34" charset="0"/>
        <a:buChar char="•"/>
        <a:defRPr sz="1800" kern="1200">
          <a:solidFill>
            <a:srgbClr val="2D2E8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hyperlink" Target="mailto:giuliana.tessier@education.gouv.qc.ca" TargetMode="External"/><Relationship Id="rId4" Type="http://schemas.openxmlformats.org/officeDocument/2006/relationships/hyperlink" Target="mailto:dany.provencher@education.gouv.qc.ca"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524000" y="1839796"/>
            <a:ext cx="9144000" cy="2192891"/>
          </a:xfrm>
        </p:spPr>
        <p:txBody>
          <a:bodyPr>
            <a:normAutofit/>
          </a:bodyPr>
          <a:lstStyle/>
          <a:p>
            <a:r>
              <a:rPr lang="fr-CA" sz="3600" b="1" dirty="0">
                <a:solidFill>
                  <a:schemeClr val="accent5">
                    <a:lumMod val="75000"/>
                  </a:schemeClr>
                </a:solidFill>
              </a:rPr>
              <a:t>Informations générales concernant la déclaration des adultes dans les codes de cours de développement d’habiletés spécifiques</a:t>
            </a:r>
            <a:br>
              <a:rPr lang="fr-CA" sz="3200" b="1" dirty="0">
                <a:solidFill>
                  <a:schemeClr val="accent5">
                    <a:lumMod val="75000"/>
                  </a:schemeClr>
                </a:solidFill>
                <a:latin typeface="+mj-lt"/>
              </a:rPr>
            </a:br>
            <a:endParaRPr lang="fr-CA" sz="3200" dirty="0">
              <a:solidFill>
                <a:schemeClr val="accent5">
                  <a:lumMod val="75000"/>
                </a:schemeClr>
              </a:solidFill>
              <a:latin typeface="+mj-lt"/>
            </a:endParaRPr>
          </a:p>
        </p:txBody>
      </p:sp>
      <p:sp>
        <p:nvSpPr>
          <p:cNvPr id="3" name="Sous-titre 2"/>
          <p:cNvSpPr>
            <a:spLocks noGrp="1"/>
          </p:cNvSpPr>
          <p:nvPr>
            <p:ph type="subTitle" idx="1"/>
            <p:custDataLst>
              <p:tags r:id="rId2"/>
            </p:custDataLst>
          </p:nvPr>
        </p:nvSpPr>
        <p:spPr>
          <a:xfrm>
            <a:off x="1524000" y="4311656"/>
            <a:ext cx="9144000" cy="1457587"/>
          </a:xfrm>
        </p:spPr>
        <p:txBody>
          <a:bodyPr>
            <a:normAutofit/>
          </a:bodyPr>
          <a:lstStyle/>
          <a:p>
            <a:r>
              <a:rPr lang="fr-CA" sz="3200" b="0" dirty="0">
                <a:solidFill>
                  <a:schemeClr val="accent5">
                    <a:lumMod val="75000"/>
                  </a:schemeClr>
                </a:solidFill>
              </a:rPr>
              <a:t>30 juin 2021</a:t>
            </a:r>
          </a:p>
          <a:p>
            <a:endParaRPr lang="fr-CA" sz="3200" dirty="0"/>
          </a:p>
        </p:txBody>
      </p:sp>
    </p:spTree>
    <p:extLst>
      <p:ext uri="{BB962C8B-B14F-4D97-AF65-F5344CB8AC3E}">
        <p14:creationId xmlns:p14="http://schemas.microsoft.com/office/powerpoint/2010/main" val="147282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E7B28-9B76-4CC9-A04C-CF64B4C2A8D3}"/>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Clientèle visée par les codes de cours DHS</a:t>
            </a:r>
          </a:p>
        </p:txBody>
      </p:sp>
      <p:sp>
        <p:nvSpPr>
          <p:cNvPr id="3" name="Espace réservé du contenu 2">
            <a:extLst>
              <a:ext uri="{FF2B5EF4-FFF2-40B4-BE49-F238E27FC236}">
                <a16:creationId xmlns:a16="http://schemas.microsoft.com/office/drawing/2014/main" id="{D1EBD1D5-4BE9-49E1-B80A-1BD3EA86ECB9}"/>
              </a:ext>
            </a:extLst>
          </p:cNvPr>
          <p:cNvSpPr>
            <a:spLocks noGrp="1"/>
          </p:cNvSpPr>
          <p:nvPr>
            <p:ph idx="1"/>
            <p:custDataLst>
              <p:tags r:id="rId2"/>
            </p:custDataLst>
          </p:nvPr>
        </p:nvSpPr>
        <p:spPr/>
        <p:txBody>
          <a:bodyPr>
            <a:normAutofit/>
          </a:bodyPr>
          <a:lstStyle/>
          <a:p>
            <a:pPr marL="0" lvl="0" indent="0" algn="just">
              <a:spcBef>
                <a:spcPts val="0"/>
              </a:spcBef>
              <a:spcAft>
                <a:spcPts val="600"/>
              </a:spcAft>
              <a:buNone/>
            </a:pPr>
            <a:r>
              <a:rPr lang="fr-CA" dirty="0">
                <a:solidFill>
                  <a:schemeClr val="accent5">
                    <a:lumMod val="75000"/>
                  </a:schemeClr>
                </a:solidFill>
              </a:rPr>
              <a:t>Adultes ayant :</a:t>
            </a:r>
          </a:p>
          <a:p>
            <a:pPr lvl="0" algn="just">
              <a:spcBef>
                <a:spcPts val="0"/>
              </a:spcBef>
              <a:spcAft>
                <a:spcPts val="1200"/>
              </a:spcAft>
            </a:pPr>
            <a:r>
              <a:rPr lang="fr-CA" dirty="0">
                <a:solidFill>
                  <a:schemeClr val="accent5">
                    <a:lumMod val="75000"/>
                  </a:schemeClr>
                </a:solidFill>
              </a:rPr>
              <a:t>une capacité de rétention des apprentissages qui restreint le développement de l’autonomie;</a:t>
            </a:r>
          </a:p>
          <a:p>
            <a:pPr lvl="0" algn="just">
              <a:spcBef>
                <a:spcPts val="0"/>
              </a:spcBef>
              <a:spcAft>
                <a:spcPts val="1200"/>
              </a:spcAft>
            </a:pPr>
            <a:r>
              <a:rPr lang="fr-CA" dirty="0">
                <a:solidFill>
                  <a:schemeClr val="accent5">
                    <a:lumMod val="75000"/>
                  </a:schemeClr>
                </a:solidFill>
              </a:rPr>
              <a:t>Un besoin d’aide constante pour la réalisation d’activités;</a:t>
            </a:r>
          </a:p>
          <a:p>
            <a:pPr lvl="0" algn="just">
              <a:spcBef>
                <a:spcPts val="0"/>
              </a:spcBef>
              <a:spcAft>
                <a:spcPts val="1200"/>
              </a:spcAft>
            </a:pPr>
            <a:r>
              <a:rPr lang="fr-CA" dirty="0">
                <a:solidFill>
                  <a:schemeClr val="accent5">
                    <a:lumMod val="75000"/>
                  </a:schemeClr>
                </a:solidFill>
              </a:rPr>
              <a:t>de la difficulté à faire le transfert des apprentissages;</a:t>
            </a:r>
          </a:p>
          <a:p>
            <a:pPr lvl="0" algn="just">
              <a:spcBef>
                <a:spcPts val="0"/>
              </a:spcBef>
              <a:spcAft>
                <a:spcPts val="1200"/>
              </a:spcAft>
            </a:pPr>
            <a:r>
              <a:rPr lang="fr-CA" dirty="0">
                <a:solidFill>
                  <a:schemeClr val="accent5">
                    <a:lumMod val="75000"/>
                  </a:schemeClr>
                </a:solidFill>
              </a:rPr>
              <a:t>de la difficulté à saisir la portée d’une évaluation.</a:t>
            </a:r>
          </a:p>
          <a:p>
            <a:endParaRPr lang="fr-CA" dirty="0"/>
          </a:p>
        </p:txBody>
      </p:sp>
    </p:spTree>
    <p:extLst>
      <p:ext uri="{BB962C8B-B14F-4D97-AF65-F5344CB8AC3E}">
        <p14:creationId xmlns:p14="http://schemas.microsoft.com/office/powerpoint/2010/main" val="275673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149D7-D745-42E1-B1F7-88E01CB568EE}"/>
              </a:ext>
            </a:extLst>
          </p:cNvPr>
          <p:cNvSpPr>
            <a:spLocks noGrp="1"/>
          </p:cNvSpPr>
          <p:nvPr>
            <p:ph type="title"/>
            <p:custDataLst>
              <p:tags r:id="rId1"/>
            </p:custDataLst>
          </p:nvPr>
        </p:nvSpPr>
        <p:spPr>
          <a:xfrm>
            <a:off x="838200" y="520117"/>
            <a:ext cx="10515600" cy="1350628"/>
          </a:xfrm>
        </p:spPr>
        <p:txBody>
          <a:bodyPr>
            <a:normAutofit fontScale="90000"/>
          </a:bodyPr>
          <a:lstStyle/>
          <a:p>
            <a:pPr algn="ctr"/>
            <a:r>
              <a:rPr lang="fr-CA" dirty="0">
                <a:solidFill>
                  <a:schemeClr val="accent5">
                    <a:lumMod val="75000"/>
                  </a:schemeClr>
                </a:solidFill>
                <a:cs typeface="Arial" panose="020B0604020202020204" pitchFamily="34" charset="0"/>
              </a:rPr>
              <a:t>Caractéristiques des adultes visés par les cours de développement d’habiletés spécifiques (DHS)</a:t>
            </a:r>
            <a:br>
              <a:rPr lang="fr-CA" dirty="0">
                <a:solidFill>
                  <a:schemeClr val="accent5">
                    <a:lumMod val="75000"/>
                  </a:schemeClr>
                </a:solidFill>
                <a:cs typeface="Arial" panose="020B0604020202020204" pitchFamily="34" charset="0"/>
              </a:rPr>
            </a:br>
            <a:endParaRPr lang="fr-CA"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B48DBE70-E759-4A13-AE07-7188FFA9AD52}"/>
              </a:ext>
            </a:extLst>
          </p:cNvPr>
          <p:cNvSpPr>
            <a:spLocks noGrp="1"/>
          </p:cNvSpPr>
          <p:nvPr>
            <p:ph idx="1"/>
            <p:custDataLst>
              <p:tags r:id="rId2"/>
            </p:custDataLst>
          </p:nvPr>
        </p:nvSpPr>
        <p:spPr>
          <a:xfrm>
            <a:off x="838200" y="1870745"/>
            <a:ext cx="10515600" cy="3293539"/>
          </a:xfrm>
        </p:spPr>
        <p:txBody>
          <a:bodyPr/>
          <a:lstStyle/>
          <a:p>
            <a:pPr algn="just">
              <a:spcBef>
                <a:spcPts val="0"/>
              </a:spcBef>
              <a:spcAft>
                <a:spcPts val="1200"/>
              </a:spcAft>
            </a:pPr>
            <a:r>
              <a:rPr lang="fr-CA" dirty="0">
                <a:solidFill>
                  <a:schemeClr val="accent5">
                    <a:lumMod val="75000"/>
                  </a:schemeClr>
                </a:solidFill>
                <a:cs typeface="Arial" panose="020B0604020202020204" pitchFamily="34" charset="0"/>
              </a:rPr>
              <a:t>Des limitations et un retard important sur le plan du développement cognitif restreignant les capacités d’apprentissage requérant une programmation particulière;</a:t>
            </a:r>
          </a:p>
          <a:p>
            <a:pPr algn="just">
              <a:spcBef>
                <a:spcPts val="0"/>
              </a:spcBef>
              <a:spcAft>
                <a:spcPts val="1200"/>
              </a:spcAft>
            </a:pPr>
            <a:r>
              <a:rPr lang="fr-CA" dirty="0">
                <a:solidFill>
                  <a:schemeClr val="accent5">
                    <a:lumMod val="75000"/>
                  </a:schemeClr>
                </a:solidFill>
                <a:cs typeface="Arial" panose="020B0604020202020204" pitchFamily="34" charset="0"/>
              </a:rPr>
              <a:t>Des capacités fonctionnelles limitées sur le plan de l’autonomie personnelle et sociale entraînant un besoin d’assistance pour s’organiser dans des activités nouvelles ou d’entraînement à l’autonomie de base;</a:t>
            </a:r>
          </a:p>
          <a:p>
            <a:pPr algn="just">
              <a:spcBef>
                <a:spcPts val="0"/>
              </a:spcBef>
            </a:pPr>
            <a:endParaRPr lang="fr-CA" dirty="0">
              <a:solidFill>
                <a:srgbClr val="111111"/>
              </a:solidFill>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1852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A5335-74F7-4F90-AEB0-A445AE0CE819}"/>
              </a:ext>
            </a:extLst>
          </p:cNvPr>
          <p:cNvSpPr>
            <a:spLocks noGrp="1"/>
          </p:cNvSpPr>
          <p:nvPr>
            <p:ph type="title"/>
            <p:custDataLst>
              <p:tags r:id="rId1"/>
            </p:custDataLst>
          </p:nvPr>
        </p:nvSpPr>
        <p:spPr/>
        <p:txBody>
          <a:bodyPr>
            <a:normAutofit/>
          </a:bodyPr>
          <a:lstStyle/>
          <a:p>
            <a:pPr algn="ctr"/>
            <a:r>
              <a:rPr lang="fr-CA" sz="3200" dirty="0">
                <a:solidFill>
                  <a:srgbClr val="4F81BD">
                    <a:lumMod val="75000"/>
                  </a:srgbClr>
                </a:solidFill>
                <a:cs typeface="Arial" panose="020B0604020202020204" pitchFamily="34" charset="0"/>
              </a:rPr>
              <a:t>Caractéristiques des adultes visés par les cours de développement d’habiletés spécifiques (suite)</a:t>
            </a:r>
            <a:endParaRPr lang="fr-CA" sz="3200" dirty="0"/>
          </a:p>
        </p:txBody>
      </p:sp>
      <p:sp>
        <p:nvSpPr>
          <p:cNvPr id="3" name="Espace réservé du contenu 2">
            <a:extLst>
              <a:ext uri="{FF2B5EF4-FFF2-40B4-BE49-F238E27FC236}">
                <a16:creationId xmlns:a16="http://schemas.microsoft.com/office/drawing/2014/main" id="{D7B21731-E0BD-4389-A5CA-FA54E5FCF431}"/>
              </a:ext>
            </a:extLst>
          </p:cNvPr>
          <p:cNvSpPr>
            <a:spLocks noGrp="1"/>
          </p:cNvSpPr>
          <p:nvPr>
            <p:ph idx="1"/>
            <p:custDataLst>
              <p:tags r:id="rId2"/>
            </p:custDataLst>
          </p:nvPr>
        </p:nvSpPr>
        <p:spPr>
          <a:xfrm>
            <a:off x="838200" y="2055303"/>
            <a:ext cx="10515600" cy="3108981"/>
          </a:xfrm>
        </p:spPr>
        <p:txBody>
          <a:bodyPr/>
          <a:lstStyle/>
          <a:p>
            <a:pPr algn="just">
              <a:spcBef>
                <a:spcPts val="0"/>
              </a:spcBef>
              <a:spcAft>
                <a:spcPts val="1200"/>
              </a:spcAft>
            </a:pPr>
            <a:r>
              <a:rPr lang="fr-CA" dirty="0">
                <a:solidFill>
                  <a:schemeClr val="accent5">
                    <a:lumMod val="75000"/>
                  </a:schemeClr>
                </a:solidFill>
                <a:cs typeface="Arial" panose="020B0604020202020204" pitchFamily="34" charset="0"/>
              </a:rPr>
              <a:t>Des difficultés plus ou moins marquées dans le développement sensoriel et moteur et dans celui de la communication pouvant rendre nécessaire une intervention spécifique dans ces domaines;</a:t>
            </a:r>
          </a:p>
          <a:p>
            <a:pPr algn="just">
              <a:spcBef>
                <a:spcPts val="0"/>
              </a:spcBef>
              <a:spcAft>
                <a:spcPts val="1200"/>
              </a:spcAft>
            </a:pPr>
            <a:r>
              <a:rPr lang="fr-CA" dirty="0">
                <a:solidFill>
                  <a:schemeClr val="accent5">
                    <a:lumMod val="75000"/>
                  </a:schemeClr>
                </a:solidFill>
                <a:cs typeface="Arial" panose="020B0604020202020204" pitchFamily="34" charset="0"/>
              </a:rPr>
              <a:t>Du mal à utiliser une nouvelle connaissance ou une habileté dans une situation différente de celle où elle où il l’a acquise;</a:t>
            </a:r>
          </a:p>
          <a:p>
            <a:endParaRPr lang="fr-CA" dirty="0"/>
          </a:p>
        </p:txBody>
      </p:sp>
    </p:spTree>
    <p:extLst>
      <p:ext uri="{BB962C8B-B14F-4D97-AF65-F5344CB8AC3E}">
        <p14:creationId xmlns:p14="http://schemas.microsoft.com/office/powerpoint/2010/main" val="140343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9C2A02-EAC3-4EB5-A6D3-9118B6016985}"/>
              </a:ext>
            </a:extLst>
          </p:cNvPr>
          <p:cNvSpPr>
            <a:spLocks noGrp="1"/>
          </p:cNvSpPr>
          <p:nvPr>
            <p:ph idx="1"/>
            <p:custDataLst>
              <p:tags r:id="rId1"/>
            </p:custDataLst>
          </p:nvPr>
        </p:nvSpPr>
        <p:spPr>
          <a:xfrm>
            <a:off x="838200" y="2021747"/>
            <a:ext cx="10515600" cy="3142537"/>
          </a:xfrm>
        </p:spPr>
        <p:txBody>
          <a:bodyPr/>
          <a:lstStyle/>
          <a:p>
            <a:pPr algn="just">
              <a:spcBef>
                <a:spcPts val="0"/>
              </a:spcBef>
              <a:spcAft>
                <a:spcPts val="1200"/>
              </a:spcAft>
              <a:defRPr/>
            </a:pPr>
            <a:r>
              <a:rPr lang="fr-CA" dirty="0">
                <a:solidFill>
                  <a:schemeClr val="accent5">
                    <a:lumMod val="75000"/>
                  </a:schemeClr>
                </a:solidFill>
                <a:cs typeface="Arial" panose="020B0604020202020204" pitchFamily="34" charset="0"/>
              </a:rPr>
              <a:t>Les populations ciblées sont les personnes qui présentent des difficultés permanentes et importantes au regard de leurs difficultés d’adaptation ou d’apprentissage, qui empêchent la réussite des cours du programme d’études;</a:t>
            </a:r>
          </a:p>
          <a:p>
            <a:pPr algn="just">
              <a:spcBef>
                <a:spcPts val="0"/>
              </a:spcBef>
              <a:spcAft>
                <a:spcPts val="1200"/>
              </a:spcAft>
              <a:defRPr/>
            </a:pPr>
            <a:r>
              <a:rPr lang="fr-CA" dirty="0">
                <a:solidFill>
                  <a:schemeClr val="accent5">
                    <a:lumMod val="75000"/>
                  </a:schemeClr>
                </a:solidFill>
                <a:cs typeface="Arial" panose="020B0604020202020204" pitchFamily="34" charset="0"/>
              </a:rPr>
              <a:t>Elles ont besoin d’une aide constante dans la réalisation d’activités. </a:t>
            </a:r>
          </a:p>
          <a:p>
            <a:endParaRPr lang="fr-CA" dirty="0"/>
          </a:p>
        </p:txBody>
      </p:sp>
      <p:sp>
        <p:nvSpPr>
          <p:cNvPr id="6" name="Titre 1">
            <a:extLst>
              <a:ext uri="{FF2B5EF4-FFF2-40B4-BE49-F238E27FC236}">
                <a16:creationId xmlns:a16="http://schemas.microsoft.com/office/drawing/2014/main" id="{E289F6B6-F439-44D4-8C8D-044D013430CC}"/>
              </a:ext>
            </a:extLst>
          </p:cNvPr>
          <p:cNvSpPr>
            <a:spLocks noGrp="1"/>
          </p:cNvSpPr>
          <p:nvPr>
            <p:ph type="title"/>
            <p:custDataLst>
              <p:tags r:id="rId2"/>
            </p:custDataLst>
          </p:nvPr>
        </p:nvSpPr>
        <p:spPr>
          <a:xfrm>
            <a:off x="838200" y="365127"/>
            <a:ext cx="10515600" cy="1325563"/>
          </a:xfrm>
        </p:spPr>
        <p:txBody>
          <a:bodyPr>
            <a:normAutofit/>
          </a:bodyPr>
          <a:lstStyle/>
          <a:p>
            <a:pPr algn="ctr"/>
            <a:r>
              <a:rPr lang="fr-CA" sz="3200" dirty="0">
                <a:solidFill>
                  <a:srgbClr val="4F81BD">
                    <a:lumMod val="75000"/>
                  </a:srgbClr>
                </a:solidFill>
                <a:cs typeface="Arial" panose="020B0604020202020204" pitchFamily="34" charset="0"/>
              </a:rPr>
              <a:t>Caractéristiques des adultes visés par les cours de développement d’habiletés spécifiques (suite)</a:t>
            </a:r>
            <a:endParaRPr lang="fr-CA" sz="3200" dirty="0"/>
          </a:p>
        </p:txBody>
      </p:sp>
    </p:spTree>
    <p:extLst>
      <p:ext uri="{BB962C8B-B14F-4D97-AF65-F5344CB8AC3E}">
        <p14:creationId xmlns:p14="http://schemas.microsoft.com/office/powerpoint/2010/main" val="186733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A6E7A-D98C-4DF2-8CA3-AC652E64852C}"/>
              </a:ext>
            </a:extLst>
          </p:cNvPr>
          <p:cNvSpPr>
            <a:spLocks noGrp="1"/>
          </p:cNvSpPr>
          <p:nvPr>
            <p:ph type="title"/>
            <p:custDataLst>
              <p:tags r:id="rId1"/>
            </p:custDataLst>
          </p:nvPr>
        </p:nvSpPr>
        <p:spPr/>
        <p:txBody>
          <a:bodyPr>
            <a:normAutofit/>
          </a:bodyPr>
          <a:lstStyle/>
          <a:p>
            <a:pPr algn="ctr"/>
            <a:r>
              <a:rPr lang="fr-CA" sz="3200" dirty="0">
                <a:solidFill>
                  <a:srgbClr val="4F81BD">
                    <a:lumMod val="75000"/>
                  </a:srgbClr>
                </a:solidFill>
                <a:cs typeface="Arial" panose="020B0604020202020204" pitchFamily="34" charset="0"/>
              </a:rPr>
              <a:t>Profil de la personne et expression des besoins de formation des adultes visés par les cours DHS</a:t>
            </a:r>
            <a:endParaRPr lang="fr-CA" sz="3200" dirty="0"/>
          </a:p>
        </p:txBody>
      </p:sp>
      <p:sp>
        <p:nvSpPr>
          <p:cNvPr id="3" name="Espace réservé du contenu 2">
            <a:extLst>
              <a:ext uri="{FF2B5EF4-FFF2-40B4-BE49-F238E27FC236}">
                <a16:creationId xmlns:a16="http://schemas.microsoft.com/office/drawing/2014/main" id="{DD8E1879-ED29-479E-B6A4-D905FD54078A}"/>
              </a:ext>
            </a:extLst>
          </p:cNvPr>
          <p:cNvSpPr>
            <a:spLocks noGrp="1"/>
          </p:cNvSpPr>
          <p:nvPr>
            <p:ph idx="1"/>
            <p:custDataLst>
              <p:tags r:id="rId2"/>
            </p:custDataLst>
          </p:nvPr>
        </p:nvSpPr>
        <p:spPr/>
        <p:txBody>
          <a:bodyPr>
            <a:normAutofit fontScale="77500" lnSpcReduction="20000"/>
          </a:bodyPr>
          <a:lstStyle/>
          <a:p>
            <a:pPr marL="0" indent="0" algn="just">
              <a:buNone/>
            </a:pPr>
            <a:r>
              <a:rPr lang="fr-CA" dirty="0">
                <a:solidFill>
                  <a:schemeClr val="accent5">
                    <a:lumMod val="75000"/>
                  </a:schemeClr>
                </a:solidFill>
                <a:cs typeface="Arial" panose="020B0604020202020204" pitchFamily="34" charset="0"/>
              </a:rPr>
              <a:t>Les personnes :</a:t>
            </a:r>
          </a:p>
          <a:p>
            <a:pPr algn="just"/>
            <a:r>
              <a:rPr lang="fr-CA" dirty="0">
                <a:solidFill>
                  <a:schemeClr val="accent5">
                    <a:lumMod val="75000"/>
                  </a:schemeClr>
                </a:solidFill>
                <a:cs typeface="Arial" panose="020B0604020202020204" pitchFamily="34" charset="0"/>
              </a:rPr>
              <a:t>dont les incapacités limitent de façon importante la possibilité d’accéder à un emploi régulier ou adapté; </a:t>
            </a:r>
          </a:p>
          <a:p>
            <a:pPr algn="just"/>
            <a:r>
              <a:rPr lang="fr-CA" dirty="0">
                <a:solidFill>
                  <a:schemeClr val="accent5">
                    <a:lumMod val="75000"/>
                  </a:schemeClr>
                </a:solidFill>
                <a:cs typeface="Arial" panose="020B0604020202020204" pitchFamily="34" charset="0"/>
              </a:rPr>
              <a:t>qui choisissent de participer à des activités dans la communauté ou à des activités de jour.</a:t>
            </a:r>
          </a:p>
          <a:p>
            <a:pPr marL="0" indent="0" algn="just">
              <a:buNone/>
            </a:pPr>
            <a:endParaRPr lang="fr-CA" dirty="0">
              <a:solidFill>
                <a:schemeClr val="accent5">
                  <a:lumMod val="75000"/>
                </a:schemeClr>
              </a:solidFill>
              <a:cs typeface="Arial" panose="020B0604020202020204" pitchFamily="34" charset="0"/>
            </a:endParaRPr>
          </a:p>
          <a:p>
            <a:pPr marL="0" indent="0" algn="just">
              <a:buNone/>
            </a:pPr>
            <a:r>
              <a:rPr lang="fr-CA" dirty="0">
                <a:solidFill>
                  <a:schemeClr val="accent5">
                    <a:lumMod val="75000"/>
                  </a:schemeClr>
                </a:solidFill>
                <a:cs typeface="Arial" panose="020B0604020202020204" pitchFamily="34" charset="0"/>
              </a:rPr>
              <a:t>Les besoins : </a:t>
            </a:r>
          </a:p>
          <a:p>
            <a:pPr algn="just"/>
            <a:r>
              <a:rPr lang="fr-CA" dirty="0">
                <a:solidFill>
                  <a:schemeClr val="accent5">
                    <a:lumMod val="75000"/>
                  </a:schemeClr>
                </a:solidFill>
                <a:cs typeface="Arial" panose="020B0604020202020204" pitchFamily="34" charset="0"/>
              </a:rPr>
              <a:t>développer son autonomie ou maintenir ses compétences;</a:t>
            </a:r>
          </a:p>
          <a:p>
            <a:pPr algn="just"/>
            <a:r>
              <a:rPr lang="fr-CA" dirty="0">
                <a:solidFill>
                  <a:schemeClr val="accent5">
                    <a:lumMod val="75000"/>
                  </a:schemeClr>
                </a:solidFill>
                <a:cs typeface="Arial" panose="020B0604020202020204" pitchFamily="34" charset="0"/>
              </a:rPr>
              <a:t>avoir des contacts sociaux;</a:t>
            </a:r>
          </a:p>
          <a:p>
            <a:pPr algn="just"/>
            <a:r>
              <a:rPr lang="fr-CA" dirty="0">
                <a:solidFill>
                  <a:schemeClr val="accent5">
                    <a:lumMod val="75000"/>
                  </a:schemeClr>
                </a:solidFill>
                <a:cs typeface="Arial" panose="020B0604020202020204" pitchFamily="34" charset="0"/>
              </a:rPr>
              <a:t>participer à des activités variées et stimulantes.   </a:t>
            </a:r>
          </a:p>
          <a:p>
            <a:endParaRPr lang="fr-CA" dirty="0"/>
          </a:p>
        </p:txBody>
      </p:sp>
    </p:spTree>
    <p:extLst>
      <p:ext uri="{BB962C8B-B14F-4D97-AF65-F5344CB8AC3E}">
        <p14:creationId xmlns:p14="http://schemas.microsoft.com/office/powerpoint/2010/main" val="211274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22649-A94B-47DC-A631-26719BCCF2E1}"/>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Déclaration des adultes dans les quatre codes de cours DH</a:t>
            </a:r>
            <a:r>
              <a:rPr lang="fr-CA" sz="3200" dirty="0">
                <a:solidFill>
                  <a:schemeClr val="accent1">
                    <a:lumMod val="75000"/>
                  </a:schemeClr>
                </a:solidFill>
              </a:rPr>
              <a:t>S</a:t>
            </a:r>
            <a:endParaRPr lang="fr-CA" sz="3200" dirty="0"/>
          </a:p>
        </p:txBody>
      </p:sp>
      <p:sp>
        <p:nvSpPr>
          <p:cNvPr id="3" name="Espace réservé du contenu 2">
            <a:extLst>
              <a:ext uri="{FF2B5EF4-FFF2-40B4-BE49-F238E27FC236}">
                <a16:creationId xmlns:a16="http://schemas.microsoft.com/office/drawing/2014/main" id="{9C40DD70-6C80-4E55-A06E-3E6A03F32A97}"/>
              </a:ext>
            </a:extLst>
          </p:cNvPr>
          <p:cNvSpPr>
            <a:spLocks noGrp="1"/>
          </p:cNvSpPr>
          <p:nvPr>
            <p:ph idx="1"/>
            <p:custDataLst>
              <p:tags r:id="rId2"/>
            </p:custDataLst>
          </p:nvPr>
        </p:nvSpPr>
        <p:spPr>
          <a:xfrm>
            <a:off x="838200" y="1690691"/>
            <a:ext cx="10515600" cy="3473594"/>
          </a:xfrm>
        </p:spPr>
        <p:txBody>
          <a:bodyPr>
            <a:normAutofit fontScale="77500" lnSpcReduction="20000"/>
          </a:bodyPr>
          <a:lstStyle/>
          <a:p>
            <a:pPr algn="just"/>
            <a:r>
              <a:rPr lang="fr-CA" dirty="0">
                <a:solidFill>
                  <a:schemeClr val="accent5">
                    <a:lumMod val="75000"/>
                  </a:schemeClr>
                </a:solidFill>
              </a:rPr>
              <a:t>Cours destinés exclusivement aux adultes atteints de handicaps multiples ou d’une déficience moyenne à sévère</a:t>
            </a:r>
          </a:p>
          <a:p>
            <a:pPr marL="0" indent="0" algn="just">
              <a:buNone/>
            </a:pPr>
            <a:r>
              <a:rPr lang="fr-CA" dirty="0">
                <a:solidFill>
                  <a:schemeClr val="accent5">
                    <a:lumMod val="75000"/>
                  </a:schemeClr>
                </a:solidFill>
              </a:rPr>
              <a:t>	Réf. : Info/Sanction numéro : 16-17-14</a:t>
            </a:r>
          </a:p>
          <a:p>
            <a:pPr algn="just"/>
            <a:r>
              <a:rPr lang="fr-CA" dirty="0">
                <a:solidFill>
                  <a:schemeClr val="accent5">
                    <a:lumMod val="75000"/>
                  </a:schemeClr>
                </a:solidFill>
              </a:rPr>
              <a:t>Le contenu des codes de cours DHS est local afin de faciliter la mise en place d’une programmation particulière adaptée aux besoins des adultes.</a:t>
            </a:r>
          </a:p>
          <a:p>
            <a:pPr algn="just"/>
            <a:r>
              <a:rPr lang="fr-CA" dirty="0">
                <a:solidFill>
                  <a:schemeClr val="accent5">
                    <a:lumMod val="75000"/>
                  </a:schemeClr>
                </a:solidFill>
              </a:rPr>
              <a:t>Ce dispositif n’est pas une nouvelle offre de services, mais plutôt une façon d’éviter une interruption de service et de permettre ainsi de mieux comprendre les besoins des adultes atteints de handicaps multiples ou d’une déficience moyenne à sévère.</a:t>
            </a:r>
          </a:p>
          <a:p>
            <a:pPr algn="just"/>
            <a:r>
              <a:rPr lang="fr-CA" dirty="0">
                <a:solidFill>
                  <a:schemeClr val="accent5">
                    <a:lumMod val="75000"/>
                  </a:schemeClr>
                </a:solidFill>
              </a:rPr>
              <a:t>Ces codes de cours permettront d’établir un portrait clair de l’effectif et des besoins de ces adultes.</a:t>
            </a:r>
          </a:p>
          <a:p>
            <a:pPr algn="just"/>
            <a:r>
              <a:rPr lang="fr-CA" dirty="0">
                <a:solidFill>
                  <a:schemeClr val="accent5">
                    <a:lumMod val="75000"/>
                  </a:schemeClr>
                </a:solidFill>
              </a:rPr>
              <a:t>La déclaration de ces codes de cours est possible jusqu’à nouvel ordre.</a:t>
            </a:r>
          </a:p>
          <a:p>
            <a:endParaRPr lang="fr-CA" dirty="0"/>
          </a:p>
        </p:txBody>
      </p:sp>
    </p:spTree>
    <p:extLst>
      <p:ext uri="{BB962C8B-B14F-4D97-AF65-F5344CB8AC3E}">
        <p14:creationId xmlns:p14="http://schemas.microsoft.com/office/powerpoint/2010/main" val="274593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71FCA-E6A6-42F5-9766-074DE8D23A70}"/>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Outil de collecte de données </a:t>
            </a:r>
            <a:br>
              <a:rPr lang="fr-CA" sz="3200" dirty="0">
                <a:solidFill>
                  <a:schemeClr val="accent5">
                    <a:lumMod val="75000"/>
                  </a:schemeClr>
                </a:solidFill>
              </a:rPr>
            </a:br>
            <a:r>
              <a:rPr lang="fr-CA" sz="3200" dirty="0" err="1">
                <a:solidFill>
                  <a:schemeClr val="accent5">
                    <a:lumMod val="75000"/>
                  </a:schemeClr>
                </a:solidFill>
              </a:rPr>
              <a:t>CollectInfo</a:t>
            </a:r>
            <a:r>
              <a:rPr lang="fr-CA" sz="3200" dirty="0">
                <a:solidFill>
                  <a:schemeClr val="accent5">
                    <a:lumMod val="75000"/>
                  </a:schemeClr>
                </a:solidFill>
              </a:rPr>
              <a:t> DHS</a:t>
            </a:r>
          </a:p>
        </p:txBody>
      </p:sp>
      <p:sp>
        <p:nvSpPr>
          <p:cNvPr id="3" name="Espace réservé du contenu 2">
            <a:extLst>
              <a:ext uri="{FF2B5EF4-FFF2-40B4-BE49-F238E27FC236}">
                <a16:creationId xmlns:a16="http://schemas.microsoft.com/office/drawing/2014/main" id="{B0E720D9-A714-4926-AB45-AFCD956A34E9}"/>
              </a:ext>
            </a:extLst>
          </p:cNvPr>
          <p:cNvSpPr>
            <a:spLocks noGrp="1"/>
          </p:cNvSpPr>
          <p:nvPr>
            <p:ph idx="1"/>
            <p:custDataLst>
              <p:tags r:id="rId2"/>
            </p:custDataLst>
          </p:nvPr>
        </p:nvSpPr>
        <p:spPr>
          <a:xfrm>
            <a:off x="838200" y="2642532"/>
            <a:ext cx="10515600" cy="2521752"/>
          </a:xfrm>
        </p:spPr>
        <p:txBody>
          <a:bodyPr/>
          <a:lstStyle/>
          <a:p>
            <a:r>
              <a:rPr lang="fr-CA" dirty="0">
                <a:solidFill>
                  <a:schemeClr val="accent5">
                    <a:lumMod val="75000"/>
                  </a:schemeClr>
                </a:solidFill>
                <a:cs typeface="Arial" panose="020B0604020202020204" pitchFamily="34" charset="0"/>
              </a:rPr>
              <a:t>Date limite pour remplir le formulaire: le 30 juin de chaque année</a:t>
            </a:r>
          </a:p>
          <a:p>
            <a:endParaRPr lang="fr-CA" dirty="0">
              <a:solidFill>
                <a:schemeClr val="accent5">
                  <a:lumMod val="75000"/>
                </a:schemeClr>
              </a:solidFill>
              <a:cs typeface="Arial" panose="020B0604020202020204" pitchFamily="34" charset="0"/>
            </a:endParaRPr>
          </a:p>
        </p:txBody>
      </p:sp>
    </p:spTree>
    <p:extLst>
      <p:ext uri="{BB962C8B-B14F-4D97-AF65-F5344CB8AC3E}">
        <p14:creationId xmlns:p14="http://schemas.microsoft.com/office/powerpoint/2010/main" val="367157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0AA80-DBE3-4F86-A650-4B04E0C4B339}"/>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Pour renseignements supplémentaires</a:t>
            </a:r>
          </a:p>
        </p:txBody>
      </p:sp>
      <p:sp>
        <p:nvSpPr>
          <p:cNvPr id="3" name="Espace réservé du contenu 2">
            <a:extLst>
              <a:ext uri="{FF2B5EF4-FFF2-40B4-BE49-F238E27FC236}">
                <a16:creationId xmlns:a16="http://schemas.microsoft.com/office/drawing/2014/main" id="{E8332811-78C5-4674-93B1-EEE68F8BCC66}"/>
              </a:ext>
            </a:extLst>
          </p:cNvPr>
          <p:cNvSpPr>
            <a:spLocks noGrp="1"/>
          </p:cNvSpPr>
          <p:nvPr>
            <p:ph idx="1"/>
            <p:custDataLst>
              <p:tags r:id="rId2"/>
            </p:custDataLst>
          </p:nvPr>
        </p:nvSpPr>
        <p:spPr>
          <a:xfrm>
            <a:off x="838200" y="1825627"/>
            <a:ext cx="10515600" cy="3338657"/>
          </a:xfrm>
        </p:spPr>
        <p:txBody>
          <a:bodyPr>
            <a:normAutofit fontScale="92500" lnSpcReduction="20000"/>
          </a:bodyPr>
          <a:lstStyle/>
          <a:p>
            <a:pPr marL="0" indent="0" algn="just">
              <a:buNone/>
            </a:pPr>
            <a:r>
              <a:rPr lang="fr-CA" sz="3000" dirty="0">
                <a:solidFill>
                  <a:schemeClr val="accent5">
                    <a:lumMod val="75000"/>
                  </a:schemeClr>
                </a:solidFill>
                <a:cs typeface="Arial" panose="020B0604020202020204" pitchFamily="34" charset="0"/>
              </a:rPr>
              <a:t>M</a:t>
            </a:r>
            <a:r>
              <a:rPr lang="fr-CA" sz="3000" baseline="30000" dirty="0">
                <a:solidFill>
                  <a:schemeClr val="accent5">
                    <a:lumMod val="75000"/>
                  </a:schemeClr>
                </a:solidFill>
                <a:cs typeface="Arial" panose="020B0604020202020204" pitchFamily="34" charset="0"/>
              </a:rPr>
              <a:t>me</a:t>
            </a:r>
            <a:r>
              <a:rPr lang="fr-CA" sz="3000" dirty="0">
                <a:solidFill>
                  <a:schemeClr val="accent5">
                    <a:lumMod val="75000"/>
                  </a:schemeClr>
                </a:solidFill>
                <a:cs typeface="Arial" panose="020B0604020202020204" pitchFamily="34" charset="0"/>
              </a:rPr>
              <a:t> Dany Provencher, responsable du programme d’études </a:t>
            </a:r>
            <a:r>
              <a:rPr lang="fr-CA" sz="3000" i="1" dirty="0">
                <a:solidFill>
                  <a:schemeClr val="accent5">
                    <a:lumMod val="75000"/>
                  </a:schemeClr>
                </a:solidFill>
                <a:cs typeface="Arial" panose="020B0604020202020204" pitchFamily="34" charset="0"/>
              </a:rPr>
              <a:t>Intégration sociale</a:t>
            </a:r>
          </a:p>
          <a:p>
            <a:pPr marL="0" indent="0" algn="just">
              <a:buNone/>
            </a:pPr>
            <a:r>
              <a:rPr lang="fr-CA" sz="3000" dirty="0">
                <a:solidFill>
                  <a:schemeClr val="accent5">
                    <a:lumMod val="75000"/>
                  </a:schemeClr>
                </a:solidFill>
                <a:cs typeface="Arial" panose="020B0604020202020204" pitchFamily="34" charset="0"/>
              </a:rPr>
              <a:t>Direction de l’éducation des adultes et de la formation professionnelle</a:t>
            </a:r>
          </a:p>
          <a:p>
            <a:pPr marL="0" indent="0" algn="just">
              <a:buNone/>
            </a:pPr>
            <a:r>
              <a:rPr lang="fr-CA" dirty="0">
                <a:hlinkClick r:id="rId4"/>
              </a:rPr>
              <a:t>dany.provencher@education.gouv.qc.ca</a:t>
            </a:r>
            <a:endParaRPr lang="fr-CA" dirty="0"/>
          </a:p>
          <a:p>
            <a:pPr algn="just"/>
            <a:endParaRPr lang="fr-CA" dirty="0"/>
          </a:p>
          <a:p>
            <a:pPr marL="0" indent="0" algn="just">
              <a:buNone/>
            </a:pPr>
            <a:r>
              <a:rPr lang="fr-CA" sz="3000" dirty="0">
                <a:solidFill>
                  <a:schemeClr val="accent5">
                    <a:lumMod val="75000"/>
                  </a:schemeClr>
                </a:solidFill>
                <a:cs typeface="Arial" panose="020B0604020202020204" pitchFamily="34" charset="0"/>
              </a:rPr>
              <a:t>M</a:t>
            </a:r>
            <a:r>
              <a:rPr lang="fr-CA" sz="3000" baseline="30000" dirty="0">
                <a:solidFill>
                  <a:schemeClr val="accent5">
                    <a:lumMod val="75000"/>
                  </a:schemeClr>
                </a:solidFill>
                <a:cs typeface="Arial" panose="020B0604020202020204" pitchFamily="34" charset="0"/>
              </a:rPr>
              <a:t>me</a:t>
            </a:r>
            <a:r>
              <a:rPr lang="fr-CA" sz="3000" dirty="0">
                <a:solidFill>
                  <a:schemeClr val="accent5">
                    <a:lumMod val="75000"/>
                  </a:schemeClr>
                </a:solidFill>
                <a:cs typeface="Arial" panose="020B0604020202020204" pitchFamily="34" charset="0"/>
              </a:rPr>
              <a:t> Giuliana Tessier, coordonnatrice</a:t>
            </a:r>
          </a:p>
          <a:p>
            <a:pPr marL="0" indent="0" algn="just">
              <a:buNone/>
            </a:pPr>
            <a:r>
              <a:rPr lang="fr-CA" sz="3000" dirty="0">
                <a:solidFill>
                  <a:schemeClr val="accent5">
                    <a:lumMod val="75000"/>
                  </a:schemeClr>
                </a:solidFill>
                <a:cs typeface="Arial" panose="020B0604020202020204" pitchFamily="34" charset="0"/>
              </a:rPr>
              <a:t>Direction de l’éducation des adultes et de la formation professionnelle</a:t>
            </a:r>
          </a:p>
          <a:p>
            <a:pPr marL="0" indent="0" algn="just">
              <a:buNone/>
            </a:pPr>
            <a:r>
              <a:rPr lang="fr-CA" dirty="0">
                <a:hlinkClick r:id="rId5"/>
              </a:rPr>
              <a:t>giuliana.tessier@education.gouv.qc.ca</a:t>
            </a:r>
            <a:endParaRPr lang="fr-CA" dirty="0"/>
          </a:p>
          <a:p>
            <a:endParaRPr lang="fr-CA" dirty="0"/>
          </a:p>
        </p:txBody>
      </p:sp>
    </p:spTree>
    <p:extLst>
      <p:ext uri="{BB962C8B-B14F-4D97-AF65-F5344CB8AC3E}">
        <p14:creationId xmlns:p14="http://schemas.microsoft.com/office/powerpoint/2010/main" val="398337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rmAutofit/>
          </a:bodyPr>
          <a:lstStyle/>
          <a:p>
            <a:r>
              <a:rPr lang="en-CA" sz="6000" dirty="0">
                <a:solidFill>
                  <a:schemeClr val="accent5">
                    <a:lumMod val="75000"/>
                  </a:schemeClr>
                </a:solidFill>
                <a:ea typeface="+mn-ea"/>
                <a:cs typeface="Arial" panose="020B0604020202020204" pitchFamily="34" charset="0"/>
              </a:rPr>
              <a:t>MERCI!</a:t>
            </a:r>
            <a:endParaRPr lang="fr-CA" sz="6000" dirty="0">
              <a:solidFill>
                <a:schemeClr val="accent5">
                  <a:lumMod val="75000"/>
                </a:schemeClr>
              </a:solidFill>
              <a:ea typeface="+mn-ea"/>
              <a:cs typeface="Arial" panose="020B0604020202020204" pitchFamily="34" charset="0"/>
            </a:endParaRPr>
          </a:p>
        </p:txBody>
      </p:sp>
    </p:spTree>
    <p:extLst>
      <p:ext uri="{BB962C8B-B14F-4D97-AF65-F5344CB8AC3E}">
        <p14:creationId xmlns:p14="http://schemas.microsoft.com/office/powerpoint/2010/main" val="345486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DDA28-8133-442D-B4FF-6EA322C8FC4C}"/>
              </a:ext>
            </a:extLst>
          </p:cNvPr>
          <p:cNvSpPr>
            <a:spLocks noGrp="1"/>
          </p:cNvSpPr>
          <p:nvPr>
            <p:ph type="title"/>
            <p:custDataLst>
              <p:tags r:id="rId1"/>
            </p:custDataLst>
          </p:nvPr>
        </p:nvSpPr>
        <p:spPr>
          <a:xfrm>
            <a:off x="838200" y="444617"/>
            <a:ext cx="10515600" cy="1246073"/>
          </a:xfrm>
        </p:spPr>
        <p:txBody>
          <a:bodyPr>
            <a:normAutofit/>
          </a:bodyPr>
          <a:lstStyle/>
          <a:p>
            <a:pPr algn="ctr"/>
            <a:r>
              <a:rPr lang="fr-FR" sz="2800" dirty="0">
                <a:solidFill>
                  <a:schemeClr val="accent5">
                    <a:lumMod val="75000"/>
                  </a:schemeClr>
                </a:solidFill>
                <a:cs typeface="Arial" panose="020B0604020202020204" pitchFamily="34" charset="0"/>
              </a:rPr>
              <a:t>Régime pédagogique de la formation générale des adultes</a:t>
            </a:r>
            <a:br>
              <a:rPr lang="fr-FR" sz="2800" dirty="0">
                <a:solidFill>
                  <a:schemeClr val="accent5">
                    <a:lumMod val="75000"/>
                  </a:schemeClr>
                </a:solidFill>
                <a:cs typeface="Arial" panose="020B0604020202020204" pitchFamily="34" charset="0"/>
              </a:rPr>
            </a:br>
            <a:r>
              <a:rPr lang="fr-FR" sz="2800" dirty="0">
                <a:solidFill>
                  <a:schemeClr val="accent5">
                    <a:lumMod val="75000"/>
                  </a:schemeClr>
                </a:solidFill>
                <a:cs typeface="Arial" panose="020B0604020202020204" pitchFamily="34" charset="0"/>
              </a:rPr>
              <a:t>Service d’enseignement </a:t>
            </a:r>
            <a:r>
              <a:rPr lang="fr-FR" sz="2800" i="1" dirty="0">
                <a:solidFill>
                  <a:schemeClr val="accent5">
                    <a:lumMod val="75000"/>
                  </a:schemeClr>
                </a:solidFill>
                <a:cs typeface="Arial" panose="020B0604020202020204" pitchFamily="34" charset="0"/>
              </a:rPr>
              <a:t>Intégration sociale, </a:t>
            </a:r>
            <a:br>
              <a:rPr lang="fr-FR" sz="2800" i="1" dirty="0">
                <a:solidFill>
                  <a:schemeClr val="accent5">
                    <a:lumMod val="75000"/>
                  </a:schemeClr>
                </a:solidFill>
                <a:cs typeface="Arial" panose="020B0604020202020204" pitchFamily="34" charset="0"/>
              </a:rPr>
            </a:br>
            <a:r>
              <a:rPr lang="fr-FR" sz="2800" dirty="0">
                <a:solidFill>
                  <a:schemeClr val="accent5">
                    <a:lumMod val="75000"/>
                  </a:schemeClr>
                </a:solidFill>
                <a:cs typeface="Arial" panose="020B0604020202020204" pitchFamily="34" charset="0"/>
              </a:rPr>
              <a:t>article 9</a:t>
            </a:r>
            <a:endParaRPr lang="fr-CA" sz="2800"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504646C9-C01B-4238-8DFA-EE6327C03344}"/>
              </a:ext>
            </a:extLst>
          </p:cNvPr>
          <p:cNvSpPr>
            <a:spLocks noGrp="1"/>
          </p:cNvSpPr>
          <p:nvPr>
            <p:ph idx="1"/>
            <p:custDataLst>
              <p:tags r:id="rId2"/>
            </p:custDataLst>
          </p:nvPr>
        </p:nvSpPr>
        <p:spPr>
          <a:xfrm>
            <a:off x="838200" y="2248250"/>
            <a:ext cx="10515600" cy="2916034"/>
          </a:xfrm>
        </p:spPr>
        <p:txBody>
          <a:bodyPr/>
          <a:lstStyle/>
          <a:p>
            <a:pPr marL="0" indent="0" algn="just">
              <a:buNone/>
            </a:pPr>
            <a:r>
              <a:rPr lang="fr-CA" dirty="0">
                <a:solidFill>
                  <a:schemeClr val="accent5">
                    <a:lumMod val="75000"/>
                  </a:schemeClr>
                </a:solidFill>
                <a:cs typeface="Arial" panose="020B0604020202020204" pitchFamily="34" charset="0"/>
              </a:rPr>
              <a:t>Permettre à l’adulte qui éprouve des difficultés d’adaptation sur les plans psychique, intellectuel, social ou physique, l’accès à un cheminement personnel favorisant l’acquisition de compétences de base dans l’exercice de ses activités et de ses rôles sociaux et, le cas échéant, la poursuite d’études subséquentes.</a:t>
            </a:r>
          </a:p>
          <a:p>
            <a:endParaRPr lang="fr-CA" dirty="0"/>
          </a:p>
        </p:txBody>
      </p:sp>
    </p:spTree>
    <p:extLst>
      <p:ext uri="{BB962C8B-B14F-4D97-AF65-F5344CB8AC3E}">
        <p14:creationId xmlns:p14="http://schemas.microsoft.com/office/powerpoint/2010/main" val="103422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C39FE6-4642-413D-9EA7-5E7B13FB4FBA}"/>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Visées du programme d’études </a:t>
            </a:r>
            <a:r>
              <a:rPr lang="fr-CA" sz="3200" i="1" dirty="0">
                <a:solidFill>
                  <a:schemeClr val="accent5">
                    <a:lumMod val="75000"/>
                  </a:schemeClr>
                </a:solidFill>
              </a:rPr>
              <a:t>Intégration sociale</a:t>
            </a:r>
            <a:endParaRPr lang="fr-CA" sz="3200"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4A63C057-B8E6-4092-9B91-10352ED5B427}"/>
              </a:ext>
            </a:extLst>
          </p:cNvPr>
          <p:cNvSpPr>
            <a:spLocks noGrp="1"/>
          </p:cNvSpPr>
          <p:nvPr>
            <p:ph idx="1"/>
            <p:custDataLst>
              <p:tags r:id="rId2"/>
            </p:custDataLst>
          </p:nvPr>
        </p:nvSpPr>
        <p:spPr/>
        <p:txBody>
          <a:bodyPr>
            <a:normAutofit lnSpcReduction="10000"/>
          </a:bodyPr>
          <a:lstStyle/>
          <a:p>
            <a:pPr marL="0" indent="0" algn="just">
              <a:buNone/>
            </a:pPr>
            <a:r>
              <a:rPr lang="fr-CA" dirty="0">
                <a:solidFill>
                  <a:schemeClr val="accent5">
                    <a:lumMod val="75000"/>
                  </a:schemeClr>
                </a:solidFill>
              </a:rPr>
              <a:t>Une réponse aux besoins de formation des personnes qui éprouvent des difficultés d’adaptation sur les plans psychique, intellectuel, social ou physique.</a:t>
            </a:r>
          </a:p>
          <a:p>
            <a:pPr marL="0" indent="0" algn="just">
              <a:buNone/>
            </a:pPr>
            <a:endParaRPr lang="fr-CA" dirty="0">
              <a:solidFill>
                <a:schemeClr val="accent5">
                  <a:lumMod val="75000"/>
                </a:schemeClr>
              </a:solidFill>
            </a:endParaRPr>
          </a:p>
          <a:p>
            <a:pPr marL="0" indent="0" algn="just">
              <a:buNone/>
            </a:pPr>
            <a:r>
              <a:rPr lang="fr-CA" dirty="0">
                <a:solidFill>
                  <a:schemeClr val="accent5">
                    <a:lumMod val="75000"/>
                  </a:schemeClr>
                </a:solidFill>
              </a:rPr>
              <a:t>Une réponse éducative aux engagements gouvernementaux pour les populations les plus vulnérables qui, au-delà de leurs difficultés, portent en elles la volonté ainsi que la possibilité d’accroître la qualité de leur participation sociale et leur autodétermination.</a:t>
            </a:r>
          </a:p>
          <a:p>
            <a:endParaRPr lang="fr-CA" dirty="0"/>
          </a:p>
        </p:txBody>
      </p:sp>
    </p:spTree>
    <p:extLst>
      <p:ext uri="{BB962C8B-B14F-4D97-AF65-F5344CB8AC3E}">
        <p14:creationId xmlns:p14="http://schemas.microsoft.com/office/powerpoint/2010/main" val="140026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B200B-54AA-417A-BB2E-F048719D2AB7}"/>
              </a:ext>
            </a:extLst>
          </p:cNvPr>
          <p:cNvSpPr>
            <a:spLocks noGrp="1"/>
          </p:cNvSpPr>
          <p:nvPr>
            <p:ph type="title"/>
            <p:custDataLst>
              <p:tags r:id="rId1"/>
            </p:custDataLst>
          </p:nvPr>
        </p:nvSpPr>
        <p:spPr/>
        <p:txBody>
          <a:bodyPr>
            <a:normAutofit/>
          </a:bodyPr>
          <a:lstStyle/>
          <a:p>
            <a:pPr algn="ctr"/>
            <a:r>
              <a:rPr lang="fr-FR" sz="3200" dirty="0">
                <a:solidFill>
                  <a:schemeClr val="accent5">
                    <a:lumMod val="75000"/>
                  </a:schemeClr>
                </a:solidFill>
                <a:cs typeface="Arial" panose="020B0604020202020204" pitchFamily="34" charset="0"/>
              </a:rPr>
              <a:t>Caractéristiques des adultes ciblés par le programme d’études </a:t>
            </a:r>
            <a:r>
              <a:rPr lang="fr-FR" sz="3200" i="1" dirty="0">
                <a:solidFill>
                  <a:schemeClr val="accent5">
                    <a:lumMod val="75000"/>
                  </a:schemeClr>
                </a:solidFill>
                <a:cs typeface="Arial" panose="020B0604020202020204" pitchFamily="34" charset="0"/>
              </a:rPr>
              <a:t>Intégration sociale</a:t>
            </a:r>
            <a:endParaRPr lang="fr-CA" sz="3200"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9C1F1BEB-0ED8-4978-A84C-F2B108312245}"/>
              </a:ext>
            </a:extLst>
          </p:cNvPr>
          <p:cNvSpPr>
            <a:spLocks noGrp="1"/>
          </p:cNvSpPr>
          <p:nvPr>
            <p:ph idx="1"/>
            <p:custDataLst>
              <p:tags r:id="rId2"/>
            </p:custDataLst>
          </p:nvPr>
        </p:nvSpPr>
        <p:spPr/>
        <p:txBody>
          <a:bodyPr>
            <a:normAutofit fontScale="92500" lnSpcReduction="20000"/>
          </a:bodyPr>
          <a:lstStyle/>
          <a:p>
            <a:pPr marL="268288" indent="-268288" algn="just">
              <a:spcAft>
                <a:spcPts val="600"/>
              </a:spcAft>
            </a:pPr>
            <a:r>
              <a:rPr lang="fr-CA" sz="2200" dirty="0">
                <a:solidFill>
                  <a:schemeClr val="accent5">
                    <a:lumMod val="75000"/>
                  </a:schemeClr>
                </a:solidFill>
                <a:ea typeface="Times New Roman" panose="02020603050405020304" pitchFamily="18" charset="0"/>
                <a:cs typeface="Arial" panose="020B0604020202020204" pitchFamily="34" charset="0"/>
              </a:rPr>
              <a:t>Présentent des difficultés d’adaptation sur les plans psychique, intellectuel, social ou physique;</a:t>
            </a:r>
          </a:p>
          <a:p>
            <a:pPr marL="268288" indent="-268288" algn="just">
              <a:spcBef>
                <a:spcPts val="0"/>
              </a:spcBef>
              <a:spcAft>
                <a:spcPts val="600"/>
              </a:spcAft>
            </a:pPr>
            <a:r>
              <a:rPr lang="fr-CA" sz="2200" dirty="0">
                <a:solidFill>
                  <a:schemeClr val="accent5">
                    <a:lumMod val="75000"/>
                  </a:schemeClr>
                </a:solidFill>
                <a:cs typeface="Arial" panose="020B0604020202020204" pitchFamily="34" charset="0"/>
              </a:rPr>
              <a:t>Manifestent à la fois, à des degrés divers :</a:t>
            </a:r>
          </a:p>
          <a:p>
            <a:pPr marL="715963" lvl="2" indent="-452438" algn="just">
              <a:buFont typeface="Wingdings" panose="05000000000000000000" pitchFamily="2" charset="2"/>
              <a:buChar char="ü"/>
            </a:pPr>
            <a:r>
              <a:rPr lang="fr-CA" sz="2200" dirty="0">
                <a:solidFill>
                  <a:schemeClr val="accent5">
                    <a:lumMod val="75000"/>
                  </a:schemeClr>
                </a:solidFill>
                <a:cs typeface="Arial" panose="020B0604020202020204" pitchFamily="34" charset="0"/>
              </a:rPr>
              <a:t>un désir de s’engager dans la réalisation d’un projet de participation sociale;</a:t>
            </a:r>
          </a:p>
          <a:p>
            <a:pPr marL="715963" lvl="2" indent="-452438" algn="just">
              <a:buFont typeface="Wingdings" panose="05000000000000000000" pitchFamily="2" charset="2"/>
              <a:buChar char="ü"/>
            </a:pPr>
            <a:r>
              <a:rPr lang="fr-CA" sz="2200" dirty="0">
                <a:solidFill>
                  <a:schemeClr val="accent5">
                    <a:lumMod val="75000"/>
                  </a:schemeClr>
                </a:solidFill>
                <a:cs typeface="Arial" panose="020B0604020202020204" pitchFamily="34" charset="0"/>
              </a:rPr>
              <a:t>un potentiel de rétention des apprentissages pour pouvoir progresser dans une démarche d’autonomie et de participation sociale;</a:t>
            </a:r>
          </a:p>
          <a:p>
            <a:pPr marL="715963" lvl="2" indent="-452438" algn="just">
              <a:buFont typeface="Wingdings" panose="05000000000000000000" pitchFamily="2" charset="2"/>
              <a:buChar char="ü"/>
            </a:pPr>
            <a:r>
              <a:rPr lang="fr-CA" sz="2200" dirty="0">
                <a:solidFill>
                  <a:schemeClr val="accent5">
                    <a:lumMod val="75000"/>
                  </a:schemeClr>
                </a:solidFill>
                <a:cs typeface="Arial" panose="020B0604020202020204" pitchFamily="34" charset="0"/>
              </a:rPr>
              <a:t>la capacité à fonctionner en groupe;</a:t>
            </a:r>
          </a:p>
          <a:p>
            <a:pPr marL="715963" lvl="2" indent="-452438" algn="just">
              <a:buFont typeface="Wingdings" panose="05000000000000000000" pitchFamily="2" charset="2"/>
              <a:buChar char="ü"/>
            </a:pPr>
            <a:r>
              <a:rPr lang="fr-CA" sz="2200" dirty="0">
                <a:solidFill>
                  <a:schemeClr val="accent5">
                    <a:lumMod val="75000"/>
                  </a:schemeClr>
                </a:solidFill>
              </a:rPr>
              <a:t>la capacité de prendre part à une évaluation.</a:t>
            </a:r>
            <a:endParaRPr lang="fr-CA" sz="2200" dirty="0">
              <a:solidFill>
                <a:schemeClr val="accent5">
                  <a:lumMod val="75000"/>
                </a:schemeClr>
              </a:solidFill>
              <a:cs typeface="Arial" panose="020B0604020202020204" pitchFamily="34" charset="0"/>
            </a:endParaRPr>
          </a:p>
          <a:p>
            <a:pPr marL="268288" indent="-268288" algn="just"/>
            <a:r>
              <a:rPr lang="fr-CA" sz="2200" dirty="0">
                <a:solidFill>
                  <a:schemeClr val="accent5">
                    <a:lumMod val="75000"/>
                  </a:schemeClr>
                </a:solidFill>
                <a:cs typeface="Arial" panose="020B0604020202020204" pitchFamily="34" charset="0"/>
              </a:rPr>
              <a:t>Expriment des besoins de formation au regard de leurs conditions de vie, de leurs relations sociales, de leur milieu de vie ou de leur communauté;</a:t>
            </a:r>
          </a:p>
          <a:p>
            <a:pPr marL="268288" indent="-268288" algn="just"/>
            <a:r>
              <a:rPr lang="fr-CA" sz="2200" dirty="0">
                <a:solidFill>
                  <a:schemeClr val="accent5">
                    <a:lumMod val="75000"/>
                  </a:schemeClr>
                </a:solidFill>
                <a:cs typeface="Arial" panose="020B0604020202020204" pitchFamily="34" charset="0"/>
              </a:rPr>
              <a:t>Évoluent dans un milieu de vie où l’accompagnement d’un partenaire est possible et présent pour favoriser le transfert, le maintien et le développement des apprentissages réalisés en classe.</a:t>
            </a:r>
            <a:endParaRPr lang="fr-CA" sz="2200" i="1" dirty="0">
              <a:solidFill>
                <a:schemeClr val="accent5">
                  <a:lumMod val="75000"/>
                </a:schemeClr>
              </a:solidFill>
              <a:cs typeface="Arial" panose="020B0604020202020204" pitchFamily="34" charset="0"/>
            </a:endParaRPr>
          </a:p>
          <a:p>
            <a:endParaRPr lang="fr-CA" dirty="0"/>
          </a:p>
        </p:txBody>
      </p:sp>
    </p:spTree>
    <p:extLst>
      <p:ext uri="{BB962C8B-B14F-4D97-AF65-F5344CB8AC3E}">
        <p14:creationId xmlns:p14="http://schemas.microsoft.com/office/powerpoint/2010/main" val="286656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9305D-8A03-4FB0-8030-270D28B0EBBE}"/>
              </a:ext>
            </a:extLst>
          </p:cNvPr>
          <p:cNvSpPr>
            <a:spLocks noGrp="1"/>
          </p:cNvSpPr>
          <p:nvPr>
            <p:ph type="title"/>
            <p:custDataLst>
              <p:tags r:id="rId1"/>
            </p:custDataLst>
          </p:nvPr>
        </p:nvSpPr>
        <p:spPr>
          <a:xfrm>
            <a:off x="838200" y="365127"/>
            <a:ext cx="10515600" cy="1413339"/>
          </a:xfrm>
        </p:spPr>
        <p:txBody>
          <a:bodyPr>
            <a:normAutofit/>
          </a:bodyPr>
          <a:lstStyle/>
          <a:p>
            <a:pPr algn="ctr"/>
            <a:r>
              <a:rPr lang="fr-FR" sz="3200" dirty="0">
                <a:solidFill>
                  <a:srgbClr val="4F81BD">
                    <a:lumMod val="75000"/>
                  </a:srgbClr>
                </a:solidFill>
                <a:cs typeface="Arial" panose="020B0604020202020204" pitchFamily="34" charset="0"/>
              </a:rPr>
              <a:t>Caractéristiques des adultes visés par le programme d’études </a:t>
            </a:r>
            <a:r>
              <a:rPr lang="fr-FR" sz="3200" i="1" dirty="0">
                <a:solidFill>
                  <a:srgbClr val="4F81BD">
                    <a:lumMod val="75000"/>
                  </a:srgbClr>
                </a:solidFill>
                <a:cs typeface="Arial" panose="020B0604020202020204" pitchFamily="34" charset="0"/>
              </a:rPr>
              <a:t>Intégration sociale </a:t>
            </a:r>
            <a:r>
              <a:rPr lang="fr-FR" sz="3200" dirty="0">
                <a:solidFill>
                  <a:srgbClr val="4F81BD">
                    <a:lumMod val="75000"/>
                  </a:srgbClr>
                </a:solidFill>
                <a:cs typeface="Arial" panose="020B0604020202020204" pitchFamily="34" charset="0"/>
              </a:rPr>
              <a:t>(suite)</a:t>
            </a:r>
            <a:endParaRPr lang="fr-CA" sz="3200" dirty="0"/>
          </a:p>
        </p:txBody>
      </p:sp>
      <p:sp>
        <p:nvSpPr>
          <p:cNvPr id="3" name="Espace réservé du contenu 2">
            <a:extLst>
              <a:ext uri="{FF2B5EF4-FFF2-40B4-BE49-F238E27FC236}">
                <a16:creationId xmlns:a16="http://schemas.microsoft.com/office/drawing/2014/main" id="{C49C9444-6067-4DA3-89E4-53847A55F77A}"/>
              </a:ext>
            </a:extLst>
          </p:cNvPr>
          <p:cNvSpPr>
            <a:spLocks noGrp="1"/>
          </p:cNvSpPr>
          <p:nvPr>
            <p:ph idx="1"/>
            <p:custDataLst>
              <p:tags r:id="rId2"/>
            </p:custDataLst>
          </p:nvPr>
        </p:nvSpPr>
        <p:spPr>
          <a:xfrm>
            <a:off x="838200" y="2181138"/>
            <a:ext cx="10515600" cy="2983146"/>
          </a:xfrm>
        </p:spPr>
        <p:txBody>
          <a:bodyPr/>
          <a:lstStyle/>
          <a:p>
            <a:pPr algn="just">
              <a:spcBef>
                <a:spcPts val="0"/>
              </a:spcBef>
              <a:spcAft>
                <a:spcPts val="1200"/>
              </a:spcAft>
            </a:pPr>
            <a:r>
              <a:rPr lang="fr-CA" dirty="0">
                <a:solidFill>
                  <a:schemeClr val="accent5">
                    <a:lumMod val="75000"/>
                  </a:schemeClr>
                </a:solidFill>
                <a:cs typeface="Arial" panose="020B0604020202020204" pitchFamily="34" charset="0"/>
              </a:rPr>
              <a:t>Les populations ciblées sont les personnes vulnérables qui présentent des difficultés persistantes ou importantes au regard de l’apprentissage et de l’adaptation sociale qui limitent leur participation sociale;</a:t>
            </a:r>
          </a:p>
          <a:p>
            <a:pPr algn="just">
              <a:spcBef>
                <a:spcPts val="0"/>
              </a:spcBef>
              <a:spcAft>
                <a:spcPts val="1200"/>
              </a:spcAft>
            </a:pPr>
            <a:r>
              <a:rPr lang="fr-CA" dirty="0">
                <a:solidFill>
                  <a:schemeClr val="accent5">
                    <a:lumMod val="75000"/>
                  </a:schemeClr>
                </a:solidFill>
                <a:cs typeface="Arial" panose="020B0604020202020204" pitchFamily="34" charset="0"/>
              </a:rPr>
              <a:t>Ces difficultés d’adaptation sont persistantes et cependant surmontables, avec de l’aide ponctuelle.</a:t>
            </a:r>
          </a:p>
          <a:p>
            <a:endParaRPr lang="fr-CA" dirty="0"/>
          </a:p>
        </p:txBody>
      </p:sp>
    </p:spTree>
    <p:extLst>
      <p:ext uri="{BB962C8B-B14F-4D97-AF65-F5344CB8AC3E}">
        <p14:creationId xmlns:p14="http://schemas.microsoft.com/office/powerpoint/2010/main" val="364857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D6EC0-CDC2-448B-AB51-530EA85A3BA0}"/>
              </a:ext>
            </a:extLst>
          </p:cNvPr>
          <p:cNvSpPr>
            <a:spLocks noGrp="1"/>
          </p:cNvSpPr>
          <p:nvPr>
            <p:ph type="title"/>
            <p:custDataLst>
              <p:tags r:id="rId1"/>
            </p:custDataLst>
          </p:nvPr>
        </p:nvSpPr>
        <p:spPr/>
        <p:txBody>
          <a:bodyPr>
            <a:normAutofit fontScale="90000"/>
          </a:bodyPr>
          <a:lstStyle/>
          <a:p>
            <a:pPr algn="ctr"/>
            <a:r>
              <a:rPr lang="fr-CA" sz="3200" dirty="0">
                <a:solidFill>
                  <a:schemeClr val="accent5">
                    <a:lumMod val="75000"/>
                  </a:schemeClr>
                </a:solidFill>
                <a:cs typeface="Arial" panose="020B0604020202020204" pitchFamily="34" charset="0"/>
              </a:rPr>
              <a:t>Profil de la personne et expression des besoins de formation de l’adulte inscrit dans le programme d’études </a:t>
            </a:r>
            <a:r>
              <a:rPr lang="fr-CA" sz="3200" i="1" dirty="0">
                <a:solidFill>
                  <a:schemeClr val="accent5">
                    <a:lumMod val="75000"/>
                  </a:schemeClr>
                </a:solidFill>
                <a:cs typeface="Arial" panose="020B0604020202020204" pitchFamily="34" charset="0"/>
              </a:rPr>
              <a:t>Intégration sociale</a:t>
            </a:r>
            <a:endParaRPr lang="fr-CA" sz="3200"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F13DCAF5-31DC-463A-9797-9EAE5903C1A8}"/>
              </a:ext>
            </a:extLst>
          </p:cNvPr>
          <p:cNvSpPr>
            <a:spLocks noGrp="1"/>
          </p:cNvSpPr>
          <p:nvPr>
            <p:ph idx="1"/>
            <p:custDataLst>
              <p:tags r:id="rId2"/>
            </p:custDataLst>
          </p:nvPr>
        </p:nvSpPr>
        <p:spPr>
          <a:xfrm>
            <a:off x="838200" y="1825627"/>
            <a:ext cx="10515600" cy="3536787"/>
          </a:xfrm>
        </p:spPr>
        <p:txBody>
          <a:bodyPr>
            <a:normAutofit fontScale="70000" lnSpcReduction="20000"/>
          </a:bodyPr>
          <a:lstStyle/>
          <a:p>
            <a:pPr marL="0" indent="0" algn="just">
              <a:buNone/>
            </a:pPr>
            <a:r>
              <a:rPr lang="fr-CA" dirty="0">
                <a:solidFill>
                  <a:schemeClr val="accent5">
                    <a:lumMod val="75000"/>
                  </a:schemeClr>
                </a:solidFill>
                <a:cs typeface="Arial" panose="020B0604020202020204" pitchFamily="34" charset="0"/>
              </a:rPr>
              <a:t>Les personnes qui présentement :</a:t>
            </a:r>
          </a:p>
          <a:p>
            <a:pPr algn="just"/>
            <a:r>
              <a:rPr lang="fr-CA" dirty="0">
                <a:solidFill>
                  <a:schemeClr val="accent5">
                    <a:lumMod val="75000"/>
                  </a:schemeClr>
                </a:solidFill>
                <a:cs typeface="Arial" panose="020B0604020202020204" pitchFamily="34" charset="0"/>
              </a:rPr>
              <a:t>n’ont pas la capacité d’entreprendre une démarche vers l’emploi;</a:t>
            </a:r>
          </a:p>
          <a:p>
            <a:pPr algn="just"/>
            <a:r>
              <a:rPr lang="fr-CA" dirty="0">
                <a:solidFill>
                  <a:schemeClr val="accent5">
                    <a:lumMod val="75000"/>
                  </a:schemeClr>
                </a:solidFill>
                <a:cs typeface="Arial" panose="020B0604020202020204" pitchFamily="34" charset="0"/>
              </a:rPr>
              <a:t>n’atteignent pas un niveau d’employabilité permettant une intégration professionnelle.</a:t>
            </a:r>
          </a:p>
          <a:p>
            <a:pPr marL="0" indent="0" algn="just">
              <a:buNone/>
            </a:pPr>
            <a:endParaRPr lang="fr-CA" dirty="0">
              <a:solidFill>
                <a:schemeClr val="accent5">
                  <a:lumMod val="75000"/>
                </a:schemeClr>
              </a:solidFill>
              <a:cs typeface="Arial" panose="020B0604020202020204" pitchFamily="34" charset="0"/>
            </a:endParaRPr>
          </a:p>
          <a:p>
            <a:pPr marL="0" indent="0" algn="just">
              <a:buNone/>
            </a:pPr>
            <a:r>
              <a:rPr lang="fr-CA" dirty="0">
                <a:solidFill>
                  <a:schemeClr val="accent5">
                    <a:lumMod val="75000"/>
                  </a:schemeClr>
                </a:solidFill>
                <a:cs typeface="Arial" panose="020B0604020202020204" pitchFamily="34" charset="0"/>
              </a:rPr>
              <a:t>Les besoins sont : </a:t>
            </a:r>
          </a:p>
          <a:p>
            <a:pPr algn="just"/>
            <a:r>
              <a:rPr lang="fr-CA" dirty="0">
                <a:solidFill>
                  <a:schemeClr val="accent5">
                    <a:lumMod val="75000"/>
                  </a:schemeClr>
                </a:solidFill>
                <a:cs typeface="Arial" panose="020B0604020202020204" pitchFamily="34" charset="0"/>
              </a:rPr>
              <a:t>de développer leur autonomie et de maintenir leur compétences;</a:t>
            </a:r>
          </a:p>
          <a:p>
            <a:pPr algn="just"/>
            <a:r>
              <a:rPr lang="fr-CA" dirty="0">
                <a:solidFill>
                  <a:schemeClr val="accent5">
                    <a:lumMod val="75000"/>
                  </a:schemeClr>
                </a:solidFill>
                <a:cs typeface="Arial" panose="020B0604020202020204" pitchFamily="34" charset="0"/>
              </a:rPr>
              <a:t>de développer leur autodétermination;</a:t>
            </a:r>
          </a:p>
          <a:p>
            <a:pPr algn="just"/>
            <a:r>
              <a:rPr lang="fr-CA" dirty="0">
                <a:solidFill>
                  <a:schemeClr val="accent5">
                    <a:lumMod val="75000"/>
                  </a:schemeClr>
                </a:solidFill>
                <a:cs typeface="Arial" panose="020B0604020202020204" pitchFamily="34" charset="0"/>
              </a:rPr>
              <a:t>de favoriser les contacts sociaux;</a:t>
            </a:r>
          </a:p>
          <a:p>
            <a:pPr algn="just"/>
            <a:r>
              <a:rPr lang="fr-CA" dirty="0">
                <a:solidFill>
                  <a:schemeClr val="accent5">
                    <a:lumMod val="75000"/>
                  </a:schemeClr>
                </a:solidFill>
                <a:cs typeface="Arial" panose="020B0604020202020204" pitchFamily="34" charset="0"/>
              </a:rPr>
              <a:t>de leur permettre de participer à une activité valorisée socialement;</a:t>
            </a:r>
          </a:p>
          <a:p>
            <a:pPr algn="just"/>
            <a:r>
              <a:rPr lang="fr-CA" dirty="0">
                <a:solidFill>
                  <a:schemeClr val="accent5">
                    <a:lumMod val="75000"/>
                  </a:schemeClr>
                </a:solidFill>
                <a:cs typeface="Arial" panose="020B0604020202020204" pitchFamily="34" charset="0"/>
              </a:rPr>
              <a:t>de les aider à se sentir utiles, notamment par le travail.   </a:t>
            </a:r>
          </a:p>
          <a:p>
            <a:endParaRPr lang="fr-CA" dirty="0"/>
          </a:p>
        </p:txBody>
      </p:sp>
    </p:spTree>
    <p:extLst>
      <p:ext uri="{BB962C8B-B14F-4D97-AF65-F5344CB8AC3E}">
        <p14:creationId xmlns:p14="http://schemas.microsoft.com/office/powerpoint/2010/main" val="217053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9AE56-A957-4C78-99F1-08BA277C3D72}"/>
              </a:ext>
            </a:extLst>
          </p:cNvPr>
          <p:cNvSpPr>
            <a:spLocks noGrp="1"/>
          </p:cNvSpPr>
          <p:nvPr>
            <p:ph type="title"/>
            <p:custDataLst>
              <p:tags r:id="rId1"/>
            </p:custDataLst>
          </p:nvPr>
        </p:nvSpPr>
        <p:spPr>
          <a:xfrm>
            <a:off x="838200" y="109058"/>
            <a:ext cx="10515600" cy="1233182"/>
          </a:xfrm>
        </p:spPr>
        <p:txBody>
          <a:bodyPr>
            <a:normAutofit/>
          </a:bodyPr>
          <a:lstStyle/>
          <a:p>
            <a:pPr algn="ctr"/>
            <a:r>
              <a:rPr lang="fr-CA" sz="3200" b="1" dirty="0">
                <a:solidFill>
                  <a:schemeClr val="accent5">
                    <a:lumMod val="75000"/>
                  </a:schemeClr>
                </a:solidFill>
              </a:rPr>
              <a:t>Codes de cours DHS en </a:t>
            </a:r>
            <a:r>
              <a:rPr lang="fr-CA" sz="3200" b="1" i="1" dirty="0">
                <a:solidFill>
                  <a:schemeClr val="accent5">
                    <a:lumMod val="75000"/>
                  </a:schemeClr>
                </a:solidFill>
              </a:rPr>
              <a:t>Intégration sociale</a:t>
            </a:r>
            <a:endParaRPr lang="fr-CA" sz="3200" b="1" dirty="0">
              <a:solidFill>
                <a:schemeClr val="accent5">
                  <a:lumMod val="75000"/>
                </a:schemeClr>
              </a:solidFill>
            </a:endParaRPr>
          </a:p>
        </p:txBody>
      </p:sp>
      <p:graphicFrame>
        <p:nvGraphicFramePr>
          <p:cNvPr id="4" name="Espace réservé du contenu 3">
            <a:extLst>
              <a:ext uri="{FF2B5EF4-FFF2-40B4-BE49-F238E27FC236}">
                <a16:creationId xmlns:a16="http://schemas.microsoft.com/office/drawing/2014/main" id="{096C1CC8-7A9B-4733-96E5-F54FC3C07125}"/>
              </a:ext>
            </a:extLst>
          </p:cNvPr>
          <p:cNvGraphicFramePr>
            <a:graphicFrameLocks noGrp="1"/>
          </p:cNvGraphicFramePr>
          <p:nvPr>
            <p:ph idx="1"/>
            <p:custDataLst>
              <p:tags r:id="rId2"/>
            </p:custDataLst>
            <p:extLst>
              <p:ext uri="{D42A27DB-BD31-4B8C-83A1-F6EECF244321}">
                <p14:modId xmlns:p14="http://schemas.microsoft.com/office/powerpoint/2010/main" val="985667604"/>
              </p:ext>
            </p:extLst>
          </p:nvPr>
        </p:nvGraphicFramePr>
        <p:xfrm>
          <a:off x="838200" y="1039454"/>
          <a:ext cx="10498124" cy="4589559"/>
        </p:xfrm>
        <a:graphic>
          <a:graphicData uri="http://schemas.openxmlformats.org/drawingml/2006/table">
            <a:tbl>
              <a:tblPr firstRow="1" bandRow="1">
                <a:tableStyleId>{5C22544A-7EE6-4342-B048-85BDC9FD1C3A}</a:tableStyleId>
              </a:tblPr>
              <a:tblGrid>
                <a:gridCol w="5249062">
                  <a:extLst>
                    <a:ext uri="{9D8B030D-6E8A-4147-A177-3AD203B41FA5}">
                      <a16:colId xmlns:a16="http://schemas.microsoft.com/office/drawing/2014/main" val="165638189"/>
                    </a:ext>
                  </a:extLst>
                </a:gridCol>
                <a:gridCol w="5249062">
                  <a:extLst>
                    <a:ext uri="{9D8B030D-6E8A-4147-A177-3AD203B41FA5}">
                      <a16:colId xmlns:a16="http://schemas.microsoft.com/office/drawing/2014/main" val="1633687156"/>
                    </a:ext>
                  </a:extLst>
                </a:gridCol>
              </a:tblGrid>
              <a:tr h="545591">
                <a:tc>
                  <a:txBody>
                    <a:bodyPr/>
                    <a:lstStyle/>
                    <a:p>
                      <a:pPr algn="ctr"/>
                      <a:r>
                        <a:rPr lang="fr-CA" sz="2000" dirty="0">
                          <a:solidFill>
                            <a:schemeClr val="tx1"/>
                          </a:solidFill>
                        </a:rPr>
                        <a:t>Version française</a:t>
                      </a:r>
                    </a:p>
                  </a:txBody>
                  <a:tcPr/>
                </a:tc>
                <a:tc>
                  <a:txBody>
                    <a:bodyPr/>
                    <a:lstStyle/>
                    <a:p>
                      <a:pPr algn="ctr"/>
                      <a:r>
                        <a:rPr lang="fr-CA" sz="2000" dirty="0">
                          <a:solidFill>
                            <a:schemeClr val="tx1"/>
                          </a:solidFill>
                        </a:rPr>
                        <a:t>Version anglaise</a:t>
                      </a:r>
                    </a:p>
                  </a:txBody>
                  <a:tcPr/>
                </a:tc>
                <a:extLst>
                  <a:ext uri="{0D108BD9-81ED-4DB2-BD59-A6C34878D82A}">
                    <a16:rowId xmlns:a16="http://schemas.microsoft.com/office/drawing/2014/main" val="2122040932"/>
                  </a:ext>
                </a:extLst>
              </a:tr>
              <a:tr h="1010992">
                <a:tc>
                  <a:txBody>
                    <a:bodyPr/>
                    <a:lstStyle/>
                    <a:p>
                      <a:pPr algn="l"/>
                      <a:r>
                        <a:rPr lang="fr-CA" sz="2000" dirty="0">
                          <a:solidFill>
                            <a:schemeClr val="accent5">
                              <a:lumMod val="75000"/>
                            </a:schemeClr>
                          </a:solidFill>
                          <a:latin typeface="+mn-lt"/>
                          <a:cs typeface="Times New Roman" panose="02020603050405020304" pitchFamily="18" charset="0"/>
                        </a:rPr>
                        <a:t>DHS-Z001-4</a:t>
                      </a:r>
                    </a:p>
                    <a:p>
                      <a:pPr algn="l"/>
                      <a:r>
                        <a:rPr lang="fr-CA" sz="2000" dirty="0">
                          <a:solidFill>
                            <a:schemeClr val="accent5">
                              <a:lumMod val="75000"/>
                            </a:schemeClr>
                          </a:solidFill>
                          <a:latin typeface="+mn-lt"/>
                          <a:cs typeface="Times New Roman" panose="02020603050405020304" pitchFamily="18" charset="0"/>
                        </a:rPr>
                        <a:t>Développement d’habiletés spécifiques psychomotrices</a:t>
                      </a:r>
                    </a:p>
                  </a:txBody>
                  <a:tcPr/>
                </a:tc>
                <a:tc>
                  <a:txBody>
                    <a:bodyPr/>
                    <a:lstStyle/>
                    <a:p>
                      <a:pPr algn="l"/>
                      <a:r>
                        <a:rPr lang="fr-CA" sz="2000" dirty="0">
                          <a:solidFill>
                            <a:schemeClr val="accent5">
                              <a:lumMod val="75000"/>
                            </a:schemeClr>
                          </a:solidFill>
                          <a:latin typeface="+mn-lt"/>
                          <a:cs typeface="Times New Roman" panose="02020603050405020304" pitchFamily="18" charset="0"/>
                        </a:rPr>
                        <a:t>DSS-Z001-4</a:t>
                      </a:r>
                    </a:p>
                    <a:p>
                      <a:pPr algn="l"/>
                      <a:r>
                        <a:rPr lang="fr-CA" sz="2000" dirty="0" err="1">
                          <a:solidFill>
                            <a:schemeClr val="accent5">
                              <a:lumMod val="75000"/>
                            </a:schemeClr>
                          </a:solidFill>
                          <a:latin typeface="+mn-lt"/>
                          <a:cs typeface="Times New Roman" panose="02020603050405020304" pitchFamily="18" charset="0"/>
                        </a:rPr>
                        <a:t>Development</a:t>
                      </a:r>
                      <a:r>
                        <a:rPr lang="fr-CA" sz="2000" dirty="0">
                          <a:solidFill>
                            <a:schemeClr val="accent5">
                              <a:lumMod val="75000"/>
                            </a:schemeClr>
                          </a:solidFill>
                          <a:latin typeface="+mn-lt"/>
                          <a:cs typeface="Times New Roman" panose="02020603050405020304" pitchFamily="18" charset="0"/>
                        </a:rPr>
                        <a:t> of </a:t>
                      </a:r>
                      <a:r>
                        <a:rPr lang="fr-CA" sz="2000" dirty="0" err="1">
                          <a:solidFill>
                            <a:schemeClr val="accent5">
                              <a:lumMod val="75000"/>
                            </a:schemeClr>
                          </a:solidFill>
                          <a:latin typeface="+mn-lt"/>
                          <a:cs typeface="Times New Roman" panose="02020603050405020304" pitchFamily="18" charset="0"/>
                        </a:rPr>
                        <a:t>Spécific</a:t>
                      </a:r>
                      <a:r>
                        <a:rPr lang="fr-CA" sz="2000" dirty="0">
                          <a:solidFill>
                            <a:schemeClr val="accent5">
                              <a:lumMod val="75000"/>
                            </a:schemeClr>
                          </a:solidFill>
                          <a:latin typeface="+mn-lt"/>
                          <a:cs typeface="Times New Roman" panose="02020603050405020304" pitchFamily="18" charset="0"/>
                        </a:rPr>
                        <a:t> </a:t>
                      </a:r>
                    </a:p>
                    <a:p>
                      <a:pPr algn="l"/>
                      <a:r>
                        <a:rPr lang="fr-CA" sz="2000" dirty="0" err="1">
                          <a:solidFill>
                            <a:schemeClr val="accent5">
                              <a:lumMod val="75000"/>
                            </a:schemeClr>
                          </a:solidFill>
                          <a:latin typeface="+mn-lt"/>
                          <a:cs typeface="Times New Roman" panose="02020603050405020304" pitchFamily="18" charset="0"/>
                        </a:rPr>
                        <a:t>Psychomotor</a:t>
                      </a:r>
                      <a:r>
                        <a:rPr lang="fr-CA" sz="2000" dirty="0">
                          <a:solidFill>
                            <a:schemeClr val="accent5">
                              <a:lumMod val="75000"/>
                            </a:schemeClr>
                          </a:solidFill>
                          <a:latin typeface="+mn-lt"/>
                          <a:cs typeface="Times New Roman" panose="02020603050405020304" pitchFamily="18" charset="0"/>
                        </a:rPr>
                        <a:t> </a:t>
                      </a:r>
                      <a:r>
                        <a:rPr lang="fr-CA" sz="2000" dirty="0" err="1">
                          <a:solidFill>
                            <a:schemeClr val="accent5">
                              <a:lumMod val="75000"/>
                            </a:schemeClr>
                          </a:solidFill>
                          <a:latin typeface="+mn-lt"/>
                          <a:cs typeface="Times New Roman" panose="02020603050405020304" pitchFamily="18" charset="0"/>
                        </a:rPr>
                        <a:t>Skills</a:t>
                      </a:r>
                      <a:endParaRPr lang="fr-CA" sz="2000" dirty="0">
                        <a:solidFill>
                          <a:schemeClr val="accent5">
                            <a:lumMod val="75000"/>
                          </a:schemeClr>
                        </a:solidFill>
                        <a:latin typeface="+mn-lt"/>
                        <a:cs typeface="Times New Roman" panose="02020603050405020304" pitchFamily="18" charset="0"/>
                      </a:endParaRPr>
                    </a:p>
                  </a:txBody>
                  <a:tcPr/>
                </a:tc>
                <a:extLst>
                  <a:ext uri="{0D108BD9-81ED-4DB2-BD59-A6C34878D82A}">
                    <a16:rowId xmlns:a16="http://schemas.microsoft.com/office/drawing/2014/main" val="477118985"/>
                  </a:ext>
                </a:extLst>
              </a:tr>
              <a:tr h="1010992">
                <a:tc>
                  <a:txBody>
                    <a:bodyPr/>
                    <a:lstStyle/>
                    <a:p>
                      <a:pPr algn="l"/>
                      <a:r>
                        <a:rPr lang="fr-CA" sz="2000" dirty="0">
                          <a:solidFill>
                            <a:schemeClr val="accent5">
                              <a:lumMod val="75000"/>
                            </a:schemeClr>
                          </a:solidFill>
                          <a:latin typeface="+mn-lt"/>
                          <a:cs typeface="Times New Roman" panose="02020603050405020304" pitchFamily="18" charset="0"/>
                        </a:rPr>
                        <a:t>DHS-Z002-4</a:t>
                      </a:r>
                    </a:p>
                    <a:p>
                      <a:pPr algn="l"/>
                      <a:r>
                        <a:rPr lang="fr-CA" sz="2000" dirty="0">
                          <a:solidFill>
                            <a:schemeClr val="accent5">
                              <a:lumMod val="75000"/>
                            </a:schemeClr>
                          </a:solidFill>
                          <a:latin typeface="+mn-lt"/>
                          <a:cs typeface="Times New Roman" panose="02020603050405020304" pitchFamily="18" charset="0"/>
                        </a:rPr>
                        <a:t>Développement d’habiletés spécifiques</a:t>
                      </a:r>
                    </a:p>
                    <a:p>
                      <a:pPr algn="l"/>
                      <a:r>
                        <a:rPr lang="fr-CA" sz="2000" dirty="0">
                          <a:solidFill>
                            <a:schemeClr val="accent5">
                              <a:lumMod val="75000"/>
                            </a:schemeClr>
                          </a:solidFill>
                          <a:latin typeface="+mn-lt"/>
                          <a:cs typeface="Times New Roman" panose="02020603050405020304" pitchFamily="18" charset="0"/>
                        </a:rPr>
                        <a:t>d’expression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kern="1200" dirty="0">
                          <a:solidFill>
                            <a:schemeClr val="accent5">
                              <a:lumMod val="75000"/>
                            </a:schemeClr>
                          </a:solidFill>
                          <a:latin typeface="+mn-lt"/>
                          <a:ea typeface="+mn-ea"/>
                          <a:cs typeface="Times New Roman" panose="02020603050405020304" pitchFamily="18" charset="0"/>
                        </a:rPr>
                        <a:t>DSS-Z002-4</a:t>
                      </a:r>
                    </a:p>
                    <a:p>
                      <a:pPr algn="l"/>
                      <a:r>
                        <a:rPr lang="fr-CA" sz="2000" dirty="0" err="1">
                          <a:solidFill>
                            <a:schemeClr val="accent5">
                              <a:lumMod val="75000"/>
                            </a:schemeClr>
                          </a:solidFill>
                          <a:latin typeface="+mn-lt"/>
                          <a:cs typeface="Times New Roman" panose="02020603050405020304" pitchFamily="18" charset="0"/>
                        </a:rPr>
                        <a:t>Development</a:t>
                      </a:r>
                      <a:r>
                        <a:rPr lang="fr-CA" sz="2000" dirty="0">
                          <a:solidFill>
                            <a:schemeClr val="accent5">
                              <a:lumMod val="75000"/>
                            </a:schemeClr>
                          </a:solidFill>
                          <a:latin typeface="+mn-lt"/>
                          <a:cs typeface="Times New Roman" panose="02020603050405020304" pitchFamily="18" charset="0"/>
                        </a:rPr>
                        <a:t> of </a:t>
                      </a:r>
                      <a:r>
                        <a:rPr lang="fr-CA" sz="2000" dirty="0" err="1">
                          <a:solidFill>
                            <a:schemeClr val="accent5">
                              <a:lumMod val="75000"/>
                            </a:schemeClr>
                          </a:solidFill>
                          <a:latin typeface="+mn-lt"/>
                          <a:cs typeface="Times New Roman" panose="02020603050405020304" pitchFamily="18" charset="0"/>
                        </a:rPr>
                        <a:t>Spécific</a:t>
                      </a:r>
                      <a:r>
                        <a:rPr lang="fr-CA" sz="2000" dirty="0">
                          <a:solidFill>
                            <a:schemeClr val="accent5">
                              <a:lumMod val="75000"/>
                            </a:schemeClr>
                          </a:solidFill>
                          <a:latin typeface="+mn-lt"/>
                          <a:cs typeface="Times New Roman" panose="02020603050405020304" pitchFamily="18" charset="0"/>
                        </a:rPr>
                        <a:t> </a:t>
                      </a:r>
                    </a:p>
                    <a:p>
                      <a:pPr algn="l"/>
                      <a:r>
                        <a:rPr lang="fr-CA" sz="2000" dirty="0">
                          <a:solidFill>
                            <a:schemeClr val="accent5">
                              <a:lumMod val="75000"/>
                            </a:schemeClr>
                          </a:solidFill>
                          <a:latin typeface="+mn-lt"/>
                          <a:cs typeface="Times New Roman" panose="02020603050405020304" pitchFamily="18" charset="0"/>
                        </a:rPr>
                        <a:t>Verbal Expression </a:t>
                      </a:r>
                      <a:r>
                        <a:rPr lang="fr-CA" sz="2000" dirty="0" err="1">
                          <a:solidFill>
                            <a:schemeClr val="accent5">
                              <a:lumMod val="75000"/>
                            </a:schemeClr>
                          </a:solidFill>
                          <a:latin typeface="+mn-lt"/>
                          <a:cs typeface="Times New Roman" panose="02020603050405020304" pitchFamily="18" charset="0"/>
                        </a:rPr>
                        <a:t>Skills</a:t>
                      </a:r>
                      <a:endParaRPr lang="fr-CA" sz="2000" dirty="0">
                        <a:solidFill>
                          <a:schemeClr val="accent5">
                            <a:lumMod val="75000"/>
                          </a:schemeClr>
                        </a:solidFill>
                        <a:latin typeface="+mn-lt"/>
                        <a:cs typeface="Times New Roman" panose="02020603050405020304" pitchFamily="18" charset="0"/>
                      </a:endParaRPr>
                    </a:p>
                  </a:txBody>
                  <a:tcPr/>
                </a:tc>
                <a:extLst>
                  <a:ext uri="{0D108BD9-81ED-4DB2-BD59-A6C34878D82A}">
                    <a16:rowId xmlns:a16="http://schemas.microsoft.com/office/drawing/2014/main" val="1683042699"/>
                  </a:ext>
                </a:extLst>
              </a:tr>
              <a:tr h="1010992">
                <a:tc>
                  <a:txBody>
                    <a:bodyPr/>
                    <a:lstStyle/>
                    <a:p>
                      <a:pPr algn="l"/>
                      <a:r>
                        <a:rPr lang="fr-CA" sz="2000" dirty="0">
                          <a:solidFill>
                            <a:schemeClr val="accent5">
                              <a:lumMod val="75000"/>
                            </a:schemeClr>
                          </a:solidFill>
                          <a:latin typeface="+mn-lt"/>
                          <a:cs typeface="Times New Roman" panose="02020603050405020304" pitchFamily="18" charset="0"/>
                        </a:rPr>
                        <a:t>DHS-Z003-4</a:t>
                      </a:r>
                    </a:p>
                    <a:p>
                      <a:pPr algn="l"/>
                      <a:r>
                        <a:rPr lang="fr-CA" sz="2000" dirty="0">
                          <a:solidFill>
                            <a:schemeClr val="accent5">
                              <a:lumMod val="75000"/>
                            </a:schemeClr>
                          </a:solidFill>
                          <a:latin typeface="+mn-lt"/>
                          <a:cs typeface="Times New Roman" panose="02020603050405020304" pitchFamily="18" charset="0"/>
                        </a:rPr>
                        <a:t>Développement d’habiletés spécifiques</a:t>
                      </a:r>
                    </a:p>
                    <a:p>
                      <a:pPr algn="l"/>
                      <a:r>
                        <a:rPr lang="fr-CA" sz="2000" dirty="0">
                          <a:solidFill>
                            <a:schemeClr val="accent5">
                              <a:lumMod val="75000"/>
                            </a:schemeClr>
                          </a:solidFill>
                          <a:latin typeface="+mn-lt"/>
                          <a:cs typeface="Times New Roman" panose="02020603050405020304" pitchFamily="18" charset="0"/>
                        </a:rPr>
                        <a:t>relationnelles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kern="1200" dirty="0">
                          <a:solidFill>
                            <a:schemeClr val="accent5">
                              <a:lumMod val="75000"/>
                            </a:schemeClr>
                          </a:solidFill>
                          <a:latin typeface="+mn-lt"/>
                          <a:ea typeface="+mn-ea"/>
                          <a:cs typeface="Times New Roman" panose="02020603050405020304" pitchFamily="18" charset="0"/>
                        </a:rPr>
                        <a:t>DSS-Z003-4</a:t>
                      </a:r>
                    </a:p>
                    <a:p>
                      <a:pPr algn="l"/>
                      <a:r>
                        <a:rPr lang="fr-CA" sz="2000" dirty="0" err="1">
                          <a:solidFill>
                            <a:schemeClr val="accent5">
                              <a:lumMod val="75000"/>
                            </a:schemeClr>
                          </a:solidFill>
                          <a:latin typeface="+mn-lt"/>
                          <a:cs typeface="Times New Roman" panose="02020603050405020304" pitchFamily="18" charset="0"/>
                        </a:rPr>
                        <a:t>Development</a:t>
                      </a:r>
                      <a:r>
                        <a:rPr lang="fr-CA" sz="2000" dirty="0">
                          <a:solidFill>
                            <a:schemeClr val="accent5">
                              <a:lumMod val="75000"/>
                            </a:schemeClr>
                          </a:solidFill>
                          <a:latin typeface="+mn-lt"/>
                          <a:cs typeface="Times New Roman" panose="02020603050405020304" pitchFamily="18" charset="0"/>
                        </a:rPr>
                        <a:t> of </a:t>
                      </a:r>
                      <a:r>
                        <a:rPr lang="fr-CA" sz="2000" dirty="0" err="1">
                          <a:solidFill>
                            <a:schemeClr val="accent5">
                              <a:lumMod val="75000"/>
                            </a:schemeClr>
                          </a:solidFill>
                          <a:latin typeface="+mn-lt"/>
                          <a:cs typeface="Times New Roman" panose="02020603050405020304" pitchFamily="18" charset="0"/>
                        </a:rPr>
                        <a:t>Spécific</a:t>
                      </a:r>
                      <a:r>
                        <a:rPr lang="fr-CA" sz="2000" dirty="0">
                          <a:solidFill>
                            <a:schemeClr val="accent5">
                              <a:lumMod val="75000"/>
                            </a:schemeClr>
                          </a:solidFill>
                          <a:latin typeface="+mn-lt"/>
                          <a:cs typeface="Times New Roman" panose="02020603050405020304" pitchFamily="18" charset="0"/>
                        </a:rPr>
                        <a:t> </a:t>
                      </a:r>
                    </a:p>
                    <a:p>
                      <a:pPr algn="l"/>
                      <a:r>
                        <a:rPr lang="fr-CA" sz="2000" dirty="0" err="1">
                          <a:solidFill>
                            <a:schemeClr val="accent5">
                              <a:lumMod val="75000"/>
                            </a:schemeClr>
                          </a:solidFill>
                          <a:latin typeface="+mn-lt"/>
                          <a:cs typeface="Times New Roman" panose="02020603050405020304" pitchFamily="18" charset="0"/>
                        </a:rPr>
                        <a:t>Interpersonal</a:t>
                      </a:r>
                      <a:r>
                        <a:rPr lang="fr-CA" sz="2000" dirty="0">
                          <a:solidFill>
                            <a:schemeClr val="accent5">
                              <a:lumMod val="75000"/>
                            </a:schemeClr>
                          </a:solidFill>
                          <a:latin typeface="+mn-lt"/>
                          <a:cs typeface="Times New Roman" panose="02020603050405020304" pitchFamily="18" charset="0"/>
                        </a:rPr>
                        <a:t> </a:t>
                      </a:r>
                      <a:r>
                        <a:rPr lang="fr-CA" sz="2000" dirty="0" err="1">
                          <a:solidFill>
                            <a:schemeClr val="accent5">
                              <a:lumMod val="75000"/>
                            </a:schemeClr>
                          </a:solidFill>
                          <a:latin typeface="+mn-lt"/>
                          <a:cs typeface="Times New Roman" panose="02020603050405020304" pitchFamily="18" charset="0"/>
                        </a:rPr>
                        <a:t>Skills</a:t>
                      </a:r>
                      <a:endParaRPr lang="fr-CA" sz="2000" dirty="0">
                        <a:solidFill>
                          <a:schemeClr val="accent5">
                            <a:lumMod val="75000"/>
                          </a:schemeClr>
                        </a:solidFill>
                        <a:latin typeface="+mn-lt"/>
                        <a:cs typeface="Times New Roman" panose="02020603050405020304" pitchFamily="18" charset="0"/>
                      </a:endParaRPr>
                    </a:p>
                  </a:txBody>
                  <a:tcPr/>
                </a:tc>
                <a:extLst>
                  <a:ext uri="{0D108BD9-81ED-4DB2-BD59-A6C34878D82A}">
                    <a16:rowId xmlns:a16="http://schemas.microsoft.com/office/drawing/2014/main" val="3524181526"/>
                  </a:ext>
                </a:extLst>
              </a:tr>
              <a:tr h="1010992">
                <a:tc>
                  <a:txBody>
                    <a:bodyPr/>
                    <a:lstStyle/>
                    <a:p>
                      <a:pPr algn="l"/>
                      <a:r>
                        <a:rPr lang="fr-CA" sz="2000" dirty="0">
                          <a:solidFill>
                            <a:schemeClr val="accent5">
                              <a:lumMod val="75000"/>
                            </a:schemeClr>
                          </a:solidFill>
                          <a:latin typeface="+mn-lt"/>
                          <a:cs typeface="Times New Roman" panose="02020603050405020304" pitchFamily="18" charset="0"/>
                        </a:rPr>
                        <a:t>DHS-Z004-4</a:t>
                      </a:r>
                    </a:p>
                    <a:p>
                      <a:pPr algn="l"/>
                      <a:r>
                        <a:rPr lang="fr-CA" sz="2000" dirty="0">
                          <a:solidFill>
                            <a:schemeClr val="accent5">
                              <a:lumMod val="75000"/>
                            </a:schemeClr>
                          </a:solidFill>
                          <a:latin typeface="+mn-lt"/>
                          <a:cs typeface="Times New Roman" panose="02020603050405020304" pitchFamily="18" charset="0"/>
                        </a:rPr>
                        <a:t>Développement d’habilités spécifiques</a:t>
                      </a:r>
                    </a:p>
                    <a:p>
                      <a:pPr algn="l"/>
                      <a:r>
                        <a:rPr lang="fr-CA" sz="2000" dirty="0">
                          <a:solidFill>
                            <a:schemeClr val="accent5">
                              <a:lumMod val="75000"/>
                            </a:schemeClr>
                          </a:solidFill>
                          <a:latin typeface="+mn-lt"/>
                          <a:cs typeface="Times New Roman" panose="02020603050405020304" pitchFamily="18" charset="0"/>
                        </a:rPr>
                        <a:t>cognitives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kern="1200" dirty="0">
                          <a:solidFill>
                            <a:schemeClr val="accent5">
                              <a:lumMod val="75000"/>
                            </a:schemeClr>
                          </a:solidFill>
                          <a:latin typeface="+mn-lt"/>
                          <a:ea typeface="+mn-ea"/>
                          <a:cs typeface="Times New Roman" panose="02020603050405020304" pitchFamily="18" charset="0"/>
                        </a:rPr>
                        <a:t>DSS-Z004-4</a:t>
                      </a:r>
                    </a:p>
                    <a:p>
                      <a:pPr algn="l"/>
                      <a:r>
                        <a:rPr lang="fr-CA" sz="2000" dirty="0" err="1">
                          <a:solidFill>
                            <a:schemeClr val="accent5">
                              <a:lumMod val="75000"/>
                            </a:schemeClr>
                          </a:solidFill>
                          <a:latin typeface="+mn-lt"/>
                          <a:cs typeface="Times New Roman" panose="02020603050405020304" pitchFamily="18" charset="0"/>
                        </a:rPr>
                        <a:t>Development</a:t>
                      </a:r>
                      <a:r>
                        <a:rPr lang="fr-CA" sz="2000" dirty="0">
                          <a:solidFill>
                            <a:schemeClr val="accent5">
                              <a:lumMod val="75000"/>
                            </a:schemeClr>
                          </a:solidFill>
                          <a:latin typeface="+mn-lt"/>
                          <a:cs typeface="Times New Roman" panose="02020603050405020304" pitchFamily="18" charset="0"/>
                        </a:rPr>
                        <a:t> of </a:t>
                      </a:r>
                      <a:r>
                        <a:rPr lang="fr-CA" sz="2000" dirty="0" err="1">
                          <a:solidFill>
                            <a:schemeClr val="accent5">
                              <a:lumMod val="75000"/>
                            </a:schemeClr>
                          </a:solidFill>
                          <a:latin typeface="+mn-lt"/>
                          <a:cs typeface="Times New Roman" panose="02020603050405020304" pitchFamily="18" charset="0"/>
                        </a:rPr>
                        <a:t>Spécific</a:t>
                      </a:r>
                      <a:r>
                        <a:rPr lang="fr-CA" sz="2000" dirty="0">
                          <a:solidFill>
                            <a:schemeClr val="accent5">
                              <a:lumMod val="75000"/>
                            </a:schemeClr>
                          </a:solidFill>
                          <a:latin typeface="+mn-lt"/>
                          <a:cs typeface="Times New Roman" panose="02020603050405020304" pitchFamily="18" charset="0"/>
                        </a:rPr>
                        <a:t> </a:t>
                      </a:r>
                    </a:p>
                    <a:p>
                      <a:pPr algn="l"/>
                      <a:r>
                        <a:rPr lang="fr-CA" sz="2000" dirty="0">
                          <a:solidFill>
                            <a:schemeClr val="accent5">
                              <a:lumMod val="75000"/>
                            </a:schemeClr>
                          </a:solidFill>
                          <a:latin typeface="+mn-lt"/>
                          <a:cs typeface="Times New Roman" panose="02020603050405020304" pitchFamily="18" charset="0"/>
                        </a:rPr>
                        <a:t>Cognitive </a:t>
                      </a:r>
                      <a:r>
                        <a:rPr lang="fr-CA" sz="2000" dirty="0" err="1">
                          <a:solidFill>
                            <a:schemeClr val="accent5">
                              <a:lumMod val="75000"/>
                            </a:schemeClr>
                          </a:solidFill>
                          <a:latin typeface="+mn-lt"/>
                          <a:cs typeface="Times New Roman" panose="02020603050405020304" pitchFamily="18" charset="0"/>
                        </a:rPr>
                        <a:t>Skills</a:t>
                      </a:r>
                      <a:endParaRPr lang="fr-CA" sz="2000" dirty="0">
                        <a:solidFill>
                          <a:schemeClr val="accent5">
                            <a:lumMod val="75000"/>
                          </a:schemeClr>
                        </a:solidFill>
                        <a:latin typeface="+mn-lt"/>
                        <a:cs typeface="Times New Roman" panose="02020603050405020304" pitchFamily="18" charset="0"/>
                      </a:endParaRPr>
                    </a:p>
                  </a:txBody>
                  <a:tcPr/>
                </a:tc>
                <a:extLst>
                  <a:ext uri="{0D108BD9-81ED-4DB2-BD59-A6C34878D82A}">
                    <a16:rowId xmlns:a16="http://schemas.microsoft.com/office/drawing/2014/main" val="2490383033"/>
                  </a:ext>
                </a:extLst>
              </a:tr>
            </a:tbl>
          </a:graphicData>
        </a:graphic>
      </p:graphicFrame>
    </p:spTree>
    <p:extLst>
      <p:ext uri="{BB962C8B-B14F-4D97-AF65-F5344CB8AC3E}">
        <p14:creationId xmlns:p14="http://schemas.microsoft.com/office/powerpoint/2010/main" val="276492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995FC-4F00-4D23-A8D8-666CDC51FE58}"/>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Raisons de l’introduction des codes de cours DHS</a:t>
            </a:r>
          </a:p>
        </p:txBody>
      </p:sp>
      <p:sp>
        <p:nvSpPr>
          <p:cNvPr id="3" name="Espace réservé du contenu 2">
            <a:extLst>
              <a:ext uri="{FF2B5EF4-FFF2-40B4-BE49-F238E27FC236}">
                <a16:creationId xmlns:a16="http://schemas.microsoft.com/office/drawing/2014/main" id="{74A5971D-4759-4573-BDA6-84082C693BCE}"/>
              </a:ext>
            </a:extLst>
          </p:cNvPr>
          <p:cNvSpPr>
            <a:spLocks noGrp="1"/>
          </p:cNvSpPr>
          <p:nvPr>
            <p:ph idx="1"/>
            <p:custDataLst>
              <p:tags r:id="rId2"/>
            </p:custDataLst>
          </p:nvPr>
        </p:nvSpPr>
        <p:spPr/>
        <p:txBody>
          <a:bodyPr>
            <a:normAutofit lnSpcReduction="10000"/>
          </a:bodyPr>
          <a:lstStyle/>
          <a:p>
            <a:pPr algn="just">
              <a:spcBef>
                <a:spcPts val="0"/>
              </a:spcBef>
              <a:spcAft>
                <a:spcPts val="1200"/>
              </a:spcAft>
            </a:pPr>
            <a:r>
              <a:rPr lang="fr-CA" dirty="0">
                <a:solidFill>
                  <a:schemeClr val="accent5">
                    <a:lumMod val="75000"/>
                  </a:schemeClr>
                </a:solidFill>
              </a:rPr>
              <a:t>Pour s’assurer que l’inscription des adultes en intégration sociale corresponde vraiment à leurs besoins;</a:t>
            </a:r>
            <a:endParaRPr lang="fr-CA" sz="1600" dirty="0">
              <a:solidFill>
                <a:schemeClr val="accent5">
                  <a:lumMod val="75000"/>
                </a:schemeClr>
              </a:solidFill>
            </a:endParaRPr>
          </a:p>
          <a:p>
            <a:pPr algn="just">
              <a:spcBef>
                <a:spcPts val="0"/>
              </a:spcBef>
              <a:spcAft>
                <a:spcPts val="1200"/>
              </a:spcAft>
            </a:pPr>
            <a:r>
              <a:rPr lang="fr-CA" dirty="0">
                <a:solidFill>
                  <a:schemeClr val="accent5">
                    <a:lumMod val="75000"/>
                  </a:schemeClr>
                </a:solidFill>
              </a:rPr>
              <a:t>Pour s’assurer que les visées du programme d’études </a:t>
            </a:r>
            <a:r>
              <a:rPr lang="fr-CA" i="1" dirty="0">
                <a:solidFill>
                  <a:schemeClr val="accent5">
                    <a:lumMod val="75000"/>
                  </a:schemeClr>
                </a:solidFill>
              </a:rPr>
              <a:t>Intégration sociale </a:t>
            </a:r>
            <a:r>
              <a:rPr lang="fr-CA" dirty="0">
                <a:solidFill>
                  <a:schemeClr val="accent5">
                    <a:lumMod val="75000"/>
                  </a:schemeClr>
                </a:solidFill>
              </a:rPr>
              <a:t>sont respectées et conviennent à l’adulte, en fonction de son plan de formation;</a:t>
            </a:r>
            <a:endParaRPr lang="fr-CA" sz="1733" dirty="0">
              <a:solidFill>
                <a:schemeClr val="accent5">
                  <a:lumMod val="75000"/>
                </a:schemeClr>
              </a:solidFill>
            </a:endParaRPr>
          </a:p>
          <a:p>
            <a:pPr algn="just">
              <a:spcBef>
                <a:spcPts val="0"/>
              </a:spcBef>
              <a:spcAft>
                <a:spcPts val="1200"/>
              </a:spcAft>
            </a:pPr>
            <a:r>
              <a:rPr lang="fr-CA" dirty="0">
                <a:solidFill>
                  <a:schemeClr val="accent5">
                    <a:lumMod val="75000"/>
                  </a:schemeClr>
                </a:solidFill>
              </a:rPr>
              <a:t>Pour éviter une interruption de service auprès des adultes atteints de handicaps multiples ou d’une déficience intellectuelle moyenne à profonde.</a:t>
            </a:r>
          </a:p>
          <a:p>
            <a:endParaRPr lang="fr-CA" dirty="0"/>
          </a:p>
        </p:txBody>
      </p:sp>
    </p:spTree>
    <p:extLst>
      <p:ext uri="{BB962C8B-B14F-4D97-AF65-F5344CB8AC3E}">
        <p14:creationId xmlns:p14="http://schemas.microsoft.com/office/powerpoint/2010/main" val="103944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663ED-12B3-4C10-BB7B-2F561E774285}"/>
              </a:ext>
            </a:extLst>
          </p:cNvPr>
          <p:cNvSpPr>
            <a:spLocks noGrp="1"/>
          </p:cNvSpPr>
          <p:nvPr>
            <p:ph type="title"/>
            <p:custDataLst>
              <p:tags r:id="rId1"/>
            </p:custDataLst>
          </p:nvPr>
        </p:nvSpPr>
        <p:spPr/>
        <p:txBody>
          <a:bodyPr>
            <a:normAutofit/>
          </a:bodyPr>
          <a:lstStyle/>
          <a:p>
            <a:pPr algn="ctr"/>
            <a:r>
              <a:rPr lang="fr-CA" sz="3200" dirty="0">
                <a:solidFill>
                  <a:schemeClr val="accent5">
                    <a:lumMod val="75000"/>
                  </a:schemeClr>
                </a:solidFill>
              </a:rPr>
              <a:t>Raisons d’être des codes DHS</a:t>
            </a:r>
          </a:p>
        </p:txBody>
      </p:sp>
      <p:sp>
        <p:nvSpPr>
          <p:cNvPr id="3" name="Espace réservé du contenu 2">
            <a:extLst>
              <a:ext uri="{FF2B5EF4-FFF2-40B4-BE49-F238E27FC236}">
                <a16:creationId xmlns:a16="http://schemas.microsoft.com/office/drawing/2014/main" id="{ED4E4FE8-F58D-4ADE-86CC-C3CC52B47B5A}"/>
              </a:ext>
            </a:extLst>
          </p:cNvPr>
          <p:cNvSpPr>
            <a:spLocks noGrp="1"/>
          </p:cNvSpPr>
          <p:nvPr>
            <p:ph idx="1"/>
            <p:custDataLst>
              <p:tags r:id="rId2"/>
            </p:custDataLst>
          </p:nvPr>
        </p:nvSpPr>
        <p:spPr/>
        <p:txBody>
          <a:bodyPr>
            <a:normAutofit lnSpcReduction="10000"/>
          </a:bodyPr>
          <a:lstStyle/>
          <a:p>
            <a:pPr algn="just">
              <a:spcBef>
                <a:spcPts val="0"/>
              </a:spcBef>
              <a:spcAft>
                <a:spcPts val="1200"/>
              </a:spcAft>
            </a:pPr>
            <a:r>
              <a:rPr lang="fr-CA" dirty="0">
                <a:solidFill>
                  <a:schemeClr val="accent5">
                    <a:lumMod val="75000"/>
                  </a:schemeClr>
                </a:solidFill>
              </a:rPr>
              <a:t>Établir un portrait clair des adultes inscrits dans les codes de cours et mieux comprendre les besoins des adultes atteints de handicaps multiples et/ou d’une déficience moyenne à profonde afin de réfléchir à des pistes de solution pour les soutenir;</a:t>
            </a:r>
          </a:p>
          <a:p>
            <a:pPr algn="just">
              <a:spcBef>
                <a:spcPts val="0"/>
              </a:spcBef>
              <a:spcAft>
                <a:spcPts val="1200"/>
              </a:spcAft>
            </a:pPr>
            <a:r>
              <a:rPr lang="fr-CA" dirty="0">
                <a:solidFill>
                  <a:schemeClr val="accent5">
                    <a:lumMod val="75000"/>
                  </a:schemeClr>
                </a:solidFill>
              </a:rPr>
              <a:t>Éviter une interruption de service pendant que des travaux sont réalisés par le comité interministériel;</a:t>
            </a:r>
          </a:p>
          <a:p>
            <a:pPr algn="just">
              <a:spcBef>
                <a:spcPts val="0"/>
              </a:spcBef>
              <a:spcAft>
                <a:spcPts val="1200"/>
              </a:spcAft>
            </a:pPr>
            <a:r>
              <a:rPr lang="fr-CA" dirty="0">
                <a:solidFill>
                  <a:schemeClr val="accent5">
                    <a:lumMod val="75000"/>
                  </a:schemeClr>
                </a:solidFill>
              </a:rPr>
              <a:t>Évaluer les ressources déployées pour ces personnes (ressources humaines, ressources matérielles, etc.).</a:t>
            </a:r>
          </a:p>
          <a:p>
            <a:endParaRPr lang="fr-CA" dirty="0"/>
          </a:p>
        </p:txBody>
      </p:sp>
    </p:spTree>
    <p:extLst>
      <p:ext uri="{BB962C8B-B14F-4D97-AF65-F5344CB8AC3E}">
        <p14:creationId xmlns:p14="http://schemas.microsoft.com/office/powerpoint/2010/main" val="1181198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1899</TotalTime>
  <Words>897</Words>
  <Application>Microsoft Office PowerPoint</Application>
  <PresentationFormat>Grand écran</PresentationFormat>
  <Paragraphs>107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Wingdings</vt:lpstr>
      <vt:lpstr>Thème Office</vt:lpstr>
      <vt:lpstr>Informations générales concernant la déclaration des adultes dans les codes de cours de développement d’habiletés spécifiques </vt:lpstr>
      <vt:lpstr>Régime pédagogique de la formation générale des adultes Service d’enseignement Intégration sociale,  article 9</vt:lpstr>
      <vt:lpstr>Visées du programme d’études Intégration sociale</vt:lpstr>
      <vt:lpstr>Caractéristiques des adultes ciblés par le programme d’études Intégration sociale</vt:lpstr>
      <vt:lpstr>Caractéristiques des adultes visés par le programme d’études Intégration sociale (suite)</vt:lpstr>
      <vt:lpstr>Profil de la personne et expression des besoins de formation de l’adulte inscrit dans le programme d’études Intégration sociale</vt:lpstr>
      <vt:lpstr>Codes de cours DHS en Intégration sociale</vt:lpstr>
      <vt:lpstr>Raisons de l’introduction des codes de cours DHS</vt:lpstr>
      <vt:lpstr>Raisons d’être des codes DHS</vt:lpstr>
      <vt:lpstr>Clientèle visée par les codes de cours DHS</vt:lpstr>
      <vt:lpstr>Caractéristiques des adultes visés par les cours de développement d’habiletés spécifiques (DHS) </vt:lpstr>
      <vt:lpstr>Caractéristiques des adultes visés par les cours de développement d’habiletés spécifiques (suite)</vt:lpstr>
      <vt:lpstr>Caractéristiques des adultes visés par les cours de développement d’habiletés spécifiques (suite)</vt:lpstr>
      <vt:lpstr>Profil de la personne et expression des besoins de formation des adultes visés par les cours DHS</vt:lpstr>
      <vt:lpstr>Déclaration des adultes dans les quatre codes de cours DHS</vt:lpstr>
      <vt:lpstr>Outil de collecte de données  CollectInfo DHS</vt:lpstr>
      <vt:lpstr>Pour renseignements supplémentaires</vt:lpstr>
      <vt:lpstr>MERCI!</vt:lpstr>
    </vt:vector>
  </TitlesOfParts>
  <Company>Gouvernement du Québec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Daigle</dc:creator>
  <cp:lastModifiedBy>Lise Perron</cp:lastModifiedBy>
  <cp:revision>70</cp:revision>
  <dcterms:created xsi:type="dcterms:W3CDTF">2019-03-26T15:19:59Z</dcterms:created>
  <dcterms:modified xsi:type="dcterms:W3CDTF">2021-08-26T13:01:10Z</dcterms:modified>
</cp:coreProperties>
</file>