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3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5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6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7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8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notesSlides/notesSlide9.xml" ContentType="application/vnd.openxmlformats-officedocument.presentationml.notesSlide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notesSlides/notesSlide10.xml" ContentType="application/vnd.openxmlformats-officedocument.presentationml.notesSlide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notesSlides/notesSlide11.xml" ContentType="application/vnd.openxmlformats-officedocument.presentationml.notesSlide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notesSlides/notesSlide12.xml" ContentType="application/vnd.openxmlformats-officedocument.presentationml.notesSlide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notesSlides/notesSlide13.xml" ContentType="application/vnd.openxmlformats-officedocument.presentationml.notesSlide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notesSlides/notesSlide14.xml" ContentType="application/vnd.openxmlformats-officedocument.presentationml.notesSlide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notesSlides/notesSlide15.xml" ContentType="application/vnd.openxmlformats-officedocument.presentationml.notesSlide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notesSlides/notesSlide16.xml" ContentType="application/vnd.openxmlformats-officedocument.presentationml.notesSlide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notesSlides/notesSlide17.xml" ContentType="application/vnd.openxmlformats-officedocument.presentationml.notesSlide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notesSlides/notesSlide18.xml" ContentType="application/vnd.openxmlformats-officedocument.presentationml.notesSlide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notesSlides/notesSlide19.xml" ContentType="application/vnd.openxmlformats-officedocument.presentationml.notesSlide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notesSlides/notesSlide20.xml" ContentType="application/vnd.openxmlformats-officedocument.presentationml.notesSlide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notesSlides/notesSlide21.xml" ContentType="application/vnd.openxmlformats-officedocument.presentationml.notesSlide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notesSlides/notesSlide22.xml" ContentType="application/vnd.openxmlformats-officedocument.presentationml.notesSlide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notesSlides/notesSlide23.xml" ContentType="application/vnd.openxmlformats-officedocument.presentationml.notesSlide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notesSlides/notesSlide24.xml" ContentType="application/vnd.openxmlformats-officedocument.presentationml.notesSlide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notesSlides/notesSlide25.xml" ContentType="application/vnd.openxmlformats-officedocument.presentationml.notesSlide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8"/>
  </p:notesMasterIdLst>
  <p:handoutMasterIdLst>
    <p:handoutMasterId r:id="rId29"/>
  </p:handoutMasterIdLst>
  <p:sldIdLst>
    <p:sldId id="308" r:id="rId2"/>
    <p:sldId id="259" r:id="rId3"/>
    <p:sldId id="260" r:id="rId4"/>
    <p:sldId id="261" r:id="rId5"/>
    <p:sldId id="262" r:id="rId6"/>
    <p:sldId id="288" r:id="rId7"/>
    <p:sldId id="289" r:id="rId8"/>
    <p:sldId id="285" r:id="rId9"/>
    <p:sldId id="286" r:id="rId10"/>
    <p:sldId id="274" r:id="rId11"/>
    <p:sldId id="287" r:id="rId12"/>
    <p:sldId id="265" r:id="rId13"/>
    <p:sldId id="296" r:id="rId14"/>
    <p:sldId id="294" r:id="rId15"/>
    <p:sldId id="279" r:id="rId16"/>
    <p:sldId id="295" r:id="rId17"/>
    <p:sldId id="297" r:id="rId18"/>
    <p:sldId id="298" r:id="rId19"/>
    <p:sldId id="299" r:id="rId20"/>
    <p:sldId id="300" r:id="rId21"/>
    <p:sldId id="303" r:id="rId22"/>
    <p:sldId id="304" r:id="rId23"/>
    <p:sldId id="305" r:id="rId24"/>
    <p:sldId id="306" r:id="rId25"/>
    <p:sldId id="307" r:id="rId26"/>
    <p:sldId id="268" r:id="rId27"/>
  </p:sldIdLst>
  <p:sldSz cx="9144000" cy="6858000" type="screen4x3"/>
  <p:notesSz cx="6950075" cy="9236075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6" autoAdjust="0"/>
    <p:restoredTop sz="96766" autoAdjust="0"/>
  </p:normalViewPr>
  <p:slideViewPr>
    <p:cSldViewPr>
      <p:cViewPr>
        <p:scale>
          <a:sx n="100" d="100"/>
          <a:sy n="100" d="100"/>
        </p:scale>
        <p:origin x="-65" y="-6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909"/>
        <p:guide pos="218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AAAD0599-87EE-4BEC-A457-1D9A81F126DC}" type="datetimeFigureOut">
              <a:rPr lang="fr-CA" smtClean="0"/>
              <a:t>2014-01-09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9E35C9F1-D2E8-4195-89C2-089E8C14AFB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87243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470CC7-4559-4F46-B541-041C92643076}" type="datetimeFigureOut">
              <a:rPr lang="fr-CA" smtClean="0"/>
              <a:t>2014-01-09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95325" y="4387850"/>
            <a:ext cx="5559425" cy="4156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8B0208-00E8-4FF7-9521-3C9CD48FF65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09211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B0208-00E8-4FF7-9521-3C9CD48FF650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888867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B0208-00E8-4FF7-9521-3C9CD48FF650}" type="slidenum">
              <a:rPr lang="fr-CA" smtClean="0"/>
              <a:t>10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096109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B0208-00E8-4FF7-9521-3C9CD48FF650}" type="slidenum">
              <a:rPr lang="fr-CA" smtClean="0"/>
              <a:t>11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627936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B0208-00E8-4FF7-9521-3C9CD48FF650}" type="slidenum">
              <a:rPr lang="fr-CA" smtClean="0"/>
              <a:t>12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018540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B0208-00E8-4FF7-9521-3C9CD48FF650}" type="slidenum">
              <a:rPr lang="fr-CA" smtClean="0"/>
              <a:t>13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904549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B0208-00E8-4FF7-9521-3C9CD48FF650}" type="slidenum">
              <a:rPr lang="fr-CA" smtClean="0"/>
              <a:t>14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475718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B0208-00E8-4FF7-9521-3C9CD48FF650}" type="slidenum">
              <a:rPr lang="fr-CA" smtClean="0"/>
              <a:t>15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954713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B0208-00E8-4FF7-9521-3C9CD48FF650}" type="slidenum">
              <a:rPr lang="fr-CA" smtClean="0"/>
              <a:t>16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517849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B0208-00E8-4FF7-9521-3C9CD48FF650}" type="slidenum">
              <a:rPr lang="fr-CA" smtClean="0"/>
              <a:t>17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532920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B0208-00E8-4FF7-9521-3C9CD48FF650}" type="slidenum">
              <a:rPr lang="fr-CA" smtClean="0"/>
              <a:t>18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687281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B0208-00E8-4FF7-9521-3C9CD48FF650}" type="slidenum">
              <a:rPr lang="fr-CA" smtClean="0"/>
              <a:t>19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13108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B0208-00E8-4FF7-9521-3C9CD48FF650}" type="slidenum">
              <a:rPr lang="fr-CA" smtClean="0"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568410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B0208-00E8-4FF7-9521-3C9CD48FF650}" type="slidenum">
              <a:rPr lang="fr-CA" smtClean="0"/>
              <a:t>20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108379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B0208-00E8-4FF7-9521-3C9CD48FF650}" type="slidenum">
              <a:rPr lang="fr-CA" smtClean="0"/>
              <a:t>21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084250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B0208-00E8-4FF7-9521-3C9CD48FF650}" type="slidenum">
              <a:rPr lang="fr-CA" smtClean="0"/>
              <a:t>22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923394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B0208-00E8-4FF7-9521-3C9CD48FF650}" type="slidenum">
              <a:rPr lang="fr-CA" smtClean="0"/>
              <a:t>23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4242865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B0208-00E8-4FF7-9521-3C9CD48FF650}" type="slidenum">
              <a:rPr lang="fr-CA" smtClean="0"/>
              <a:t>24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3342518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B0208-00E8-4FF7-9521-3C9CD48FF650}" type="slidenum">
              <a:rPr lang="fr-CA" smtClean="0"/>
              <a:t>25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3469359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B0208-00E8-4FF7-9521-3C9CD48FF650}" type="slidenum">
              <a:rPr lang="fr-CA" smtClean="0"/>
              <a:t>26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199444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B0208-00E8-4FF7-9521-3C9CD48FF650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31709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B0208-00E8-4FF7-9521-3C9CD48FF650}" type="slidenum">
              <a:rPr lang="fr-CA" smtClean="0"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941891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B0208-00E8-4FF7-9521-3C9CD48FF650}" type="slidenum">
              <a:rPr lang="fr-CA" smtClean="0"/>
              <a:t>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88933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B0208-00E8-4FF7-9521-3C9CD48FF650}" type="slidenum">
              <a:rPr lang="fr-CA" smtClean="0"/>
              <a:t>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557432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B0208-00E8-4FF7-9521-3C9CD48FF650}" type="slidenum">
              <a:rPr lang="fr-CA" smtClean="0"/>
              <a:t>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838644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B0208-00E8-4FF7-9521-3C9CD48FF650}" type="slidenum">
              <a:rPr lang="fr-CA" smtClean="0"/>
              <a:t>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037415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B0208-00E8-4FF7-9521-3C9CD48FF650}" type="slidenum">
              <a:rPr lang="fr-CA" smtClean="0"/>
              <a:t>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71726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898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8089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fr-FR" altLang="fr-FR" sz="2400">
                <a:latin typeface="Times New Roman" pitchFamily="18" charset="0"/>
              </a:endParaRPr>
            </a:p>
          </p:txBody>
        </p:sp>
        <p:sp>
          <p:nvSpPr>
            <p:cNvPr id="80900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fr-FR" altLang="fr-FR" sz="2400">
                <a:latin typeface="Times New Roman" pitchFamily="18" charset="0"/>
              </a:endParaRPr>
            </a:p>
          </p:txBody>
        </p:sp>
      </p:grpSp>
      <p:grpSp>
        <p:nvGrpSpPr>
          <p:cNvPr id="80901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0902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80903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</p:grpSp>
      <p:sp>
        <p:nvSpPr>
          <p:cNvPr id="809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2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r-CA" altLang="fr-FR" noProof="0" smtClean="0"/>
              <a:t>Cliquez pour modifier le style des sous-titres du masque</a:t>
            </a:r>
          </a:p>
        </p:txBody>
      </p:sp>
      <p:sp>
        <p:nvSpPr>
          <p:cNvPr id="80905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CA" altLang="fr-FR"/>
          </a:p>
        </p:txBody>
      </p:sp>
      <p:sp>
        <p:nvSpPr>
          <p:cNvPr id="80906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fr-CA" altLang="fr-FR"/>
          </a:p>
        </p:txBody>
      </p:sp>
      <p:sp>
        <p:nvSpPr>
          <p:cNvPr id="80907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7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FAD45F24-BC70-4792-9EA1-F5D917A98B9D}" type="slidenum">
              <a:rPr lang="fr-CA" altLang="fr-FR"/>
              <a:pPr/>
              <a:t>‹N°›</a:t>
            </a:fld>
            <a:endParaRPr lang="fr-CA" altLang="fr-FR"/>
          </a:p>
        </p:txBody>
      </p:sp>
      <p:sp>
        <p:nvSpPr>
          <p:cNvPr id="8090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CA" altLang="fr-FR" noProof="0" smtClean="0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56BA4B-7FB4-43B8-B78E-20D9E31A2E30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346138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05600" y="762002"/>
            <a:ext cx="1981200" cy="53244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762000" y="762002"/>
            <a:ext cx="5791200" cy="53244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39A959-D753-4F9A-84EF-655D917A87BA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41539857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838206" y="2362202"/>
            <a:ext cx="3770313" cy="37242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60913" y="2362202"/>
            <a:ext cx="3770312" cy="37242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2438406" y="6248402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5791203" y="6248402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45" y="6242052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788064D2-491C-461D-9C60-6F00CE44B5D3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4278010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838206" y="2362202"/>
            <a:ext cx="7693025" cy="3724275"/>
          </a:xfrm>
        </p:spPr>
        <p:txBody>
          <a:bodyPr/>
          <a:lstStyle/>
          <a:p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2438406" y="6248402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5791203" y="6248402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145" y="6242052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8C9B5F9E-8A70-4FC8-AC63-3C5E01506365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3610602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AAFCF8-9CE0-4BB6-B1C5-7F9AEEA81DD6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4248176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67F49C-544A-448F-A294-328DFCA5067F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149201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6" y="2362202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60913" y="2362202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6CA35-A7A6-4657-A3F4-97B95E6DDE42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952497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07114-9A00-4A90-84A1-25DD90958611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888595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0EF2AE-1AF0-46B9-A3B0-D54EFFBB0FB1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742087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660D19-0035-4639-B4BB-63FFA3C6AD6C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3790399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6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5" y="27305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6" y="1435105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59F54-819B-4944-BE00-561E557662C5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375621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7D4196-C10A-495A-BE90-79F0008E37DA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371054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874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79875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7987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7987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fr-CA"/>
              </a:p>
            </p:txBody>
          </p:sp>
        </p:grpSp>
        <p:grpSp>
          <p:nvGrpSpPr>
            <p:cNvPr id="79878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7987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7988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</p:grpSp>
      <p:sp>
        <p:nvSpPr>
          <p:cNvPr id="7988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CA" altLang="fr-FR" smtClean="0"/>
              <a:t>Cliquez pour modifier le style du titre</a:t>
            </a:r>
          </a:p>
        </p:txBody>
      </p:sp>
      <p:sp>
        <p:nvSpPr>
          <p:cNvPr id="798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6" y="2362202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altLang="fr-FR" smtClean="0"/>
              <a:t>Cliquez pour modifier les styles du texte du masque</a:t>
            </a:r>
          </a:p>
          <a:p>
            <a:pPr lvl="1"/>
            <a:r>
              <a:rPr lang="fr-CA" altLang="fr-FR" smtClean="0"/>
              <a:t>Deuxième niveau</a:t>
            </a:r>
          </a:p>
          <a:p>
            <a:pPr lvl="2"/>
            <a:r>
              <a:rPr lang="fr-CA" altLang="fr-FR" smtClean="0"/>
              <a:t>Troisième niveau</a:t>
            </a:r>
          </a:p>
          <a:p>
            <a:pPr lvl="3"/>
            <a:r>
              <a:rPr lang="fr-CA" altLang="fr-FR" smtClean="0"/>
              <a:t>Quatrième niveau</a:t>
            </a:r>
          </a:p>
          <a:p>
            <a:pPr lvl="4"/>
            <a:r>
              <a:rPr lang="fr-CA" altLang="fr-FR" smtClean="0"/>
              <a:t>Cinquième niveau</a:t>
            </a:r>
          </a:p>
        </p:txBody>
      </p:sp>
      <p:sp>
        <p:nvSpPr>
          <p:cNvPr id="798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6" y="6248402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fr-CA" altLang="fr-FR"/>
          </a:p>
        </p:txBody>
      </p:sp>
      <p:sp>
        <p:nvSpPr>
          <p:cNvPr id="798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3" y="6248402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CA" altLang="fr-FR"/>
          </a:p>
        </p:txBody>
      </p:sp>
      <p:sp>
        <p:nvSpPr>
          <p:cNvPr id="798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45" y="6242052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F70743DE-A148-424A-9998-9BE71681AA64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1.jpe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7" Type="http://schemas.openxmlformats.org/officeDocument/2006/relationships/image" Target="../media/image9.jpeg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6" Type="http://schemas.openxmlformats.org/officeDocument/2006/relationships/notesSlide" Target="../notesSlides/notesSlide11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6" Type="http://schemas.openxmlformats.org/officeDocument/2006/relationships/image" Target="../media/image10.jpeg"/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6" Type="http://schemas.openxmlformats.org/officeDocument/2006/relationships/image" Target="../media/image11.jpeg"/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image" Target="../media/image12.wmf"/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6" Type="http://schemas.openxmlformats.org/officeDocument/2006/relationships/image" Target="../media/image13.jpeg"/><Relationship Id="rId5" Type="http://schemas.openxmlformats.org/officeDocument/2006/relationships/notesSlide" Target="../notesSlides/notesSlide15.xml"/><Relationship Id="rId4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6" Type="http://schemas.openxmlformats.org/officeDocument/2006/relationships/image" Target="../media/image13.jpeg"/><Relationship Id="rId5" Type="http://schemas.openxmlformats.org/officeDocument/2006/relationships/notesSlide" Target="../notesSlides/notesSlide16.xml"/><Relationship Id="rId4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6" Type="http://schemas.openxmlformats.org/officeDocument/2006/relationships/image" Target="../media/image14.wmf"/><Relationship Id="rId5" Type="http://schemas.openxmlformats.org/officeDocument/2006/relationships/notesSlide" Target="../notesSlides/notesSlide17.xml"/><Relationship Id="rId4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62.xml"/><Relationship Id="rId2" Type="http://schemas.openxmlformats.org/officeDocument/2006/relationships/tags" Target="../tags/tag61.xml"/><Relationship Id="rId1" Type="http://schemas.openxmlformats.org/officeDocument/2006/relationships/tags" Target="../tags/tag60.xml"/><Relationship Id="rId6" Type="http://schemas.openxmlformats.org/officeDocument/2006/relationships/image" Target="../media/image15.jpeg"/><Relationship Id="rId5" Type="http://schemas.openxmlformats.org/officeDocument/2006/relationships/notesSlide" Target="../notesSlides/notesSlide18.xml"/><Relationship Id="rId4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4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2.jpeg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67.xml"/><Relationship Id="rId2" Type="http://schemas.openxmlformats.org/officeDocument/2006/relationships/tags" Target="../tags/tag66.xml"/><Relationship Id="rId1" Type="http://schemas.openxmlformats.org/officeDocument/2006/relationships/tags" Target="../tags/tag65.xml"/><Relationship Id="rId6" Type="http://schemas.openxmlformats.org/officeDocument/2006/relationships/image" Target="../media/image13.jpeg"/><Relationship Id="rId5" Type="http://schemas.openxmlformats.org/officeDocument/2006/relationships/notesSlide" Target="../notesSlides/notesSlide20.xml"/><Relationship Id="rId4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6" Type="http://schemas.openxmlformats.org/officeDocument/2006/relationships/image" Target="../media/image13.jpeg"/><Relationship Id="rId5" Type="http://schemas.openxmlformats.org/officeDocument/2006/relationships/notesSlide" Target="../notesSlides/notesSlide21.xml"/><Relationship Id="rId4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73.xml"/><Relationship Id="rId7" Type="http://schemas.openxmlformats.org/officeDocument/2006/relationships/image" Target="../media/image13.jpeg"/><Relationship Id="rId2" Type="http://schemas.openxmlformats.org/officeDocument/2006/relationships/tags" Target="../tags/tag72.xml"/><Relationship Id="rId1" Type="http://schemas.openxmlformats.org/officeDocument/2006/relationships/tags" Target="../tags/tag71.xml"/><Relationship Id="rId6" Type="http://schemas.openxmlformats.org/officeDocument/2006/relationships/notesSlide" Target="../notesSlides/notesSlide2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7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77.xml"/><Relationship Id="rId2" Type="http://schemas.openxmlformats.org/officeDocument/2006/relationships/tags" Target="../tags/tag76.xml"/><Relationship Id="rId1" Type="http://schemas.openxmlformats.org/officeDocument/2006/relationships/tags" Target="../tags/tag75.xml"/><Relationship Id="rId6" Type="http://schemas.openxmlformats.org/officeDocument/2006/relationships/image" Target="../media/image16.jpeg"/><Relationship Id="rId5" Type="http://schemas.openxmlformats.org/officeDocument/2006/relationships/notesSlide" Target="../notesSlides/notesSlide23.xml"/><Relationship Id="rId4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80.xml"/><Relationship Id="rId2" Type="http://schemas.openxmlformats.org/officeDocument/2006/relationships/tags" Target="../tags/tag79.xml"/><Relationship Id="rId1" Type="http://schemas.openxmlformats.org/officeDocument/2006/relationships/tags" Target="../tags/tag78.xml"/><Relationship Id="rId6" Type="http://schemas.openxmlformats.org/officeDocument/2006/relationships/image" Target="../media/image13.jpeg"/><Relationship Id="rId5" Type="http://schemas.openxmlformats.org/officeDocument/2006/relationships/notesSlide" Target="../notesSlides/notesSlide24.xml"/><Relationship Id="rId4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83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6" Type="http://schemas.openxmlformats.org/officeDocument/2006/relationships/image" Target="../media/image13.jpeg"/><Relationship Id="rId5" Type="http://schemas.openxmlformats.org/officeDocument/2006/relationships/notesSlide" Target="../notesSlides/notesSlide25.xml"/><Relationship Id="rId4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5" Type="http://schemas.openxmlformats.org/officeDocument/2006/relationships/image" Target="../media/image1.jpeg"/><Relationship Id="rId4" Type="http://schemas.openxmlformats.org/officeDocument/2006/relationships/notesSlide" Target="../notesSlides/notesSlide2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image" Target="../media/image3.jpeg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tags" Target="../tags/tag14.xml"/><Relationship Id="rId7" Type="http://schemas.openxmlformats.org/officeDocument/2006/relationships/image" Target="../media/image4.jpeg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7" Type="http://schemas.openxmlformats.org/officeDocument/2006/relationships/image" Target="../media/image6.jpeg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9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21.xml"/><Relationship Id="rId7" Type="http://schemas.openxmlformats.org/officeDocument/2006/relationships/package" Target="../embeddings/Document_Microsoft_Word1.docx"/><Relationship Id="rId2" Type="http://schemas.openxmlformats.org/officeDocument/2006/relationships/tags" Target="../tags/tag20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tags" Target="../tags/tag24.xml"/><Relationship Id="rId7" Type="http://schemas.openxmlformats.org/officeDocument/2006/relationships/tags" Target="../tags/tag28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10" Type="http://schemas.openxmlformats.org/officeDocument/2006/relationships/image" Target="../media/image8.jpeg"/><Relationship Id="rId4" Type="http://schemas.openxmlformats.org/officeDocument/2006/relationships/tags" Target="../tags/tag25.xml"/><Relationship Id="rId9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10" Type="http://schemas.openxmlformats.org/officeDocument/2006/relationships/image" Target="../media/image9.jpeg"/><Relationship Id="rId4" Type="http://schemas.openxmlformats.org/officeDocument/2006/relationships/tags" Target="../tags/tag32.xml"/><Relationship Id="rId9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522" name="Picture 2" descr="Logo_sarca copie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1" y="2349506"/>
            <a:ext cx="6769100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523" name="AutoShape 3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825501" y="980728"/>
            <a:ext cx="7924800" cy="1143000"/>
          </a:xfrm>
        </p:spPr>
        <p:txBody>
          <a:bodyPr/>
          <a:lstStyle/>
          <a:p>
            <a:pPr algn="ctr"/>
            <a:r>
              <a:rPr lang="fr-CA" altLang="fr-FR" sz="4400" dirty="0">
                <a:solidFill>
                  <a:srgbClr val="FF9900"/>
                </a:solidFill>
              </a:rPr>
              <a:t>Commission scolaire De La Jonquière</a:t>
            </a:r>
          </a:p>
        </p:txBody>
      </p:sp>
    </p:spTree>
    <p:extLst>
      <p:ext uri="{BB962C8B-B14F-4D97-AF65-F5344CB8AC3E}">
        <p14:creationId xmlns:p14="http://schemas.microsoft.com/office/powerpoint/2010/main" val="15666679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AutoShap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762000" y="333376"/>
            <a:ext cx="7924800" cy="1366838"/>
          </a:xfrm>
        </p:spPr>
        <p:txBody>
          <a:bodyPr/>
          <a:lstStyle/>
          <a:p>
            <a:pPr algn="ctr"/>
            <a:r>
              <a:rPr lang="fr-CA" altLang="fr-FR" sz="4400" dirty="0" smtClean="0">
                <a:solidFill>
                  <a:srgbClr val="FF9900"/>
                </a:solidFill>
              </a:rPr>
              <a:t>TENS</a:t>
            </a:r>
            <a:r>
              <a:rPr lang="fr-CA" altLang="fr-FR" dirty="0" smtClean="0">
                <a:solidFill>
                  <a:srgbClr val="FF9900"/>
                </a:solidFill>
              </a:rPr>
              <a:t/>
            </a:r>
            <a:br>
              <a:rPr lang="fr-CA" altLang="fr-FR" dirty="0" smtClean="0">
                <a:solidFill>
                  <a:srgbClr val="FF9900"/>
                </a:solidFill>
              </a:rPr>
            </a:br>
            <a:r>
              <a:rPr lang="fr-CA" altLang="fr-FR" sz="2400" dirty="0" smtClean="0">
                <a:solidFill>
                  <a:srgbClr val="FF9900"/>
                </a:solidFill>
              </a:rPr>
              <a:t>Test d’équivalence de niveau de scolarité</a:t>
            </a:r>
            <a:endParaRPr lang="fr-CA" altLang="fr-FR" sz="2400" dirty="0">
              <a:solidFill>
                <a:srgbClr val="FF9900"/>
              </a:solidFill>
            </a:endParaRP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116021" y="2565406"/>
            <a:ext cx="7693025" cy="4031946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fr-CA" sz="1400" dirty="0" smtClean="0">
                <a:solidFill>
                  <a:schemeClr val="tx1"/>
                </a:solidFill>
              </a:rPr>
              <a:t>Permet d’obtenir </a:t>
            </a:r>
            <a:r>
              <a:rPr lang="fr-CA" sz="1400" dirty="0">
                <a:solidFill>
                  <a:schemeClr val="tx1"/>
                </a:solidFill>
              </a:rPr>
              <a:t>une AENS (Attestation </a:t>
            </a:r>
            <a:r>
              <a:rPr lang="fr-CA" sz="1400" dirty="0" smtClean="0">
                <a:solidFill>
                  <a:schemeClr val="tx1"/>
                </a:solidFill>
              </a:rPr>
              <a:t>d’équivalence de </a:t>
            </a:r>
            <a:r>
              <a:rPr lang="fr-CA" sz="1400" dirty="0">
                <a:solidFill>
                  <a:schemeClr val="tx1"/>
                </a:solidFill>
              </a:rPr>
              <a:t>niveau de </a:t>
            </a:r>
            <a:r>
              <a:rPr lang="fr-CA" sz="1400" dirty="0" smtClean="0">
                <a:solidFill>
                  <a:schemeClr val="tx1"/>
                </a:solidFill>
              </a:rPr>
              <a:t>scolarité)</a:t>
            </a:r>
          </a:p>
          <a:p>
            <a:pPr marL="0" indent="0" algn="just">
              <a:lnSpc>
                <a:spcPct val="80000"/>
              </a:lnSpc>
              <a:buNone/>
            </a:pPr>
            <a:endParaRPr lang="fr-CA" sz="1400" dirty="0"/>
          </a:p>
          <a:p>
            <a:pPr>
              <a:buFont typeface="Wingdings" panose="05000000000000000000" pitchFamily="2" charset="2"/>
              <a:buChar char="v"/>
            </a:pPr>
            <a:r>
              <a:rPr lang="fr-CA" sz="1400" dirty="0" smtClean="0">
                <a:solidFill>
                  <a:schemeClr val="tx1"/>
                </a:solidFill>
              </a:rPr>
              <a:t>Passation </a:t>
            </a:r>
            <a:r>
              <a:rPr lang="fr-CA" sz="1400" dirty="0">
                <a:solidFill>
                  <a:schemeClr val="tx1"/>
                </a:solidFill>
              </a:rPr>
              <a:t>de </a:t>
            </a:r>
            <a:r>
              <a:rPr lang="fr-CA" sz="1400" dirty="0" smtClean="0">
                <a:solidFill>
                  <a:schemeClr val="tx1"/>
                </a:solidFill>
              </a:rPr>
              <a:t>cinq </a:t>
            </a:r>
            <a:r>
              <a:rPr lang="fr-CA" sz="1400" dirty="0">
                <a:solidFill>
                  <a:schemeClr val="tx1"/>
                </a:solidFill>
              </a:rPr>
              <a:t>tests en six </a:t>
            </a:r>
            <a:r>
              <a:rPr lang="fr-CA" sz="1400" dirty="0" smtClean="0">
                <a:solidFill>
                  <a:schemeClr val="tx1"/>
                </a:solidFill>
              </a:rPr>
              <a:t>mois</a:t>
            </a:r>
            <a:endParaRPr lang="fr-CA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r-CA" sz="1400" dirty="0">
                <a:solidFill>
                  <a:schemeClr val="tx1"/>
                </a:solidFill>
              </a:rPr>
              <a:t>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CA" sz="1400" dirty="0">
                <a:solidFill>
                  <a:schemeClr val="tx1"/>
                </a:solidFill>
              </a:rPr>
              <a:t>Deux matières obligatoires :	</a:t>
            </a:r>
            <a:r>
              <a:rPr lang="fr-CA" sz="1400" dirty="0" smtClean="0">
                <a:solidFill>
                  <a:schemeClr val="tx1"/>
                </a:solidFill>
              </a:rPr>
              <a:t>		Français </a:t>
            </a:r>
            <a:r>
              <a:rPr lang="fr-CA" sz="1400" dirty="0">
                <a:solidFill>
                  <a:schemeClr val="tx1"/>
                </a:solidFill>
              </a:rPr>
              <a:t>grammaire</a:t>
            </a:r>
          </a:p>
          <a:p>
            <a:pPr marL="0" indent="0">
              <a:buNone/>
            </a:pPr>
            <a:r>
              <a:rPr lang="fr-CA" sz="1400" dirty="0">
                <a:solidFill>
                  <a:schemeClr val="tx1"/>
                </a:solidFill>
              </a:rPr>
              <a:t>		</a:t>
            </a:r>
            <a:r>
              <a:rPr lang="fr-CA" sz="1400" dirty="0" smtClean="0">
                <a:solidFill>
                  <a:schemeClr val="tx1"/>
                </a:solidFill>
              </a:rPr>
              <a:t>			Français </a:t>
            </a:r>
            <a:r>
              <a:rPr lang="fr-CA" sz="1400" dirty="0">
                <a:solidFill>
                  <a:schemeClr val="tx1"/>
                </a:solidFill>
              </a:rPr>
              <a:t>compréhension</a:t>
            </a:r>
          </a:p>
          <a:p>
            <a:pPr marL="0" indent="0">
              <a:buNone/>
            </a:pPr>
            <a:endParaRPr lang="fr-CA" sz="1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fr-CA" sz="1400" dirty="0">
                <a:solidFill>
                  <a:schemeClr val="tx1"/>
                </a:solidFill>
              </a:rPr>
              <a:t>Choix de </a:t>
            </a:r>
            <a:r>
              <a:rPr lang="fr-CA" sz="1400" dirty="0" smtClean="0">
                <a:solidFill>
                  <a:schemeClr val="tx1"/>
                </a:solidFill>
              </a:rPr>
              <a:t>trois </a:t>
            </a:r>
            <a:r>
              <a:rPr lang="fr-CA" sz="1400" dirty="0">
                <a:solidFill>
                  <a:schemeClr val="tx1"/>
                </a:solidFill>
              </a:rPr>
              <a:t>tests parmi </a:t>
            </a:r>
            <a:r>
              <a:rPr lang="fr-CA" sz="1400" dirty="0" smtClean="0">
                <a:solidFill>
                  <a:schemeClr val="tx1"/>
                </a:solidFill>
              </a:rPr>
              <a:t>les </a:t>
            </a:r>
            <a:r>
              <a:rPr lang="fr-CA" sz="1400" dirty="0">
                <a:solidFill>
                  <a:schemeClr val="tx1"/>
                </a:solidFill>
              </a:rPr>
              <a:t>suivants </a:t>
            </a:r>
            <a:r>
              <a:rPr lang="fr-CA" sz="1400" dirty="0" smtClean="0">
                <a:solidFill>
                  <a:schemeClr val="tx1"/>
                </a:solidFill>
              </a:rPr>
              <a:t>:		Mathématique</a:t>
            </a:r>
            <a:endParaRPr lang="fr-CA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r-CA" sz="1400" dirty="0">
                <a:solidFill>
                  <a:schemeClr val="tx1"/>
                </a:solidFill>
              </a:rPr>
              <a:t>			</a:t>
            </a:r>
            <a:r>
              <a:rPr lang="fr-CA" sz="1400" dirty="0" smtClean="0">
                <a:solidFill>
                  <a:schemeClr val="tx1"/>
                </a:solidFill>
              </a:rPr>
              <a:t>		Anglais</a:t>
            </a:r>
            <a:endParaRPr lang="fr-CA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r-CA" sz="1400" dirty="0">
                <a:solidFill>
                  <a:schemeClr val="tx1"/>
                </a:solidFill>
              </a:rPr>
              <a:t>			</a:t>
            </a:r>
            <a:r>
              <a:rPr lang="fr-CA" sz="1400" dirty="0" smtClean="0">
                <a:solidFill>
                  <a:schemeClr val="tx1"/>
                </a:solidFill>
              </a:rPr>
              <a:t>		Sciences humaines</a:t>
            </a:r>
            <a:endParaRPr lang="fr-CA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r-CA" sz="1400" dirty="0">
                <a:solidFill>
                  <a:schemeClr val="tx1"/>
                </a:solidFill>
              </a:rPr>
              <a:t>			</a:t>
            </a:r>
            <a:r>
              <a:rPr lang="fr-CA" sz="1400" dirty="0" smtClean="0">
                <a:solidFill>
                  <a:schemeClr val="tx1"/>
                </a:solidFill>
              </a:rPr>
              <a:t>		Sciences </a:t>
            </a:r>
            <a:r>
              <a:rPr lang="fr-CA" sz="1400" dirty="0">
                <a:solidFill>
                  <a:schemeClr val="tx1"/>
                </a:solidFill>
              </a:rPr>
              <a:t>de la nature</a:t>
            </a:r>
          </a:p>
          <a:p>
            <a:pPr marL="0" indent="0">
              <a:buNone/>
            </a:pPr>
            <a:r>
              <a:rPr lang="fr-CA" sz="1400" dirty="0">
                <a:solidFill>
                  <a:schemeClr val="tx1"/>
                </a:solidFill>
              </a:rPr>
              <a:t>			</a:t>
            </a:r>
            <a:r>
              <a:rPr lang="fr-CA" sz="1400" dirty="0" smtClean="0">
                <a:solidFill>
                  <a:schemeClr val="tx1"/>
                </a:solidFill>
              </a:rPr>
              <a:t>		Sciences économiques</a:t>
            </a:r>
          </a:p>
          <a:p>
            <a:pPr>
              <a:buFont typeface="Wingdings" panose="05000000000000000000" pitchFamily="2" charset="2"/>
              <a:buChar char="v"/>
            </a:pPr>
            <a:endParaRPr lang="fr-CA" sz="14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fr-CA" sz="1400" dirty="0" smtClean="0"/>
              <a:t>Rencontre obligatoire avec une conseillère</a:t>
            </a:r>
            <a:endParaRPr lang="fr-CA" sz="14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fr-CA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fr-CA" altLang="fr-FR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fr-CA" altLang="fr-FR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fr-CA" altLang="fr-FR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fr-CA" altLang="fr-FR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fr-CA" alt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266" name="Picture 2" descr="Logo_sarca copie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5" y="5300669"/>
            <a:ext cx="2287587" cy="1328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9267" name="AutoShape 3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395288" y="476256"/>
            <a:ext cx="8280400" cy="1224552"/>
          </a:xfrm>
        </p:spPr>
        <p:txBody>
          <a:bodyPr/>
          <a:lstStyle/>
          <a:p>
            <a:pPr algn="ctr"/>
            <a:r>
              <a:rPr lang="fr-CA" altLang="fr-FR" sz="4400" dirty="0" smtClean="0">
                <a:solidFill>
                  <a:srgbClr val="FF9900"/>
                </a:solidFill>
              </a:rPr>
              <a:t>GED</a:t>
            </a:r>
            <a:r>
              <a:rPr lang="fr-CA" altLang="fr-FR" b="0" dirty="0" smtClean="0">
                <a:solidFill>
                  <a:srgbClr val="FF9900"/>
                </a:solidFill>
              </a:rPr>
              <a:t/>
            </a:r>
            <a:br>
              <a:rPr lang="fr-CA" altLang="fr-FR" b="0" dirty="0" smtClean="0">
                <a:solidFill>
                  <a:srgbClr val="FF9900"/>
                </a:solidFill>
              </a:rPr>
            </a:br>
            <a:r>
              <a:rPr lang="fr-CA" altLang="fr-FR" sz="2400" b="0" dirty="0" smtClean="0">
                <a:solidFill>
                  <a:srgbClr val="FF9900"/>
                </a:solidFill>
              </a:rPr>
              <a:t>Tests d’évaluation en éducation générale</a:t>
            </a:r>
            <a:endParaRPr lang="fr-CA" altLang="fr-FR" sz="2400" b="0" dirty="0">
              <a:solidFill>
                <a:srgbClr val="FF9900"/>
              </a:solidFill>
            </a:endParaRPr>
          </a:p>
        </p:txBody>
      </p:sp>
      <p:sp>
        <p:nvSpPr>
          <p:cNvPr id="139268" name="Rectangle 4"/>
          <p:cNvSpPr>
            <a:spLocks noGrp="1" noChangeArrowheads="1"/>
          </p:cNvSpPr>
          <p:nvPr>
            <p:ph type="body" sz="half" idx="1"/>
            <p:custDataLst>
              <p:tags r:id="rId3"/>
            </p:custDataLst>
          </p:nvPr>
        </p:nvSpPr>
        <p:spPr>
          <a:xfrm>
            <a:off x="611197" y="1772815"/>
            <a:ext cx="7837487" cy="5085191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fr-CA" altLang="fr-FR" sz="1600" u="sng" dirty="0"/>
          </a:p>
          <a:p>
            <a:endParaRPr lang="fr-CA" altLang="fr-FR" sz="1200" dirty="0"/>
          </a:p>
          <a:p>
            <a:pPr>
              <a:buFont typeface="Wingdings" pitchFamily="2" charset="2"/>
              <a:buNone/>
            </a:pPr>
            <a:endParaRPr lang="fr-CA" altLang="fr-FR" sz="2400" b="1" dirty="0"/>
          </a:p>
          <a:p>
            <a:endParaRPr lang="fr-CA" altLang="fr-FR" sz="2400" b="1" dirty="0"/>
          </a:p>
        </p:txBody>
      </p:sp>
      <p:sp>
        <p:nvSpPr>
          <p:cNvPr id="139269" name="Text Box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981024" y="2492381"/>
            <a:ext cx="7560889" cy="4585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fr-CA" sz="1400" dirty="0"/>
              <a:t>Permet d’obtenir un </a:t>
            </a:r>
            <a:r>
              <a:rPr lang="fr-CA" sz="2000" dirty="0"/>
              <a:t>certificat d’équivalence d’études secondaires</a:t>
            </a:r>
            <a:r>
              <a:rPr lang="fr-CA" sz="1400" dirty="0"/>
              <a:t>;</a:t>
            </a:r>
          </a:p>
          <a:p>
            <a:r>
              <a:rPr lang="fr-CA" sz="1400" dirty="0"/>
              <a:t> 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fr-CA" sz="1400" dirty="0"/>
              <a:t>Permet d’acquérir les unités de matières à options (36) pour le DES</a:t>
            </a:r>
            <a:r>
              <a:rPr lang="fr-CA" sz="1400" dirty="0" smtClean="0"/>
              <a:t>;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endParaRPr lang="fr-CA" sz="1400" dirty="0" smtClean="0"/>
          </a:p>
          <a:p>
            <a:pPr marL="285750" lvl="0" indent="-285750">
              <a:buFont typeface="Wingdings" panose="05000000000000000000" pitchFamily="2" charset="2"/>
              <a:buChar char="v"/>
            </a:pPr>
            <a:endParaRPr lang="fr-CA" sz="14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CA" sz="1400" dirty="0" smtClean="0"/>
              <a:t>Il </a:t>
            </a:r>
            <a:r>
              <a:rPr lang="fr-CA" sz="1400" dirty="0"/>
              <a:t>faut passer 5 tests :	Langue française : </a:t>
            </a:r>
            <a:r>
              <a:rPr lang="fr-CA" sz="1400" dirty="0" smtClean="0"/>
              <a:t>écriture</a:t>
            </a:r>
            <a:endParaRPr lang="fr-CA" sz="1400" dirty="0"/>
          </a:p>
          <a:p>
            <a:r>
              <a:rPr lang="fr-CA" sz="1400" dirty="0" smtClean="0"/>
              <a:t>			Langue </a:t>
            </a:r>
            <a:r>
              <a:rPr lang="fr-CA" sz="1400" dirty="0"/>
              <a:t>française : </a:t>
            </a:r>
            <a:r>
              <a:rPr lang="fr-CA" sz="1400" dirty="0" smtClean="0"/>
              <a:t>lecture						Mathématiques 			</a:t>
            </a:r>
          </a:p>
          <a:p>
            <a:r>
              <a:rPr lang="fr-CA" sz="1400" dirty="0" smtClean="0"/>
              <a:t>			Sciences sociales 			</a:t>
            </a:r>
          </a:p>
          <a:p>
            <a:pPr lvl="6"/>
            <a:r>
              <a:rPr lang="fr-CA" sz="1400" dirty="0" smtClean="0"/>
              <a:t>Sciences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endParaRPr lang="fr-CA" sz="1400" dirty="0"/>
          </a:p>
          <a:p>
            <a:pPr marL="285750" lvl="0" indent="-285750">
              <a:buFont typeface="Wingdings" panose="05000000000000000000" pitchFamily="2" charset="2"/>
              <a:buChar char="v"/>
            </a:pPr>
            <a:endParaRPr lang="fr-CA" sz="1400" dirty="0" smtClean="0"/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fr-CA" sz="1400" dirty="0" smtClean="0"/>
              <a:t>Valide partout au Canada et même reconnu aux États-Unis</a:t>
            </a:r>
            <a:endParaRPr lang="fr-CA" sz="1400" dirty="0"/>
          </a:p>
          <a:p>
            <a:pPr lvl="0"/>
            <a:endParaRPr lang="fr-CA" sz="1400" dirty="0" smtClean="0"/>
          </a:p>
          <a:p>
            <a:pPr lvl="0"/>
            <a:endParaRPr lang="fr-CA" sz="1400" dirty="0"/>
          </a:p>
          <a:p>
            <a:pPr lvl="0"/>
            <a:endParaRPr lang="fr-CA" sz="1400" dirty="0" smtClean="0"/>
          </a:p>
          <a:p>
            <a:pPr lvl="0"/>
            <a:endParaRPr lang="fr-CA" sz="1400" dirty="0"/>
          </a:p>
          <a:p>
            <a:pPr lvl="0"/>
            <a:endParaRPr lang="fr-CA" sz="1400" dirty="0" smtClean="0"/>
          </a:p>
          <a:p>
            <a:pPr lvl="0"/>
            <a:endParaRPr lang="fr-CA" sz="1400" dirty="0"/>
          </a:p>
          <a:p>
            <a:r>
              <a:rPr lang="fr-CA" sz="2000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28" name="Picture 4" descr="Logo_sarca copie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229200"/>
            <a:ext cx="1763688" cy="1628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426" name="AutoShap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971551" y="692150"/>
            <a:ext cx="7924800" cy="1152525"/>
          </a:xfrm>
        </p:spPr>
        <p:txBody>
          <a:bodyPr/>
          <a:lstStyle/>
          <a:p>
            <a:pPr algn="ctr"/>
            <a:r>
              <a:rPr lang="fr-CA" altLang="fr-FR" sz="4400" dirty="0" smtClean="0">
                <a:solidFill>
                  <a:srgbClr val="FF9900"/>
                </a:solidFill>
              </a:rPr>
              <a:t>TDG</a:t>
            </a:r>
            <a:r>
              <a:rPr lang="fr-CA" altLang="fr-FR" sz="3200" dirty="0" smtClean="0">
                <a:solidFill>
                  <a:srgbClr val="FF9900"/>
                </a:solidFill>
              </a:rPr>
              <a:t/>
            </a:r>
            <a:br>
              <a:rPr lang="fr-CA" altLang="fr-FR" sz="3200" dirty="0" smtClean="0">
                <a:solidFill>
                  <a:srgbClr val="FF9900"/>
                </a:solidFill>
              </a:rPr>
            </a:br>
            <a:r>
              <a:rPr lang="fr-CA" altLang="fr-FR" sz="2400" dirty="0" smtClean="0">
                <a:solidFill>
                  <a:srgbClr val="FF9900"/>
                </a:solidFill>
              </a:rPr>
              <a:t>Test de développement général</a:t>
            </a:r>
            <a:endParaRPr lang="fr-CA" altLang="fr-FR" sz="2400" dirty="0">
              <a:solidFill>
                <a:srgbClr val="FF9900"/>
              </a:solidFill>
            </a:endParaRP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755576" y="2276481"/>
            <a:ext cx="8280920" cy="4392613"/>
          </a:xfrm>
        </p:spPr>
        <p:txBody>
          <a:bodyPr/>
          <a:lstStyle/>
          <a:p>
            <a:pPr marL="533400" indent="-533400" algn="ctr">
              <a:buFont typeface="Wingdings" pitchFamily="2" charset="2"/>
              <a:buNone/>
            </a:pPr>
            <a:r>
              <a:rPr lang="fr-CA" altLang="fr-FR" b="1" dirty="0" smtClean="0"/>
              <a:t>Ne donne pas une équivalence</a:t>
            </a:r>
          </a:p>
          <a:p>
            <a:pPr marL="533400" indent="-533400" algn="ctr">
              <a:buFont typeface="Wingdings" pitchFamily="2" charset="2"/>
              <a:buNone/>
            </a:pPr>
            <a:endParaRPr lang="fr-CA" altLang="fr-FR" b="1" dirty="0"/>
          </a:p>
          <a:p>
            <a:pPr>
              <a:buFont typeface="Wingdings" panose="05000000000000000000" pitchFamily="2" charset="2"/>
              <a:buChar char="v"/>
            </a:pPr>
            <a:r>
              <a:rPr lang="fr-CA" altLang="fr-FR" sz="1400" dirty="0" smtClean="0"/>
              <a:t>Permet d’être admissible aux DEP avec des préalables inférieurs aux préalables généraux</a:t>
            </a:r>
          </a:p>
          <a:p>
            <a:pPr>
              <a:buFont typeface="Wingdings" panose="05000000000000000000" pitchFamily="2" charset="2"/>
              <a:buChar char="v"/>
            </a:pPr>
            <a:endParaRPr lang="fr-CA" altLang="fr-FR" sz="1400" dirty="0"/>
          </a:p>
          <a:p>
            <a:pPr>
              <a:buFont typeface="Wingdings" panose="05000000000000000000" pitchFamily="2" charset="2"/>
              <a:buChar char="v"/>
            </a:pPr>
            <a:r>
              <a:rPr lang="fr-CA" altLang="fr-FR" sz="1400" dirty="0" smtClean="0"/>
              <a:t>Chaque DEP a des préalables spécifiques</a:t>
            </a:r>
          </a:p>
          <a:p>
            <a:pPr>
              <a:buFont typeface="Wingdings" panose="05000000000000000000" pitchFamily="2" charset="2"/>
              <a:buChar char="v"/>
            </a:pPr>
            <a:endParaRPr lang="fr-CA" altLang="fr-FR" sz="1400" dirty="0"/>
          </a:p>
          <a:p>
            <a:pPr>
              <a:buFont typeface="Wingdings" panose="05000000000000000000" pitchFamily="2" charset="2"/>
              <a:buChar char="v"/>
            </a:pPr>
            <a:r>
              <a:rPr lang="fr-CA" altLang="fr-FR" sz="1400" dirty="0" smtClean="0"/>
              <a:t>Rencontrer une conseillère pour vérifier si vous avez les préalables, préparer la paperasse et  vérifier la prochaine date</a:t>
            </a:r>
          </a:p>
          <a:p>
            <a:pPr>
              <a:buFont typeface="Wingdings" panose="05000000000000000000" pitchFamily="2" charset="2"/>
              <a:buChar char="v"/>
            </a:pPr>
            <a:endParaRPr lang="fr-CA" altLang="fr-FR" sz="1400" dirty="0"/>
          </a:p>
          <a:p>
            <a:pPr>
              <a:buFont typeface="Wingdings" panose="05000000000000000000" pitchFamily="2" charset="2"/>
              <a:buChar char="v"/>
            </a:pPr>
            <a:r>
              <a:rPr lang="fr-CA" altLang="fr-FR" sz="1400" dirty="0" smtClean="0"/>
              <a:t>À Jonquière, la passation du TDG se fait au CFPJ à raison d’une fois par mois</a:t>
            </a:r>
          </a:p>
          <a:p>
            <a:pPr>
              <a:buFont typeface="Wingdings" panose="05000000000000000000" pitchFamily="2" charset="2"/>
              <a:buChar char="v"/>
            </a:pPr>
            <a:endParaRPr lang="fr-CA" altLang="fr-FR" sz="1400" dirty="0"/>
          </a:p>
          <a:p>
            <a:pPr>
              <a:buFont typeface="Wingdings" panose="05000000000000000000" pitchFamily="2" charset="2"/>
              <a:buChar char="v"/>
            </a:pPr>
            <a:r>
              <a:rPr lang="fr-CA" altLang="fr-FR" sz="1400" dirty="0" smtClean="0"/>
              <a:t>À Jonquière, des frais 15$ sont exigés</a:t>
            </a:r>
          </a:p>
          <a:p>
            <a:pPr marL="0" indent="0">
              <a:buNone/>
            </a:pPr>
            <a:endParaRPr lang="fr-CA" altLang="fr-FR" sz="1200" dirty="0" smtClean="0"/>
          </a:p>
          <a:p>
            <a:pPr marL="0" indent="0">
              <a:buNone/>
            </a:pPr>
            <a:endParaRPr lang="fr-CA" altLang="fr-FR" sz="1200" dirty="0"/>
          </a:p>
          <a:p>
            <a:pPr marL="0" indent="0">
              <a:buNone/>
            </a:pPr>
            <a:r>
              <a:rPr lang="fr-CA" altLang="fr-FR" sz="1200" b="1" dirty="0" smtClean="0"/>
              <a:t>Ce n’est pas l’idéal, il est toujours préférable d’obtenir les préalables généraux</a:t>
            </a:r>
          </a:p>
          <a:p>
            <a:pPr marL="0" indent="0">
              <a:buNone/>
            </a:pPr>
            <a:endParaRPr lang="fr-CA" altLang="fr-FR" sz="1200" dirty="0"/>
          </a:p>
          <a:p>
            <a:pPr marL="533400" indent="-533400">
              <a:buFont typeface="Wingdings" pitchFamily="2" charset="2"/>
              <a:buNone/>
            </a:pPr>
            <a:endParaRPr lang="fr-CA" altLang="fr-FR" sz="1400" dirty="0" smtClean="0"/>
          </a:p>
          <a:p>
            <a:pPr marL="533400" indent="-533400">
              <a:buFont typeface="Wingdings" pitchFamily="2" charset="2"/>
              <a:buNone/>
            </a:pPr>
            <a:endParaRPr lang="fr-CA" altLang="fr-FR" sz="1800" dirty="0"/>
          </a:p>
          <a:p>
            <a:pPr marL="533400" indent="-533400">
              <a:buFont typeface="Wingdings" pitchFamily="2" charset="2"/>
              <a:buNone/>
            </a:pPr>
            <a:endParaRPr lang="fr-CA" altLang="fr-FR" sz="1800" dirty="0"/>
          </a:p>
          <a:p>
            <a:pPr marL="533400" indent="-533400"/>
            <a:endParaRPr lang="fr-CA" altLang="fr-FR" sz="2400" b="1" dirty="0"/>
          </a:p>
          <a:p>
            <a:pPr marL="533400" indent="-533400" algn="ctr">
              <a:buFont typeface="Wingdings" pitchFamily="2" charset="2"/>
              <a:buNone/>
            </a:pPr>
            <a:endParaRPr lang="fr-CA" altLang="fr-FR" sz="3600" b="1" dirty="0"/>
          </a:p>
          <a:p>
            <a:pPr marL="533400" indent="-533400" algn="ctr">
              <a:buFont typeface="Wingdings" pitchFamily="2" charset="2"/>
              <a:buNone/>
            </a:pPr>
            <a:endParaRPr lang="fr-CA" altLang="fr-FR" sz="3600" b="1" dirty="0"/>
          </a:p>
          <a:p>
            <a:pPr marL="533400" indent="-533400"/>
            <a:endParaRPr lang="fr-CA" alt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2" name="Picture 2" descr="Logo_sarca copie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"/>
            <a:ext cx="1763696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03" name="AutoShape 3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827088" y="620713"/>
            <a:ext cx="7924800" cy="1123950"/>
          </a:xfrm>
        </p:spPr>
        <p:txBody>
          <a:bodyPr/>
          <a:lstStyle/>
          <a:p>
            <a:pPr algn="ctr"/>
            <a:r>
              <a:rPr lang="fr-CA" altLang="fr-FR" sz="4400" dirty="0" smtClean="0">
                <a:solidFill>
                  <a:srgbClr val="FF9900"/>
                </a:solidFill>
              </a:rPr>
              <a:t>RAC en FP</a:t>
            </a:r>
            <a:endParaRPr lang="fr-CA" altLang="fr-FR" sz="4400" dirty="0">
              <a:solidFill>
                <a:srgbClr val="FF9900"/>
              </a:solidFill>
            </a:endParaRPr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755658" y="2276475"/>
            <a:ext cx="7848789" cy="4960938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fr-CA" altLang="fr-FR" sz="2000" b="1" dirty="0" smtClean="0">
              <a:solidFill>
                <a:srgbClr val="FF9900"/>
              </a:solidFill>
            </a:endParaRPr>
          </a:p>
          <a:p>
            <a:pPr marL="533400" indent="-533400" algn="ctr">
              <a:lnSpc>
                <a:spcPct val="90000"/>
              </a:lnSpc>
              <a:buFont typeface="Wingdings" pitchFamily="2" charset="2"/>
              <a:buNone/>
            </a:pPr>
            <a:r>
              <a:rPr lang="fr-CA" altLang="fr-FR" sz="2000" dirty="0" smtClean="0"/>
              <a:t>Reconnaissance par rapport aux programmes de formation professionnelle du MELS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fr-CA" altLang="fr-FR" sz="20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fr-CA" altLang="fr-FR" sz="2000" dirty="0" smtClean="0"/>
              <a:t>Accueil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fr-CA" altLang="fr-FR" sz="2000" dirty="0" smtClean="0"/>
              <a:t>Préparation du dossier (autoévaluation)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fr-CA" altLang="fr-FR" sz="2000" dirty="0" smtClean="0"/>
              <a:t>Entrevue de validation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fr-CA" altLang="fr-FR" sz="2000" dirty="0" smtClean="0"/>
              <a:t>Évaluation des acquis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fr-CA" altLang="fr-FR" sz="2000" dirty="0" smtClean="0"/>
              <a:t>Formation partielle à acquérir</a:t>
            </a:r>
          </a:p>
          <a:p>
            <a:pPr marL="0" indent="0">
              <a:lnSpc>
                <a:spcPct val="90000"/>
              </a:lnSpc>
              <a:buNone/>
            </a:pPr>
            <a:endParaRPr lang="fr-CA" altLang="fr-FR" sz="2000" dirty="0"/>
          </a:p>
          <a:p>
            <a:pPr marL="0" indent="0">
              <a:lnSpc>
                <a:spcPct val="90000"/>
              </a:lnSpc>
              <a:buNone/>
            </a:pPr>
            <a:r>
              <a:rPr lang="fr-CA" altLang="fr-FR" sz="1600" dirty="0" smtClean="0"/>
              <a:t>Il faut aller dans la commission scolaire où se donne la formation pour laquelle on veut se faire reconnaître des acquis</a:t>
            </a:r>
            <a:endParaRPr lang="fr-CA" altLang="fr-FR" sz="1600" dirty="0"/>
          </a:p>
        </p:txBody>
      </p:sp>
    </p:spTree>
    <p:extLst>
      <p:ext uri="{BB962C8B-B14F-4D97-AF65-F5344CB8AC3E}">
        <p14:creationId xmlns:p14="http://schemas.microsoft.com/office/powerpoint/2010/main" val="17788659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  <p:custDataLst>
              <p:tags r:id="rId1"/>
            </p:custDataLst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Titre 2"/>
          <p:cNvSpPr>
            <a:spLocks noGrp="1"/>
          </p:cNvSpPr>
          <p:nvPr>
            <p:ph type="ctrTitle" sz="quarter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sz="4400" dirty="0" smtClean="0"/>
              <a:t>Mythe ou réalité</a:t>
            </a:r>
            <a:endParaRPr lang="fr-CA" sz="4400" dirty="0"/>
          </a:p>
        </p:txBody>
      </p:sp>
      <p:pic>
        <p:nvPicPr>
          <p:cNvPr id="141315" name="Picture 3" descr="C:\Users\sonia.cote.ADMIN\AppData\Local\Microsoft\Windows\Temporary Internet Files\Content.IE5\J8KWZ9OB\MC900426180[1].wmf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7" y="2924944"/>
            <a:ext cx="2009874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344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AutoShap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ctr"/>
            <a:r>
              <a:rPr lang="fr-CA" altLang="fr-FR" sz="4400" dirty="0" smtClean="0">
                <a:solidFill>
                  <a:srgbClr val="FF9900"/>
                </a:solidFill>
              </a:rPr>
              <a:t>Mythe ou réalité</a:t>
            </a:r>
            <a:endParaRPr lang="fr-CA" altLang="fr-FR" sz="4400" dirty="0">
              <a:solidFill>
                <a:srgbClr val="FF9900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fr-CA" altLang="fr-FR" b="1" dirty="0" smtClean="0"/>
              <a:t>Question 1</a:t>
            </a:r>
          </a:p>
          <a:p>
            <a:pPr marL="0" indent="0">
              <a:buFont typeface="Wingdings" pitchFamily="2" charset="2"/>
              <a:buNone/>
            </a:pPr>
            <a:endParaRPr lang="fr-CA" altLang="fr-FR" sz="24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fr-CA" altLang="fr-FR" sz="2000" b="1" dirty="0" smtClean="0"/>
              <a:t>Commis comptable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CA" altLang="fr-FR" sz="2000" b="1" dirty="0" smtClean="0"/>
              <a:t>Assistant technique en pharmacie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CA" altLang="fr-FR" sz="2000" b="1" dirty="0" smtClean="0"/>
              <a:t>Vente-conseil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CA" altLang="fr-FR" sz="2000" b="1" dirty="0" smtClean="0"/>
              <a:t>Représentation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CA" altLang="fr-FR" sz="2000" b="1" dirty="0" smtClean="0"/>
              <a:t>Secrétaire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CA" altLang="fr-FR" sz="2000" b="1" dirty="0" smtClean="0"/>
              <a:t>Agent de voyage</a:t>
            </a:r>
            <a:endParaRPr lang="fr-CA" altLang="fr-FR" sz="2000" b="1" dirty="0"/>
          </a:p>
          <a:p>
            <a:pPr marL="0" indent="0">
              <a:buFont typeface="Wingdings" pitchFamily="2" charset="2"/>
              <a:buNone/>
            </a:pPr>
            <a:endParaRPr lang="fr-CA" altLang="fr-FR" sz="2400" b="1" u="sng" dirty="0"/>
          </a:p>
        </p:txBody>
      </p:sp>
      <p:pic>
        <p:nvPicPr>
          <p:cNvPr id="125956" name="Picture 4" descr="Logo_sarca copie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7" y="5426081"/>
            <a:ext cx="2266951" cy="143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AutoShap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ctr"/>
            <a:r>
              <a:rPr lang="fr-CA" altLang="fr-FR" sz="4400" dirty="0" smtClean="0">
                <a:solidFill>
                  <a:srgbClr val="FF9900"/>
                </a:solidFill>
              </a:rPr>
              <a:t>Mythe ou réalité</a:t>
            </a:r>
            <a:endParaRPr lang="fr-CA" altLang="fr-FR" sz="4400" dirty="0">
              <a:solidFill>
                <a:srgbClr val="FF9900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fr-CA" altLang="fr-FR" b="1" dirty="0" smtClean="0"/>
              <a:t>Question 2</a:t>
            </a:r>
          </a:p>
          <a:p>
            <a:pPr marL="0" indent="0">
              <a:buFont typeface="Wingdings" pitchFamily="2" charset="2"/>
              <a:buNone/>
            </a:pPr>
            <a:endParaRPr lang="fr-CA" altLang="fr-FR" sz="24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fr-CA" altLang="fr-FR" sz="2000" dirty="0" smtClean="0"/>
              <a:t>C’est une question de style d’apprentissage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CA" altLang="fr-FR" sz="2000" dirty="0" smtClean="0"/>
              <a:t>L’enseignement individualisé peut faire une différence positive ou négative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CA" altLang="fr-FR" sz="2000" dirty="0" smtClean="0"/>
              <a:t>La motivation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CA" altLang="fr-FR" sz="2000" dirty="0" smtClean="0"/>
              <a:t>L’effort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CA" altLang="fr-FR" sz="2000" dirty="0" smtClean="0"/>
              <a:t>Les troubles d’apprentissage ne disparaissent pas</a:t>
            </a:r>
          </a:p>
        </p:txBody>
      </p:sp>
      <p:pic>
        <p:nvPicPr>
          <p:cNvPr id="125956" name="Picture 4" descr="Logo_sarca copie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7" y="5426081"/>
            <a:ext cx="2266951" cy="143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053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AutoShap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ctr"/>
            <a:r>
              <a:rPr lang="fr-CA" altLang="fr-FR" sz="4400" dirty="0" smtClean="0">
                <a:solidFill>
                  <a:srgbClr val="FF9900"/>
                </a:solidFill>
              </a:rPr>
              <a:t>Mythe ou réalité</a:t>
            </a:r>
            <a:endParaRPr lang="fr-CA" altLang="fr-FR" sz="4400" dirty="0">
              <a:solidFill>
                <a:srgbClr val="FF9900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38206" y="2362202"/>
            <a:ext cx="7693025" cy="4309818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fr-CA" altLang="fr-FR" b="1" dirty="0" smtClean="0"/>
              <a:t>Question 3</a:t>
            </a:r>
          </a:p>
          <a:p>
            <a:pPr marL="0" indent="0">
              <a:buFont typeface="Wingdings" pitchFamily="2" charset="2"/>
              <a:buNone/>
            </a:pPr>
            <a:endParaRPr lang="fr-CA" altLang="fr-FR" sz="2000" dirty="0"/>
          </a:p>
          <a:p>
            <a:pPr marL="0" indent="0">
              <a:buFont typeface="Wingdings" pitchFamily="2" charset="2"/>
              <a:buNone/>
            </a:pPr>
            <a:r>
              <a:rPr lang="fr-CA" altLang="fr-FR" sz="2000" b="1" dirty="0" smtClean="0"/>
              <a:t>DEP 		spécialiste dans une discipline: </a:t>
            </a:r>
            <a:r>
              <a:rPr lang="fr-CA" altLang="fr-FR" sz="1600" dirty="0" smtClean="0"/>
              <a:t>compétences 			nécessaires à l’exercice d’un métier, donne un titre 			professionnel</a:t>
            </a:r>
          </a:p>
          <a:p>
            <a:pPr marL="0" indent="0">
              <a:buFont typeface="Wingdings" pitchFamily="2" charset="2"/>
              <a:buNone/>
            </a:pPr>
            <a:endParaRPr lang="fr-CA" altLang="fr-FR" sz="1600" dirty="0" smtClean="0"/>
          </a:p>
          <a:p>
            <a:pPr marL="0" indent="0">
              <a:buFont typeface="Wingdings" pitchFamily="2" charset="2"/>
              <a:buNone/>
            </a:pPr>
            <a:r>
              <a:rPr lang="fr-CA" altLang="fr-FR" sz="2000" b="1" dirty="0" smtClean="0"/>
              <a:t>DES 		formation générale: </a:t>
            </a:r>
            <a:r>
              <a:rPr lang="fr-CA" altLang="fr-FR" sz="1600" dirty="0" smtClean="0"/>
              <a:t>peut donner accès à 				certains emplois </a:t>
            </a:r>
            <a:r>
              <a:rPr lang="fr-CA" altLang="fr-FR" sz="1800" b="1" dirty="0" smtClean="0"/>
              <a:t>non spécialisés</a:t>
            </a:r>
          </a:p>
          <a:p>
            <a:pPr marL="0" indent="0">
              <a:buFont typeface="Wingdings" pitchFamily="2" charset="2"/>
              <a:buNone/>
            </a:pPr>
            <a:endParaRPr lang="fr-CA" altLang="fr-FR" sz="2000" b="1" dirty="0" smtClean="0"/>
          </a:p>
          <a:p>
            <a:pPr marL="0" indent="0" algn="ctr">
              <a:buFont typeface="Wingdings" pitchFamily="2" charset="2"/>
              <a:buNone/>
            </a:pPr>
            <a:r>
              <a:rPr lang="fr-CA" altLang="fr-FR" sz="2000" b="1" dirty="0" smtClean="0"/>
              <a:t>Dépend des secteurs d’activité</a:t>
            </a:r>
          </a:p>
          <a:p>
            <a:pPr marL="0" indent="0">
              <a:buFont typeface="Wingdings" pitchFamily="2" charset="2"/>
              <a:buNone/>
            </a:pPr>
            <a:endParaRPr lang="fr-CA" altLang="fr-FR" sz="2000" b="1" dirty="0" smtClean="0"/>
          </a:p>
          <a:p>
            <a:pPr marL="0" indent="0">
              <a:buFont typeface="Wingdings" pitchFamily="2" charset="2"/>
              <a:buNone/>
            </a:pPr>
            <a:r>
              <a:rPr lang="fr-CA" altLang="fr-FR" sz="2000" b="1" dirty="0" smtClean="0"/>
              <a:t>		DES + DEP = </a:t>
            </a:r>
            <a:endParaRPr lang="fr-CA" altLang="fr-FR" sz="2400" b="1" dirty="0"/>
          </a:p>
        </p:txBody>
      </p:sp>
      <p:pic>
        <p:nvPicPr>
          <p:cNvPr id="141314" name="Picture 2" descr="C:\Users\sonia.cote.ADMIN\AppData\Local\Microsoft\Windows\Temporary Internet Files\Content.IE5\HELR5GMQ\MC900425822[1].wmf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798046"/>
            <a:ext cx="1157486" cy="1059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931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AutoShap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ctr"/>
            <a:r>
              <a:rPr lang="fr-CA" altLang="fr-FR" sz="4400" dirty="0" smtClean="0">
                <a:solidFill>
                  <a:srgbClr val="FF9900"/>
                </a:solidFill>
              </a:rPr>
              <a:t>Mythe ou réalité</a:t>
            </a:r>
            <a:endParaRPr lang="fr-CA" altLang="fr-FR" sz="4400" dirty="0">
              <a:solidFill>
                <a:srgbClr val="FF9900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38206" y="2362203"/>
            <a:ext cx="8054274" cy="3443062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fr-CA" altLang="fr-FR" b="1" dirty="0" smtClean="0"/>
              <a:t>Question 4</a:t>
            </a:r>
          </a:p>
          <a:p>
            <a:pPr marL="0" indent="0">
              <a:buFont typeface="Wingdings" pitchFamily="2" charset="2"/>
              <a:buNone/>
            </a:pPr>
            <a:endParaRPr lang="fr-CA" altLang="fr-FR" sz="2400" b="1" dirty="0" smtClean="0"/>
          </a:p>
          <a:p>
            <a:pPr marL="0" indent="0">
              <a:buFont typeface="Wingdings" pitchFamily="2" charset="2"/>
              <a:buNone/>
            </a:pPr>
            <a:r>
              <a:rPr lang="fr-CA" altLang="fr-FR" sz="2400" b="1" dirty="0" smtClean="0"/>
              <a:t>Exigences pour DES presque identiques</a:t>
            </a:r>
          </a:p>
          <a:p>
            <a:pPr marL="0" indent="0">
              <a:buFont typeface="Wingdings" pitchFamily="2" charset="2"/>
              <a:buNone/>
            </a:pPr>
            <a:endParaRPr lang="fr-CA" altLang="fr-FR" sz="2400" b="1" dirty="0" smtClean="0"/>
          </a:p>
          <a:p>
            <a:pPr marL="0" indent="0">
              <a:buFont typeface="Wingdings" pitchFamily="2" charset="2"/>
              <a:buNone/>
            </a:pPr>
            <a:r>
              <a:rPr lang="fr-CA" altLang="fr-FR" sz="2400" b="1" dirty="0" smtClean="0"/>
              <a:t>Dépend de plusieurs facteurs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r-CA" altLang="fr-FR" sz="1800" dirty="0" smtClean="0"/>
              <a:t>Capacités d’apprentissage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r-CA" altLang="fr-FR" sz="1800" dirty="0" smtClean="0"/>
              <a:t>La qualité du travail fourni pendant le temps investi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r-CA" altLang="fr-FR" sz="1800" dirty="0" smtClean="0"/>
              <a:t>Troubles d’apprentissage</a:t>
            </a:r>
          </a:p>
          <a:p>
            <a:pPr marL="0" indent="0">
              <a:buNone/>
            </a:pPr>
            <a:endParaRPr lang="fr-CA" altLang="fr-FR" sz="1600" dirty="0" smtClean="0"/>
          </a:p>
          <a:p>
            <a:pPr marL="0" indent="0">
              <a:buNone/>
            </a:pPr>
            <a:r>
              <a:rPr lang="fr-CA" altLang="fr-FR" sz="1600" dirty="0" smtClean="0"/>
              <a:t>Il est difficile d’évaluer le temps </a:t>
            </a:r>
            <a:r>
              <a:rPr lang="fr-CA" altLang="fr-FR" sz="2000" b="1" dirty="0" smtClean="0"/>
              <a:t>exact</a:t>
            </a:r>
            <a:r>
              <a:rPr lang="fr-CA" altLang="fr-FR" sz="1600" dirty="0" smtClean="0"/>
              <a:t> de formation lors de l’accueil ou de l’inscription d’un élève en FGA</a:t>
            </a:r>
            <a:endParaRPr lang="fr-CA" altLang="fr-FR" sz="1600" dirty="0"/>
          </a:p>
        </p:txBody>
      </p:sp>
      <p:pic>
        <p:nvPicPr>
          <p:cNvPr id="125956" name="Picture 4" descr="Logo_sarca copie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13" y="0"/>
            <a:ext cx="1690887" cy="1052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982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AutoShap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ctr"/>
            <a:r>
              <a:rPr lang="fr-CA" altLang="fr-FR" sz="4400" dirty="0" smtClean="0">
                <a:solidFill>
                  <a:srgbClr val="FF9900"/>
                </a:solidFill>
              </a:rPr>
              <a:t>Mythe ou réalité</a:t>
            </a:r>
            <a:endParaRPr lang="fr-CA" altLang="fr-FR" sz="4400" dirty="0">
              <a:solidFill>
                <a:srgbClr val="FF9900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38206" y="2362203"/>
            <a:ext cx="7693025" cy="2506958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fr-CA" altLang="fr-FR" b="1" dirty="0" smtClean="0"/>
              <a:t>Question 5</a:t>
            </a:r>
          </a:p>
          <a:p>
            <a:pPr marL="0" indent="0">
              <a:buFont typeface="Wingdings" pitchFamily="2" charset="2"/>
              <a:buNone/>
            </a:pPr>
            <a:endParaRPr lang="fr-CA" altLang="fr-FR" sz="24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fr-CA" altLang="fr-FR" sz="2000" b="1" dirty="0" smtClean="0"/>
              <a:t>Exigences pour avoir accès à certains métiers ou professions</a:t>
            </a:r>
          </a:p>
          <a:p>
            <a:pPr>
              <a:buFont typeface="Wingdings" panose="05000000000000000000" pitchFamily="2" charset="2"/>
              <a:buChar char="v"/>
            </a:pPr>
            <a:endParaRPr lang="fr-CA" altLang="fr-FR" sz="20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fr-CA" altLang="fr-FR" sz="2000" b="1" dirty="0" smtClean="0"/>
              <a:t>Quel métier ou profession m’intéresse?</a:t>
            </a:r>
          </a:p>
          <a:p>
            <a:pPr marL="0" indent="0">
              <a:buFont typeface="Wingdings" pitchFamily="2" charset="2"/>
              <a:buNone/>
            </a:pPr>
            <a:endParaRPr lang="fr-CA" altLang="fr-FR" sz="2000" b="1" dirty="0" smtClean="0"/>
          </a:p>
          <a:p>
            <a:pPr marL="0" indent="0">
              <a:buFont typeface="Wingdings" pitchFamily="2" charset="2"/>
              <a:buNone/>
            </a:pPr>
            <a:r>
              <a:rPr lang="fr-CA" altLang="fr-FR" sz="1000" b="1" dirty="0" smtClean="0"/>
              <a:t>	</a:t>
            </a:r>
            <a:endParaRPr lang="fr-CA" altLang="fr-FR" sz="10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2339752" y="5157192"/>
            <a:ext cx="4824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b="1" dirty="0" smtClean="0">
                <a:solidFill>
                  <a:srgbClr val="0000FF"/>
                </a:solidFill>
              </a:rPr>
              <a:t>Plombier = DEP</a:t>
            </a:r>
          </a:p>
          <a:p>
            <a:pPr algn="ctr"/>
            <a:r>
              <a:rPr lang="fr-CA" b="1" dirty="0" smtClean="0">
                <a:solidFill>
                  <a:srgbClr val="0000FF"/>
                </a:solidFill>
              </a:rPr>
              <a:t>Infirmière = DEC</a:t>
            </a:r>
          </a:p>
          <a:p>
            <a:pPr algn="ctr"/>
            <a:r>
              <a:rPr lang="fr-CA" b="1" dirty="0" smtClean="0">
                <a:solidFill>
                  <a:srgbClr val="0000FF"/>
                </a:solidFill>
              </a:rPr>
              <a:t>Enseignant = BACC</a:t>
            </a:r>
            <a:endParaRPr lang="fr-CA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01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60" name="Picture 4" descr="Logo_sarca copie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72" y="5226050"/>
            <a:ext cx="2649537" cy="141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6258" name="AutoShap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827584" y="620688"/>
            <a:ext cx="7924800" cy="1323975"/>
          </a:xfrm>
        </p:spPr>
        <p:txBody>
          <a:bodyPr/>
          <a:lstStyle/>
          <a:p>
            <a:pPr algn="ctr"/>
            <a:r>
              <a:rPr lang="fr-CA" altLang="fr-FR" sz="4400" dirty="0" smtClean="0">
                <a:solidFill>
                  <a:srgbClr val="FF9900"/>
                </a:solidFill>
              </a:rPr>
              <a:t>Mythe ou réalité</a:t>
            </a:r>
            <a:endParaRPr lang="fr-CA" altLang="fr-FR" sz="4400" dirty="0">
              <a:solidFill>
                <a:srgbClr val="FF9900"/>
              </a:solidFill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99600" y="3140968"/>
            <a:ext cx="7693025" cy="3592512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fr-CA" altLang="fr-FR" sz="2000" dirty="0"/>
              <a:t>Présenté </a:t>
            </a:r>
            <a:r>
              <a:rPr lang="fr-CA" altLang="fr-FR" sz="2000" dirty="0" smtClean="0"/>
              <a:t>par :</a:t>
            </a:r>
            <a:endParaRPr lang="fr-CA" altLang="fr-FR" sz="2000" dirty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fr-CA" altLang="fr-FR" sz="2000" dirty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fr-CA" altLang="fr-FR" dirty="0"/>
              <a:t>Sonia </a:t>
            </a:r>
            <a:r>
              <a:rPr lang="fr-CA" altLang="fr-FR" dirty="0" smtClean="0"/>
              <a:t>Côté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fr-CA" altLang="fr-FR" dirty="0" smtClean="0"/>
              <a:t>Conseillère en formation scolaire</a:t>
            </a:r>
            <a:endParaRPr lang="fr-CA" altLang="fr-FR" dirty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fr-CA" altLang="fr-FR" dirty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fr-CA" altLang="fr-FR" dirty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fr-CA" altLang="fr-FR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AutoShap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ctr"/>
            <a:r>
              <a:rPr lang="fr-CA" altLang="fr-FR" sz="4400" dirty="0" smtClean="0">
                <a:solidFill>
                  <a:srgbClr val="FF9900"/>
                </a:solidFill>
              </a:rPr>
              <a:t>Mythe ou réalité</a:t>
            </a:r>
            <a:endParaRPr lang="fr-CA" altLang="fr-FR" sz="4400" dirty="0">
              <a:solidFill>
                <a:srgbClr val="FF9900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38206" y="2362202"/>
            <a:ext cx="7693025" cy="423515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fr-CA" altLang="fr-FR" b="1" dirty="0" smtClean="0"/>
              <a:t>Question 6</a:t>
            </a:r>
          </a:p>
          <a:p>
            <a:pPr marL="0" indent="0" algn="ctr">
              <a:buFont typeface="Wingdings" pitchFamily="2" charset="2"/>
              <a:buNone/>
            </a:pPr>
            <a:endParaRPr lang="fr-CA" altLang="fr-FR" sz="2400" b="1" dirty="0" smtClean="0"/>
          </a:p>
          <a:p>
            <a:pPr marL="0" indent="0" algn="ctr">
              <a:buFont typeface="Wingdings" pitchFamily="2" charset="2"/>
              <a:buNone/>
            </a:pPr>
            <a:r>
              <a:rPr lang="fr-CA" altLang="fr-FR" sz="2400" b="1" dirty="0" smtClean="0"/>
              <a:t>CFGA De La Jonquière</a:t>
            </a:r>
          </a:p>
          <a:p>
            <a:pPr marL="0" indent="0">
              <a:buFont typeface="Wingdings" pitchFamily="2" charset="2"/>
              <a:buNone/>
            </a:pPr>
            <a:endParaRPr lang="fr-CA" altLang="fr-FR" sz="2400" b="1" dirty="0" smtClean="0"/>
          </a:p>
          <a:p>
            <a:pPr marL="0" indent="0">
              <a:buFont typeface="Wingdings" pitchFamily="2" charset="2"/>
              <a:buNone/>
            </a:pPr>
            <a:r>
              <a:rPr lang="fr-CA" altLang="fr-FR" sz="2400" b="1" dirty="0" smtClean="0"/>
              <a:t>Outil de fonctionnement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fr-CA" altLang="fr-FR" sz="1800" b="1" dirty="0" smtClean="0"/>
              <a:t>Mission, vision, valeurs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fr-CA" altLang="fr-FR" sz="1800" b="1" dirty="0" smtClean="0"/>
              <a:t>Système d’encadrement (procédure d’encadrement)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fr-CA" altLang="fr-FR" sz="1800" b="1" dirty="0" smtClean="0"/>
              <a:t>Règles dans le centre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fr-CA" altLang="fr-FR" sz="1800" b="1" dirty="0" smtClean="0"/>
              <a:t>Politique d’absences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fr-CA" altLang="fr-FR" sz="1800" b="1" dirty="0" smtClean="0"/>
              <a:t>Politique pour la ponctualité</a:t>
            </a:r>
            <a:endParaRPr lang="fr-CA" altLang="fr-FR" sz="1800" b="1" dirty="0"/>
          </a:p>
        </p:txBody>
      </p:sp>
      <p:pic>
        <p:nvPicPr>
          <p:cNvPr id="125956" name="Picture 4" descr="Logo_sarca copie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7" y="5426081"/>
            <a:ext cx="2266951" cy="143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592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AutoShap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ctr"/>
            <a:r>
              <a:rPr lang="fr-CA" altLang="fr-FR" sz="4400" dirty="0" smtClean="0">
                <a:solidFill>
                  <a:srgbClr val="FF9900"/>
                </a:solidFill>
              </a:rPr>
              <a:t>Mythe ou réalité</a:t>
            </a:r>
            <a:endParaRPr lang="fr-CA" altLang="fr-FR" sz="4400" dirty="0">
              <a:solidFill>
                <a:srgbClr val="FF9900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38206" y="2362202"/>
            <a:ext cx="7982266" cy="4163142"/>
          </a:xfrm>
          <a:ln>
            <a:noFill/>
          </a:ln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fr-CA" altLang="fr-FR" b="1" dirty="0" smtClean="0"/>
              <a:t>Question 7</a:t>
            </a:r>
            <a:endParaRPr lang="fr-CA" altLang="fr-FR" sz="2400" b="1" dirty="0" smtClean="0"/>
          </a:p>
          <a:p>
            <a:pPr marL="0" indent="0">
              <a:buFont typeface="Wingdings" pitchFamily="2" charset="2"/>
              <a:buNone/>
            </a:pPr>
            <a:r>
              <a:rPr lang="fr-CA" altLang="fr-FR" sz="1600" b="1" dirty="0" smtClean="0"/>
              <a:t>Le </a:t>
            </a:r>
            <a:r>
              <a:rPr lang="fr-CA" altLang="fr-FR" sz="1600" b="1" dirty="0" smtClean="0">
                <a:solidFill>
                  <a:srgbClr val="0000FF"/>
                </a:solidFill>
              </a:rPr>
              <a:t>DEP</a:t>
            </a:r>
            <a:r>
              <a:rPr lang="fr-CA" altLang="fr-FR" sz="1600" b="1" dirty="0" smtClean="0"/>
              <a:t> permet d’accumuler des unités qui sont reconnues comme des unités de 5</a:t>
            </a:r>
            <a:r>
              <a:rPr lang="fr-CA" altLang="fr-FR" sz="1600" b="1" baseline="30000" dirty="0" smtClean="0"/>
              <a:t>e</a:t>
            </a:r>
            <a:r>
              <a:rPr lang="fr-CA" altLang="fr-FR" sz="1600" b="1" dirty="0" smtClean="0"/>
              <a:t> secondaire en FG.</a:t>
            </a:r>
            <a:endParaRPr lang="fr-CA" altLang="fr-FR" sz="1600" b="1" dirty="0"/>
          </a:p>
          <a:p>
            <a:pPr marL="0" indent="0" algn="ctr">
              <a:buFont typeface="Wingdings" pitchFamily="2" charset="2"/>
              <a:buNone/>
            </a:pPr>
            <a:endParaRPr lang="fr-CA" altLang="fr-FR" sz="1600" b="1" dirty="0" smtClean="0"/>
          </a:p>
          <a:p>
            <a:pPr marL="0" indent="0" algn="ctr">
              <a:buFont typeface="Wingdings" pitchFamily="2" charset="2"/>
              <a:buNone/>
            </a:pPr>
            <a:r>
              <a:rPr lang="fr-CA" altLang="fr-FR" sz="1600" b="1" dirty="0" smtClean="0"/>
              <a:t>Lorsque les matières suivantes sont réussies :</a:t>
            </a:r>
            <a:endParaRPr lang="fr-CA" altLang="fr-FR" sz="1600" b="1" dirty="0" smtClean="0">
              <a:solidFill>
                <a:srgbClr val="0000FF"/>
              </a:solidFill>
            </a:endParaRPr>
          </a:p>
          <a:p>
            <a:pPr marL="0" indent="0" algn="ctr">
              <a:buFont typeface="Wingdings" pitchFamily="2" charset="2"/>
              <a:buNone/>
            </a:pPr>
            <a:r>
              <a:rPr lang="fr-CA" altLang="fr-FR" sz="1600" b="1" dirty="0" smtClean="0">
                <a:solidFill>
                  <a:srgbClr val="0000FF"/>
                </a:solidFill>
              </a:rPr>
              <a:t>Français 4</a:t>
            </a:r>
            <a:r>
              <a:rPr lang="fr-CA" altLang="fr-FR" sz="1600" b="1" baseline="30000" dirty="0" smtClean="0">
                <a:solidFill>
                  <a:srgbClr val="0000FF"/>
                </a:solidFill>
              </a:rPr>
              <a:t>e</a:t>
            </a:r>
            <a:r>
              <a:rPr lang="fr-CA" altLang="fr-FR" sz="1600" b="1" dirty="0" smtClean="0">
                <a:solidFill>
                  <a:srgbClr val="0000FF"/>
                </a:solidFill>
              </a:rPr>
              <a:t> et 5</a:t>
            </a:r>
            <a:r>
              <a:rPr lang="fr-CA" altLang="fr-FR" sz="1600" b="1" baseline="30000" dirty="0" smtClean="0">
                <a:solidFill>
                  <a:srgbClr val="0000FF"/>
                </a:solidFill>
              </a:rPr>
              <a:t>e</a:t>
            </a:r>
            <a:r>
              <a:rPr lang="fr-CA" altLang="fr-FR" sz="1600" b="1" dirty="0" smtClean="0">
                <a:solidFill>
                  <a:srgbClr val="0000FF"/>
                </a:solidFill>
              </a:rPr>
              <a:t> secondaire</a:t>
            </a:r>
          </a:p>
          <a:p>
            <a:pPr marL="0" indent="0" algn="ctr">
              <a:buFont typeface="Wingdings" pitchFamily="2" charset="2"/>
              <a:buNone/>
            </a:pPr>
            <a:r>
              <a:rPr lang="fr-CA" altLang="fr-FR" sz="1600" b="1" dirty="0" smtClean="0">
                <a:solidFill>
                  <a:srgbClr val="0000FF"/>
                </a:solidFill>
              </a:rPr>
              <a:t>Mathématique 4</a:t>
            </a:r>
            <a:r>
              <a:rPr lang="fr-CA" altLang="fr-FR" sz="1600" b="1" baseline="30000" dirty="0" smtClean="0">
                <a:solidFill>
                  <a:srgbClr val="0000FF"/>
                </a:solidFill>
              </a:rPr>
              <a:t>e</a:t>
            </a:r>
            <a:r>
              <a:rPr lang="fr-CA" altLang="fr-FR" sz="1600" b="1" dirty="0" smtClean="0">
                <a:solidFill>
                  <a:srgbClr val="0000FF"/>
                </a:solidFill>
              </a:rPr>
              <a:t> secondaire</a:t>
            </a:r>
          </a:p>
          <a:p>
            <a:pPr marL="0" indent="0" algn="ctr">
              <a:buFont typeface="Wingdings" pitchFamily="2" charset="2"/>
              <a:buNone/>
            </a:pPr>
            <a:r>
              <a:rPr lang="fr-CA" altLang="fr-FR" sz="1600" b="1" dirty="0" smtClean="0">
                <a:solidFill>
                  <a:srgbClr val="0000FF"/>
                </a:solidFill>
              </a:rPr>
              <a:t>Anglais 4e et 5</a:t>
            </a:r>
            <a:r>
              <a:rPr lang="fr-CA" altLang="fr-FR" sz="1600" b="1" baseline="30000" dirty="0" smtClean="0">
                <a:solidFill>
                  <a:srgbClr val="0000FF"/>
                </a:solidFill>
              </a:rPr>
              <a:t>e</a:t>
            </a:r>
            <a:r>
              <a:rPr lang="fr-CA" altLang="fr-FR" sz="1600" b="1" dirty="0" smtClean="0">
                <a:solidFill>
                  <a:srgbClr val="0000FF"/>
                </a:solidFill>
              </a:rPr>
              <a:t> secondaire</a:t>
            </a:r>
          </a:p>
          <a:p>
            <a:pPr marL="0" indent="0" algn="ctr">
              <a:buFont typeface="Wingdings" pitchFamily="2" charset="2"/>
              <a:buNone/>
            </a:pPr>
            <a:r>
              <a:rPr lang="fr-CA" altLang="fr-FR" sz="2000" b="1" dirty="0" smtClean="0"/>
              <a:t>+</a:t>
            </a:r>
          </a:p>
          <a:p>
            <a:pPr marL="0" indent="0" algn="ctr">
              <a:buFont typeface="Wingdings" pitchFamily="2" charset="2"/>
              <a:buNone/>
            </a:pPr>
            <a:r>
              <a:rPr lang="fr-CA" altLang="fr-FR" sz="1600" b="1" dirty="0" smtClean="0">
                <a:solidFill>
                  <a:srgbClr val="0000FF"/>
                </a:solidFill>
              </a:rPr>
              <a:t>DEP</a:t>
            </a:r>
            <a:r>
              <a:rPr lang="fr-CA" altLang="fr-FR" sz="1600" b="1" dirty="0" smtClean="0"/>
              <a:t> réussi</a:t>
            </a:r>
          </a:p>
          <a:p>
            <a:pPr marL="0" indent="0" algn="ctr">
              <a:buFont typeface="Wingdings" pitchFamily="2" charset="2"/>
              <a:buNone/>
            </a:pPr>
            <a:r>
              <a:rPr lang="fr-CA" altLang="fr-FR" sz="1600" b="1" dirty="0" smtClean="0"/>
              <a:t>=</a:t>
            </a:r>
          </a:p>
          <a:p>
            <a:pPr marL="0" indent="0" algn="ctr">
              <a:buFont typeface="Wingdings" pitchFamily="2" charset="2"/>
              <a:buNone/>
            </a:pPr>
            <a:r>
              <a:rPr lang="fr-CA" altLang="fr-FR" sz="1600" b="1" dirty="0" smtClean="0">
                <a:solidFill>
                  <a:srgbClr val="0000FF"/>
                </a:solidFill>
              </a:rPr>
              <a:t>DES</a:t>
            </a:r>
          </a:p>
          <a:p>
            <a:pPr marL="0" indent="0">
              <a:buFont typeface="Wingdings" pitchFamily="2" charset="2"/>
              <a:buNone/>
            </a:pPr>
            <a:endParaRPr lang="fr-CA" altLang="fr-FR" sz="2000" b="1" dirty="0"/>
          </a:p>
        </p:txBody>
      </p:sp>
      <p:pic>
        <p:nvPicPr>
          <p:cNvPr id="125956" name="Picture 4" descr="Logo_sarca copie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7" y="5426081"/>
            <a:ext cx="2266951" cy="143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118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AutoShap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ctr"/>
            <a:r>
              <a:rPr lang="fr-CA" altLang="fr-FR" sz="4400" dirty="0" smtClean="0">
                <a:solidFill>
                  <a:srgbClr val="FF9900"/>
                </a:solidFill>
              </a:rPr>
              <a:t>Mythe ou réalité</a:t>
            </a:r>
            <a:endParaRPr lang="fr-CA" altLang="fr-FR" sz="4400" dirty="0">
              <a:solidFill>
                <a:srgbClr val="FF9900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38206" y="2362203"/>
            <a:ext cx="8054274" cy="2722982"/>
          </a:xfrm>
          <a:ln>
            <a:noFill/>
          </a:ln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fr-CA" altLang="fr-FR" b="1" dirty="0" smtClean="0"/>
              <a:t>Question 8</a:t>
            </a:r>
          </a:p>
          <a:p>
            <a:pPr marL="0" indent="0">
              <a:buFont typeface="Wingdings" pitchFamily="2" charset="2"/>
              <a:buNone/>
            </a:pPr>
            <a:endParaRPr lang="fr-CA" altLang="fr-FR" sz="24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fr-CA" altLang="fr-FR" sz="1600" b="1" dirty="0" smtClean="0"/>
              <a:t>Avoir la preuve de la réussite d’un niveau scolaire pour accéder au suivant</a:t>
            </a:r>
          </a:p>
          <a:p>
            <a:pPr>
              <a:buFont typeface="Wingdings" panose="05000000000000000000" pitchFamily="2" charset="2"/>
              <a:buChar char="v"/>
            </a:pPr>
            <a:endParaRPr lang="fr-CA" altLang="fr-FR" sz="16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fr-CA" altLang="fr-FR" sz="1600" b="1" dirty="0" smtClean="0"/>
              <a:t>Analyse du dossier scolaire par matière</a:t>
            </a:r>
          </a:p>
          <a:p>
            <a:pPr>
              <a:buFont typeface="Wingdings" panose="05000000000000000000" pitchFamily="2" charset="2"/>
              <a:buChar char="v"/>
            </a:pPr>
            <a:endParaRPr lang="fr-CA" altLang="fr-FR" sz="16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fr-CA" altLang="fr-FR" sz="1600" b="1" dirty="0" smtClean="0"/>
              <a:t>Il faut que le programme réussi corresponde à de la formation générale régulière</a:t>
            </a:r>
          </a:p>
          <a:p>
            <a:pPr>
              <a:buFont typeface="Wingdings" panose="05000000000000000000" pitchFamily="2" charset="2"/>
              <a:buChar char="v"/>
            </a:pPr>
            <a:endParaRPr lang="fr-CA" altLang="fr-FR" sz="1600" b="1" dirty="0" smtClean="0"/>
          </a:p>
          <a:p>
            <a:pPr marL="0" indent="0">
              <a:buFont typeface="Wingdings" pitchFamily="2" charset="2"/>
              <a:buNone/>
            </a:pPr>
            <a:endParaRPr lang="fr-CA" altLang="fr-FR" sz="2000" b="1" dirty="0"/>
          </a:p>
        </p:txBody>
      </p:sp>
      <p:pic>
        <p:nvPicPr>
          <p:cNvPr id="125956" name="Picture 4" descr="Logo_sarca copie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159" y="0"/>
            <a:ext cx="2266951" cy="143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/>
          <p:cNvSpPr txBox="1"/>
          <p:nvPr>
            <p:custDataLst>
              <p:tags r:id="rId4"/>
            </p:custDataLst>
          </p:nvPr>
        </p:nvSpPr>
        <p:spPr>
          <a:xfrm>
            <a:off x="971600" y="5301208"/>
            <a:ext cx="70640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4"/>
            <a:r>
              <a:rPr lang="fr-CA" sz="1600" dirty="0" smtClean="0"/>
              <a:t>Quelqu’un peut commencer sa formation :</a:t>
            </a:r>
          </a:p>
          <a:p>
            <a:pPr lvl="4"/>
            <a:endParaRPr lang="fr-CA" sz="1600" dirty="0" smtClean="0"/>
          </a:p>
          <a:p>
            <a:pPr marL="2114550" lvl="4" indent="-285750">
              <a:buFont typeface="Wingdings" panose="05000000000000000000" pitchFamily="2" charset="2"/>
              <a:buChar char="v"/>
            </a:pPr>
            <a:r>
              <a:rPr lang="fr-CA" sz="1600" dirty="0" smtClean="0"/>
              <a:t>En français de 3</a:t>
            </a:r>
            <a:r>
              <a:rPr lang="fr-CA" sz="1600" baseline="30000" dirty="0" smtClean="0"/>
              <a:t>e</a:t>
            </a:r>
            <a:r>
              <a:rPr lang="fr-CA" sz="1600" dirty="0" smtClean="0"/>
              <a:t> secondaire</a:t>
            </a:r>
          </a:p>
          <a:p>
            <a:pPr marL="2114550" lvl="4" indent="-285750">
              <a:buFont typeface="Wingdings" panose="05000000000000000000" pitchFamily="2" charset="2"/>
              <a:buChar char="v"/>
            </a:pPr>
            <a:r>
              <a:rPr lang="fr-CA" sz="1600" dirty="0" smtClean="0"/>
              <a:t>En anglais de 1</a:t>
            </a:r>
            <a:r>
              <a:rPr lang="fr-CA" sz="1600" baseline="30000" dirty="0" smtClean="0"/>
              <a:t>er</a:t>
            </a:r>
            <a:r>
              <a:rPr lang="fr-CA" sz="1600" dirty="0" smtClean="0"/>
              <a:t> secondaire </a:t>
            </a:r>
          </a:p>
          <a:p>
            <a:pPr marL="2114550" lvl="4" indent="-285750">
              <a:buFont typeface="Wingdings" panose="05000000000000000000" pitchFamily="2" charset="2"/>
              <a:buChar char="v"/>
            </a:pPr>
            <a:r>
              <a:rPr lang="fr-CA" sz="1600" dirty="0"/>
              <a:t>E</a:t>
            </a:r>
            <a:r>
              <a:rPr lang="fr-CA" sz="1600" dirty="0" smtClean="0"/>
              <a:t>n mathématique de 4</a:t>
            </a:r>
            <a:r>
              <a:rPr lang="fr-CA" sz="1600" baseline="30000" dirty="0" smtClean="0"/>
              <a:t>e</a:t>
            </a:r>
            <a:r>
              <a:rPr lang="fr-CA" sz="1600" dirty="0" smtClean="0"/>
              <a:t> secondaire</a:t>
            </a:r>
            <a:endParaRPr lang="fr-CA" sz="1600" dirty="0"/>
          </a:p>
        </p:txBody>
      </p:sp>
    </p:spTree>
    <p:extLst>
      <p:ext uri="{BB962C8B-B14F-4D97-AF65-F5344CB8AC3E}">
        <p14:creationId xmlns:p14="http://schemas.microsoft.com/office/powerpoint/2010/main" val="176118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AutoShap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ctr"/>
            <a:r>
              <a:rPr lang="fr-CA" altLang="fr-FR" sz="4400" dirty="0" smtClean="0">
                <a:solidFill>
                  <a:srgbClr val="FF9900"/>
                </a:solidFill>
              </a:rPr>
              <a:t>Mythe ou réalité</a:t>
            </a:r>
            <a:endParaRPr lang="fr-CA" altLang="fr-FR" sz="4400" dirty="0">
              <a:solidFill>
                <a:srgbClr val="FF9900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38206" y="2362202"/>
            <a:ext cx="7693025" cy="4235149"/>
          </a:xfrm>
          <a:ln>
            <a:noFill/>
          </a:ln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fr-CA" altLang="fr-FR" b="1" dirty="0" smtClean="0"/>
              <a:t>Question 9</a:t>
            </a:r>
          </a:p>
          <a:p>
            <a:pPr marL="0" indent="0">
              <a:buFont typeface="Wingdings" pitchFamily="2" charset="2"/>
              <a:buNone/>
            </a:pPr>
            <a:endParaRPr lang="fr-CA" altLang="fr-FR" sz="2400" b="1" dirty="0"/>
          </a:p>
          <a:p>
            <a:pPr marL="0" indent="0" algn="ctr">
              <a:buFont typeface="Wingdings" pitchFamily="2" charset="2"/>
              <a:buNone/>
            </a:pPr>
            <a:r>
              <a:rPr lang="fr-CA" altLang="fr-FR" sz="2000" b="1" dirty="0" smtClean="0"/>
              <a:t>Selon IMT en ligne </a:t>
            </a:r>
            <a:r>
              <a:rPr lang="fr-CA" altLang="fr-FR" sz="1100" b="1" dirty="0" smtClean="0"/>
              <a:t>le 30-09-2013 </a:t>
            </a:r>
          </a:p>
          <a:p>
            <a:pPr marL="0" indent="0" algn="ctr">
              <a:buFont typeface="Wingdings" pitchFamily="2" charset="2"/>
              <a:buNone/>
            </a:pPr>
            <a:r>
              <a:rPr lang="fr-CA" altLang="fr-FR" sz="1600" b="1" dirty="0" smtClean="0"/>
              <a:t>(</a:t>
            </a:r>
            <a:r>
              <a:rPr lang="fr-CA" altLang="fr-FR" sz="1100" b="1" dirty="0" smtClean="0"/>
              <a:t>information sur le marché du travail : Emploi-Québec</a:t>
            </a:r>
            <a:r>
              <a:rPr lang="fr-CA" altLang="fr-FR" sz="1600" b="1" dirty="0" smtClean="0"/>
              <a:t>) </a:t>
            </a:r>
          </a:p>
          <a:p>
            <a:pPr marL="0" indent="0">
              <a:buFont typeface="Wingdings" pitchFamily="2" charset="2"/>
              <a:buNone/>
            </a:pPr>
            <a:endParaRPr lang="fr-CA" altLang="fr-FR" sz="1600" b="1" dirty="0" smtClean="0"/>
          </a:p>
          <a:p>
            <a:pPr marL="0" indent="0">
              <a:buFont typeface="Wingdings" pitchFamily="2" charset="2"/>
              <a:buNone/>
            </a:pPr>
            <a:endParaRPr lang="fr-CA" altLang="fr-FR" sz="16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fr-CA" altLang="fr-FR" sz="1600" b="1" dirty="0" smtClean="0"/>
              <a:t>Électricien			gagne entre 20 $ et 33 $/l’heure</a:t>
            </a:r>
          </a:p>
          <a:p>
            <a:pPr marL="0" indent="0">
              <a:buFont typeface="Wingdings" pitchFamily="2" charset="2"/>
              <a:buNone/>
            </a:pPr>
            <a:endParaRPr lang="fr-CA" altLang="fr-FR" sz="16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fr-CA" altLang="fr-FR" sz="1600" b="1" dirty="0" smtClean="0"/>
              <a:t>Technicien en génie mécanique	gagne entre 20 $ et 35.99 $/l’heure</a:t>
            </a:r>
          </a:p>
          <a:p>
            <a:pPr marL="0" indent="0">
              <a:buFont typeface="Wingdings" pitchFamily="2" charset="2"/>
              <a:buNone/>
            </a:pPr>
            <a:endParaRPr lang="fr-CA" altLang="fr-FR" sz="1600" b="1" dirty="0" smtClean="0"/>
          </a:p>
          <a:p>
            <a:pPr marL="0" indent="0">
              <a:buFont typeface="Wingdings" pitchFamily="2" charset="2"/>
              <a:buNone/>
            </a:pPr>
            <a:endParaRPr lang="fr-CA" altLang="fr-FR" sz="1600" b="1" dirty="0" smtClean="0"/>
          </a:p>
          <a:p>
            <a:pPr marL="0" indent="0">
              <a:buFont typeface="Wingdings" pitchFamily="2" charset="2"/>
              <a:buNone/>
            </a:pPr>
            <a:endParaRPr lang="fr-CA" altLang="fr-FR" sz="2000" b="1" dirty="0"/>
          </a:p>
        </p:txBody>
      </p:sp>
      <p:pic>
        <p:nvPicPr>
          <p:cNvPr id="125956" name="Picture 4" descr="Logo_sarca copie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"/>
            <a:ext cx="1762895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914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AutoShap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ctr"/>
            <a:r>
              <a:rPr lang="fr-CA" altLang="fr-FR" sz="4400" dirty="0" smtClean="0">
                <a:solidFill>
                  <a:srgbClr val="FF9900"/>
                </a:solidFill>
              </a:rPr>
              <a:t>Mythe ou réalité</a:t>
            </a:r>
            <a:endParaRPr lang="fr-CA" altLang="fr-FR" sz="4400" dirty="0">
              <a:solidFill>
                <a:srgbClr val="FF9900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38206" y="2362202"/>
            <a:ext cx="7693025" cy="4235149"/>
          </a:xfrm>
          <a:ln>
            <a:noFill/>
          </a:ln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fr-CA" altLang="fr-FR" b="1" dirty="0" smtClean="0"/>
              <a:t>Question 10</a:t>
            </a:r>
            <a:endParaRPr lang="fr-CA" altLang="fr-FR" sz="2400" b="1" dirty="0"/>
          </a:p>
          <a:p>
            <a:pPr marL="0" indent="0" algn="ctr">
              <a:buFont typeface="Wingdings" pitchFamily="2" charset="2"/>
              <a:buNone/>
            </a:pPr>
            <a:endParaRPr lang="fr-CA" altLang="fr-FR" sz="20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fr-CA" altLang="fr-FR" sz="1600" b="1" dirty="0" smtClean="0"/>
              <a:t>Le diplôme est le même</a:t>
            </a:r>
          </a:p>
          <a:p>
            <a:pPr>
              <a:buFont typeface="Wingdings" panose="05000000000000000000" pitchFamily="2" charset="2"/>
              <a:buChar char="v"/>
            </a:pPr>
            <a:endParaRPr lang="fr-CA" altLang="fr-FR" sz="16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fr-CA" altLang="fr-FR" sz="1600" b="1" dirty="0" smtClean="0"/>
              <a:t>Les exigences sont pratiquement les mêmes</a:t>
            </a:r>
          </a:p>
          <a:p>
            <a:pPr>
              <a:buFont typeface="Wingdings" panose="05000000000000000000" pitchFamily="2" charset="2"/>
              <a:buChar char="v"/>
            </a:pPr>
            <a:endParaRPr lang="fr-CA" altLang="fr-FR" sz="16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fr-CA" altLang="fr-FR" sz="1600" b="1" dirty="0" smtClean="0"/>
              <a:t>Le dossier des élèves de la FGA est évalué comme celui des élèves provenant du secondaire donc au même titre que ceux qui proviennent du secteur des jeunes</a:t>
            </a:r>
          </a:p>
          <a:p>
            <a:pPr marL="0" indent="0">
              <a:buFont typeface="Wingdings" pitchFamily="2" charset="2"/>
              <a:buNone/>
            </a:pPr>
            <a:endParaRPr lang="fr-CA" altLang="fr-FR" sz="2000" b="1" dirty="0"/>
          </a:p>
        </p:txBody>
      </p:sp>
      <p:pic>
        <p:nvPicPr>
          <p:cNvPr id="125956" name="Picture 4" descr="Logo_sarca copie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159" y="0"/>
            <a:ext cx="2266951" cy="143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973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AutoShap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ctr"/>
            <a:r>
              <a:rPr lang="fr-CA" altLang="fr-FR" sz="4400" dirty="0" smtClean="0">
                <a:solidFill>
                  <a:srgbClr val="FF9900"/>
                </a:solidFill>
              </a:rPr>
              <a:t>Mythe ou réalité</a:t>
            </a:r>
            <a:endParaRPr lang="fr-CA" altLang="fr-FR" sz="4400" dirty="0">
              <a:solidFill>
                <a:srgbClr val="FF9900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38206" y="2362202"/>
            <a:ext cx="7693025" cy="4235149"/>
          </a:xfrm>
          <a:ln>
            <a:noFill/>
          </a:ln>
        </p:spPr>
        <p:txBody>
          <a:bodyPr/>
          <a:lstStyle/>
          <a:p>
            <a:pPr marL="0" indent="0">
              <a:buFont typeface="Wingdings" pitchFamily="2" charset="2"/>
              <a:buNone/>
            </a:pPr>
            <a:endParaRPr lang="fr-CA" altLang="fr-FR" sz="2000" b="1" dirty="0" smtClean="0"/>
          </a:p>
          <a:p>
            <a:pPr marL="0" indent="0">
              <a:buFont typeface="Wingdings" pitchFamily="2" charset="2"/>
              <a:buNone/>
            </a:pPr>
            <a:endParaRPr lang="fr-CA" altLang="fr-FR" sz="2000" b="1" dirty="0"/>
          </a:p>
          <a:p>
            <a:pPr marL="0" indent="0" algn="ctr">
              <a:buFont typeface="Wingdings" pitchFamily="2" charset="2"/>
              <a:buNone/>
            </a:pPr>
            <a:endParaRPr lang="fr-CA" altLang="fr-FR" sz="4000" b="1" dirty="0" smtClean="0"/>
          </a:p>
          <a:p>
            <a:pPr marL="0" indent="0" algn="ctr">
              <a:buFont typeface="Wingdings" pitchFamily="2" charset="2"/>
              <a:buNone/>
            </a:pPr>
            <a:r>
              <a:rPr lang="fr-CA" altLang="fr-FR" sz="4000" b="1" smtClean="0"/>
              <a:t>Réponses </a:t>
            </a:r>
            <a:r>
              <a:rPr lang="fr-CA" altLang="fr-FR" sz="4000" b="1" dirty="0" smtClean="0"/>
              <a:t>à vos questions</a:t>
            </a:r>
            <a:endParaRPr lang="fr-CA" altLang="fr-FR" sz="4000" b="1" dirty="0"/>
          </a:p>
        </p:txBody>
      </p:sp>
      <p:pic>
        <p:nvPicPr>
          <p:cNvPr id="125956" name="Picture 4" descr="Logo_sarca copie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159" y="0"/>
            <a:ext cx="2266951" cy="143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498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522" name="Picture 2" descr="Logo_sarca copie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1" y="2349506"/>
            <a:ext cx="6769100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523" name="AutoShape 3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825501" y="980728"/>
            <a:ext cx="7924800" cy="1143000"/>
          </a:xfrm>
        </p:spPr>
        <p:txBody>
          <a:bodyPr/>
          <a:lstStyle/>
          <a:p>
            <a:pPr algn="ctr"/>
            <a:r>
              <a:rPr lang="fr-CA" altLang="fr-FR" sz="4400" dirty="0">
                <a:solidFill>
                  <a:srgbClr val="FF9900"/>
                </a:solidFill>
              </a:rPr>
              <a:t>Commission scolaire De La Jonquière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AutoShap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024511" y="10555"/>
            <a:ext cx="6859860" cy="1772816"/>
          </a:xfrm>
        </p:spPr>
        <p:txBody>
          <a:bodyPr/>
          <a:lstStyle/>
          <a:p>
            <a:pPr algn="ctr"/>
            <a:r>
              <a:rPr lang="fr-CA" altLang="fr-FR" sz="4400" dirty="0" smtClean="0">
                <a:solidFill>
                  <a:srgbClr val="FF9900"/>
                </a:solidFill>
              </a:rPr>
              <a:t>SARCA</a:t>
            </a:r>
            <a:endParaRPr lang="fr-CA" altLang="fr-FR" sz="4400" dirty="0">
              <a:solidFill>
                <a:srgbClr val="FF9900"/>
              </a:solidFill>
            </a:endParaRP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27088" y="2348880"/>
            <a:ext cx="5257080" cy="2808312"/>
          </a:xfrm>
        </p:spPr>
        <p:txBody>
          <a:bodyPr/>
          <a:lstStyle/>
          <a:p>
            <a:pPr marL="381000" indent="-381000">
              <a:lnSpc>
                <a:spcPct val="160000"/>
              </a:lnSpc>
              <a:buFont typeface="Wingdings" pitchFamily="2" charset="2"/>
              <a:buAutoNum type="arabicPeriod"/>
            </a:pPr>
            <a:r>
              <a:rPr lang="fr-CA" altLang="fr-FR" sz="2000" dirty="0" smtClean="0"/>
              <a:t>Services d’accueil</a:t>
            </a:r>
          </a:p>
          <a:p>
            <a:pPr marL="381000" indent="-381000">
              <a:lnSpc>
                <a:spcPct val="160000"/>
              </a:lnSpc>
              <a:buFont typeface="Wingdings" pitchFamily="2" charset="2"/>
              <a:buAutoNum type="arabicPeriod"/>
            </a:pPr>
            <a:r>
              <a:rPr lang="fr-CA" altLang="fr-FR" sz="2000" dirty="0" smtClean="0"/>
              <a:t>Référence</a:t>
            </a:r>
          </a:p>
          <a:p>
            <a:pPr marL="381000" indent="-381000">
              <a:lnSpc>
                <a:spcPct val="160000"/>
              </a:lnSpc>
              <a:buFont typeface="Wingdings" pitchFamily="2" charset="2"/>
              <a:buAutoNum type="arabicPeriod"/>
            </a:pPr>
            <a:r>
              <a:rPr lang="fr-CA" altLang="fr-FR" sz="2000" dirty="0" smtClean="0"/>
              <a:t>Conseil</a:t>
            </a:r>
          </a:p>
          <a:p>
            <a:pPr marL="381000" indent="-381000">
              <a:lnSpc>
                <a:spcPct val="160000"/>
              </a:lnSpc>
              <a:buFont typeface="Wingdings" pitchFamily="2" charset="2"/>
              <a:buAutoNum type="arabicPeriod"/>
            </a:pPr>
            <a:r>
              <a:rPr lang="fr-CA" altLang="fr-FR" sz="2000" dirty="0" smtClean="0"/>
              <a:t>Accompagnement</a:t>
            </a:r>
          </a:p>
          <a:p>
            <a:pPr marL="0" indent="0">
              <a:lnSpc>
                <a:spcPct val="160000"/>
              </a:lnSpc>
              <a:buNone/>
            </a:pPr>
            <a:endParaRPr lang="fr-CA" altLang="fr-FR" sz="1600" dirty="0" smtClean="0"/>
          </a:p>
          <a:p>
            <a:pPr marL="0" indent="0">
              <a:lnSpc>
                <a:spcPct val="160000"/>
              </a:lnSpc>
              <a:buNone/>
            </a:pPr>
            <a:endParaRPr lang="fr-CA" altLang="fr-FR" sz="1600" dirty="0" smtClean="0"/>
          </a:p>
        </p:txBody>
      </p:sp>
      <p:sp>
        <p:nvSpPr>
          <p:cNvPr id="3" name="ZoneTexte 2"/>
          <p:cNvSpPr txBox="1"/>
          <p:nvPr>
            <p:custDataLst>
              <p:tags r:id="rId3"/>
            </p:custDataLst>
          </p:nvPr>
        </p:nvSpPr>
        <p:spPr>
          <a:xfrm>
            <a:off x="755576" y="5157192"/>
            <a:ext cx="792088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fr-CA" altLang="fr-FR" sz="1400" dirty="0" smtClean="0"/>
              <a:t>Ce sont les services d’accueil pour les adultes à la commission scolaire 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fr-CA" altLang="fr-FR" sz="1200" dirty="0" smtClean="0"/>
              <a:t>Centre de formation générale des adultes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fr-CA" altLang="fr-FR" sz="1200" dirty="0" smtClean="0"/>
              <a:t>Centre de formation professionnelle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fr-CA" altLang="fr-FR" sz="1200" dirty="0" smtClean="0"/>
              <a:t>Centre des services aux entreprises</a:t>
            </a:r>
          </a:p>
          <a:p>
            <a:endParaRPr lang="fr-C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32" name="Picture 4" descr="Logo_sarca copie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805264"/>
            <a:ext cx="2051720" cy="1052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9330" name="AutoShap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755651" y="692156"/>
            <a:ext cx="7924800" cy="1052513"/>
          </a:xfrm>
        </p:spPr>
        <p:txBody>
          <a:bodyPr/>
          <a:lstStyle/>
          <a:p>
            <a:pPr algn="ctr"/>
            <a:r>
              <a:rPr lang="fr-CA" altLang="fr-FR" sz="4400" dirty="0" smtClean="0">
                <a:solidFill>
                  <a:srgbClr val="FF9900"/>
                </a:solidFill>
              </a:rPr>
              <a:t>Plan de la présentation</a:t>
            </a:r>
            <a:endParaRPr lang="fr-CA" altLang="fr-FR" sz="4400" dirty="0">
              <a:solidFill>
                <a:srgbClr val="FF9900"/>
              </a:solidFill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27096" y="2492897"/>
            <a:ext cx="7693025" cy="3384376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fr-CA" altLang="fr-FR" sz="2400" dirty="0" smtClean="0"/>
              <a:t>Les abréviations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fr-CA" altLang="fr-FR" sz="2400" dirty="0" smtClean="0"/>
              <a:t>DES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fr-CA" altLang="fr-FR" sz="2400" dirty="0" smtClean="0"/>
              <a:t>RAC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fr-CA" altLang="fr-FR" sz="2400" dirty="0" smtClean="0"/>
              <a:t>Mythe ou réalité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fr-CA" altLang="fr-FR" sz="2400" dirty="0" smtClean="0"/>
              <a:t>Réponses à vos questions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endParaRPr lang="fr-CA" altLang="fr-FR" sz="2400" dirty="0"/>
          </a:p>
          <a:p>
            <a:pPr marL="0" indent="0">
              <a:lnSpc>
                <a:spcPct val="90000"/>
              </a:lnSpc>
              <a:buNone/>
            </a:pPr>
            <a:endParaRPr lang="fr-CA" altLang="fr-FR" sz="1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4" name="Picture 2" descr="Logo_sarca copie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1" y="5445230"/>
            <a:ext cx="2267075" cy="1223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0356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115616" y="1052742"/>
            <a:ext cx="6624637" cy="5329237"/>
          </a:xfrm>
        </p:spPr>
        <p:txBody>
          <a:bodyPr/>
          <a:lstStyle/>
          <a:p>
            <a:endParaRPr lang="fr-CA" altLang="fr-FR" sz="1800" dirty="0">
              <a:solidFill>
                <a:schemeClr val="tx1"/>
              </a:solidFill>
            </a:endParaRPr>
          </a:p>
          <a:p>
            <a:endParaRPr lang="fr-CA" altLang="fr-FR" sz="1800" dirty="0">
              <a:solidFill>
                <a:schemeClr val="tx1"/>
              </a:solidFill>
            </a:endParaRPr>
          </a:p>
          <a:p>
            <a:endParaRPr lang="fr-CA" altLang="fr-FR" sz="1800" dirty="0">
              <a:solidFill>
                <a:schemeClr val="tx1"/>
              </a:solidFill>
            </a:endParaRPr>
          </a:p>
          <a:p>
            <a:endParaRPr lang="fr-CA" altLang="fr-FR" sz="1800" dirty="0">
              <a:solidFill>
                <a:schemeClr val="tx1"/>
              </a:solidFill>
            </a:endParaRPr>
          </a:p>
          <a:p>
            <a:endParaRPr lang="fr-CA" altLang="fr-FR" sz="1800" dirty="0">
              <a:solidFill>
                <a:schemeClr val="tx1"/>
              </a:solidFill>
            </a:endParaRPr>
          </a:p>
          <a:p>
            <a:endParaRPr lang="fr-CA" altLang="fr-FR" sz="1800" dirty="0">
              <a:solidFill>
                <a:schemeClr val="tx1"/>
              </a:solidFill>
            </a:endParaRPr>
          </a:p>
          <a:p>
            <a:endParaRPr lang="fr-CA" altLang="fr-FR" sz="1800" dirty="0">
              <a:solidFill>
                <a:schemeClr val="tx1"/>
              </a:solidFill>
            </a:endParaRPr>
          </a:p>
          <a:p>
            <a:endParaRPr lang="fr-CA" altLang="fr-FR" sz="1800" dirty="0">
              <a:solidFill>
                <a:schemeClr val="tx1"/>
              </a:solidFill>
            </a:endParaRPr>
          </a:p>
          <a:p>
            <a:endParaRPr lang="fr-CA" altLang="fr-FR" sz="1800" dirty="0">
              <a:solidFill>
                <a:schemeClr val="tx1"/>
              </a:solidFill>
            </a:endParaRPr>
          </a:p>
          <a:p>
            <a:endParaRPr lang="fr-CA" altLang="fr-FR" sz="1800" dirty="0">
              <a:solidFill>
                <a:schemeClr val="tx1"/>
              </a:solidFill>
            </a:endParaRPr>
          </a:p>
          <a:p>
            <a:endParaRPr lang="fr-CA" altLang="fr-FR" sz="1800" dirty="0">
              <a:solidFill>
                <a:schemeClr val="tx1"/>
              </a:solidFill>
            </a:endParaRPr>
          </a:p>
          <a:p>
            <a:endParaRPr lang="fr-CA" altLang="fr-FR" sz="1800" dirty="0">
              <a:solidFill>
                <a:schemeClr val="tx1"/>
              </a:solidFill>
            </a:endParaRPr>
          </a:p>
          <a:p>
            <a:r>
              <a:rPr lang="fr-CA" altLang="fr-FR" sz="1800" dirty="0">
                <a:solidFill>
                  <a:schemeClr val="tx1"/>
                </a:solidFill>
              </a:rPr>
              <a:t>		           </a:t>
            </a:r>
          </a:p>
          <a:p>
            <a:endParaRPr lang="fr-CA" altLang="fr-FR" sz="1800" dirty="0">
              <a:solidFill>
                <a:schemeClr val="tx1"/>
              </a:solidFill>
            </a:endParaRPr>
          </a:p>
        </p:txBody>
      </p:sp>
      <p:sp>
        <p:nvSpPr>
          <p:cNvPr id="100357" name="Text Box 5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12065" y="2080346"/>
            <a:ext cx="7921127" cy="2708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spcBef>
                <a:spcPct val="50000"/>
              </a:spcBef>
            </a:pPr>
            <a:endParaRPr lang="fr-CA" altLang="fr-FR" sz="2000" dirty="0" smtClean="0"/>
          </a:p>
          <a:p>
            <a:pPr marL="0" indent="0" algn="ctr">
              <a:spcBef>
                <a:spcPct val="50000"/>
              </a:spcBef>
            </a:pPr>
            <a:r>
              <a:rPr lang="fr-CA" altLang="fr-FR" sz="4800" dirty="0"/>
              <a:t>L</a:t>
            </a:r>
            <a:r>
              <a:rPr lang="fr-CA" altLang="fr-FR" sz="4800" dirty="0" smtClean="0"/>
              <a:t>es questions qui vous sont venues en tête</a:t>
            </a:r>
            <a:endParaRPr lang="fr-CA" altLang="fr-FR" sz="4800" b="1" dirty="0"/>
          </a:p>
          <a:p>
            <a:pPr>
              <a:spcBef>
                <a:spcPct val="50000"/>
              </a:spcBef>
              <a:buFontTx/>
              <a:buChar char="•"/>
            </a:pPr>
            <a:endParaRPr lang="fr-CA" altLang="fr-FR" sz="2000" b="1" dirty="0"/>
          </a:p>
        </p:txBody>
      </p:sp>
      <p:pic>
        <p:nvPicPr>
          <p:cNvPr id="100360" name="Picture 8" descr="C:\Users\sonia.cote.ADMIN\AppData\Local\Microsoft\Windows\Temporary Internet Files\Content.IE5\O262KSDW\MC900371076[1].wmf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9966" y="301664"/>
            <a:ext cx="1836457" cy="1803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32" name="Picture 4" descr="Logo_sarca copie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2046" y="116632"/>
            <a:ext cx="1275929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9330" name="AutoShap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755651" y="476678"/>
            <a:ext cx="7924800" cy="1152127"/>
          </a:xfrm>
        </p:spPr>
        <p:txBody>
          <a:bodyPr/>
          <a:lstStyle/>
          <a:p>
            <a:pPr algn="ctr"/>
            <a:r>
              <a:rPr lang="fr-CA" altLang="fr-FR" sz="4400" dirty="0" smtClean="0">
                <a:solidFill>
                  <a:srgbClr val="FF9900"/>
                </a:solidFill>
              </a:rPr>
              <a:t>Abréviations</a:t>
            </a:r>
            <a:endParaRPr lang="fr-CA" altLang="fr-FR" sz="4400" dirty="0">
              <a:solidFill>
                <a:srgbClr val="FF9900"/>
              </a:solidFill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99600" y="2348881"/>
            <a:ext cx="7693025" cy="720080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None/>
            </a:pPr>
            <a:r>
              <a:rPr lang="fr-CA" altLang="fr-FR" sz="3200" dirty="0" smtClean="0">
                <a:solidFill>
                  <a:srgbClr val="002060"/>
                </a:solidFill>
              </a:rPr>
              <a:t>C’est à s’y perdre!</a:t>
            </a:r>
            <a:endParaRPr lang="fr-CA" altLang="fr-FR" sz="3200" dirty="0">
              <a:solidFill>
                <a:srgbClr val="00206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fr-CA" altLang="fr-FR" sz="1600" dirty="0" smtClean="0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55582" y="5949280"/>
            <a:ext cx="6696745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fr-CA" altLang="fr-FR" sz="1200" kern="0" dirty="0" smtClean="0"/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fr-CA" altLang="fr-FR" sz="1200" kern="0" dirty="0" smtClean="0"/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fr-CA" altLang="fr-FR" sz="1200" kern="0" dirty="0"/>
              <a:t>*</a:t>
            </a:r>
            <a:r>
              <a:rPr lang="fr-CA" altLang="fr-FR" sz="1200" kern="0" dirty="0" smtClean="0"/>
              <a:t>Voir lexique</a:t>
            </a:r>
            <a:endParaRPr lang="fr-CA" altLang="fr-FR" sz="1200" kern="0" dirty="0"/>
          </a:p>
        </p:txBody>
      </p:sp>
      <p:sp>
        <p:nvSpPr>
          <p:cNvPr id="8" name="Zone de texte 7"/>
          <p:cNvSpPr txBox="1"/>
          <p:nvPr/>
        </p:nvSpPr>
        <p:spPr>
          <a:xfrm>
            <a:off x="6612551" y="3738836"/>
            <a:ext cx="878205" cy="97345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CA" sz="3600" b="1" dirty="0">
                <a:ln>
                  <a:noFill/>
                </a:ln>
                <a:gradFill>
                  <a:gsLst>
                    <a:gs pos="0">
                      <a:srgbClr val="FFA260"/>
                    </a:gs>
                    <a:gs pos="25000">
                      <a:srgbClr val="FF9E55"/>
                    </a:gs>
                    <a:gs pos="50000">
                      <a:srgbClr val="F38D3A"/>
                    </a:gs>
                    <a:gs pos="75000">
                      <a:srgbClr val="FF9E55"/>
                    </a:gs>
                    <a:gs pos="100000">
                      <a:srgbClr val="FFA260"/>
                    </a:gs>
                  </a:gsLst>
                  <a:lin ang="5400000" scaled="0"/>
                </a:gradFill>
                <a:effectLst>
                  <a:outerShdw blurRad="79997" dist="40005" dir="5040000" algn="tl">
                    <a:srgbClr val="000000">
                      <a:alpha val="30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CFP</a:t>
            </a:r>
            <a:endParaRPr lang="fr-CA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9" name="Zone de texte 2"/>
          <p:cNvSpPr txBox="1"/>
          <p:nvPr/>
        </p:nvSpPr>
        <p:spPr>
          <a:xfrm>
            <a:off x="3059832" y="3450594"/>
            <a:ext cx="1200785" cy="99123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CA" sz="3600" b="1" cap="all">
                <a:ln>
                  <a:noFill/>
                </a:ln>
                <a:gradFill>
                  <a:gsLst>
                    <a:gs pos="0">
                      <a:srgbClr val="7293C9"/>
                    </a:gs>
                    <a:gs pos="49000">
                      <a:srgbClr val="4B78BB"/>
                    </a:gs>
                    <a:gs pos="50000">
                      <a:srgbClr val="3268A9"/>
                    </a:gs>
                    <a:gs pos="92000">
                      <a:srgbClr val="2F5C92"/>
                    </a:gs>
                    <a:gs pos="100000">
                      <a:srgbClr val="2E5B90"/>
                    </a:gs>
                  </a:gsLst>
                  <a:lin ang="5400000" scaled="0"/>
                </a:gradFill>
                <a:effectLst>
                  <a:reflection blurRad="12700" stA="50000" endPos="50000" dist="5004" dir="5400000" sy="-100000"/>
                </a:effectLst>
                <a:latin typeface="Calibri"/>
                <a:ea typeface="Calibri"/>
                <a:cs typeface="Times New Roman"/>
              </a:rPr>
              <a:t>AENS</a:t>
            </a:r>
            <a:endParaRPr lang="fr-CA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0" name="Zone de texte 1"/>
          <p:cNvSpPr txBox="1"/>
          <p:nvPr/>
        </p:nvSpPr>
        <p:spPr>
          <a:xfrm>
            <a:off x="3995936" y="4394630"/>
            <a:ext cx="1085850" cy="97345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CA" sz="3600" b="1" dirty="0">
                <a:ln>
                  <a:noFill/>
                </a:ln>
                <a:gradFill>
                  <a:gsLst>
                    <a:gs pos="0">
                      <a:srgbClr val="FFA260"/>
                    </a:gs>
                    <a:gs pos="25000">
                      <a:srgbClr val="FF9E55"/>
                    </a:gs>
                    <a:gs pos="50000">
                      <a:srgbClr val="F38D3A"/>
                    </a:gs>
                    <a:gs pos="75000">
                      <a:srgbClr val="FF9E55"/>
                    </a:gs>
                    <a:gs pos="100000">
                      <a:srgbClr val="FFA260"/>
                    </a:gs>
                  </a:gsLst>
                  <a:lin ang="5400000" scaled="0"/>
                </a:gradFill>
                <a:effectLst>
                  <a:outerShdw blurRad="79997" dist="40005" dir="5040000" algn="tl">
                    <a:srgbClr val="000000">
                      <a:alpha val="30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AEC</a:t>
            </a:r>
            <a:endParaRPr lang="fr-CA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1" name="Zone de texte 3"/>
          <p:cNvSpPr txBox="1"/>
          <p:nvPr/>
        </p:nvSpPr>
        <p:spPr>
          <a:xfrm>
            <a:off x="1618600" y="4219833"/>
            <a:ext cx="926465" cy="97345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CA" sz="3600" b="1" dirty="0">
                <a:ln>
                  <a:noFill/>
                </a:ln>
                <a:gradFill>
                  <a:gsLst>
                    <a:gs pos="0">
                      <a:srgbClr val="FFA260"/>
                    </a:gs>
                    <a:gs pos="25000">
                      <a:srgbClr val="FF9E55"/>
                    </a:gs>
                    <a:gs pos="50000">
                      <a:srgbClr val="F38D3A"/>
                    </a:gs>
                    <a:gs pos="75000">
                      <a:srgbClr val="FF9E55"/>
                    </a:gs>
                    <a:gs pos="100000">
                      <a:srgbClr val="FFA260"/>
                    </a:gs>
                  </a:gsLst>
                  <a:lin ang="5400000" scaled="0"/>
                </a:gradFill>
                <a:effectLst>
                  <a:outerShdw blurRad="79997" dist="40005" dir="5040000" algn="tl">
                    <a:srgbClr val="000000">
                      <a:alpha val="30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AEP</a:t>
            </a:r>
            <a:endParaRPr lang="fr-CA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Zone de texte 4"/>
          <p:cNvSpPr txBox="1"/>
          <p:nvPr/>
        </p:nvSpPr>
        <p:spPr>
          <a:xfrm>
            <a:off x="5368394" y="2974668"/>
            <a:ext cx="919480" cy="99123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CA" sz="3600" b="1" cap="all" dirty="0">
                <a:ln>
                  <a:noFill/>
                </a:ln>
                <a:gradFill>
                  <a:gsLst>
                    <a:gs pos="0">
                      <a:srgbClr val="7293C9"/>
                    </a:gs>
                    <a:gs pos="49000">
                      <a:srgbClr val="4B78BB"/>
                    </a:gs>
                    <a:gs pos="50000">
                      <a:srgbClr val="3268A9"/>
                    </a:gs>
                    <a:gs pos="92000">
                      <a:srgbClr val="2F5C92"/>
                    </a:gs>
                    <a:gs pos="100000">
                      <a:srgbClr val="2E5B90"/>
                    </a:gs>
                  </a:gsLst>
                  <a:lin ang="5400000" scaled="0"/>
                </a:gradFill>
                <a:effectLst>
                  <a:reflection blurRad="12700" stA="50000" endPos="50000" dist="5004" dir="5400000" sy="-100000"/>
                </a:effectLst>
                <a:latin typeface="Calibri"/>
                <a:ea typeface="Calibri"/>
                <a:cs typeface="Times New Roman"/>
              </a:rPr>
              <a:t>ASP</a:t>
            </a:r>
            <a:endParaRPr lang="fr-CA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Zone de texte 13"/>
          <p:cNvSpPr txBox="1"/>
          <p:nvPr/>
        </p:nvSpPr>
        <p:spPr>
          <a:xfrm>
            <a:off x="1371441" y="3039433"/>
            <a:ext cx="959485" cy="97345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CA" sz="3600" b="1">
                <a:ln>
                  <a:noFill/>
                </a:ln>
                <a:gradFill>
                  <a:gsLst>
                    <a:gs pos="0">
                      <a:srgbClr val="FFA260"/>
                    </a:gs>
                    <a:gs pos="25000">
                      <a:srgbClr val="FF9E55"/>
                    </a:gs>
                    <a:gs pos="50000">
                      <a:srgbClr val="F38D3A"/>
                    </a:gs>
                    <a:gs pos="75000">
                      <a:srgbClr val="FF9E55"/>
                    </a:gs>
                    <a:gs pos="100000">
                      <a:srgbClr val="FFA260"/>
                    </a:gs>
                  </a:gsLst>
                  <a:lin ang="5400000" scaled="0"/>
                </a:gradFill>
                <a:effectLst>
                  <a:outerShdw blurRad="79997" dist="40005" dir="5040000" algn="tl">
                    <a:srgbClr val="000000">
                      <a:alpha val="30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RAC</a:t>
            </a:r>
            <a:endParaRPr lang="fr-CA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5" name="Zone de texte 6"/>
          <p:cNvSpPr txBox="1"/>
          <p:nvPr/>
        </p:nvSpPr>
        <p:spPr>
          <a:xfrm>
            <a:off x="6451262" y="4967253"/>
            <a:ext cx="1200785" cy="99123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CA" sz="3600" b="1" cap="all" dirty="0">
                <a:ln>
                  <a:noFill/>
                </a:ln>
                <a:gradFill>
                  <a:gsLst>
                    <a:gs pos="0">
                      <a:srgbClr val="7293C9"/>
                    </a:gs>
                    <a:gs pos="49000">
                      <a:srgbClr val="4B78BB"/>
                    </a:gs>
                    <a:gs pos="50000">
                      <a:srgbClr val="3268A9"/>
                    </a:gs>
                    <a:gs pos="92000">
                      <a:srgbClr val="2F5C92"/>
                    </a:gs>
                    <a:gs pos="100000">
                      <a:srgbClr val="2E5B90"/>
                    </a:gs>
                  </a:gsLst>
                  <a:lin ang="5400000" scaled="0"/>
                </a:gradFill>
                <a:effectLst>
                  <a:reflection blurRad="12700" stA="50000" endPos="50000" dist="5004" dir="5400000" sy="-100000"/>
                </a:effectLst>
                <a:latin typeface="Calibri"/>
                <a:ea typeface="Calibri"/>
                <a:cs typeface="Times New Roman"/>
              </a:rPr>
              <a:t>BACC</a:t>
            </a:r>
            <a:endParaRPr lang="fr-CA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Zone de texte 5"/>
          <p:cNvSpPr txBox="1"/>
          <p:nvPr/>
        </p:nvSpPr>
        <p:spPr>
          <a:xfrm>
            <a:off x="7489106" y="2780928"/>
            <a:ext cx="1203325" cy="97345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CA" sz="3600" b="1" dirty="0">
                <a:ln>
                  <a:noFill/>
                </a:ln>
                <a:gradFill>
                  <a:gsLst>
                    <a:gs pos="0">
                      <a:srgbClr val="FFA260"/>
                    </a:gs>
                    <a:gs pos="25000">
                      <a:srgbClr val="FF9E55"/>
                    </a:gs>
                    <a:gs pos="50000">
                      <a:srgbClr val="F38D3A"/>
                    </a:gs>
                    <a:gs pos="75000">
                      <a:srgbClr val="FF9E55"/>
                    </a:gs>
                    <a:gs pos="100000">
                      <a:srgbClr val="FFA260"/>
                    </a:gs>
                  </a:gsLst>
                  <a:lin ang="5400000" scaled="0"/>
                </a:gradFill>
                <a:effectLst>
                  <a:outerShdw blurRad="79997" dist="40005" dir="5040000" algn="tl">
                    <a:srgbClr val="000000">
                      <a:alpha val="30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CFGA</a:t>
            </a:r>
            <a:endParaRPr lang="fr-CA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7" name="Zone de texte 8"/>
          <p:cNvSpPr txBox="1"/>
          <p:nvPr/>
        </p:nvSpPr>
        <p:spPr>
          <a:xfrm>
            <a:off x="3027045" y="5462870"/>
            <a:ext cx="1029970" cy="99123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CA" sz="3600" b="1" cap="all" dirty="0">
                <a:ln>
                  <a:noFill/>
                </a:ln>
                <a:gradFill>
                  <a:gsLst>
                    <a:gs pos="0">
                      <a:srgbClr val="7293C9"/>
                    </a:gs>
                    <a:gs pos="49000">
                      <a:srgbClr val="4B78BB"/>
                    </a:gs>
                    <a:gs pos="50000">
                      <a:srgbClr val="3268A9"/>
                    </a:gs>
                    <a:gs pos="92000">
                      <a:srgbClr val="2F5C92"/>
                    </a:gs>
                    <a:gs pos="100000">
                      <a:srgbClr val="2E5B90"/>
                    </a:gs>
                  </a:gsLst>
                  <a:lin ang="5400000" scaled="0"/>
                </a:gradFill>
                <a:effectLst>
                  <a:reflection blurRad="12700" stA="50000" endPos="50000" dist="5004" dir="5400000" sy="-100000"/>
                </a:effectLst>
                <a:latin typeface="Calibri"/>
                <a:ea typeface="Calibri"/>
                <a:cs typeface="Times New Roman"/>
              </a:rPr>
              <a:t>CFPJ</a:t>
            </a:r>
            <a:endParaRPr lang="fr-CA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8" name="Zone de texte 9"/>
          <p:cNvSpPr txBox="1"/>
          <p:nvPr/>
        </p:nvSpPr>
        <p:spPr>
          <a:xfrm>
            <a:off x="5351249" y="5589240"/>
            <a:ext cx="936625" cy="97345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CA" sz="3600" b="1" dirty="0">
                <a:ln>
                  <a:noFill/>
                </a:ln>
                <a:gradFill>
                  <a:gsLst>
                    <a:gs pos="0">
                      <a:srgbClr val="FFA260"/>
                    </a:gs>
                    <a:gs pos="25000">
                      <a:srgbClr val="FF9E55"/>
                    </a:gs>
                    <a:gs pos="50000">
                      <a:srgbClr val="F38D3A"/>
                    </a:gs>
                    <a:gs pos="75000">
                      <a:srgbClr val="FF9E55"/>
                    </a:gs>
                    <a:gs pos="100000">
                      <a:srgbClr val="FFA260"/>
                    </a:gs>
                  </a:gsLst>
                  <a:lin ang="5400000" scaled="0"/>
                </a:gradFill>
                <a:effectLst>
                  <a:outerShdw blurRad="79997" dist="40005" dir="5040000" algn="tl">
                    <a:srgbClr val="000000">
                      <a:alpha val="30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DEC</a:t>
            </a:r>
            <a:endParaRPr lang="fr-CA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9" name="Zone de texte 14"/>
          <p:cNvSpPr txBox="1"/>
          <p:nvPr/>
        </p:nvSpPr>
        <p:spPr>
          <a:xfrm>
            <a:off x="7843301" y="5661580"/>
            <a:ext cx="910590" cy="97345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CA" sz="3600" b="1" dirty="0">
                <a:ln>
                  <a:noFill/>
                </a:ln>
                <a:gradFill>
                  <a:gsLst>
                    <a:gs pos="0">
                      <a:srgbClr val="FFA260"/>
                    </a:gs>
                    <a:gs pos="25000">
                      <a:srgbClr val="FF9E55"/>
                    </a:gs>
                    <a:gs pos="50000">
                      <a:srgbClr val="F38D3A"/>
                    </a:gs>
                    <a:gs pos="75000">
                      <a:srgbClr val="FF9E55"/>
                    </a:gs>
                    <a:gs pos="100000">
                      <a:srgbClr val="FFA260"/>
                    </a:gs>
                  </a:gsLst>
                  <a:lin ang="5400000" scaled="0"/>
                </a:gradFill>
                <a:effectLst>
                  <a:outerShdw blurRad="79997" dist="40005" dir="5040000" algn="tl">
                    <a:srgbClr val="000000">
                      <a:alpha val="30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DES</a:t>
            </a:r>
            <a:endParaRPr lang="fr-CA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0" name="Zone de texte 11"/>
          <p:cNvSpPr txBox="1"/>
          <p:nvPr/>
        </p:nvSpPr>
        <p:spPr>
          <a:xfrm>
            <a:off x="1001366" y="5102512"/>
            <a:ext cx="1149985" cy="97345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CA" sz="3600" b="1" dirty="0">
                <a:ln>
                  <a:noFill/>
                </a:ln>
                <a:gradFill>
                  <a:gsLst>
                    <a:gs pos="0">
                      <a:srgbClr val="FFA260"/>
                    </a:gs>
                    <a:gs pos="25000">
                      <a:srgbClr val="FF9E55"/>
                    </a:gs>
                    <a:gs pos="50000">
                      <a:srgbClr val="F38D3A"/>
                    </a:gs>
                    <a:gs pos="75000">
                      <a:srgbClr val="FF9E55"/>
                    </a:gs>
                    <a:gs pos="100000">
                      <a:srgbClr val="FFA260"/>
                    </a:gs>
                  </a:gsLst>
                  <a:lin ang="5400000" scaled="0"/>
                </a:gradFill>
                <a:effectLst>
                  <a:outerShdw blurRad="79997" dist="40005" dir="5040000" algn="tl">
                    <a:srgbClr val="000000">
                      <a:alpha val="30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TENS</a:t>
            </a:r>
            <a:endParaRPr lang="fr-CA" sz="11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497107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55576" y="260648"/>
            <a:ext cx="7924800" cy="5976664"/>
          </a:xfrm>
        </p:spPr>
        <p:txBody>
          <a:bodyPr/>
          <a:lstStyle/>
          <a:p>
            <a:endParaRPr lang="fr-CA" dirty="0"/>
          </a:p>
        </p:txBody>
      </p:sp>
      <p:graphicFrame>
        <p:nvGraphicFramePr>
          <p:cNvPr id="10" name="Objet 9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159941624"/>
              </p:ext>
            </p:extLst>
          </p:nvPr>
        </p:nvGraphicFramePr>
        <p:xfrm>
          <a:off x="752475" y="114300"/>
          <a:ext cx="7915275" cy="6555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23" name="Document" r:id="rId7" imgW="7910652" imgH="6651671" progId="Word.Document.12">
                  <p:embed/>
                </p:oleObj>
              </mc:Choice>
              <mc:Fallback>
                <p:oleObj name="Document" r:id="rId7" imgW="7910652" imgH="665167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2475" y="114300"/>
                        <a:ext cx="7915275" cy="65550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004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194" name="Picture 2" descr="Logo_sarca copie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5871"/>
            <a:ext cx="1783531" cy="1026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6195" name="AutoShape 3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395288" y="476256"/>
            <a:ext cx="8280400" cy="1196975"/>
          </a:xfrm>
        </p:spPr>
        <p:txBody>
          <a:bodyPr/>
          <a:lstStyle/>
          <a:p>
            <a:pPr algn="ctr"/>
            <a:r>
              <a:rPr lang="fr-CA" altLang="fr-FR" sz="4400" dirty="0" smtClean="0">
                <a:solidFill>
                  <a:srgbClr val="FF9900"/>
                </a:solidFill>
              </a:rPr>
              <a:t>RAC</a:t>
            </a:r>
            <a:r>
              <a:rPr lang="fr-CA" altLang="fr-FR" dirty="0" smtClean="0">
                <a:solidFill>
                  <a:srgbClr val="FF9900"/>
                </a:solidFill>
              </a:rPr>
              <a:t/>
            </a:r>
            <a:br>
              <a:rPr lang="fr-CA" altLang="fr-FR" dirty="0" smtClean="0">
                <a:solidFill>
                  <a:srgbClr val="FF9900"/>
                </a:solidFill>
              </a:rPr>
            </a:br>
            <a:r>
              <a:rPr lang="fr-CA" altLang="fr-FR" sz="2400" dirty="0" smtClean="0">
                <a:solidFill>
                  <a:srgbClr val="FF9900"/>
                </a:solidFill>
              </a:rPr>
              <a:t>Reconnaissance des acquis et des compétences</a:t>
            </a:r>
            <a:endParaRPr lang="fr-CA" altLang="fr-FR" sz="2400" dirty="0">
              <a:solidFill>
                <a:srgbClr val="FF9900"/>
              </a:solidFill>
            </a:endParaRPr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body" sz="half" idx="1"/>
            <p:custDataLst>
              <p:tags r:id="rId3"/>
            </p:custDataLst>
          </p:nvPr>
        </p:nvSpPr>
        <p:spPr>
          <a:xfrm>
            <a:off x="611197" y="1916119"/>
            <a:ext cx="4968915" cy="49418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fr-CA" altLang="fr-FR" sz="1600" u="sng" dirty="0"/>
          </a:p>
          <a:p>
            <a:endParaRPr lang="fr-CA" altLang="fr-FR" sz="1200" dirty="0"/>
          </a:p>
          <a:p>
            <a:pPr>
              <a:buFont typeface="Wingdings" pitchFamily="2" charset="2"/>
              <a:buNone/>
            </a:pPr>
            <a:endParaRPr lang="fr-CA" altLang="fr-FR" sz="2400" b="1" dirty="0"/>
          </a:p>
          <a:p>
            <a:endParaRPr lang="fr-CA" altLang="fr-FR" sz="2400" b="1" dirty="0"/>
          </a:p>
        </p:txBody>
      </p:sp>
      <p:sp>
        <p:nvSpPr>
          <p:cNvPr id="136197" name="Text Box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547821" y="2781301"/>
            <a:ext cx="55451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altLang="fr-FR"/>
          </a:p>
        </p:txBody>
      </p:sp>
      <p:sp>
        <p:nvSpPr>
          <p:cNvPr id="136198" name="Text Box 6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331921" y="2636838"/>
            <a:ext cx="64087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endParaRPr lang="fr-FR" altLang="fr-FR"/>
          </a:p>
        </p:txBody>
      </p:sp>
      <p:sp>
        <p:nvSpPr>
          <p:cNvPr id="136199" name="Text Box 7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195513" y="2708275"/>
            <a:ext cx="4105275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endParaRPr lang="fr-CA" altLang="fr-FR"/>
          </a:p>
          <a:p>
            <a:pPr>
              <a:spcBef>
                <a:spcPct val="50000"/>
              </a:spcBef>
            </a:pPr>
            <a:endParaRPr lang="fr-CA" altLang="fr-FR"/>
          </a:p>
        </p:txBody>
      </p:sp>
      <p:sp>
        <p:nvSpPr>
          <p:cNvPr id="136200" name="Text Box 8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827089" y="2451934"/>
            <a:ext cx="8192738" cy="4785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fr-CA" sz="2800" dirty="0"/>
              <a:t>F</a:t>
            </a:r>
            <a:r>
              <a:rPr lang="fr-CA" sz="2800" dirty="0" smtClean="0">
                <a:effectLst/>
              </a:rPr>
              <a:t>aire reconnaître officiellement, les compétences acquises grâce à des expériences de vie et de travail, en fonction d’un programme d’études</a:t>
            </a:r>
          </a:p>
          <a:p>
            <a:pPr algn="just">
              <a:spcBef>
                <a:spcPct val="50000"/>
              </a:spcBef>
            </a:pPr>
            <a:endParaRPr lang="fr-CA" sz="2800" dirty="0"/>
          </a:p>
          <a:p>
            <a:pPr marL="457200" indent="-457200" algn="just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fr-CA" sz="2800" dirty="0" smtClean="0">
                <a:effectLst/>
              </a:rPr>
              <a:t>Possibilité de RAC en FGA , FP, collégiale ou universitaire</a:t>
            </a:r>
          </a:p>
          <a:p>
            <a:pPr>
              <a:spcBef>
                <a:spcPct val="50000"/>
              </a:spcBef>
            </a:pPr>
            <a:endParaRPr lang="fr-CA" altLang="fr-FR" dirty="0"/>
          </a:p>
          <a:p>
            <a:pPr>
              <a:spcBef>
                <a:spcPct val="50000"/>
              </a:spcBef>
            </a:pPr>
            <a:endParaRPr lang="fr-CA" altLang="fr-FR" dirty="0" smtClean="0"/>
          </a:p>
          <a:p>
            <a:pPr>
              <a:spcBef>
                <a:spcPct val="50000"/>
              </a:spcBef>
            </a:pPr>
            <a:endParaRPr lang="fr-CA" alt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Picture 2" descr="Logo_sarca copie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0"/>
            <a:ext cx="2287587" cy="1328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7220" name="Rectangle 4"/>
          <p:cNvSpPr>
            <a:spLocks noGrp="1" noChangeArrowheads="1"/>
          </p:cNvSpPr>
          <p:nvPr>
            <p:ph type="body" sz="half" idx="1"/>
            <p:custDataLst>
              <p:tags r:id="rId2"/>
            </p:custDataLst>
          </p:nvPr>
        </p:nvSpPr>
        <p:spPr>
          <a:xfrm>
            <a:off x="611197" y="1916119"/>
            <a:ext cx="7837487" cy="49418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fr-CA" altLang="fr-FR" sz="1600" u="sng"/>
          </a:p>
          <a:p>
            <a:endParaRPr lang="fr-CA" altLang="fr-FR" sz="1200"/>
          </a:p>
          <a:p>
            <a:pPr>
              <a:buFont typeface="Wingdings" pitchFamily="2" charset="2"/>
              <a:buNone/>
            </a:pPr>
            <a:endParaRPr lang="fr-CA" altLang="fr-FR" sz="2400" b="1"/>
          </a:p>
          <a:p>
            <a:endParaRPr lang="fr-CA" altLang="fr-FR" sz="2400" b="1"/>
          </a:p>
        </p:txBody>
      </p:sp>
      <p:sp>
        <p:nvSpPr>
          <p:cNvPr id="137221" name="Text Box 5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547821" y="2781301"/>
            <a:ext cx="55451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altLang="fr-FR"/>
          </a:p>
        </p:txBody>
      </p:sp>
      <p:sp>
        <p:nvSpPr>
          <p:cNvPr id="137223" name="Text Box 7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195513" y="2708275"/>
            <a:ext cx="4105275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endParaRPr lang="fr-CA" altLang="fr-FR"/>
          </a:p>
          <a:p>
            <a:pPr>
              <a:spcBef>
                <a:spcPct val="50000"/>
              </a:spcBef>
            </a:pPr>
            <a:endParaRPr lang="fr-CA" altLang="fr-FR"/>
          </a:p>
        </p:txBody>
      </p:sp>
      <p:sp>
        <p:nvSpPr>
          <p:cNvPr id="137224" name="Text Box 8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258890" y="1134050"/>
            <a:ext cx="67691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CA" altLang="fr-FR" sz="4400" b="1" dirty="0" smtClean="0">
                <a:solidFill>
                  <a:schemeClr val="accent2">
                    <a:lumMod val="75000"/>
                  </a:schemeClr>
                </a:solidFill>
              </a:rPr>
              <a:t>RAC en FGA</a:t>
            </a:r>
            <a:endParaRPr lang="fr-CA" altLang="fr-FR"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7226" name="Text Box 10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763713" y="2708276"/>
            <a:ext cx="54721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altLang="fr-FR"/>
          </a:p>
        </p:txBody>
      </p:sp>
      <p:sp>
        <p:nvSpPr>
          <p:cNvPr id="137227" name="Text Box 11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856901" y="2348880"/>
            <a:ext cx="8234933" cy="7201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fr-CA" altLang="fr-FR" sz="2000" dirty="0" smtClean="0"/>
              <a:t>Prior Learning</a:t>
            </a:r>
          </a:p>
          <a:p>
            <a:pPr marL="342900" indent="-3429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fr-CA" altLang="fr-FR" sz="2000" dirty="0" smtClean="0"/>
              <a:t>Univers de compétences génériques</a:t>
            </a:r>
          </a:p>
          <a:p>
            <a:pPr marL="342900" indent="-3429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fr-CA" altLang="fr-FR" sz="2000" dirty="0" smtClean="0"/>
              <a:t>Reconnaissance des acquis scolaires de formation générale obtenus à l’extérieur du Québec, mais au Canada</a:t>
            </a:r>
          </a:p>
          <a:p>
            <a:pPr marL="342900" indent="-3429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fr-CA" altLang="fr-FR" sz="2000" dirty="0" smtClean="0"/>
              <a:t>TENS</a:t>
            </a:r>
          </a:p>
          <a:p>
            <a:pPr marL="342900" indent="-3429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fr-CA" altLang="fr-FR" sz="2000" dirty="0" smtClean="0"/>
              <a:t>GED</a:t>
            </a:r>
          </a:p>
          <a:p>
            <a:pPr marL="342900" indent="-3429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fr-CA" altLang="fr-FR" sz="2000" dirty="0" smtClean="0"/>
              <a:t>TDG</a:t>
            </a:r>
          </a:p>
          <a:p>
            <a:pPr>
              <a:spcBef>
                <a:spcPct val="50000"/>
              </a:spcBef>
            </a:pPr>
            <a:endParaRPr lang="fr-CA" altLang="fr-FR" sz="20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spcBef>
                <a:spcPct val="50000"/>
              </a:spcBef>
            </a:pPr>
            <a:endParaRPr lang="fr-CA" altLang="fr-FR" sz="1400" dirty="0" smtClean="0"/>
          </a:p>
          <a:p>
            <a:pPr>
              <a:spcBef>
                <a:spcPct val="50000"/>
              </a:spcBef>
            </a:pPr>
            <a:r>
              <a:rPr lang="fr-CA" altLang="fr-FR" sz="1400" dirty="0" smtClean="0"/>
              <a:t>Reconnaissance des acquis scolaires de formation générale obtenus à l’extérieur du Canada qui ne sont pas délivrées par le MELS</a:t>
            </a:r>
          </a:p>
          <a:p>
            <a:pPr>
              <a:spcBef>
                <a:spcPct val="50000"/>
              </a:spcBef>
            </a:pPr>
            <a:endParaRPr lang="fr-CA" altLang="fr-FR" sz="20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spcBef>
                <a:spcPct val="50000"/>
              </a:spcBef>
            </a:pPr>
            <a:endParaRPr lang="fr-CA" altLang="fr-FR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spcBef>
                <a:spcPct val="50000"/>
              </a:spcBef>
            </a:pPr>
            <a:endParaRPr lang="fr-CA" altLang="fr-FR" sz="1600" dirty="0"/>
          </a:p>
          <a:p>
            <a:pPr>
              <a:spcBef>
                <a:spcPct val="50000"/>
              </a:spcBef>
            </a:pPr>
            <a:endParaRPr lang="fr-CA" altLang="fr-FR" sz="1600" dirty="0"/>
          </a:p>
          <a:p>
            <a:pPr>
              <a:spcBef>
                <a:spcPct val="50000"/>
              </a:spcBef>
            </a:pPr>
            <a:endParaRPr lang="fr-CA" altLang="fr-FR" sz="1600" dirty="0"/>
          </a:p>
          <a:p>
            <a:pPr>
              <a:spcBef>
                <a:spcPct val="50000"/>
              </a:spcBef>
            </a:pPr>
            <a:endParaRPr lang="fr-CA" altLang="fr-FR" dirty="0"/>
          </a:p>
          <a:p>
            <a:pPr>
              <a:spcBef>
                <a:spcPct val="50000"/>
              </a:spcBef>
            </a:pPr>
            <a:endParaRPr lang="fr-CA" alt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heme/theme1.xml><?xml version="1.0" encoding="utf-8"?>
<a:theme xmlns:a="http://schemas.openxmlformats.org/drawingml/2006/main" name="Capsules">
  <a:themeElements>
    <a:clrScheme name="Capsules 4">
      <a:dk1>
        <a:srgbClr val="000000"/>
      </a:dk1>
      <a:lt1>
        <a:srgbClr val="FFFFFF"/>
      </a:lt1>
      <a:dk2>
        <a:srgbClr val="9900CC"/>
      </a:dk2>
      <a:lt2>
        <a:srgbClr val="006600"/>
      </a:lt2>
      <a:accent1>
        <a:srgbClr val="33CC33"/>
      </a:accent1>
      <a:accent2>
        <a:srgbClr val="FFCC66"/>
      </a:accent2>
      <a:accent3>
        <a:srgbClr val="FFFFFF"/>
      </a:accent3>
      <a:accent4>
        <a:srgbClr val="000000"/>
      </a:accent4>
      <a:accent5>
        <a:srgbClr val="ADE2AD"/>
      </a:accent5>
      <a:accent6>
        <a:srgbClr val="E7B95C"/>
      </a:accent6>
      <a:hlink>
        <a:srgbClr val="0033CC"/>
      </a:hlink>
      <a:folHlink>
        <a:srgbClr val="CC0066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2372</TotalTime>
  <Words>468</Words>
  <Application>Microsoft Office PowerPoint</Application>
  <PresentationFormat>Affichage à l'écran (4:3)</PresentationFormat>
  <Paragraphs>288</Paragraphs>
  <Slides>26</Slides>
  <Notes>26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28" baseType="lpstr">
      <vt:lpstr>Capsules</vt:lpstr>
      <vt:lpstr>Document</vt:lpstr>
      <vt:lpstr>Commission scolaire De La Jonquière</vt:lpstr>
      <vt:lpstr>Mythe ou réalité</vt:lpstr>
      <vt:lpstr>SARCA</vt:lpstr>
      <vt:lpstr>Plan de la présentation</vt:lpstr>
      <vt:lpstr>Présentation PowerPoint</vt:lpstr>
      <vt:lpstr>Abréviations</vt:lpstr>
      <vt:lpstr>Présentation PowerPoint</vt:lpstr>
      <vt:lpstr>RAC Reconnaissance des acquis et des compétences</vt:lpstr>
      <vt:lpstr>Présentation PowerPoint</vt:lpstr>
      <vt:lpstr>TENS Test d’équivalence de niveau de scolarité</vt:lpstr>
      <vt:lpstr>GED Tests d’évaluation en éducation générale</vt:lpstr>
      <vt:lpstr>TDG Test de développement général</vt:lpstr>
      <vt:lpstr>RAC en FP</vt:lpstr>
      <vt:lpstr>Mythe ou réalité</vt:lpstr>
      <vt:lpstr>Mythe ou réalité</vt:lpstr>
      <vt:lpstr>Mythe ou réalité</vt:lpstr>
      <vt:lpstr>Mythe ou réalité</vt:lpstr>
      <vt:lpstr>Mythe ou réalité</vt:lpstr>
      <vt:lpstr>Mythe ou réalité</vt:lpstr>
      <vt:lpstr>Mythe ou réalité</vt:lpstr>
      <vt:lpstr>Mythe ou réalité</vt:lpstr>
      <vt:lpstr>Mythe ou réalité</vt:lpstr>
      <vt:lpstr>Mythe ou réalité</vt:lpstr>
      <vt:lpstr>Mythe ou réalité</vt:lpstr>
      <vt:lpstr>Mythe ou réalité</vt:lpstr>
      <vt:lpstr>Commission scolaire De La Jonquière</vt:lpstr>
    </vt:vector>
  </TitlesOfParts>
  <Company>CSDLJ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place des C.O. dans les SARCA</dc:title>
  <dc:creator>sonia.cote</dc:creator>
  <cp:lastModifiedBy>CSSMI</cp:lastModifiedBy>
  <cp:revision>97</cp:revision>
  <cp:lastPrinted>2013-10-30T12:29:42Z</cp:lastPrinted>
  <dcterms:created xsi:type="dcterms:W3CDTF">2008-04-24T16:55:44Z</dcterms:created>
  <dcterms:modified xsi:type="dcterms:W3CDTF">2014-01-09T19:59:10Z</dcterms:modified>
</cp:coreProperties>
</file>