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5" r:id="rId1"/>
  </p:sldMasterIdLst>
  <p:notesMasterIdLst>
    <p:notesMasterId r:id="rId27"/>
  </p:notesMasterIdLst>
  <p:sldIdLst>
    <p:sldId id="287" r:id="rId2"/>
    <p:sldId id="256" r:id="rId3"/>
    <p:sldId id="258" r:id="rId4"/>
    <p:sldId id="259" r:id="rId5"/>
    <p:sldId id="260" r:id="rId6"/>
    <p:sldId id="261" r:id="rId7"/>
    <p:sldId id="262" r:id="rId8"/>
    <p:sldId id="263" r:id="rId9"/>
    <p:sldId id="264" r:id="rId10"/>
    <p:sldId id="270" r:id="rId11"/>
    <p:sldId id="271" r:id="rId12"/>
    <p:sldId id="274" r:id="rId13"/>
    <p:sldId id="272" r:id="rId14"/>
    <p:sldId id="273" r:id="rId15"/>
    <p:sldId id="275" r:id="rId16"/>
    <p:sldId id="276" r:id="rId17"/>
    <p:sldId id="279" r:id="rId18"/>
    <p:sldId id="281" r:id="rId19"/>
    <p:sldId id="278" r:id="rId20"/>
    <p:sldId id="286" r:id="rId21"/>
    <p:sldId id="282" r:id="rId22"/>
    <p:sldId id="283" r:id="rId23"/>
    <p:sldId id="284" r:id="rId24"/>
    <p:sldId id="280" r:id="rId25"/>
    <p:sldId id="285" r:id="rId26"/>
  </p:sldIdLst>
  <p:sldSz cx="9144000" cy="6858000" type="screen4x3"/>
  <p:notesSz cx="6954838" cy="9240838"/>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36" y="12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pPr>
              <a:defRPr/>
            </a:pPr>
            <a:endParaRPr lang="en-US"/>
          </a:p>
        </p:txBody>
      </p:sp>
      <p:sp>
        <p:nvSpPr>
          <p:cNvPr id="3" name="Date Placeholder 2"/>
          <p:cNvSpPr>
            <a:spLocks noGrp="1"/>
          </p:cNvSpPr>
          <p:nvPr>
            <p:ph type="dt" idx="1"/>
          </p:nvPr>
        </p:nvSpPr>
        <p:spPr>
          <a:xfrm>
            <a:off x="3939466" y="0"/>
            <a:ext cx="3013763" cy="462042"/>
          </a:xfrm>
          <a:prstGeom prst="rect">
            <a:avLst/>
          </a:prstGeom>
        </p:spPr>
        <p:txBody>
          <a:bodyPr vert="horz" lIns="92546" tIns="46273" rIns="92546" bIns="46273" rtlCol="0"/>
          <a:lstStyle>
            <a:lvl1pPr algn="r">
              <a:defRPr sz="1200"/>
            </a:lvl1pPr>
          </a:lstStyle>
          <a:p>
            <a:pPr>
              <a:defRPr/>
            </a:pPr>
            <a:fld id="{0A657CD9-91B7-4431-A32C-49E5EA46E3E5}" type="datetimeFigureOut">
              <a:rPr lang="en-US"/>
              <a:pPr>
                <a:defRPr/>
              </a:pPr>
              <a:t>4/2/2012</a:t>
            </a:fld>
            <a:endParaRPr lang="en-US"/>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2546" tIns="46273" rIns="92546" bIns="46273" rtlCol="0" anchor="ctr"/>
          <a:lstStyle/>
          <a:p>
            <a:pPr lvl="0"/>
            <a:endParaRPr lang="en-US" noProof="0" smtClean="0"/>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2546" tIns="46273" rIns="92546" bIns="462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7192"/>
            <a:ext cx="3013763" cy="462042"/>
          </a:xfrm>
          <a:prstGeom prst="rect">
            <a:avLst/>
          </a:prstGeom>
        </p:spPr>
        <p:txBody>
          <a:bodyPr vert="horz" lIns="92546" tIns="46273" rIns="92546" bIns="4627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39466" y="8777192"/>
            <a:ext cx="3013763" cy="462042"/>
          </a:xfrm>
          <a:prstGeom prst="rect">
            <a:avLst/>
          </a:prstGeom>
        </p:spPr>
        <p:txBody>
          <a:bodyPr vert="horz" lIns="92546" tIns="46273" rIns="92546" bIns="46273" rtlCol="0" anchor="b"/>
          <a:lstStyle>
            <a:lvl1pPr algn="r">
              <a:defRPr sz="1200"/>
            </a:lvl1pPr>
          </a:lstStyle>
          <a:p>
            <a:pPr>
              <a:defRPr/>
            </a:pPr>
            <a:fld id="{A6AC4F62-219A-47F5-98B0-3746FC3DF399}" type="slidenum">
              <a:rPr lang="en-US"/>
              <a:pPr>
                <a:defRPr/>
              </a:pPr>
              <a:t>‹#›</a:t>
            </a:fld>
            <a:endParaRPr lang="en-US"/>
          </a:p>
        </p:txBody>
      </p:sp>
    </p:spTree>
    <p:extLst>
      <p:ext uri="{BB962C8B-B14F-4D97-AF65-F5344CB8AC3E}">
        <p14:creationId xmlns:p14="http://schemas.microsoft.com/office/powerpoint/2010/main" val="1160690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a:t>
            </a:fld>
            <a:endParaRPr lang="en-US"/>
          </a:p>
        </p:txBody>
      </p:sp>
    </p:spTree>
    <p:extLst>
      <p:ext uri="{BB962C8B-B14F-4D97-AF65-F5344CB8AC3E}">
        <p14:creationId xmlns:p14="http://schemas.microsoft.com/office/powerpoint/2010/main" val="3438261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5C52B0D4-E88B-4016-9E5A-366751AC8764}" type="slidenum">
              <a:rPr lang="en-CA" smtClean="0"/>
              <a:pPr eaLnBrk="1" hangingPunct="1"/>
              <a:t>10</a:t>
            </a:fld>
            <a:endParaRPr lang="en-CA" smtClean="0"/>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536" tIns="46269" rIns="92536" bIns="46269" numCol="1" anchor="t" anchorCtr="0" compatLnSpc="1">
            <a:prstTxWarp prst="textNoShape">
              <a:avLst/>
            </a:prstTxWarp>
          </a:bodyPr>
          <a:lstStyle/>
          <a:p>
            <a:pPr eaLnBrk="1" hangingPunct="1">
              <a:spcBef>
                <a:spcPct val="0"/>
              </a:spcBef>
            </a:pPr>
            <a:r>
              <a:rPr lang="en-CA" dirty="0" smtClean="0"/>
              <a:t>2011 stats</a:t>
            </a:r>
            <a:r>
              <a:rPr lang="en-CA" baseline="0" dirty="0" smtClean="0"/>
              <a:t> </a:t>
            </a:r>
            <a:r>
              <a:rPr lang="en-CA" dirty="0" smtClean="0"/>
              <a:t>not all out yet. Demographics</a:t>
            </a:r>
            <a:r>
              <a:rPr lang="en-CA" baseline="0" dirty="0" smtClean="0"/>
              <a:t> (Feb) 4.7 % change (up) QC – 1.8 % change (up) Ville de Montréal.</a:t>
            </a:r>
            <a:endParaRPr lang="fr-CA"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094E5B8E-9E49-4F50-9249-FD7E667354C6}" type="slidenum">
              <a:rPr lang="en-CA" smtClean="0"/>
              <a:pPr eaLnBrk="1" hangingPunct="1"/>
              <a:t>11</a:t>
            </a:fld>
            <a:endParaRPr lang="en-CA" smtClean="0"/>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536" tIns="46269" rIns="92536" bIns="46269" numCol="1" anchor="t" anchorCtr="0" compatLnSpc="1">
            <a:prstTxWarp prst="textNoShape">
              <a:avLst/>
            </a:prstTxWarp>
          </a:bodyPr>
          <a:lstStyle/>
          <a:p>
            <a:pPr eaLnBrk="1" hangingPunct="1">
              <a:spcBef>
                <a:spcPct val="0"/>
              </a:spcBef>
            </a:pPr>
            <a:r>
              <a:rPr lang="en-CA" dirty="0" smtClean="0"/>
              <a:t>Why more boys? </a:t>
            </a:r>
            <a:r>
              <a:rPr lang="en-CA" dirty="0" err="1" smtClean="0"/>
              <a:t>Dr</a:t>
            </a:r>
            <a:r>
              <a:rPr lang="en-CA" dirty="0" smtClean="0"/>
              <a:t> Michel </a:t>
            </a:r>
            <a:r>
              <a:rPr lang="en-CA" dirty="0" err="1" smtClean="0"/>
              <a:t>Perron</a:t>
            </a:r>
            <a:r>
              <a:rPr lang="en-CA" dirty="0" smtClean="0"/>
              <a:t> (U of QC): maybe boys are more “happy-go-lucky” – less</a:t>
            </a:r>
            <a:r>
              <a:rPr lang="en-CA" baseline="0" dirty="0" smtClean="0"/>
              <a:t> able to project into the future. Anne </a:t>
            </a:r>
            <a:r>
              <a:rPr lang="en-CA" baseline="0" dirty="0" err="1" smtClean="0"/>
              <a:t>Lessard</a:t>
            </a:r>
            <a:r>
              <a:rPr lang="en-CA" baseline="0" dirty="0" smtClean="0"/>
              <a:t> (U of </a:t>
            </a:r>
            <a:r>
              <a:rPr lang="en-CA" baseline="0" dirty="0" err="1" smtClean="0"/>
              <a:t>Sherbrooke</a:t>
            </a:r>
            <a:r>
              <a:rPr lang="en-CA" baseline="0" dirty="0" smtClean="0"/>
              <a:t>) boys especially “can’t conceive of medium-run consequences”. </a:t>
            </a:r>
            <a:endParaRPr lang="fr-CA"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50000893-827A-4201-A5FE-B3623B06DE59}" type="slidenum">
              <a:rPr lang="en-CA" smtClean="0"/>
              <a:pPr eaLnBrk="1" hangingPunct="1"/>
              <a:t>12</a:t>
            </a:fld>
            <a:endParaRPr lang="en-CA" smtClean="0"/>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536" tIns="46269" rIns="92536" bIns="46269" numCol="1" anchor="t" anchorCtr="0" compatLnSpc="1">
            <a:prstTxWarp prst="textNoShape">
              <a:avLst/>
            </a:prstTxWarp>
          </a:bodyPr>
          <a:lstStyle/>
          <a:p>
            <a:pPr eaLnBrk="1" hangingPunct="1"/>
            <a:r>
              <a:rPr lang="fr-CA" dirty="0" err="1" smtClean="0"/>
              <a:t>Whether</a:t>
            </a:r>
            <a:r>
              <a:rPr lang="fr-CA" dirty="0" smtClean="0"/>
              <a:t> parents  have a </a:t>
            </a:r>
            <a:r>
              <a:rPr lang="fr-CA" dirty="0" err="1" smtClean="0"/>
              <a:t>diploma</a:t>
            </a:r>
            <a:r>
              <a:rPr lang="fr-CA" dirty="0" smtClean="0"/>
              <a:t> or not has a </a:t>
            </a:r>
            <a:r>
              <a:rPr lang="fr-CA" dirty="0" err="1" smtClean="0"/>
              <a:t>huge</a:t>
            </a:r>
            <a:r>
              <a:rPr lang="fr-CA" dirty="0" smtClean="0"/>
              <a:t> impact on the  </a:t>
            </a:r>
            <a:r>
              <a:rPr lang="fr-CA" dirty="0" err="1" smtClean="0"/>
              <a:t>children’s</a:t>
            </a:r>
            <a:r>
              <a:rPr lang="fr-CA" dirty="0" smtClean="0"/>
              <a:t> </a:t>
            </a:r>
            <a:r>
              <a:rPr lang="fr-CA" dirty="0" err="1" smtClean="0"/>
              <a:t>education</a:t>
            </a:r>
            <a:r>
              <a:rPr lang="fr-CA" dirty="0" smtClean="0"/>
              <a:t> – in Ville Marie </a:t>
            </a:r>
            <a:r>
              <a:rPr lang="fr-CA" dirty="0" err="1" smtClean="0"/>
              <a:t>they</a:t>
            </a:r>
            <a:r>
              <a:rPr lang="fr-CA" dirty="0" smtClean="0"/>
              <a:t> are </a:t>
            </a:r>
            <a:r>
              <a:rPr lang="fr-CA" dirty="0" err="1" smtClean="0"/>
              <a:t>just</a:t>
            </a:r>
            <a:r>
              <a:rPr lang="fr-CA" dirty="0" smtClean="0"/>
              <a:t> as </a:t>
            </a:r>
            <a:r>
              <a:rPr lang="fr-CA" dirty="0" err="1" smtClean="0"/>
              <a:t>poor</a:t>
            </a:r>
            <a:r>
              <a:rPr lang="fr-CA" dirty="0" smtClean="0"/>
              <a:t> as </a:t>
            </a:r>
            <a:r>
              <a:rPr lang="fr-CA" dirty="0" err="1" smtClean="0"/>
              <a:t>St.Pierre</a:t>
            </a:r>
            <a:r>
              <a:rPr lang="fr-CA" dirty="0" smtClean="0"/>
              <a:t> &amp; Mont. East, but </a:t>
            </a:r>
            <a:r>
              <a:rPr lang="fr-CA" dirty="0" err="1" smtClean="0"/>
              <a:t>most</a:t>
            </a:r>
            <a:r>
              <a:rPr lang="fr-CA" dirty="0" smtClean="0"/>
              <a:t> parents have </a:t>
            </a:r>
            <a:r>
              <a:rPr lang="fr-CA" dirty="0" err="1" smtClean="0"/>
              <a:t>at</a:t>
            </a:r>
            <a:r>
              <a:rPr lang="fr-CA" dirty="0" smtClean="0"/>
              <a:t> least a first </a:t>
            </a:r>
            <a:r>
              <a:rPr lang="fr-CA" dirty="0" err="1" smtClean="0"/>
              <a:t>diploma</a:t>
            </a:r>
            <a:r>
              <a:rPr lang="fr-CA" dirty="0" smtClean="0"/>
              <a:t>. </a:t>
            </a:r>
            <a:r>
              <a:rPr lang="fr-CA" dirty="0" smtClean="0"/>
              <a:t>(</a:t>
            </a:r>
            <a:r>
              <a:rPr lang="fr-CA" dirty="0" err="1" smtClean="0"/>
              <a:t>Children</a:t>
            </a:r>
            <a:r>
              <a:rPr lang="fr-CA" baseline="0" dirty="0" smtClean="0"/>
              <a:t> </a:t>
            </a:r>
            <a:r>
              <a:rPr lang="fr-CA" baseline="0" dirty="0" smtClean="0"/>
              <a:t>have 20 to 25 % </a:t>
            </a:r>
            <a:r>
              <a:rPr lang="fr-CA" baseline="0" dirty="0" err="1" smtClean="0"/>
              <a:t>probability</a:t>
            </a:r>
            <a:r>
              <a:rPr lang="fr-CA" baseline="0" dirty="0" smtClean="0"/>
              <a:t> of </a:t>
            </a:r>
            <a:r>
              <a:rPr lang="fr-CA" baseline="0" dirty="0" err="1" smtClean="0"/>
              <a:t>inherinting</a:t>
            </a:r>
            <a:r>
              <a:rPr lang="fr-CA" baseline="0" dirty="0" smtClean="0"/>
              <a:t> </a:t>
            </a:r>
            <a:r>
              <a:rPr lang="fr-CA" baseline="0" dirty="0" err="1" smtClean="0"/>
              <a:t>their</a:t>
            </a:r>
            <a:r>
              <a:rPr lang="fr-CA" baseline="0" dirty="0" smtClean="0"/>
              <a:t> </a:t>
            </a:r>
            <a:r>
              <a:rPr lang="fr-CA" baseline="0" dirty="0" smtClean="0"/>
              <a:t>parents’ </a:t>
            </a:r>
            <a:r>
              <a:rPr lang="fr-CA" baseline="0" dirty="0" err="1" smtClean="0"/>
              <a:t>economic</a:t>
            </a:r>
            <a:r>
              <a:rPr lang="fr-CA" baseline="0" dirty="0" smtClean="0"/>
              <a:t> </a:t>
            </a:r>
            <a:r>
              <a:rPr lang="fr-CA" baseline="0" dirty="0" err="1" smtClean="0"/>
              <a:t>status</a:t>
            </a:r>
            <a:r>
              <a:rPr lang="fr-CA" baseline="0" dirty="0" smtClean="0"/>
              <a:t> (The </a:t>
            </a:r>
            <a:r>
              <a:rPr lang="fr-CA" baseline="0" dirty="0" err="1" smtClean="0"/>
              <a:t>Cost</a:t>
            </a:r>
            <a:r>
              <a:rPr lang="fr-CA" baseline="0" dirty="0" smtClean="0"/>
              <a:t> of </a:t>
            </a:r>
            <a:r>
              <a:rPr lang="fr-CA" baseline="0" dirty="0" err="1" smtClean="0"/>
              <a:t>Poverty</a:t>
            </a:r>
            <a:r>
              <a:rPr lang="fr-CA" baseline="0" dirty="0" smtClean="0"/>
              <a:t> in </a:t>
            </a:r>
            <a:r>
              <a:rPr lang="fr-CA" baseline="0" dirty="0" err="1" smtClean="0"/>
              <a:t>Quebec</a:t>
            </a:r>
            <a:r>
              <a:rPr lang="fr-CA" baseline="0" dirty="0" smtClean="0"/>
              <a:t> </a:t>
            </a:r>
            <a:r>
              <a:rPr lang="fr-CA" baseline="0" dirty="0" err="1" smtClean="0"/>
              <a:t>According</a:t>
            </a:r>
            <a:r>
              <a:rPr lang="fr-CA" baseline="0" dirty="0" smtClean="0"/>
              <a:t> to the Model </a:t>
            </a:r>
            <a:r>
              <a:rPr lang="fr-CA" baseline="0" dirty="0" err="1" smtClean="0"/>
              <a:t>Proposed</a:t>
            </a:r>
            <a:r>
              <a:rPr lang="fr-CA" baseline="0" dirty="0" smtClean="0"/>
              <a:t> by Nathan Laurie - Centre d’études sur la pauvreté et l’exclusion, March 2012))</a:t>
            </a:r>
            <a:endParaRPr lang="fr-CA"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CTV – Aug 2011 report.</a:t>
            </a:r>
            <a:endParaRPr lang="fr-CA" dirty="0"/>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13</a:t>
            </a:fld>
            <a:endParaRPr lang="en-US"/>
          </a:p>
        </p:txBody>
      </p:sp>
    </p:spTree>
    <p:extLst>
      <p:ext uri="{BB962C8B-B14F-4D97-AF65-F5344CB8AC3E}">
        <p14:creationId xmlns:p14="http://schemas.microsoft.com/office/powerpoint/2010/main" val="1587423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14</a:t>
            </a:fld>
            <a:endParaRPr lang="en-US"/>
          </a:p>
        </p:txBody>
      </p:sp>
    </p:spTree>
    <p:extLst>
      <p:ext uri="{BB962C8B-B14F-4D97-AF65-F5344CB8AC3E}">
        <p14:creationId xmlns:p14="http://schemas.microsoft.com/office/powerpoint/2010/main" val="1550124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15</a:t>
            </a:fld>
            <a:endParaRPr lang="en-US"/>
          </a:p>
        </p:txBody>
      </p:sp>
    </p:spTree>
    <p:extLst>
      <p:ext uri="{BB962C8B-B14F-4D97-AF65-F5344CB8AC3E}">
        <p14:creationId xmlns:p14="http://schemas.microsoft.com/office/powerpoint/2010/main" val="949457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16</a:t>
            </a:fld>
            <a:endParaRPr lang="en-US"/>
          </a:p>
        </p:txBody>
      </p:sp>
    </p:spTree>
    <p:extLst>
      <p:ext uri="{BB962C8B-B14F-4D97-AF65-F5344CB8AC3E}">
        <p14:creationId xmlns:p14="http://schemas.microsoft.com/office/powerpoint/2010/main" val="917036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17</a:t>
            </a:fld>
            <a:endParaRPr lang="en-US"/>
          </a:p>
        </p:txBody>
      </p:sp>
    </p:spTree>
    <p:extLst>
      <p:ext uri="{BB962C8B-B14F-4D97-AF65-F5344CB8AC3E}">
        <p14:creationId xmlns:p14="http://schemas.microsoft.com/office/powerpoint/2010/main" val="2443243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Based on 25 000 $ income – including social</a:t>
            </a:r>
            <a:r>
              <a:rPr lang="en-CA" baseline="0" dirty="0" smtClean="0"/>
              <a:t> benefits. DES/DEP 15% more pay. Recently, adjusted to 439 000 $.</a:t>
            </a:r>
            <a:endParaRPr lang="fr-CA" dirty="0"/>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18</a:t>
            </a:fld>
            <a:endParaRPr lang="en-US"/>
          </a:p>
        </p:txBody>
      </p:sp>
    </p:spTree>
    <p:extLst>
      <p:ext uri="{BB962C8B-B14F-4D97-AF65-F5344CB8AC3E}">
        <p14:creationId xmlns:p14="http://schemas.microsoft.com/office/powerpoint/2010/main" val="987848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19</a:t>
            </a:fld>
            <a:endParaRPr lang="en-US"/>
          </a:p>
        </p:txBody>
      </p:sp>
    </p:spTree>
    <p:extLst>
      <p:ext uri="{BB962C8B-B14F-4D97-AF65-F5344CB8AC3E}">
        <p14:creationId xmlns:p14="http://schemas.microsoft.com/office/powerpoint/2010/main" val="956081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2</a:t>
            </a:fld>
            <a:endParaRPr lang="en-US"/>
          </a:p>
        </p:txBody>
      </p:sp>
    </p:spTree>
    <p:extLst>
      <p:ext uri="{BB962C8B-B14F-4D97-AF65-F5344CB8AC3E}">
        <p14:creationId xmlns:p14="http://schemas.microsoft.com/office/powerpoint/2010/main" val="2639788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i="1" dirty="0" err="1" smtClean="0"/>
              <a:t>Passerelles</a:t>
            </a:r>
            <a:r>
              <a:rPr lang="en-CA" i="1" dirty="0" smtClean="0"/>
              <a:t> </a:t>
            </a:r>
            <a:r>
              <a:rPr lang="en-CA" i="0" dirty="0" smtClean="0"/>
              <a:t>CEGEPs/School</a:t>
            </a:r>
            <a:r>
              <a:rPr lang="en-CA" i="0" baseline="0" dirty="0" smtClean="0"/>
              <a:t> Boards.  36 credits towards DES.</a:t>
            </a:r>
            <a:endParaRPr lang="fr-CA" i="1" dirty="0"/>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20</a:t>
            </a:fld>
            <a:endParaRPr lang="en-US"/>
          </a:p>
        </p:txBody>
      </p:sp>
    </p:spTree>
    <p:extLst>
      <p:ext uri="{BB962C8B-B14F-4D97-AF65-F5344CB8AC3E}">
        <p14:creationId xmlns:p14="http://schemas.microsoft.com/office/powerpoint/2010/main" val="1778061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21</a:t>
            </a:fld>
            <a:endParaRPr lang="en-US"/>
          </a:p>
        </p:txBody>
      </p:sp>
    </p:spTree>
    <p:extLst>
      <p:ext uri="{BB962C8B-B14F-4D97-AF65-F5344CB8AC3E}">
        <p14:creationId xmlns:p14="http://schemas.microsoft.com/office/powerpoint/2010/main" val="2918577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dirty="0"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D55650FC-03B3-4376-BA75-A4B99A41E32D}" type="slidenum">
              <a:rPr lang="en-CA" smtClean="0"/>
              <a:pPr eaLnBrk="1" hangingPunct="1"/>
              <a:t>22</a:t>
            </a:fld>
            <a:endParaRPr lang="en-CA"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23</a:t>
            </a:fld>
            <a:endParaRPr lang="en-US"/>
          </a:p>
        </p:txBody>
      </p:sp>
    </p:spTree>
    <p:extLst>
      <p:ext uri="{BB962C8B-B14F-4D97-AF65-F5344CB8AC3E}">
        <p14:creationId xmlns:p14="http://schemas.microsoft.com/office/powerpoint/2010/main" val="3949020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24</a:t>
            </a:fld>
            <a:endParaRPr lang="en-US"/>
          </a:p>
        </p:txBody>
      </p:sp>
    </p:spTree>
    <p:extLst>
      <p:ext uri="{BB962C8B-B14F-4D97-AF65-F5344CB8AC3E}">
        <p14:creationId xmlns:p14="http://schemas.microsoft.com/office/powerpoint/2010/main" val="16913339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25</a:t>
            </a:fld>
            <a:endParaRPr lang="en-US"/>
          </a:p>
        </p:txBody>
      </p:sp>
    </p:spTree>
    <p:extLst>
      <p:ext uri="{BB962C8B-B14F-4D97-AF65-F5344CB8AC3E}">
        <p14:creationId xmlns:p14="http://schemas.microsoft.com/office/powerpoint/2010/main" val="1365825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Why the butterflies?</a:t>
            </a:r>
            <a:endParaRPr lang="fr-CA" dirty="0"/>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3</a:t>
            </a:fld>
            <a:endParaRPr lang="en-US"/>
          </a:p>
        </p:txBody>
      </p:sp>
    </p:spTree>
    <p:extLst>
      <p:ext uri="{BB962C8B-B14F-4D97-AF65-F5344CB8AC3E}">
        <p14:creationId xmlns:p14="http://schemas.microsoft.com/office/powerpoint/2010/main" val="1283126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False. Almost 80% (MELS Enquetes Relance, 2007)</a:t>
            </a:r>
            <a:endParaRPr lang="en-CA"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0BA5DD44-8E4C-40A9-AD40-B57BD0BA1A80}"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False. Depending on the program, you need prereqs ranging from Sec 3 to Sec 5 Eng. Fre. Math.</a:t>
            </a:r>
            <a:endParaRPr lang="en-CA"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390B12C2-57CA-4F15-AB3C-C5D6F80C8BDE}"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False. 16.</a:t>
            </a:r>
            <a:endParaRPr lang="en-CA"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F21F170D-233F-47BD-B4AD-BBF353109FE5}"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True</a:t>
            </a:r>
            <a:endParaRPr lang="en-CA"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E93C8521-C693-430C-BCA4-BB310E31E94A}"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True.</a:t>
            </a:r>
            <a:endParaRPr lang="en-CA"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1940" indent="-289208" eaLnBrk="0" hangingPunct="0">
              <a:defRPr>
                <a:solidFill>
                  <a:schemeClr val="tx1"/>
                </a:solidFill>
                <a:latin typeface="Arial" charset="0"/>
              </a:defRPr>
            </a:lvl2pPr>
            <a:lvl3pPr marL="1156830" indent="-231366" eaLnBrk="0" hangingPunct="0">
              <a:defRPr>
                <a:solidFill>
                  <a:schemeClr val="tx1"/>
                </a:solidFill>
                <a:latin typeface="Arial" charset="0"/>
              </a:defRPr>
            </a:lvl3pPr>
            <a:lvl4pPr marL="1619562" indent="-231366" eaLnBrk="0" hangingPunct="0">
              <a:defRPr>
                <a:solidFill>
                  <a:schemeClr val="tx1"/>
                </a:solidFill>
                <a:latin typeface="Arial" charset="0"/>
              </a:defRPr>
            </a:lvl4pPr>
            <a:lvl5pPr marL="2082295" indent="-231366" eaLnBrk="0" hangingPunct="0">
              <a:defRPr>
                <a:solidFill>
                  <a:schemeClr val="tx1"/>
                </a:solidFill>
                <a:latin typeface="Arial" charset="0"/>
              </a:defRPr>
            </a:lvl5pPr>
            <a:lvl6pPr marL="2545027" indent="-231366" eaLnBrk="0" fontAlgn="base" hangingPunct="0">
              <a:spcBef>
                <a:spcPct val="0"/>
              </a:spcBef>
              <a:spcAft>
                <a:spcPct val="0"/>
              </a:spcAft>
              <a:defRPr>
                <a:solidFill>
                  <a:schemeClr val="tx1"/>
                </a:solidFill>
                <a:latin typeface="Arial" charset="0"/>
              </a:defRPr>
            </a:lvl6pPr>
            <a:lvl7pPr marL="3007759" indent="-231366" eaLnBrk="0" fontAlgn="base" hangingPunct="0">
              <a:spcBef>
                <a:spcPct val="0"/>
              </a:spcBef>
              <a:spcAft>
                <a:spcPct val="0"/>
              </a:spcAft>
              <a:defRPr>
                <a:solidFill>
                  <a:schemeClr val="tx1"/>
                </a:solidFill>
                <a:latin typeface="Arial" charset="0"/>
              </a:defRPr>
            </a:lvl7pPr>
            <a:lvl8pPr marL="3470491" indent="-231366" eaLnBrk="0" fontAlgn="base" hangingPunct="0">
              <a:spcBef>
                <a:spcPct val="0"/>
              </a:spcBef>
              <a:spcAft>
                <a:spcPct val="0"/>
              </a:spcAft>
              <a:defRPr>
                <a:solidFill>
                  <a:schemeClr val="tx1"/>
                </a:solidFill>
                <a:latin typeface="Arial" charset="0"/>
              </a:defRPr>
            </a:lvl8pPr>
            <a:lvl9pPr marL="3933223" indent="-231366" eaLnBrk="0" fontAlgn="base" hangingPunct="0">
              <a:spcBef>
                <a:spcPct val="0"/>
              </a:spcBef>
              <a:spcAft>
                <a:spcPct val="0"/>
              </a:spcAft>
              <a:defRPr>
                <a:solidFill>
                  <a:schemeClr val="tx1"/>
                </a:solidFill>
                <a:latin typeface="Arial" charset="0"/>
              </a:defRPr>
            </a:lvl9pPr>
          </a:lstStyle>
          <a:p>
            <a:pPr eaLnBrk="1" hangingPunct="1"/>
            <a:fld id="{B457D5BE-F7FB-4358-B20D-C0DC2D024B01}"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A6AC4F62-219A-47F5-98B0-3746FC3DF399}" type="slidenum">
              <a:rPr lang="en-US" smtClean="0"/>
              <a:pPr>
                <a:defRPr/>
              </a:pPr>
              <a:t>9</a:t>
            </a:fld>
            <a:endParaRPr lang="en-US"/>
          </a:p>
        </p:txBody>
      </p:sp>
    </p:spTree>
    <p:extLst>
      <p:ext uri="{BB962C8B-B14F-4D97-AF65-F5344CB8AC3E}">
        <p14:creationId xmlns:p14="http://schemas.microsoft.com/office/powerpoint/2010/main" val="3678198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B4FCE617-865D-4EC0-AACC-52C495250E3B}" type="slidenum">
              <a:rPr lang="en-CA" smtClean="0"/>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81CD7FD2-C7B4-4EA6-8138-C5B66CEBE979}" type="slidenum">
              <a:rPr lang="en-CA" smtClean="0"/>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9B6BEE3D-F87E-4742-9A0C-EC39B0E647A5}" type="slidenum">
              <a:rPr lang="en-CA" smtClean="0"/>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65F71C86-26AB-4570-A5C0-5BF2D87A7AED}" type="slidenum">
              <a:rPr lang="en-CA" smtClean="0"/>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pPr>
              <a:defRPr/>
            </a:pPr>
            <a:fld id="{D106D8A5-307D-477D-A1B8-6C8977617BA2}" type="slidenum">
              <a:rPr lang="en-CA" smtClean="0"/>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CA"/>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pPr>
              <a:defRPr/>
            </a:pPr>
            <a:fld id="{2ECD7C26-A670-49FF-A74C-05A634FFD7CA}" type="slidenum">
              <a:rPr lang="en-CA" smtClean="0"/>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CA"/>
          </a:p>
        </p:txBody>
      </p:sp>
      <p:sp>
        <p:nvSpPr>
          <p:cNvPr id="8" name="Footer Placeholder 7"/>
          <p:cNvSpPr>
            <a:spLocks noGrp="1"/>
          </p:cNvSpPr>
          <p:nvPr>
            <p:ph type="ftr" sz="quarter" idx="11"/>
          </p:nvPr>
        </p:nvSpPr>
        <p:spPr/>
        <p:txBody>
          <a:bodyPr/>
          <a:lstStyle/>
          <a:p>
            <a:pPr>
              <a:defRPr/>
            </a:pPr>
            <a:endParaRPr lang="en-CA"/>
          </a:p>
        </p:txBody>
      </p:sp>
      <p:sp>
        <p:nvSpPr>
          <p:cNvPr id="9" name="Slide Number Placeholder 8"/>
          <p:cNvSpPr>
            <a:spLocks noGrp="1"/>
          </p:cNvSpPr>
          <p:nvPr>
            <p:ph type="sldNum" sz="quarter" idx="12"/>
          </p:nvPr>
        </p:nvSpPr>
        <p:spPr/>
        <p:txBody>
          <a:bodyPr/>
          <a:lstStyle/>
          <a:p>
            <a:pPr>
              <a:defRPr/>
            </a:pPr>
            <a:fld id="{E5F0677D-3FA4-47E6-919E-6004817D8E15}" type="slidenum">
              <a:rPr lang="en-CA" smtClean="0"/>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CA"/>
          </a:p>
        </p:txBody>
      </p:sp>
      <p:sp>
        <p:nvSpPr>
          <p:cNvPr id="4" name="Footer Placeholder 3"/>
          <p:cNvSpPr>
            <a:spLocks noGrp="1"/>
          </p:cNvSpPr>
          <p:nvPr>
            <p:ph type="ftr" sz="quarter" idx="11"/>
          </p:nvPr>
        </p:nvSpPr>
        <p:spPr/>
        <p:txBody>
          <a:bodyPr/>
          <a:lstStyle/>
          <a:p>
            <a:pPr>
              <a:defRPr/>
            </a:pPr>
            <a:endParaRPr lang="en-CA"/>
          </a:p>
        </p:txBody>
      </p:sp>
      <p:sp>
        <p:nvSpPr>
          <p:cNvPr id="5" name="Slide Number Placeholder 4"/>
          <p:cNvSpPr>
            <a:spLocks noGrp="1"/>
          </p:cNvSpPr>
          <p:nvPr>
            <p:ph type="sldNum" sz="quarter" idx="12"/>
          </p:nvPr>
        </p:nvSpPr>
        <p:spPr/>
        <p:txBody>
          <a:bodyPr/>
          <a:lstStyle/>
          <a:p>
            <a:pPr>
              <a:defRPr/>
            </a:pPr>
            <a:fld id="{90187263-5EA7-4FB8-B70B-BBC0FF057BB9}" type="slidenum">
              <a:rPr lang="en-CA" smtClean="0"/>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CA"/>
          </a:p>
        </p:txBody>
      </p:sp>
      <p:sp>
        <p:nvSpPr>
          <p:cNvPr id="3" name="Footer Placeholder 2"/>
          <p:cNvSpPr>
            <a:spLocks noGrp="1"/>
          </p:cNvSpPr>
          <p:nvPr>
            <p:ph type="ftr" sz="quarter" idx="11"/>
          </p:nvPr>
        </p:nvSpPr>
        <p:spPr/>
        <p:txBody>
          <a:bodyPr/>
          <a:lstStyle/>
          <a:p>
            <a:pPr>
              <a:defRPr/>
            </a:pPr>
            <a:endParaRPr lang="en-CA"/>
          </a:p>
        </p:txBody>
      </p:sp>
      <p:sp>
        <p:nvSpPr>
          <p:cNvPr id="4" name="Slide Number Placeholder 3"/>
          <p:cNvSpPr>
            <a:spLocks noGrp="1"/>
          </p:cNvSpPr>
          <p:nvPr>
            <p:ph type="sldNum" sz="quarter" idx="12"/>
          </p:nvPr>
        </p:nvSpPr>
        <p:spPr/>
        <p:txBody>
          <a:bodyPr/>
          <a:lstStyle/>
          <a:p>
            <a:pPr>
              <a:defRPr/>
            </a:pPr>
            <a:fld id="{140B8F0A-430C-4C05-BD3D-869888416E72}" type="slidenum">
              <a:rPr lang="en-CA" smtClean="0"/>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CA"/>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pPr>
              <a:defRPr/>
            </a:pPr>
            <a:fld id="{4AD2C1D7-B040-4D28-9929-11F0A299CBE2}" type="slidenum">
              <a:rPr lang="en-CA" smtClean="0"/>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CA"/>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pPr>
              <a:defRPr/>
            </a:pPr>
            <a:fld id="{7ED5CF6A-1934-4DB4-A502-26B0CCFDB11D}" type="slidenum">
              <a:rPr lang="en-CA" smtClean="0"/>
              <a:pPr>
                <a:defRPr/>
              </a:pPr>
              <a:t>‹#›</a:t>
            </a:fld>
            <a:endParaRPr lang="en-CA"/>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pPr>
              <a:defRPr/>
            </a:pPr>
            <a:endParaRPr lang="en-CA"/>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pPr>
              <a:defRPr/>
            </a:pPr>
            <a:endParaRPr lang="en-CA"/>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pPr>
              <a:defRPr/>
            </a:pPr>
            <a:fld id="{52AB4182-5466-4737-9659-D62882EA628E}" type="slidenum">
              <a:rPr lang="en-CA" smtClean="0"/>
              <a:pPr>
                <a:defRPr/>
              </a:pPr>
              <a:t>‹#›</a:t>
            </a:fld>
            <a:endParaRPr lang="en-CA"/>
          </a:p>
        </p:txBody>
      </p:sp>
    </p:spTree>
  </p:cSld>
  <p:clrMap bg1="lt1" tx1="dk1" bg2="lt2" tx2="dk2" accent1="accent1" accent2="accent2" accent3="accent3" accent4="accent4" accent5="accent5" accent6="accent6" hlink="hlink" folHlink="folHlink"/>
  <p:sldLayoutIdLst>
    <p:sldLayoutId id="2147483946"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mt.emploiquebec.ne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istayinschool.com/" TargetMode="External"/><Relationship Id="rId5" Type="http://schemas.openxmlformats.org/officeDocument/2006/relationships/hyperlink" Target="http://www.headingforsuccess.com/" TargetMode="External"/><Relationship Id="rId4" Type="http://schemas.openxmlformats.org/officeDocument/2006/relationships/hyperlink" Target="http://www.inforoutefpt.org/"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71600" y="1484784"/>
            <a:ext cx="7117180" cy="1470025"/>
          </a:xfrm>
        </p:spPr>
        <p:txBody>
          <a:bodyPr/>
          <a:lstStyle/>
          <a:p>
            <a:pPr algn="ctr"/>
            <a:r>
              <a:rPr lang="en-CA" sz="2800" b="1" dirty="0" smtClean="0"/>
              <a:t>A Road to Vocational Education</a:t>
            </a:r>
            <a:endParaRPr lang="fr-CA" sz="2800" b="1" dirty="0"/>
          </a:p>
        </p:txBody>
      </p:sp>
      <p:sp>
        <p:nvSpPr>
          <p:cNvPr id="5" name="Subtitle 4"/>
          <p:cNvSpPr>
            <a:spLocks noGrp="1"/>
          </p:cNvSpPr>
          <p:nvPr>
            <p:ph type="subTitle" idx="1"/>
          </p:nvPr>
        </p:nvSpPr>
        <p:spPr>
          <a:xfrm>
            <a:off x="971600" y="3933056"/>
            <a:ext cx="7117180" cy="861420"/>
          </a:xfrm>
        </p:spPr>
        <p:txBody>
          <a:bodyPr/>
          <a:lstStyle/>
          <a:p>
            <a:pPr algn="ctr"/>
            <a:r>
              <a:rPr lang="en-CA" b="1" dirty="0" smtClean="0"/>
              <a:t>Safak Eran-Tasker</a:t>
            </a:r>
          </a:p>
          <a:p>
            <a:pPr algn="ctr"/>
            <a:r>
              <a:rPr lang="en-CA" b="1" dirty="0" smtClean="0"/>
              <a:t>31</a:t>
            </a:r>
            <a:r>
              <a:rPr lang="en-CA" b="1" baseline="30000" dirty="0" smtClean="0"/>
              <a:t>st</a:t>
            </a:r>
            <a:r>
              <a:rPr lang="en-CA" b="1" dirty="0" smtClean="0"/>
              <a:t> March, 2012 – CPC Parents’ Conference</a:t>
            </a:r>
            <a:endParaRPr lang="fr-CA" b="1" dirty="0"/>
          </a:p>
        </p:txBody>
      </p:sp>
    </p:spTree>
    <p:extLst>
      <p:ext uri="{BB962C8B-B14F-4D97-AF65-F5344CB8AC3E}">
        <p14:creationId xmlns:p14="http://schemas.microsoft.com/office/powerpoint/2010/main" val="71219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07" name="Group 31"/>
          <p:cNvGraphicFramePr>
            <a:graphicFrameLocks noGrp="1"/>
          </p:cNvGraphicFramePr>
          <p:nvPr>
            <p:extLst>
              <p:ext uri="{D42A27DB-BD31-4B8C-83A1-F6EECF244321}">
                <p14:modId xmlns:p14="http://schemas.microsoft.com/office/powerpoint/2010/main" val="1806726022"/>
              </p:ext>
            </p:extLst>
          </p:nvPr>
        </p:nvGraphicFramePr>
        <p:xfrm>
          <a:off x="1887538" y="1484313"/>
          <a:ext cx="5637212" cy="4322763"/>
        </p:xfrm>
        <a:graphic>
          <a:graphicData uri="http://schemas.openxmlformats.org/drawingml/2006/table">
            <a:tbl>
              <a:tblPr/>
              <a:tblGrid>
                <a:gridCol w="1879600"/>
                <a:gridCol w="1878012"/>
                <a:gridCol w="1879600"/>
              </a:tblGrid>
              <a:tr h="8255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fr-CA" sz="1600" b="0"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 </a:t>
                      </a:r>
                      <a:r>
                        <a:rPr kumimoji="0" lang="fr-CA" sz="1600" b="1" i="0" u="none" strike="noStrike" cap="none" normalizeH="0" baseline="0" dirty="0" err="1" smtClean="0">
                          <a:ln>
                            <a:noFill/>
                          </a:ln>
                          <a:solidFill>
                            <a:schemeClr val="tx1"/>
                          </a:solidFill>
                          <a:effectLst>
                            <a:outerShdw blurRad="38100" dist="38100" dir="2700000" algn="tl">
                              <a:srgbClr val="FFFFFF"/>
                            </a:outerShdw>
                          </a:effectLst>
                          <a:latin typeface="Garamond" pitchFamily="18" charset="0"/>
                          <a:cs typeface="Times New Roman" pitchFamily="18" charset="0"/>
                        </a:rPr>
                        <a:t>Montreal</a:t>
                      </a: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Québec</a:t>
                      </a: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5500">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rPr>
                        <a:t>Population in 2006</a:t>
                      </a:r>
                      <a:endParaRPr kumimoji="0" lang="fr-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CA" sz="1600" b="0"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0"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1 854 442</a:t>
                      </a:r>
                      <a:endParaRPr kumimoji="0" lang="fr-CA" sz="1600" b="0"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rPr>
                        <a:t>7 546 131</a:t>
                      </a:r>
                      <a:endPar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65225">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Total population  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rPr>
                        <a:t>1 538 335</a:t>
                      </a:r>
                      <a:endPar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cs typeface="Times New Roman" pitchFamily="18" charset="0"/>
                        </a:rPr>
                        <a:t>6 184 490</a:t>
                      </a:r>
                      <a:endParaRPr kumimoji="0" lang="fr-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06538">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No certificate, diploma or degree</a:t>
                      </a:r>
                      <a:r>
                        <a:rPr kumimoji="0" lang="en-CA" sz="2800" b="0"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 </a:t>
                      </a: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(15 ans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   330 150</a:t>
                      </a:r>
                    </a:p>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(21.4%)</a:t>
                      </a: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1 547 875</a:t>
                      </a:r>
                    </a:p>
                    <a:p>
                      <a:pPr marL="0" marR="0" lvl="0" indent="0" algn="ctr" defTabSz="914400" rtl="0" eaLnBrk="1" fontAlgn="base" latinLnBrk="0" hangingPunct="1">
                        <a:lnSpc>
                          <a:spcPct val="100000"/>
                        </a:lnSpc>
                        <a:spcBef>
                          <a:spcPct val="0"/>
                        </a:spcBef>
                        <a:spcAft>
                          <a:spcPct val="0"/>
                        </a:spcAft>
                        <a:buClr>
                          <a:schemeClr val="hlink"/>
                        </a:buClr>
                        <a:buSzTx/>
                        <a:buFontTx/>
                        <a:buNone/>
                        <a:tabLst/>
                      </a:pP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hlink"/>
                        </a:buClr>
                        <a:buSzTx/>
                        <a:buFontTx/>
                        <a:buNone/>
                        <a:tabLst/>
                      </a:pPr>
                      <a:r>
                        <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cs typeface="Times New Roman" pitchFamily="18" charset="0"/>
                        </a:rPr>
                        <a:t>(25.0%)</a:t>
                      </a:r>
                      <a:endParaRPr kumimoji="0" lang="fr-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
        <p:nvSpPr>
          <p:cNvPr id="16409" name="Rectangle 267"/>
          <p:cNvSpPr>
            <a:spLocks noChangeArrowheads="1"/>
          </p:cNvSpPr>
          <p:nvPr/>
        </p:nvSpPr>
        <p:spPr bwMode="auto">
          <a:xfrm>
            <a:off x="0" y="49657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CA" sz="1200">
              <a:latin typeface="Verdana" pitchFamily="34" charset="0"/>
            </a:endParaRPr>
          </a:p>
        </p:txBody>
      </p:sp>
      <p:sp>
        <p:nvSpPr>
          <p:cNvPr id="92186" name="Text Box 54"/>
          <p:cNvSpPr txBox="1">
            <a:spLocks noChangeArrowheads="1"/>
          </p:cNvSpPr>
          <p:nvPr/>
        </p:nvSpPr>
        <p:spPr bwMode="auto">
          <a:xfrm>
            <a:off x="1058863" y="574675"/>
            <a:ext cx="7427912" cy="488950"/>
          </a:xfrm>
          <a:prstGeom prst="rect">
            <a:avLst/>
          </a:prstGeom>
          <a:noFill/>
          <a:ln w="9525">
            <a:noFill/>
            <a:miter lim="800000"/>
            <a:headEnd/>
            <a:tailEnd/>
          </a:ln>
        </p:spPr>
        <p:txBody>
          <a:bodyPr>
            <a:spAutoFit/>
          </a:bodyPr>
          <a:lstStyle/>
          <a:p>
            <a:pPr algn="ctr">
              <a:defRPr/>
            </a:pPr>
            <a:endParaRPr lang="fr-CA" sz="2600">
              <a:solidFill>
                <a:srgbClr val="572314"/>
              </a:solidFill>
              <a:effectLst>
                <a:outerShdw blurRad="38100" dist="38100" dir="2700000" algn="tl">
                  <a:srgbClr val="000000"/>
                </a:outerShdw>
              </a:effectLst>
              <a:latin typeface="Gill Sans MT" pitchFamily="34" charset="0"/>
            </a:endParaRPr>
          </a:p>
        </p:txBody>
      </p:sp>
      <p:sp>
        <p:nvSpPr>
          <p:cNvPr id="16411" name="Text Box 59"/>
          <p:cNvSpPr txBox="1">
            <a:spLocks noChangeArrowheads="1"/>
          </p:cNvSpPr>
          <p:nvPr/>
        </p:nvSpPr>
        <p:spPr bwMode="auto">
          <a:xfrm>
            <a:off x="1847850" y="5919788"/>
            <a:ext cx="35798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CA" sz="1200">
                <a:latin typeface="Gill Sans MT" pitchFamily="34" charset="0"/>
              </a:rPr>
              <a:t>Source :  2006 Census, Statistics Canada</a:t>
            </a:r>
          </a:p>
        </p:txBody>
      </p:sp>
      <p:sp>
        <p:nvSpPr>
          <p:cNvPr id="6" name="Espace réservé du numéro de diapositive 5"/>
          <p:cNvSpPr txBox="1">
            <a:spLocks noGrp="1"/>
          </p:cNvSpPr>
          <p:nvPr/>
        </p:nvSpPr>
        <p:spPr>
          <a:xfrm>
            <a:off x="8613775" y="6305550"/>
            <a:ext cx="457200" cy="476250"/>
          </a:xfrm>
          <a:prstGeom prst="rect">
            <a:avLst/>
          </a:prstGeom>
          <a:noFill/>
        </p:spPr>
        <p:txBody>
          <a:bodyPr anchor="b"/>
          <a:lstStyle/>
          <a:p>
            <a:pPr algn="ctr" fontAlgn="auto">
              <a:spcBef>
                <a:spcPts val="0"/>
              </a:spcBef>
              <a:spcAft>
                <a:spcPts val="0"/>
              </a:spcAft>
              <a:defRPr/>
            </a:pPr>
            <a:fld id="{B45603C5-71B5-4591-B233-8E7D21424D9C}" type="slidenum">
              <a:rPr lang="fr-CA" sz="1200">
                <a:solidFill>
                  <a:schemeClr val="bg2">
                    <a:shade val="50000"/>
                    <a:satMod val="200000"/>
                  </a:schemeClr>
                </a:solidFill>
                <a:latin typeface="+mn-lt"/>
              </a:rPr>
              <a:pPr algn="ctr" fontAlgn="auto">
                <a:spcBef>
                  <a:spcPts val="0"/>
                </a:spcBef>
                <a:spcAft>
                  <a:spcPts val="0"/>
                </a:spcAft>
                <a:defRPr/>
              </a:pPr>
              <a:t>10</a:t>
            </a:fld>
            <a:endParaRPr lang="fr-CA" sz="1200">
              <a:solidFill>
                <a:schemeClr val="bg2">
                  <a:shade val="50000"/>
                  <a:satMod val="200000"/>
                </a:schemeClr>
              </a:solidFill>
              <a:latin typeface="+mn-lt"/>
            </a:endParaRPr>
          </a:p>
        </p:txBody>
      </p:sp>
      <p:sp>
        <p:nvSpPr>
          <p:cNvPr id="24605" name="Rectangle 29"/>
          <p:cNvSpPr>
            <a:spLocks noChangeArrowheads="1"/>
          </p:cNvSpPr>
          <p:nvPr/>
        </p:nvSpPr>
        <p:spPr bwMode="auto">
          <a:xfrm>
            <a:off x="500063" y="273050"/>
            <a:ext cx="7858125" cy="923925"/>
          </a:xfrm>
          <a:prstGeom prst="rect">
            <a:avLst/>
          </a:prstGeom>
          <a:noFill/>
          <a:ln w="9525">
            <a:noFill/>
            <a:miter lim="800000"/>
            <a:headEnd/>
            <a:tailEnd/>
          </a:ln>
          <a:effectLst/>
        </p:spPr>
        <p:txBody>
          <a:bodyPr>
            <a:spAutoFit/>
          </a:bodyPr>
          <a:lstStyle/>
          <a:p>
            <a:pPr algn="ctr">
              <a:defRPr/>
            </a:pPr>
            <a:r>
              <a:rPr lang="en-CA" sz="5400" dirty="0">
                <a:effectLst>
                  <a:outerShdw blurRad="38100" dist="38100" dir="2700000" algn="tl">
                    <a:srgbClr val="000000">
                      <a:alpha val="43137"/>
                    </a:srgbClr>
                  </a:outerShdw>
                </a:effectLst>
                <a:latin typeface="Calibri" pitchFamily="34" charset="0"/>
                <a:cs typeface="Calibri" pitchFamily="34" charset="0"/>
              </a:rPr>
              <a:t>A look at our </a:t>
            </a:r>
            <a:r>
              <a:rPr lang="en-CA" sz="5400" dirty="0">
                <a:effectLst>
                  <a:outerShdw blurRad="38100" dist="38100" dir="2700000" algn="tl">
                    <a:srgbClr val="000000">
                      <a:alpha val="43137"/>
                    </a:srgbClr>
                  </a:outerShdw>
                </a:effectLst>
                <a:latin typeface="+mj-lt"/>
              </a:rPr>
              <a:t>population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683568" y="116632"/>
            <a:ext cx="8215312" cy="2000548"/>
          </a:xfrm>
        </p:spPr>
        <p:txBody>
          <a:bodyPr wrap="square" anchorCtr="0">
            <a:spAutoFit/>
          </a:bodyPr>
          <a:lstStyle/>
          <a:p>
            <a:pPr algn="ctr" eaLnBrk="1" fontAlgn="auto" hangingPunct="1">
              <a:spcAft>
                <a:spcPts val="0"/>
              </a:spcAft>
              <a:defRPr/>
            </a:pPr>
            <a:r>
              <a:rPr lang="en-CA" sz="2800" dirty="0" smtClean="0"/>
              <a:t/>
            </a:r>
            <a:br>
              <a:rPr lang="en-CA" sz="2800" dirty="0" smtClean="0"/>
            </a:br>
            <a:r>
              <a:rPr lang="en-CA" sz="2800" dirty="0" smtClean="0"/>
              <a:t>   </a:t>
            </a:r>
            <a:r>
              <a:rPr lang="en-CA" b="1" dirty="0" smtClean="0">
                <a:latin typeface="Calibri" pitchFamily="34" charset="0"/>
                <a:cs typeface="Calibri" pitchFamily="34" charset="0"/>
              </a:rPr>
              <a:t>Dropout rates</a:t>
            </a:r>
            <a:br>
              <a:rPr lang="en-CA" b="1" dirty="0" smtClean="0">
                <a:latin typeface="Calibri" pitchFamily="34" charset="0"/>
                <a:cs typeface="Calibri" pitchFamily="34" charset="0"/>
              </a:rPr>
            </a:br>
            <a:r>
              <a:rPr lang="en-CA" b="1" dirty="0" smtClean="0">
                <a:latin typeface="Calibri" pitchFamily="34" charset="0"/>
                <a:cs typeface="Calibri" pitchFamily="34" charset="0"/>
              </a:rPr>
              <a:t> (leaving without qualifications or  a diploma)</a:t>
            </a:r>
            <a:br>
              <a:rPr lang="en-CA" b="1" dirty="0" smtClean="0">
                <a:latin typeface="Calibri" pitchFamily="34" charset="0"/>
                <a:cs typeface="Calibri" pitchFamily="34" charset="0"/>
              </a:rPr>
            </a:br>
            <a:r>
              <a:rPr lang="en-CA" b="1" dirty="0" smtClean="0">
                <a:latin typeface="Calibri" pitchFamily="34" charset="0"/>
                <a:cs typeface="Calibri" pitchFamily="34" charset="0"/>
              </a:rPr>
              <a:t> (youth sector)</a:t>
            </a:r>
          </a:p>
        </p:txBody>
      </p:sp>
      <p:graphicFrame>
        <p:nvGraphicFramePr>
          <p:cNvPr id="26656" name="Group 32"/>
          <p:cNvGraphicFramePr>
            <a:graphicFrameLocks noGrp="1"/>
          </p:cNvGraphicFramePr>
          <p:nvPr>
            <p:extLst>
              <p:ext uri="{D42A27DB-BD31-4B8C-83A1-F6EECF244321}">
                <p14:modId xmlns:p14="http://schemas.microsoft.com/office/powerpoint/2010/main" val="385262739"/>
              </p:ext>
            </p:extLst>
          </p:nvPr>
        </p:nvGraphicFramePr>
        <p:xfrm>
          <a:off x="1565275" y="2116138"/>
          <a:ext cx="6408738" cy="3328987"/>
        </p:xfrm>
        <a:graphic>
          <a:graphicData uri="http://schemas.openxmlformats.org/drawingml/2006/table">
            <a:tbl>
              <a:tblPr/>
              <a:tblGrid>
                <a:gridCol w="1441450"/>
                <a:gridCol w="1582738"/>
                <a:gridCol w="1657350"/>
                <a:gridCol w="1727200"/>
              </a:tblGrid>
              <a:tr h="518180">
                <a:tc gridSpan="4">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8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2006-2007</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27912">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28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Total average</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40000"/>
                        <a:lumOff val="60000"/>
                        <a:alpha val="50195"/>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Boys</a:t>
                      </a: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(total average)</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Girls</a:t>
                      </a: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(total average</a:t>
                      </a:r>
                      <a:r>
                        <a:rPr kumimoji="0" lang="en-CA" sz="12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98111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Montreal</a:t>
                      </a:r>
                    </a:p>
                  </a:txBody>
                  <a:tcPr marT="45722" marB="45722"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32.1%</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40000"/>
                        <a:lumOff val="60000"/>
                        <a:alpha val="50195"/>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rPr>
                        <a:t>36.4%</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rPr>
                        <a:t>27.5%</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120178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smtClean="0">
                          <a:ln>
                            <a:noFill/>
                          </a:ln>
                          <a:solidFill>
                            <a:schemeClr val="tx1"/>
                          </a:solidFill>
                          <a:effectLst>
                            <a:outerShdw blurRad="38100" dist="38100" dir="2700000" algn="tl">
                              <a:srgbClr val="FFFFFF"/>
                            </a:outerShdw>
                          </a:effectLst>
                          <a:latin typeface="Garamond" pitchFamily="18" charset="0"/>
                        </a:rPr>
                        <a:t>Québec</a:t>
                      </a:r>
                    </a:p>
                  </a:txBody>
                  <a:tcPr marT="45722" marB="45722"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1" i="0" u="none" strike="noStrike" cap="none" normalizeH="0" baseline="0" dirty="0" smtClean="0">
                          <a:ln>
                            <a:noFill/>
                          </a:ln>
                          <a:solidFill>
                            <a:schemeClr val="tx1"/>
                          </a:solidFill>
                          <a:effectLst>
                            <a:outerShdw blurRad="38100" dist="38100" dir="2700000" algn="tl">
                              <a:srgbClr val="FFFFFF"/>
                            </a:outerShdw>
                          </a:effectLst>
                          <a:latin typeface="Garamond" pitchFamily="18" charset="0"/>
                        </a:rPr>
                        <a:t>25.3%</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tx2">
                        <a:lumMod val="40000"/>
                        <a:lumOff val="60000"/>
                        <a:alpha val="50195"/>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rPr>
                        <a:t>31.3%</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600" b="0" i="0" u="none" strike="noStrike" cap="none" normalizeH="0" baseline="0" smtClean="0">
                          <a:ln>
                            <a:noFill/>
                          </a:ln>
                          <a:solidFill>
                            <a:schemeClr val="tx1"/>
                          </a:solidFill>
                          <a:effectLst>
                            <a:outerShdw blurRad="38100" dist="38100" dir="2700000" algn="tl">
                              <a:srgbClr val="FFFFFF"/>
                            </a:outerShdw>
                          </a:effectLst>
                          <a:latin typeface="Garamond" pitchFamily="18" charset="0"/>
                        </a:rPr>
                        <a:t>19.5%</a:t>
                      </a:r>
                    </a:p>
                  </a:txBody>
                  <a:tcPr marT="45722" marB="45722"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35" name="Rectangle 115"/>
          <p:cNvSpPr>
            <a:spLocks noChangeArrowheads="1"/>
          </p:cNvSpPr>
          <p:nvPr/>
        </p:nvSpPr>
        <p:spPr bwMode="auto">
          <a:xfrm>
            <a:off x="1476375" y="5589588"/>
            <a:ext cx="266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CA" sz="1200">
                <a:latin typeface="Gill Sans MT" pitchFamily="34" charset="0"/>
              </a:rPr>
              <a:t>Source: Institut de la statistique Québec             2006-2007</a:t>
            </a:r>
            <a:endParaRPr lang="en-CA" sz="1000">
              <a:latin typeface="Verdana" pitchFamily="34" charset="0"/>
            </a:endParaRPr>
          </a:p>
        </p:txBody>
      </p:sp>
      <p:sp>
        <p:nvSpPr>
          <p:cNvPr id="5" name="Espace réservé du numéro de diapositive 4"/>
          <p:cNvSpPr txBox="1">
            <a:spLocks noGrp="1"/>
          </p:cNvSpPr>
          <p:nvPr/>
        </p:nvSpPr>
        <p:spPr>
          <a:xfrm>
            <a:off x="8613775" y="6305550"/>
            <a:ext cx="457200" cy="476250"/>
          </a:xfrm>
          <a:prstGeom prst="rect">
            <a:avLst/>
          </a:prstGeom>
          <a:noFill/>
        </p:spPr>
        <p:txBody>
          <a:bodyPr anchor="b"/>
          <a:lstStyle/>
          <a:p>
            <a:pPr algn="ctr" fontAlgn="auto">
              <a:spcBef>
                <a:spcPts val="0"/>
              </a:spcBef>
              <a:spcAft>
                <a:spcPts val="0"/>
              </a:spcAft>
              <a:defRPr/>
            </a:pPr>
            <a:fld id="{93BD666A-9FDA-4DDE-BBEC-B6921ED3C42A}" type="slidenum">
              <a:rPr lang="fr-CA" sz="1200">
                <a:solidFill>
                  <a:schemeClr val="bg2">
                    <a:shade val="50000"/>
                    <a:satMod val="200000"/>
                  </a:schemeClr>
                </a:solidFill>
                <a:latin typeface="+mn-lt"/>
              </a:rPr>
              <a:pPr algn="ctr" fontAlgn="auto">
                <a:spcBef>
                  <a:spcPts val="0"/>
                </a:spcBef>
                <a:spcAft>
                  <a:spcPts val="0"/>
                </a:spcAft>
                <a:defRPr/>
              </a:pPr>
              <a:t>11</a:t>
            </a:fld>
            <a:endParaRPr lang="fr-CA" sz="1200">
              <a:solidFill>
                <a:schemeClr val="bg2">
                  <a:shade val="50000"/>
                  <a:satMod val="200000"/>
                </a:schemeClr>
              </a:solidFill>
              <a:latin typeface="+mn-l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1154113" y="116632"/>
            <a:ext cx="7459662" cy="1261884"/>
          </a:xfrm>
        </p:spPr>
        <p:txBody>
          <a:bodyPr anchorCtr="0">
            <a:spAutoFit/>
          </a:bodyPr>
          <a:lstStyle/>
          <a:p>
            <a:pPr eaLnBrk="1" hangingPunct="1">
              <a:defRPr/>
            </a:pPr>
            <a:r>
              <a:rPr lang="en-CA" sz="2800" dirty="0" smtClean="0"/>
              <a:t/>
            </a:r>
            <a:br>
              <a:rPr lang="en-CA" sz="2800" dirty="0" smtClean="0"/>
            </a:br>
            <a:r>
              <a:rPr lang="en-CA" sz="2400" b="1" dirty="0" smtClean="0">
                <a:latin typeface="Calibri" pitchFamily="34" charset="0"/>
                <a:cs typeface="Calibri" pitchFamily="34" charset="0"/>
              </a:rPr>
              <a:t>Relationship  between socio-economic variables of Montreal families and dropout rates of 15-24 year olds </a:t>
            </a:r>
          </a:p>
        </p:txBody>
      </p:sp>
      <p:graphicFrame>
        <p:nvGraphicFramePr>
          <p:cNvPr id="28736" name="Group 64"/>
          <p:cNvGraphicFramePr>
            <a:graphicFrameLocks noGrp="1"/>
          </p:cNvGraphicFramePr>
          <p:nvPr>
            <p:ph idx="4294967295"/>
            <p:extLst>
              <p:ext uri="{D42A27DB-BD31-4B8C-83A1-F6EECF244321}">
                <p14:modId xmlns:p14="http://schemas.microsoft.com/office/powerpoint/2010/main" val="3621701477"/>
              </p:ext>
            </p:extLst>
          </p:nvPr>
        </p:nvGraphicFramePr>
        <p:xfrm>
          <a:off x="899592" y="1772816"/>
          <a:ext cx="7469188" cy="4105276"/>
        </p:xfrm>
        <a:graphic>
          <a:graphicData uri="http://schemas.openxmlformats.org/drawingml/2006/table">
            <a:tbl>
              <a:tblPr/>
              <a:tblGrid>
                <a:gridCol w="1239838"/>
                <a:gridCol w="1250950"/>
                <a:gridCol w="1246187"/>
                <a:gridCol w="1241425"/>
                <a:gridCol w="1247775"/>
                <a:gridCol w="1243013"/>
              </a:tblGrid>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2800" b="0" i="0" u="none" strike="noStrike" cap="none" normalizeH="0" baseline="0" dirty="0" smtClean="0">
                        <a:ln>
                          <a:noFill/>
                        </a:ln>
                        <a:solidFill>
                          <a:schemeClr val="tx1"/>
                        </a:solidFill>
                        <a:effectLst>
                          <a:outerShdw blurRad="38100" dist="38100" dir="2700000" algn="tl">
                            <a:srgbClr val="C0C0C0"/>
                          </a:outerShdw>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200" b="1" i="0" u="none" strike="noStrike" cap="none" normalizeH="0" baseline="0" dirty="0" smtClean="0">
                          <a:ln>
                            <a:noFill/>
                          </a:ln>
                          <a:solidFill>
                            <a:schemeClr val="tx1"/>
                          </a:solidFill>
                          <a:effectLst>
                            <a:outerShdw blurRad="38100" dist="38100" dir="2700000" algn="tl">
                              <a:srgbClr val="C0C0C0"/>
                            </a:outerShdw>
                          </a:effectLst>
                          <a:latin typeface="Garamond" pitchFamily="18" charset="0"/>
                        </a:rPr>
                        <a:t>% of 15-24 year olds who drop out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2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 of low income families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2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 of families where neither parent has a diploma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2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 of  single parents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200" b="0" i="0" u="none" strike="noStrike" cap="none" normalizeH="0" baseline="0" dirty="0" smtClean="0">
                          <a:ln>
                            <a:noFill/>
                          </a:ln>
                          <a:solidFill>
                            <a:schemeClr val="tx1"/>
                          </a:solidFill>
                          <a:effectLst>
                            <a:outerShdw blurRad="38100" dist="38100" dir="2700000" algn="tl">
                              <a:srgbClr val="C0C0C0"/>
                            </a:outerShdw>
                          </a:effectLst>
                          <a:latin typeface="Garamond" pitchFamily="18" charset="0"/>
                        </a:rPr>
                        <a:t>% of families where neither parent works full time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4700">
                <a:tc>
                  <a:txBody>
                    <a:bodyPr/>
                    <a:lstStyle/>
                    <a:p>
                      <a:pPr marL="365125" marR="0" lvl="0" indent="-282575" algn="l" defTabSz="914400" rtl="0" eaLnBrk="1" fontAlgn="base" latinLnBrk="0" hangingPunct="1">
                        <a:lnSpc>
                          <a:spcPct val="100000"/>
                        </a:lnSpc>
                        <a:spcBef>
                          <a:spcPct val="0"/>
                        </a:spcBef>
                        <a:spcAft>
                          <a:spcPct val="0"/>
                        </a:spcAft>
                        <a:buClr>
                          <a:schemeClr val="hlink"/>
                        </a:buClr>
                        <a:buSzTx/>
                        <a:buFontTx/>
                        <a:buNone/>
                        <a:tabLst/>
                      </a:pPr>
                      <a:r>
                        <a:rPr kumimoji="0" lang="en-CA" sz="1200" b="1"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rPr>
                        <a:t>Ville-Marie</a:t>
                      </a:r>
                      <a:endParaRPr kumimoji="0" lang="en-CA" sz="1200" b="0"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38.9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3.4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23.9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32.5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5650">
                <a:tc>
                  <a:txBody>
                    <a:bodyPr/>
                    <a:lstStyle/>
                    <a:p>
                      <a:pPr marL="365125" marR="0" lvl="0" indent="-282575" algn="l" defTabSz="914400" rtl="0" eaLnBrk="1" fontAlgn="base" latinLnBrk="0" hangingPunct="1">
                        <a:lnSpc>
                          <a:spcPct val="100000"/>
                        </a:lnSpc>
                        <a:spcBef>
                          <a:spcPct val="0"/>
                        </a:spcBef>
                        <a:spcAft>
                          <a:spcPct val="0"/>
                        </a:spcAft>
                        <a:buClr>
                          <a:schemeClr val="hlink"/>
                        </a:buClr>
                        <a:buSzTx/>
                        <a:buFontTx/>
                        <a:buNone/>
                        <a:tabLst/>
                      </a:pPr>
                      <a:r>
                        <a:rPr kumimoji="0" lang="en-CA" sz="1200" b="1"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rPr>
                        <a:t>Baie d’Urfé</a:t>
                      </a:r>
                      <a:endParaRPr kumimoji="0" lang="en-CA" sz="1200" b="0"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7.4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11.7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9.9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2938">
                <a:tc>
                  <a:txBody>
                    <a:bodyPr/>
                    <a:lstStyle/>
                    <a:p>
                      <a:pPr marL="365125" marR="0" lvl="0" indent="-282575" algn="l" defTabSz="914400" rtl="0" eaLnBrk="1" fontAlgn="base" latinLnBrk="0" hangingPunct="1">
                        <a:lnSpc>
                          <a:spcPct val="100000"/>
                        </a:lnSpc>
                        <a:spcBef>
                          <a:spcPct val="0"/>
                        </a:spcBef>
                        <a:spcAft>
                          <a:spcPct val="0"/>
                        </a:spcAft>
                        <a:buClr>
                          <a:schemeClr val="hlink"/>
                        </a:buClr>
                        <a:buSzTx/>
                        <a:buFontTx/>
                        <a:buNone/>
                        <a:tabLst/>
                      </a:pPr>
                      <a:r>
                        <a:rPr kumimoji="0" lang="en-CA" sz="1200" b="1"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rPr>
                        <a:t>Saint-Pierre</a:t>
                      </a:r>
                    </a:p>
                    <a:p>
                      <a:pPr marL="365125" marR="0" lvl="0" indent="-282575" algn="l" defTabSz="914400" rtl="0" eaLnBrk="1" fontAlgn="base" latinLnBrk="0" hangingPunct="1">
                        <a:lnSpc>
                          <a:spcPct val="100000"/>
                        </a:lnSpc>
                        <a:spcBef>
                          <a:spcPct val="0"/>
                        </a:spcBef>
                        <a:spcAft>
                          <a:spcPct val="0"/>
                        </a:spcAft>
                        <a:buClr>
                          <a:schemeClr val="hlink"/>
                        </a:buClr>
                        <a:buSzTx/>
                        <a:buFontTx/>
                        <a:buNone/>
                        <a:tabLst/>
                      </a:pPr>
                      <a:endParaRPr kumimoji="0" lang="en-CA" sz="1200" b="0"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23.6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39.3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28.1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30.6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22.6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5188">
                <a:tc>
                  <a:txBody>
                    <a:bodyPr/>
                    <a:lstStyle/>
                    <a:p>
                      <a:pPr marL="88900" marR="0" lvl="0" indent="-6350" algn="l" defTabSz="914400" rtl="0" eaLnBrk="1" fontAlgn="base" latinLnBrk="0" hangingPunct="1">
                        <a:lnSpc>
                          <a:spcPct val="100000"/>
                        </a:lnSpc>
                        <a:spcBef>
                          <a:spcPct val="0"/>
                        </a:spcBef>
                        <a:spcAft>
                          <a:spcPct val="0"/>
                        </a:spcAft>
                        <a:buClr>
                          <a:schemeClr val="hlink"/>
                        </a:buClr>
                        <a:buSzTx/>
                        <a:buFontTx/>
                        <a:buNone/>
                        <a:tabLst/>
                      </a:pPr>
                      <a:r>
                        <a:rPr kumimoji="0" lang="en-CA" sz="1200" b="1"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rPr>
                        <a:t>Montreal-East</a:t>
                      </a:r>
                      <a:endParaRPr kumimoji="0" lang="en-CA" sz="1200" b="0" i="0" u="none" strike="noStrike" cap="none" normalizeH="0" baseline="0" smtClean="0">
                        <a:ln>
                          <a:noFill/>
                        </a:ln>
                        <a:solidFill>
                          <a:schemeClr val="tx1"/>
                        </a:solidFill>
                        <a:effectLst>
                          <a:outerShdw blurRad="38100" dist="38100" dir="2700000" algn="tl">
                            <a:srgbClr val="C0C0C0"/>
                          </a:outerShdw>
                        </a:effectLst>
                        <a:latin typeface="Garamond"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25.8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28.3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2400" b="1" i="0" u="none" strike="noStrike" cap="none" normalizeH="0" baseline="0" smtClean="0">
                          <a:ln>
                            <a:noFill/>
                          </a:ln>
                          <a:solidFill>
                            <a:schemeClr val="tx1"/>
                          </a:solidFill>
                          <a:effectLst>
                            <a:outerShdw blurRad="38100" dist="38100" dir="2700000" algn="tl">
                              <a:srgbClr val="C0C0C0"/>
                            </a:outerShdw>
                          </a:effectLst>
                          <a:latin typeface="Garamond" pitchFamily="18" charset="0"/>
                        </a:rPr>
                        <a:t>31.9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smtClean="0">
                          <a:ln>
                            <a:noFill/>
                          </a:ln>
                          <a:solidFill>
                            <a:schemeClr val="tx1"/>
                          </a:solidFill>
                          <a:effectLst>
                            <a:outerShdw blurRad="38100" dist="38100" dir="2700000" algn="tl">
                              <a:srgbClr val="C0C0C0"/>
                            </a:outerShdw>
                          </a:effectLst>
                          <a:latin typeface="Garamond" pitchFamily="18" charset="0"/>
                        </a:rPr>
                        <a:t>40.7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CA" sz="1400" b="0" i="0" u="none" strike="noStrike" cap="none" normalizeH="0" baseline="0" dirty="0" smtClean="0">
                          <a:ln>
                            <a:noFill/>
                          </a:ln>
                          <a:solidFill>
                            <a:schemeClr val="tx1"/>
                          </a:solidFill>
                          <a:effectLst>
                            <a:outerShdw blurRad="38100" dist="38100" dir="2700000" algn="tl">
                              <a:srgbClr val="C0C0C0"/>
                            </a:outerShdw>
                          </a:effectLst>
                          <a:latin typeface="Garamond" pitchFamily="18" charset="0"/>
                        </a:rPr>
                        <a:t>28.7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79" name="Text Box 56"/>
          <p:cNvSpPr txBox="1">
            <a:spLocks noChangeArrowheads="1"/>
          </p:cNvSpPr>
          <p:nvPr/>
        </p:nvSpPr>
        <p:spPr bwMode="auto">
          <a:xfrm>
            <a:off x="755650" y="6381750"/>
            <a:ext cx="6353175" cy="244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1000">
                <a:latin typeface="Gill Sans MT" pitchFamily="34" charset="0"/>
              </a:rPr>
              <a:t>Adapted from </a:t>
            </a:r>
            <a:r>
              <a:rPr lang="en-CA" sz="1000" u="sng">
                <a:latin typeface="Gill Sans MT" pitchFamily="34" charset="0"/>
              </a:rPr>
              <a:t>Portrait du décrochage scolaire à Montréal</a:t>
            </a:r>
            <a:r>
              <a:rPr lang="en-CA" sz="1000">
                <a:latin typeface="Gill Sans MT" pitchFamily="34" charset="0"/>
              </a:rPr>
              <a:t>, September 2006</a:t>
            </a:r>
            <a:endParaRPr lang="en-CA" sz="1000" u="sng">
              <a:latin typeface="Gill Sans MT" pitchFamily="34" charset="0"/>
            </a:endParaRPr>
          </a:p>
        </p:txBody>
      </p:sp>
      <p:sp>
        <p:nvSpPr>
          <p:cNvPr id="5" name="Espace réservé du numéro de diapositive 4"/>
          <p:cNvSpPr txBox="1">
            <a:spLocks noGrp="1"/>
          </p:cNvSpPr>
          <p:nvPr/>
        </p:nvSpPr>
        <p:spPr>
          <a:xfrm>
            <a:off x="8613775" y="6305550"/>
            <a:ext cx="457200" cy="476250"/>
          </a:xfrm>
          <a:prstGeom prst="rect">
            <a:avLst/>
          </a:prstGeom>
          <a:noFill/>
        </p:spPr>
        <p:txBody>
          <a:bodyPr anchor="b"/>
          <a:lstStyle/>
          <a:p>
            <a:pPr algn="ctr" fontAlgn="auto">
              <a:spcBef>
                <a:spcPts val="0"/>
              </a:spcBef>
              <a:spcAft>
                <a:spcPts val="0"/>
              </a:spcAft>
              <a:defRPr/>
            </a:pPr>
            <a:fld id="{03D32DEA-B57B-4907-A70F-27C5E70318CE}" type="slidenum">
              <a:rPr lang="fr-CA" sz="1200">
                <a:solidFill>
                  <a:schemeClr val="bg2">
                    <a:shade val="50000"/>
                    <a:satMod val="200000"/>
                  </a:schemeClr>
                </a:solidFill>
                <a:latin typeface="+mn-lt"/>
              </a:rPr>
              <a:pPr algn="ctr" fontAlgn="auto">
                <a:spcBef>
                  <a:spcPts val="0"/>
                </a:spcBef>
                <a:spcAft>
                  <a:spcPts val="0"/>
                </a:spcAft>
                <a:defRPr/>
              </a:pPr>
              <a:t>12</a:t>
            </a:fld>
            <a:endParaRPr lang="fr-CA" sz="1200">
              <a:solidFill>
                <a:schemeClr val="bg2">
                  <a:shade val="50000"/>
                  <a:satMod val="200000"/>
                </a:schemeClr>
              </a:solidFill>
              <a:latin typeface="+mn-lt"/>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4"/>
          <p:cNvSpPr>
            <a:spLocks noGrp="1"/>
          </p:cNvSpPr>
          <p:nvPr>
            <p:ph idx="1"/>
          </p:nvPr>
        </p:nvSpPr>
        <p:spPr>
          <a:xfrm>
            <a:off x="467544" y="980728"/>
            <a:ext cx="8229600" cy="4525962"/>
          </a:xfrm>
        </p:spPr>
        <p:txBody>
          <a:bodyPr>
            <a:normAutofit lnSpcReduction="10000"/>
          </a:bodyPr>
          <a:lstStyle/>
          <a:p>
            <a:pPr eaLnBrk="1" hangingPunct="1">
              <a:buFont typeface="Wingdings" pitchFamily="2" charset="2"/>
              <a:buChar char="Ø"/>
            </a:pPr>
            <a:r>
              <a:rPr lang="en-US" sz="2000" dirty="0" smtClean="0"/>
              <a:t>According to Quebec Federation of Chambers of Commerce in 2011 there was a shortage of 180 600 technicians and trades people</a:t>
            </a:r>
            <a:br>
              <a:rPr lang="en-US" sz="2000" dirty="0" smtClean="0"/>
            </a:br>
            <a:endParaRPr lang="en-US" sz="2000" dirty="0" smtClean="0"/>
          </a:p>
          <a:p>
            <a:pPr eaLnBrk="1" hangingPunct="1">
              <a:buFont typeface="Wingdings" pitchFamily="2" charset="2"/>
              <a:buChar char="Ø"/>
            </a:pPr>
            <a:r>
              <a:rPr lang="en-US" sz="2000" dirty="0" smtClean="0"/>
              <a:t>A shortfall of 292 000 workers in Quebec by 2025, climbing to 363 000 by 2030 says a report by Conference Board of Canada</a:t>
            </a:r>
            <a:br>
              <a:rPr lang="en-US" sz="2000" dirty="0" smtClean="0"/>
            </a:br>
            <a:endParaRPr lang="en-US" sz="2000" dirty="0" smtClean="0"/>
          </a:p>
          <a:p>
            <a:pPr eaLnBrk="1" hangingPunct="1">
              <a:buFont typeface="Wingdings" pitchFamily="2" charset="2"/>
              <a:buChar char="Ø"/>
            </a:pPr>
            <a:r>
              <a:rPr lang="en-US" sz="2000" dirty="0" smtClean="0"/>
              <a:t>A growing need for nursing assistants and orderlies as well as medical technologists (CTV, 2011)</a:t>
            </a:r>
            <a:br>
              <a:rPr lang="en-US" sz="2000" dirty="0" smtClean="0"/>
            </a:br>
            <a:endParaRPr lang="en-US" sz="2000" dirty="0" smtClean="0"/>
          </a:p>
          <a:p>
            <a:pPr eaLnBrk="1" hangingPunct="1">
              <a:buFont typeface="Wingdings" pitchFamily="2" charset="2"/>
              <a:buChar char="Ø"/>
            </a:pPr>
            <a:r>
              <a:rPr lang="en-US" sz="2000" dirty="0" smtClean="0"/>
              <a:t>Parents and teachers have an important role to play</a:t>
            </a:r>
            <a:br>
              <a:rPr lang="en-US" sz="2000" dirty="0" smtClean="0"/>
            </a:br>
            <a:endParaRPr lang="en-US" sz="2000"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969783" cy="1106987"/>
          </a:xfrm>
        </p:spPr>
        <p:txBody>
          <a:bodyPr/>
          <a:lstStyle/>
          <a:p>
            <a:pPr algn="ctr" eaLnBrk="1" fontAlgn="auto" hangingPunct="1">
              <a:spcAft>
                <a:spcPts val="0"/>
              </a:spcAft>
              <a:defRPr/>
            </a:pPr>
            <a:r>
              <a:rPr lang="en-US" b="1" dirty="0" smtClean="0">
                <a:latin typeface="Calibri" pitchFamily="34" charset="0"/>
                <a:cs typeface="Calibri" pitchFamily="34" charset="0"/>
              </a:rPr>
              <a:t>Vocational Training in Quebec</a:t>
            </a:r>
            <a:endParaRPr lang="en-US" b="1" dirty="0">
              <a:latin typeface="Calibri" pitchFamily="34" charset="0"/>
              <a:cs typeface="Calibri" pitchFamily="34" charset="0"/>
            </a:endParaRPr>
          </a:p>
        </p:txBody>
      </p:sp>
      <p:pic>
        <p:nvPicPr>
          <p:cNvPr id="20483" name="Picture 5" descr="vocational school carto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773238"/>
            <a:ext cx="6926263"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Grp="1"/>
          </p:cNvSpPr>
          <p:nvPr>
            <p:ph idx="1"/>
          </p:nvPr>
        </p:nvSpPr>
        <p:spPr>
          <a:xfrm>
            <a:off x="500063" y="642938"/>
            <a:ext cx="8229600" cy="4525962"/>
          </a:xfrm>
        </p:spPr>
        <p:txBody>
          <a:bodyPr>
            <a:normAutofit fontScale="92500" lnSpcReduction="10000"/>
          </a:bodyPr>
          <a:lstStyle/>
          <a:p>
            <a:endParaRPr lang="en-CA" dirty="0" smtClean="0"/>
          </a:p>
          <a:p>
            <a:endParaRPr lang="en-CA" dirty="0" smtClean="0"/>
          </a:p>
          <a:p>
            <a:pPr>
              <a:buFont typeface="Wingdings" pitchFamily="2" charset="2"/>
              <a:buChar char="Ø"/>
            </a:pPr>
            <a:r>
              <a:rPr lang="en-CA" sz="3600" dirty="0" smtClean="0"/>
              <a:t>Available throughout Quebec</a:t>
            </a:r>
          </a:p>
          <a:p>
            <a:pPr>
              <a:buFont typeface="Wingdings" pitchFamily="2" charset="2"/>
              <a:buChar char="Ø"/>
            </a:pPr>
            <a:endParaRPr lang="en-CA" sz="3600" dirty="0" smtClean="0"/>
          </a:p>
          <a:p>
            <a:pPr>
              <a:buFont typeface="Wingdings" pitchFamily="2" charset="2"/>
              <a:buChar char="Ø"/>
            </a:pPr>
            <a:r>
              <a:rPr lang="en-CA" sz="3600" dirty="0" smtClean="0"/>
              <a:t>MELS “guides and supports” vocational (secondary level) and technical (CEGEP) training - buildings, programs, diplomas, funding</a:t>
            </a:r>
          </a:p>
          <a:p>
            <a:endParaRPr lang="en-CA"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p:cNvSpPr>
          <p:nvPr>
            <p:ph type="title"/>
          </p:nvPr>
        </p:nvSpPr>
        <p:spPr bwMode="auto">
          <a:xfrm>
            <a:off x="684213" y="188913"/>
            <a:ext cx="6911975" cy="954087"/>
          </a:xfrm>
        </p:spPr>
        <p:txBody>
          <a:bodyPr wrap="square" lIns="91440" tIns="45720" rIns="91440" bIns="45720" numCol="1" anchorCtr="0" compatLnSpc="1">
            <a:prstTxWarp prst="textNoShape">
              <a:avLst/>
            </a:prstTxWarp>
          </a:bodyPr>
          <a:lstStyle/>
          <a:p>
            <a:pPr algn="ctr">
              <a:defRPr/>
            </a:pPr>
            <a:r>
              <a:rPr lang="en-CA" sz="3200" u="sng" dirty="0" smtClean="0">
                <a:effectLst/>
              </a:rPr>
              <a:t>(Vocational training in Quebec - </a:t>
            </a:r>
            <a:r>
              <a:rPr lang="en-CA" sz="2400" u="sng" dirty="0" smtClean="0">
                <a:effectLst/>
              </a:rPr>
              <a:t>cont’d)</a:t>
            </a:r>
          </a:p>
        </p:txBody>
      </p:sp>
      <p:sp>
        <p:nvSpPr>
          <p:cNvPr id="22530" name="Rectangle 3"/>
          <p:cNvSpPr>
            <a:spLocks noGrp="1"/>
          </p:cNvSpPr>
          <p:nvPr>
            <p:ph idx="1"/>
          </p:nvPr>
        </p:nvSpPr>
        <p:spPr>
          <a:xfrm>
            <a:off x="323528" y="1556792"/>
            <a:ext cx="8229600" cy="4525962"/>
          </a:xfrm>
        </p:spPr>
        <p:txBody>
          <a:bodyPr>
            <a:normAutofit/>
          </a:bodyPr>
          <a:lstStyle/>
          <a:p>
            <a:pPr>
              <a:buFont typeface="Wingdings" pitchFamily="2" charset="2"/>
              <a:buChar char="Ø"/>
            </a:pPr>
            <a:r>
              <a:rPr lang="en-CA" sz="2400" dirty="0" smtClean="0"/>
              <a:t>The public and private sectors work together to develop training programs</a:t>
            </a:r>
          </a:p>
          <a:p>
            <a:pPr>
              <a:buFont typeface="Wingdings" pitchFamily="2" charset="2"/>
              <a:buChar char="Ø"/>
            </a:pPr>
            <a:endParaRPr lang="en-CA" sz="2400" dirty="0" smtClean="0"/>
          </a:p>
          <a:p>
            <a:pPr>
              <a:buFont typeface="Wingdings" pitchFamily="2" charset="2"/>
              <a:buChar char="Ø"/>
            </a:pPr>
            <a:r>
              <a:rPr lang="en-CA" sz="2400" dirty="0" err="1" smtClean="0"/>
              <a:t>Emploi</a:t>
            </a:r>
            <a:r>
              <a:rPr lang="en-CA" sz="2400" dirty="0" smtClean="0"/>
              <a:t>-Québec</a:t>
            </a:r>
          </a:p>
          <a:p>
            <a:pPr>
              <a:buFont typeface="Wingdings" pitchFamily="2" charset="2"/>
              <a:buChar char="Ø"/>
            </a:pPr>
            <a:endParaRPr lang="en-CA" sz="2400" dirty="0" smtClean="0"/>
          </a:p>
          <a:p>
            <a:pPr>
              <a:buFont typeface="Wingdings" pitchFamily="2" charset="2"/>
              <a:buChar char="Ø"/>
            </a:pPr>
            <a:r>
              <a:rPr lang="en-CA" sz="2400" dirty="0" smtClean="0"/>
              <a:t>Businesses</a:t>
            </a:r>
          </a:p>
          <a:p>
            <a:pPr>
              <a:buFont typeface="Wingdings" pitchFamily="2" charset="2"/>
              <a:buChar char="Ø"/>
            </a:pPr>
            <a:endParaRPr lang="en-CA" sz="2400" dirty="0" smtClean="0"/>
          </a:p>
          <a:p>
            <a:pPr>
              <a:buFont typeface="Wingdings" pitchFamily="2" charset="2"/>
              <a:buChar char="Ø"/>
            </a:pPr>
            <a:r>
              <a:rPr lang="en-CA" sz="2400" dirty="0" smtClean="0"/>
              <a:t>Le </a:t>
            </a:r>
            <a:r>
              <a:rPr lang="en-CA" sz="2400" dirty="0" err="1" smtClean="0"/>
              <a:t>comité</a:t>
            </a:r>
            <a:r>
              <a:rPr lang="en-CA" sz="2400" dirty="0" smtClean="0"/>
              <a:t> national des programmes </a:t>
            </a:r>
            <a:r>
              <a:rPr lang="en-CA" sz="2400" dirty="0" err="1" smtClean="0"/>
              <a:t>d’études</a:t>
            </a:r>
            <a:r>
              <a:rPr lang="en-CA" sz="2400" dirty="0" smtClean="0"/>
              <a:t> </a:t>
            </a:r>
            <a:r>
              <a:rPr lang="en-CA" sz="2400" dirty="0" err="1" smtClean="0"/>
              <a:t>professionnelles</a:t>
            </a:r>
            <a:r>
              <a:rPr lang="en-CA" sz="2400" dirty="0" smtClean="0"/>
              <a:t> et techniques (CNPEPT)</a:t>
            </a:r>
          </a:p>
          <a:p>
            <a:pPr eaLnBrk="1" hangingPunct="1">
              <a:spcBef>
                <a:spcPct val="50000"/>
              </a:spcBef>
              <a:buClrTx/>
              <a:buSzTx/>
              <a:buFont typeface="Wingdings" pitchFamily="2" charset="2"/>
              <a:buChar char="Ø"/>
            </a:pPr>
            <a:endParaRPr lang="en-CA" sz="2400" dirty="0" smtClean="0"/>
          </a:p>
        </p:txBody>
      </p:sp>
      <p:pic>
        <p:nvPicPr>
          <p:cNvPr id="22532" name="Picture 9" descr="C:\Documents and Settings\Safak\Local Settings\Temporary Internet Files\Content.IE5\NXT8J8O9\MCj0237360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9313" y="2214563"/>
            <a:ext cx="2341562"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a:xfrm>
            <a:off x="1036225" y="332656"/>
            <a:ext cx="7125113" cy="924475"/>
          </a:xfrm>
        </p:spPr>
        <p:txBody>
          <a:bodyPr wrap="square" lIns="91440" tIns="45720" rIns="91440" bIns="45720" numCol="1" anchorCtr="0" compatLnSpc="1">
            <a:prstTxWarp prst="textNoShape">
              <a:avLst/>
            </a:prstTxWarp>
          </a:bodyPr>
          <a:lstStyle/>
          <a:p>
            <a:pPr algn="ctr">
              <a:defRPr/>
            </a:pPr>
            <a:r>
              <a:rPr lang="en-CA" b="1" u="sng" dirty="0" smtClean="0">
                <a:effectLst/>
              </a:rPr>
              <a:t>How much does it cost?</a:t>
            </a:r>
          </a:p>
        </p:txBody>
      </p:sp>
      <p:sp>
        <p:nvSpPr>
          <p:cNvPr id="24578" name="Rectangle 3"/>
          <p:cNvSpPr>
            <a:spLocks noGrp="1"/>
          </p:cNvSpPr>
          <p:nvPr>
            <p:ph idx="1"/>
          </p:nvPr>
        </p:nvSpPr>
        <p:spPr>
          <a:xfrm>
            <a:off x="971600" y="2060848"/>
            <a:ext cx="7125112" cy="4051437"/>
          </a:xfrm>
        </p:spPr>
        <p:txBody>
          <a:bodyPr>
            <a:noAutofit/>
          </a:bodyPr>
          <a:lstStyle/>
          <a:p>
            <a:pPr>
              <a:buFont typeface="Wingdings" pitchFamily="2" charset="2"/>
              <a:buChar char="Ø"/>
            </a:pPr>
            <a:r>
              <a:rPr lang="en-CA" sz="2000" dirty="0" smtClean="0">
                <a:latin typeface="Calibri" pitchFamily="34" charset="0"/>
                <a:cs typeface="Calibri" pitchFamily="34" charset="0"/>
              </a:rPr>
              <a:t>MELS assumes almost all the funding</a:t>
            </a:r>
          </a:p>
          <a:p>
            <a:pPr>
              <a:buFont typeface="Wingdings" pitchFamily="2" charset="2"/>
              <a:buChar char="Ø"/>
            </a:pPr>
            <a:r>
              <a:rPr lang="en-CA" sz="2000" dirty="0" smtClean="0">
                <a:latin typeface="Calibri" pitchFamily="34" charset="0"/>
                <a:cs typeface="Calibri" pitchFamily="34" charset="0"/>
              </a:rPr>
              <a:t>Over CAN$1 billion (vocational and technical)</a:t>
            </a:r>
          </a:p>
          <a:p>
            <a:endParaRPr lang="en-CA" sz="2000" dirty="0" smtClean="0">
              <a:latin typeface="Calibri" pitchFamily="34" charset="0"/>
              <a:cs typeface="Calibri" pitchFamily="34" charset="0"/>
            </a:endParaRPr>
          </a:p>
          <a:p>
            <a:pPr>
              <a:buFont typeface="Wingdings 3" pitchFamily="18" charset="2"/>
              <a:buNone/>
            </a:pPr>
            <a:r>
              <a:rPr lang="en-CA" sz="2000" dirty="0" smtClean="0">
                <a:latin typeface="Calibri" pitchFamily="34" charset="0"/>
                <a:cs typeface="Calibri" pitchFamily="34" charset="0"/>
              </a:rPr>
              <a:t>    $12 000 - hairdresser, secretary</a:t>
            </a:r>
          </a:p>
          <a:p>
            <a:pPr>
              <a:buFont typeface="Wingdings 3" pitchFamily="18" charset="2"/>
              <a:buNone/>
            </a:pPr>
            <a:r>
              <a:rPr lang="en-CA" sz="2000" dirty="0">
                <a:latin typeface="Calibri" pitchFamily="34" charset="0"/>
                <a:cs typeface="Calibri" pitchFamily="34" charset="0"/>
              </a:rPr>
              <a:t> </a:t>
            </a:r>
            <a:r>
              <a:rPr lang="en-CA" sz="2000" dirty="0" smtClean="0">
                <a:latin typeface="Calibri" pitchFamily="34" charset="0"/>
                <a:cs typeface="Calibri" pitchFamily="34" charset="0"/>
              </a:rPr>
              <a:t>   $30 000 - nursing assistant</a:t>
            </a:r>
          </a:p>
          <a:p>
            <a:pPr>
              <a:buFont typeface="Wingdings 3" pitchFamily="18" charset="2"/>
              <a:buNone/>
            </a:pPr>
            <a:r>
              <a:rPr lang="en-CA" sz="2000" dirty="0" smtClean="0">
                <a:latin typeface="Calibri" pitchFamily="34" charset="0"/>
                <a:cs typeface="Calibri" pitchFamily="34" charset="0"/>
              </a:rPr>
              <a:t>    $40 000 - heavy machine operator</a:t>
            </a:r>
          </a:p>
          <a:p>
            <a:pPr>
              <a:buFont typeface="Wingdings 3" pitchFamily="18" charset="2"/>
              <a:buNone/>
            </a:pPr>
            <a:r>
              <a:rPr lang="en-US" sz="2000" dirty="0" smtClean="0">
                <a:latin typeface="Calibri" pitchFamily="34" charset="0"/>
                <a:cs typeface="Calibri" pitchFamily="34" charset="0"/>
              </a:rPr>
              <a:t>    </a:t>
            </a:r>
            <a:r>
              <a:rPr lang="en-US" sz="1600" dirty="0" smtClean="0">
                <a:latin typeface="Calibri" pitchFamily="34" charset="0"/>
                <a:cs typeface="Calibri" pitchFamily="34" charset="0"/>
              </a:rPr>
              <a:t>(Source: Vocational and Technical Training in Quebec: Overview)</a:t>
            </a:r>
            <a:endParaRPr lang="en-CA" sz="1600" dirty="0" smtClean="0">
              <a:latin typeface="Calibri" pitchFamily="34" charset="0"/>
              <a:cs typeface="Calibri" pitchFamily="34" charset="0"/>
            </a:endParaRPr>
          </a:p>
          <a:p>
            <a:pPr>
              <a:buFont typeface="Wingdings 3" pitchFamily="18" charset="2"/>
              <a:buNone/>
            </a:pPr>
            <a:endParaRPr lang="en-CA" sz="2000" dirty="0" smtClean="0">
              <a:latin typeface="Calibri" pitchFamily="34" charset="0"/>
              <a:cs typeface="Calibri" pitchFamily="34" charset="0"/>
            </a:endParaRPr>
          </a:p>
          <a:p>
            <a:pPr>
              <a:buFont typeface="Wingdings" pitchFamily="2" charset="2"/>
              <a:buChar char="Ø"/>
            </a:pPr>
            <a:r>
              <a:rPr lang="en-CA" sz="2000" dirty="0" smtClean="0">
                <a:latin typeface="Calibri" pitchFamily="34" charset="0"/>
                <a:cs typeface="Calibri" pitchFamily="34" charset="0"/>
              </a:rPr>
              <a:t>The cost to the society of those without a diploma?</a:t>
            </a:r>
          </a:p>
          <a:p>
            <a:pPr>
              <a:buFont typeface="Wingdings 3" pitchFamily="18" charset="2"/>
              <a:buNone/>
            </a:pPr>
            <a:r>
              <a:rPr lang="en-US" sz="2000" dirty="0" smtClean="0">
                <a:latin typeface="Calibri" pitchFamily="34" charset="0"/>
                <a:cs typeface="Calibri" pitchFamily="34" charset="0"/>
              </a:rPr>
              <a:t>            </a:t>
            </a:r>
          </a:p>
          <a:p>
            <a:endParaRPr lang="en-CA" sz="2000" dirty="0" smtClean="0">
              <a:latin typeface="Calibri" pitchFamily="34" charset="0"/>
              <a:cs typeface="Calibri" pitchFamily="34" charset="0"/>
            </a:endParaRPr>
          </a:p>
        </p:txBody>
      </p:sp>
      <p:pic>
        <p:nvPicPr>
          <p:cNvPr id="24580" name="Picture 11" descr="C:\Documents and Settings\Safak\Local Settings\Temporary Internet Files\Content.IE5\KM0N4ETZ\MCj0326232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57875" y="2643188"/>
            <a:ext cx="230346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Content Placeholder 1"/>
          <p:cNvSpPr>
            <a:spLocks noGrp="1"/>
          </p:cNvSpPr>
          <p:nvPr>
            <p:ph idx="1"/>
          </p:nvPr>
        </p:nvSpPr>
        <p:spPr>
          <a:xfrm>
            <a:off x="571500" y="714375"/>
            <a:ext cx="8229600" cy="5429250"/>
          </a:xfrm>
        </p:spPr>
        <p:txBody>
          <a:bodyPr>
            <a:normAutofit/>
          </a:bodyPr>
          <a:lstStyle/>
          <a:p>
            <a:pPr>
              <a:buFont typeface="Wingdings" pitchFamily="2" charset="2"/>
              <a:buChar char="Ø"/>
            </a:pPr>
            <a:r>
              <a:rPr lang="en-US" sz="2800" dirty="0" smtClean="0">
                <a:solidFill>
                  <a:srgbClr val="FF0000"/>
                </a:solidFill>
              </a:rPr>
              <a:t>$500 000  </a:t>
            </a:r>
            <a:r>
              <a:rPr lang="en-US" sz="2800" u="sng" dirty="0" smtClean="0"/>
              <a:t>per person without a DES or DEP </a:t>
            </a:r>
            <a:r>
              <a:rPr lang="en-US" sz="2800" dirty="0" smtClean="0"/>
              <a:t>from the age of 20 to 65!</a:t>
            </a:r>
          </a:p>
          <a:p>
            <a:pPr>
              <a:buFont typeface="Wingdings" pitchFamily="2" charset="2"/>
              <a:buChar char="Ø"/>
            </a:pPr>
            <a:r>
              <a:rPr lang="en-US" sz="2800" dirty="0" smtClean="0"/>
              <a:t>Calculated in 2008 by Professor Pierre Fortin, an economist at UQAM – based on lost potential earnings, taxes and increased health care spending.</a:t>
            </a:r>
          </a:p>
          <a:p>
            <a:pPr>
              <a:buFont typeface="Wingdings" pitchFamily="2" charset="2"/>
              <a:buChar char="Ø"/>
            </a:pPr>
            <a:r>
              <a:rPr lang="en-US" sz="2800" dirty="0" smtClean="0"/>
              <a:t>It is  cheaper to educate our citizens – </a:t>
            </a:r>
            <a:r>
              <a:rPr lang="en-US" sz="2800" u="sng" dirty="0" smtClean="0"/>
              <a:t>overall </a:t>
            </a:r>
            <a:r>
              <a:rPr lang="en-US" sz="2800" dirty="0" smtClean="0"/>
              <a:t>educational cost </a:t>
            </a:r>
            <a:r>
              <a:rPr lang="en-US" sz="2800" dirty="0"/>
              <a:t>of even a </a:t>
            </a:r>
            <a:r>
              <a:rPr lang="en-US" sz="2800" dirty="0" smtClean="0"/>
              <a:t>bachelor’s degree is about $180 000 </a:t>
            </a:r>
            <a:endParaRPr lang="en-US" sz="1000" dirty="0"/>
          </a:p>
          <a:p>
            <a:pPr marL="0" indent="0">
              <a:buNone/>
            </a:pPr>
            <a:r>
              <a:rPr lang="en-US" sz="1000" dirty="0" smtClean="0"/>
              <a:t>        (Source: Vocational and Technical Training in Quebec: Overview)</a:t>
            </a:r>
          </a:p>
          <a:p>
            <a:pPr>
              <a:buFont typeface="Wingdings 3" pitchFamily="18" charset="2"/>
              <a:buNone/>
            </a:pPr>
            <a:r>
              <a:rPr lang="en-US" sz="1000" dirty="0" smtClean="0"/>
              <a:t> </a:t>
            </a:r>
            <a:endParaRPr lang="en-CA" sz="1000" dirty="0" smtClean="0"/>
          </a:p>
          <a:p>
            <a:endParaRPr lang="en-CA" sz="3200" dirty="0" smtClean="0"/>
          </a:p>
        </p:txBody>
      </p:sp>
      <p:pic>
        <p:nvPicPr>
          <p:cNvPr id="4" name="Picture 3" descr="C:\Documents and Settings\User\Local Settings\Temporary Internet Files\Content.IE5\2O0U9UHW\MCj0318210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4941168"/>
            <a:ext cx="18240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p:txBody>
          <a:bodyPr wrap="square" lIns="91440" tIns="45720" rIns="91440" bIns="45720" numCol="1" anchorCtr="0" compatLnSpc="1">
            <a:prstTxWarp prst="textNoShape">
              <a:avLst/>
            </a:prstTxWarp>
          </a:bodyPr>
          <a:lstStyle/>
          <a:p>
            <a:pPr algn="ctr">
              <a:defRPr/>
            </a:pPr>
            <a:r>
              <a:rPr lang="en-CA" sz="3700" b="1" u="sng" dirty="0" smtClean="0">
                <a:effectLst/>
                <a:latin typeface="Calibri" pitchFamily="34" charset="0"/>
                <a:cs typeface="Calibri" pitchFamily="34" charset="0"/>
              </a:rPr>
              <a:t>Vocational Training at Lester B. Pearson</a:t>
            </a:r>
          </a:p>
        </p:txBody>
      </p:sp>
      <p:sp>
        <p:nvSpPr>
          <p:cNvPr id="23554" name="Rectangle 3"/>
          <p:cNvSpPr>
            <a:spLocks noGrp="1"/>
          </p:cNvSpPr>
          <p:nvPr>
            <p:ph idx="1"/>
          </p:nvPr>
        </p:nvSpPr>
        <p:spPr/>
        <p:txBody>
          <a:bodyPr>
            <a:normAutofit fontScale="77500" lnSpcReduction="20000"/>
          </a:bodyPr>
          <a:lstStyle/>
          <a:p>
            <a:pPr marL="0" indent="0">
              <a:buNone/>
            </a:pPr>
            <a:r>
              <a:rPr lang="en-CA" sz="3200" dirty="0" smtClean="0"/>
              <a:t>24 (and rising) programs at four centres :</a:t>
            </a:r>
            <a:br>
              <a:rPr lang="en-CA" sz="3200" dirty="0" smtClean="0"/>
            </a:br>
            <a:endParaRPr lang="en-CA" sz="3200" dirty="0" smtClean="0"/>
          </a:p>
          <a:p>
            <a:pPr lvl="3">
              <a:buFont typeface="Wingdings" pitchFamily="2" charset="2"/>
              <a:buChar char="Ø"/>
            </a:pPr>
            <a:r>
              <a:rPr lang="en-CA" sz="3000" dirty="0" smtClean="0"/>
              <a:t>West Island Career Centre (WICC)</a:t>
            </a:r>
          </a:p>
          <a:p>
            <a:pPr lvl="3">
              <a:buFont typeface="Wingdings" pitchFamily="2" charset="2"/>
              <a:buChar char="Ø"/>
            </a:pPr>
            <a:r>
              <a:rPr lang="en-CA" sz="3000" dirty="0" smtClean="0"/>
              <a:t>Gordon Robertson Career Centre (GRCC)</a:t>
            </a:r>
          </a:p>
          <a:p>
            <a:pPr lvl="3">
              <a:buFont typeface="Wingdings" pitchFamily="2" charset="2"/>
              <a:buChar char="Ø"/>
            </a:pPr>
            <a:r>
              <a:rPr lang="en-CA" sz="3000" dirty="0" smtClean="0"/>
              <a:t>Pearson </a:t>
            </a:r>
            <a:r>
              <a:rPr lang="en-CA" sz="3000" dirty="0" err="1" smtClean="0"/>
              <a:t>Electrotechnology</a:t>
            </a:r>
            <a:r>
              <a:rPr lang="en-CA" sz="3000" dirty="0" smtClean="0"/>
              <a:t> Centre (PEC)</a:t>
            </a:r>
          </a:p>
          <a:p>
            <a:pPr lvl="3">
              <a:buFont typeface="Wingdings" pitchFamily="2" charset="2"/>
              <a:buChar char="Ø"/>
            </a:pPr>
            <a:r>
              <a:rPr lang="en-CA" sz="3000" dirty="0" smtClean="0"/>
              <a:t>Pearson Adult and Career Centre (PACC)</a:t>
            </a:r>
          </a:p>
          <a:p>
            <a:pPr lvl="3">
              <a:buFont typeface="Wingdings" pitchFamily="2" charset="2"/>
              <a:buChar char="Ø"/>
            </a:pPr>
            <a:r>
              <a:rPr lang="en-CA" sz="3000" dirty="0" smtClean="0"/>
              <a:t>More to come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625" y="1785938"/>
            <a:ext cx="8229600" cy="4525962"/>
          </a:xfrm>
        </p:spPr>
        <p:txBody>
          <a:bodyPr>
            <a:normAutofit lnSpcReduction="10000"/>
          </a:bodyPr>
          <a:lstStyle/>
          <a:p>
            <a:pPr marL="365760" indent="-256032" eaLnBrk="1" fontAlgn="auto" hangingPunct="1">
              <a:spcAft>
                <a:spcPts val="0"/>
              </a:spcAft>
              <a:buFont typeface="Wingdings 3"/>
              <a:buNone/>
              <a:defRPr/>
            </a:pPr>
            <a:r>
              <a:rPr lang="en-CA" sz="3200" b="1" dirty="0" smtClean="0">
                <a:latin typeface="Century" pitchFamily="18" charset="0"/>
              </a:rPr>
              <a:t>“The informed and effective participation of men and women in every sphere of life is needed if humanity is to survive and to meet challenges of the future. Adult education thus becomes more than a right; it is a key to the twenty-first century.” </a:t>
            </a:r>
            <a:br>
              <a:rPr lang="en-CA" sz="3200" b="1" dirty="0" smtClean="0">
                <a:latin typeface="Century" pitchFamily="18" charset="0"/>
              </a:rPr>
            </a:br>
            <a:r>
              <a:rPr lang="en-CA" sz="3200" b="1" dirty="0" smtClean="0">
                <a:latin typeface="Century" pitchFamily="18" charset="0"/>
              </a:rPr>
              <a:t/>
            </a:r>
            <a:br>
              <a:rPr lang="en-CA" sz="3200" b="1" dirty="0" smtClean="0">
                <a:latin typeface="Century" pitchFamily="18" charset="0"/>
              </a:rPr>
            </a:br>
            <a:r>
              <a:rPr lang="en-CA" sz="2000" dirty="0" smtClean="0">
                <a:latin typeface="Century" pitchFamily="18" charset="0"/>
              </a:rPr>
              <a:t>From The Hamburg Declaration on Adult Learning (UNESCO), July 1997</a:t>
            </a:r>
            <a:endParaRPr lang="en-US" sz="2000" dirty="0">
              <a:latin typeface="Century" pitchFamily="18" charset="0"/>
            </a:endParaRPr>
          </a:p>
        </p:txBody>
      </p:sp>
      <p:pic>
        <p:nvPicPr>
          <p:cNvPr id="7171" name="Picture 9" descr="C:\Documents and Settings\Safak\Local Settings\Temporary Internet Files\Content.IE5\NXT8J8O9\MCj044135200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3" y="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125112" cy="4051437"/>
          </a:xfrm>
        </p:spPr>
        <p:txBody>
          <a:bodyPr>
            <a:normAutofit/>
          </a:bodyPr>
          <a:lstStyle/>
          <a:p>
            <a:pPr>
              <a:buFont typeface="Wingdings" pitchFamily="2" charset="2"/>
              <a:buChar char="Ø"/>
            </a:pPr>
            <a:endParaRPr lang="en-CA" sz="3600" dirty="0" smtClean="0"/>
          </a:p>
          <a:p>
            <a:pPr>
              <a:buFont typeface="Wingdings" pitchFamily="2" charset="2"/>
              <a:buChar char="Ø"/>
            </a:pPr>
            <a:r>
              <a:rPr lang="en-CA" sz="3600" dirty="0" smtClean="0"/>
              <a:t>Student </a:t>
            </a:r>
            <a:r>
              <a:rPr lang="en-CA" sz="3600" dirty="0"/>
              <a:t>for a </a:t>
            </a:r>
            <a:r>
              <a:rPr lang="en-CA" sz="3600" dirty="0" smtClean="0"/>
              <a:t>day</a:t>
            </a:r>
          </a:p>
          <a:p>
            <a:pPr>
              <a:buFont typeface="Wingdings" pitchFamily="2" charset="2"/>
              <a:buChar char="Ø"/>
            </a:pPr>
            <a:r>
              <a:rPr lang="en-CA" sz="3600" dirty="0" smtClean="0"/>
              <a:t>Support through Transitions program</a:t>
            </a:r>
          </a:p>
          <a:p>
            <a:pPr>
              <a:buFont typeface="Wingdings" pitchFamily="2" charset="2"/>
              <a:buChar char="Ø"/>
            </a:pPr>
            <a:r>
              <a:rPr lang="en-CA" sz="3600" dirty="0" smtClean="0"/>
              <a:t>Is DEP </a:t>
            </a:r>
            <a:r>
              <a:rPr lang="en-CA" sz="3600" u="sng" dirty="0" smtClean="0"/>
              <a:t>the</a:t>
            </a:r>
            <a:r>
              <a:rPr lang="en-CA" sz="3600" dirty="0" smtClean="0"/>
              <a:t> end?</a:t>
            </a:r>
          </a:p>
          <a:p>
            <a:endParaRPr lang="fr-CA" sz="3600" dirty="0"/>
          </a:p>
        </p:txBody>
      </p:sp>
    </p:spTree>
    <p:extLst>
      <p:ext uri="{BB962C8B-B14F-4D97-AF65-F5344CB8AC3E}">
        <p14:creationId xmlns:p14="http://schemas.microsoft.com/office/powerpoint/2010/main" val="1529687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defRPr/>
            </a:pPr>
            <a:r>
              <a:rPr lang="en-US" sz="6000" dirty="0" smtClean="0">
                <a:latin typeface="Calibri" pitchFamily="34" charset="0"/>
                <a:cs typeface="Calibri" pitchFamily="34" charset="0"/>
              </a:rPr>
              <a:t>For more information:</a:t>
            </a:r>
            <a:endParaRPr lang="en-CA" sz="6000" dirty="0">
              <a:latin typeface="Calibri" pitchFamily="34" charset="0"/>
              <a:cs typeface="Calibri" pitchFamily="34" charset="0"/>
            </a:endParaRPr>
          </a:p>
        </p:txBody>
      </p:sp>
      <p:sp>
        <p:nvSpPr>
          <p:cNvPr id="26626" name="Content Placeholder 1"/>
          <p:cNvSpPr>
            <a:spLocks noGrp="1"/>
          </p:cNvSpPr>
          <p:nvPr>
            <p:ph idx="1"/>
          </p:nvPr>
        </p:nvSpPr>
        <p:spPr/>
        <p:txBody>
          <a:bodyPr/>
          <a:lstStyle/>
          <a:p>
            <a:endParaRPr lang="en-US" dirty="0" smtClean="0">
              <a:hlinkClick r:id="rId3"/>
            </a:endParaRPr>
          </a:p>
          <a:p>
            <a:pPr>
              <a:buFont typeface="Wingdings" pitchFamily="2" charset="2"/>
              <a:buChar char="Ø"/>
            </a:pPr>
            <a:r>
              <a:rPr lang="en-US" dirty="0" smtClean="0">
                <a:solidFill>
                  <a:srgbClr val="FF0000"/>
                </a:solidFill>
                <a:hlinkClick r:id="rId3"/>
              </a:rPr>
              <a:t>www.pearsonskills.com</a:t>
            </a:r>
          </a:p>
          <a:p>
            <a:pPr>
              <a:buFont typeface="Wingdings" pitchFamily="2" charset="2"/>
              <a:buChar char="Ø"/>
            </a:pPr>
            <a:endParaRPr lang="en-US" dirty="0" smtClean="0">
              <a:solidFill>
                <a:srgbClr val="FF0000"/>
              </a:solidFill>
              <a:hlinkClick r:id="rId3"/>
            </a:endParaRPr>
          </a:p>
          <a:p>
            <a:pPr>
              <a:buFont typeface="Wingdings" pitchFamily="2" charset="2"/>
              <a:buChar char="Ø"/>
            </a:pPr>
            <a:r>
              <a:rPr lang="en-US" dirty="0" smtClean="0">
                <a:solidFill>
                  <a:srgbClr val="FF0000"/>
                </a:solidFill>
                <a:hlinkClick r:id="rId3"/>
              </a:rPr>
              <a:t>www.imt.emploiquebec.net</a:t>
            </a:r>
            <a:endParaRPr lang="en-US" dirty="0" smtClean="0">
              <a:solidFill>
                <a:srgbClr val="FF0000"/>
              </a:solidFill>
            </a:endParaRPr>
          </a:p>
          <a:p>
            <a:pPr>
              <a:buFont typeface="Wingdings" pitchFamily="2" charset="2"/>
              <a:buChar char="Ø"/>
            </a:pPr>
            <a:endParaRPr lang="en-US" dirty="0" smtClean="0">
              <a:solidFill>
                <a:srgbClr val="FF0000"/>
              </a:solidFill>
            </a:endParaRPr>
          </a:p>
          <a:p>
            <a:pPr>
              <a:buFont typeface="Wingdings" pitchFamily="2" charset="2"/>
              <a:buChar char="Ø"/>
            </a:pPr>
            <a:r>
              <a:rPr lang="en-US" dirty="0" smtClean="0">
                <a:solidFill>
                  <a:srgbClr val="FF0000"/>
                </a:solidFill>
                <a:hlinkClick r:id="rId4"/>
              </a:rPr>
              <a:t>www.inforoutefpt.org</a:t>
            </a:r>
            <a:endParaRPr lang="en-US" dirty="0" smtClean="0">
              <a:solidFill>
                <a:srgbClr val="FF0000"/>
              </a:solidFill>
            </a:endParaRPr>
          </a:p>
          <a:p>
            <a:pPr>
              <a:buFont typeface="Wingdings" pitchFamily="2" charset="2"/>
              <a:buChar char="Ø"/>
            </a:pPr>
            <a:endParaRPr lang="en-US" dirty="0" smtClean="0">
              <a:solidFill>
                <a:srgbClr val="FF0000"/>
              </a:solidFill>
            </a:endParaRPr>
          </a:p>
          <a:p>
            <a:pPr>
              <a:buFont typeface="Wingdings" pitchFamily="2" charset="2"/>
              <a:buChar char="Ø"/>
            </a:pPr>
            <a:r>
              <a:rPr lang="en-US" dirty="0" smtClean="0">
                <a:solidFill>
                  <a:srgbClr val="FF0000"/>
                </a:solidFill>
                <a:hlinkClick r:id="rId5"/>
              </a:rPr>
              <a:t>www.headingforsuccess.com</a:t>
            </a:r>
            <a:r>
              <a:rPr lang="en-US" dirty="0" smtClean="0">
                <a:solidFill>
                  <a:srgbClr val="FF0000"/>
                </a:solidFill>
              </a:rPr>
              <a:t/>
            </a:r>
            <a:br>
              <a:rPr lang="en-US" dirty="0" smtClean="0">
                <a:solidFill>
                  <a:srgbClr val="FF0000"/>
                </a:solidFill>
              </a:rPr>
            </a:br>
            <a:endParaRPr lang="en-US" dirty="0" smtClean="0">
              <a:solidFill>
                <a:srgbClr val="FF0000"/>
              </a:solidFill>
            </a:endParaRPr>
          </a:p>
          <a:p>
            <a:pPr>
              <a:buFont typeface="Wingdings" pitchFamily="2" charset="2"/>
              <a:buChar char="Ø"/>
            </a:pPr>
            <a:r>
              <a:rPr lang="en-US" dirty="0" smtClean="0">
                <a:solidFill>
                  <a:srgbClr val="FF0000"/>
                </a:solidFill>
                <a:hlinkClick r:id="rId6"/>
              </a:rPr>
              <a:t>www.istayinschool.com</a:t>
            </a:r>
            <a:endParaRPr lang="en-US" dirty="0" smtClean="0">
              <a:solidFill>
                <a:srgbClr val="FF0000"/>
              </a:solidFill>
            </a:endParaRP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lgn="ctr" fontAlgn="auto">
              <a:spcAft>
                <a:spcPts val="0"/>
              </a:spcAft>
              <a:defRPr/>
            </a:pPr>
            <a:r>
              <a:rPr lang="en-US" sz="6600" dirty="0" smtClean="0">
                <a:latin typeface="Calibri" pitchFamily="34" charset="0"/>
                <a:cs typeface="Calibri" pitchFamily="34" charset="0"/>
              </a:rPr>
              <a:t>A Quick Recap</a:t>
            </a:r>
            <a:endParaRPr lang="en-CA" sz="6600" dirty="0">
              <a:latin typeface="Calibri" pitchFamily="34" charset="0"/>
              <a:cs typeface="Calibri" pitchFamily="34" charset="0"/>
            </a:endParaRPr>
          </a:p>
        </p:txBody>
      </p:sp>
      <p:sp>
        <p:nvSpPr>
          <p:cNvPr id="7" name="Content Placeholder 6"/>
          <p:cNvSpPr>
            <a:spLocks noGrp="1"/>
          </p:cNvSpPr>
          <p:nvPr>
            <p:ph idx="1"/>
          </p:nvPr>
        </p:nvSpPr>
        <p:spPr>
          <a:xfrm>
            <a:off x="539552" y="1772816"/>
            <a:ext cx="8229600" cy="4525963"/>
          </a:xfrm>
        </p:spPr>
        <p:txBody>
          <a:bodyPr>
            <a:normAutofit/>
          </a:bodyPr>
          <a:lstStyle/>
          <a:p>
            <a:pPr marL="365760" indent="-256032" fontAlgn="auto">
              <a:spcAft>
                <a:spcPts val="0"/>
              </a:spcAft>
              <a:buFont typeface="Wingdings 3"/>
              <a:buChar char=""/>
              <a:defRPr/>
            </a:pPr>
            <a:endParaRPr lang="en-US" dirty="0" smtClean="0"/>
          </a:p>
          <a:p>
            <a:pPr marL="395478" indent="-285750" fontAlgn="auto">
              <a:spcAft>
                <a:spcPts val="0"/>
              </a:spcAft>
              <a:buFont typeface="Wingdings" pitchFamily="2" charset="2"/>
              <a:buChar char="Ø"/>
              <a:defRPr/>
            </a:pPr>
            <a:r>
              <a:rPr lang="en-US" sz="2400" dirty="0" smtClean="0"/>
              <a:t>Vocational Training is a path to success giving those with different learning styles and interests the opportunity to have an education that fits them</a:t>
            </a:r>
          </a:p>
          <a:p>
            <a:pPr marL="395478" indent="-285750" fontAlgn="auto">
              <a:spcAft>
                <a:spcPts val="0"/>
              </a:spcAft>
              <a:buFont typeface="Wingdings" pitchFamily="2" charset="2"/>
              <a:buChar char="Ø"/>
              <a:defRPr/>
            </a:pPr>
            <a:endParaRPr lang="en-US" sz="2400" dirty="0" smtClean="0"/>
          </a:p>
          <a:p>
            <a:pPr marL="566928" indent="-457200" fontAlgn="auto">
              <a:spcAft>
                <a:spcPts val="0"/>
              </a:spcAft>
              <a:buFont typeface="Wingdings" pitchFamily="2" charset="2"/>
              <a:buChar char="Ø"/>
              <a:defRPr/>
            </a:pPr>
            <a:r>
              <a:rPr lang="en-US" sz="2400" dirty="0" smtClean="0"/>
              <a:t>Provides students with the skills, knowledge and professionalism required by the industry</a:t>
            </a:r>
          </a:p>
          <a:p>
            <a:pPr marL="452628" fontAlgn="auto">
              <a:spcAft>
                <a:spcPts val="0"/>
              </a:spcAft>
              <a:buFont typeface="Wingdings" pitchFamily="2" charset="2"/>
              <a:buChar char="Ø"/>
              <a:defRPr/>
            </a:pPr>
            <a:endParaRPr lang="en-US" sz="2400" dirty="0" smtClean="0"/>
          </a:p>
          <a:p>
            <a:pPr marL="452628" fontAlgn="auto">
              <a:spcAft>
                <a:spcPts val="0"/>
              </a:spcAft>
              <a:buFont typeface="Wingdings" pitchFamily="2" charset="2"/>
              <a:buChar char="Ø"/>
              <a:defRPr/>
            </a:pPr>
            <a:r>
              <a:rPr lang="en-CA" sz="2400" dirty="0" smtClean="0"/>
              <a:t>Part of “Lifelong Learning”; provides opportunities for training and retaining</a:t>
            </a:r>
          </a:p>
          <a:p>
            <a:pPr marL="452628" fontAlgn="auto">
              <a:spcAft>
                <a:spcPts val="0"/>
              </a:spcAft>
              <a:buFont typeface="Wingdings" pitchFamily="2" charset="2"/>
              <a:buChar char="Ø"/>
              <a:defRPr/>
            </a:pPr>
            <a:endParaRPr lang="en-US" sz="2400" dirty="0" smtClean="0"/>
          </a:p>
          <a:p>
            <a:pPr marL="566928" indent="-457200" fontAlgn="auto">
              <a:spcAft>
                <a:spcPts val="0"/>
              </a:spcAft>
              <a:buFont typeface="Wingdings" pitchFamily="2" charset="2"/>
              <a:buChar char="Ø"/>
              <a:defRPr/>
            </a:pPr>
            <a:endParaRPr 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81000" y="1219200"/>
            <a:ext cx="8229600" cy="4525963"/>
          </a:xfrm>
        </p:spPr>
        <p:txBody>
          <a:bodyPr>
            <a:normAutofit/>
          </a:bodyPr>
          <a:lstStyle/>
          <a:p>
            <a:pPr marL="365760" indent="-256032" fontAlgn="auto">
              <a:spcAft>
                <a:spcPts val="0"/>
              </a:spcAft>
              <a:buFont typeface="Wingdings 3"/>
              <a:buChar char=""/>
              <a:defRPr/>
            </a:pPr>
            <a:r>
              <a:rPr lang="en-CA" sz="2800" dirty="0" smtClean="0"/>
              <a:t>Increases a student’s self-esteem through development of natural talents and the success that follows</a:t>
            </a:r>
          </a:p>
          <a:p>
            <a:pPr marL="365760" indent="-256032" fontAlgn="auto">
              <a:spcAft>
                <a:spcPts val="0"/>
              </a:spcAft>
              <a:buFont typeface="Wingdings 3"/>
              <a:buChar char=""/>
              <a:defRPr/>
            </a:pPr>
            <a:endParaRPr lang="en-CA" sz="2800" dirty="0" smtClean="0"/>
          </a:p>
          <a:p>
            <a:pPr marL="365760" indent="-256032" fontAlgn="auto">
              <a:spcAft>
                <a:spcPts val="0"/>
              </a:spcAft>
              <a:buFont typeface="Wingdings 3"/>
              <a:buChar char=""/>
              <a:defRPr/>
            </a:pPr>
            <a:r>
              <a:rPr lang="en-CA" sz="2800" dirty="0" smtClean="0"/>
              <a:t>Gives the ability to keep up with fast changing technology</a:t>
            </a:r>
          </a:p>
          <a:p>
            <a:pPr marL="365760" indent="-256032" fontAlgn="auto">
              <a:spcAft>
                <a:spcPts val="0"/>
              </a:spcAft>
              <a:buFont typeface="Wingdings 3"/>
              <a:buChar char=""/>
              <a:defRPr/>
            </a:pPr>
            <a:endParaRPr lang="en-CA" sz="2800" dirty="0" smtClean="0"/>
          </a:p>
          <a:p>
            <a:pPr marL="365760" indent="-256032" fontAlgn="auto">
              <a:spcAft>
                <a:spcPts val="0"/>
              </a:spcAft>
              <a:buFont typeface="Wingdings 3"/>
              <a:buChar char=""/>
              <a:defRPr/>
            </a:pPr>
            <a:r>
              <a:rPr lang="en-CA" sz="2800" dirty="0" smtClean="0"/>
              <a:t>Creates a relationship between school and industry</a:t>
            </a:r>
            <a:endParaRPr 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47664" y="1124744"/>
            <a:ext cx="5929354" cy="1143000"/>
          </a:xfrm>
        </p:spPr>
        <p:txBody>
          <a:bodyPr>
            <a:noAutofit/>
          </a:bodyPr>
          <a:lstStyle/>
          <a:p>
            <a:pPr>
              <a:defRPr/>
            </a:pPr>
            <a:r>
              <a:rPr lang="en-US" sz="7200" b="1" dirty="0" smtClean="0"/>
              <a:t>Thank you</a:t>
            </a:r>
            <a:endParaRPr lang="en-US" sz="72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7703" y="2636912"/>
            <a:ext cx="2286000" cy="248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1772816"/>
            <a:ext cx="8229600" cy="1143000"/>
          </a:xfrm>
        </p:spPr>
        <p:txBody>
          <a:bodyPr>
            <a:noAutofit/>
          </a:bodyPr>
          <a:lstStyle/>
          <a:p>
            <a:pPr algn="ctr"/>
            <a:r>
              <a:rPr lang="en-CA" sz="9600" b="1" dirty="0" smtClean="0"/>
              <a:t>Any questions?</a:t>
            </a:r>
            <a:endParaRPr lang="fr-CA" sz="9600" b="1" dirty="0"/>
          </a:p>
        </p:txBody>
      </p:sp>
    </p:spTree>
    <p:extLst>
      <p:ext uri="{BB962C8B-B14F-4D97-AF65-F5344CB8AC3E}">
        <p14:creationId xmlns:p14="http://schemas.microsoft.com/office/powerpoint/2010/main" val="3789902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ctrTitle"/>
          </p:nvPr>
        </p:nvSpPr>
        <p:spPr>
          <a:xfrm>
            <a:off x="1115616" y="1988840"/>
            <a:ext cx="7117180" cy="1470025"/>
          </a:xfrm>
        </p:spPr>
        <p:txBody>
          <a:bodyPr/>
          <a:lstStyle/>
          <a:p>
            <a:pPr algn="ctr" eaLnBrk="1" fontAlgn="auto" hangingPunct="1">
              <a:spcAft>
                <a:spcPts val="0"/>
              </a:spcAft>
              <a:defRPr/>
            </a:pPr>
            <a:r>
              <a:rPr lang="en-CA" sz="6600" dirty="0"/>
              <a:t>Annie’s </a:t>
            </a:r>
            <a:r>
              <a:rPr lang="en-CA" sz="6600" dirty="0" smtClean="0"/>
              <a:t>story </a:t>
            </a:r>
            <a:endParaRPr lang="en-CA" sz="6600" dirty="0"/>
          </a:p>
        </p:txBody>
      </p:sp>
      <p:sp>
        <p:nvSpPr>
          <p:cNvPr id="9219" name="Rectangle 5"/>
          <p:cNvSpPr>
            <a:spLocks noGrp="1" noChangeArrowheads="1"/>
          </p:cNvSpPr>
          <p:nvPr>
            <p:ph type="subTitle" idx="1"/>
          </p:nvPr>
        </p:nvSpPr>
        <p:spPr>
          <a:xfrm>
            <a:off x="1043608" y="3717032"/>
            <a:ext cx="7117180" cy="861420"/>
          </a:xfrm>
        </p:spPr>
        <p:txBody>
          <a:bodyPr>
            <a:normAutofit/>
          </a:bodyPr>
          <a:lstStyle/>
          <a:p>
            <a:pPr marR="0" algn="ctr" eaLnBrk="1" hangingPunct="1"/>
            <a:r>
              <a:rPr lang="en-CA" sz="2400" b="1" dirty="0" smtClean="0"/>
              <a:t>What would you advise her?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214414" y="214290"/>
            <a:ext cx="7300938" cy="1728787"/>
          </a:xfrm>
        </p:spPr>
        <p:txBody>
          <a:bodyPr/>
          <a:lstStyle/>
          <a:p>
            <a:pPr algn="ctr" eaLnBrk="1" fontAlgn="auto" hangingPunct="1">
              <a:spcAft>
                <a:spcPts val="0"/>
              </a:spcAft>
              <a:defRPr/>
            </a:pPr>
            <a:r>
              <a:rPr lang="en-CA" sz="8000" dirty="0"/>
              <a:t>True or false?</a:t>
            </a:r>
          </a:p>
        </p:txBody>
      </p:sp>
      <p:sp>
        <p:nvSpPr>
          <p:cNvPr id="38915" name="Rectangle 3"/>
          <p:cNvSpPr>
            <a:spLocks noGrp="1" noChangeArrowheads="1"/>
          </p:cNvSpPr>
          <p:nvPr>
            <p:ph idx="1"/>
          </p:nvPr>
        </p:nvSpPr>
        <p:spPr>
          <a:xfrm>
            <a:off x="500063" y="1928813"/>
            <a:ext cx="8229600" cy="2913062"/>
          </a:xfrm>
        </p:spPr>
        <p:txBody>
          <a:bodyPr>
            <a:normAutofit fontScale="62500" lnSpcReduction="20000"/>
          </a:bodyPr>
          <a:lstStyle/>
          <a:p>
            <a:pPr marL="109728" indent="0" eaLnBrk="1" fontAlgn="auto" hangingPunct="1">
              <a:spcAft>
                <a:spcPts val="0"/>
              </a:spcAft>
              <a:buNone/>
              <a:defRPr/>
            </a:pPr>
            <a:r>
              <a:rPr lang="en-CA" sz="6900" dirty="0" smtClean="0"/>
              <a:t>40</a:t>
            </a:r>
            <a:r>
              <a:rPr lang="en-CA" sz="6900" dirty="0"/>
              <a:t>% of vocational training </a:t>
            </a:r>
            <a:r>
              <a:rPr lang="en-CA" sz="6900" dirty="0" smtClean="0"/>
              <a:t>graduates, </a:t>
            </a:r>
            <a:r>
              <a:rPr lang="en-CA" sz="6900" dirty="0"/>
              <a:t>employed full </a:t>
            </a:r>
            <a:r>
              <a:rPr lang="en-CA" sz="6900" dirty="0" smtClean="0"/>
              <a:t>time, </a:t>
            </a:r>
            <a:r>
              <a:rPr lang="en-CA" sz="6900" dirty="0"/>
              <a:t>have jobs related to their field of </a:t>
            </a:r>
            <a:r>
              <a:rPr lang="en-CA" sz="6900" dirty="0" smtClean="0"/>
              <a:t>study</a:t>
            </a:r>
          </a:p>
          <a:p>
            <a:pPr marL="365760" indent="-256032" algn="ctr" eaLnBrk="1" fontAlgn="auto" hangingPunct="1">
              <a:spcAft>
                <a:spcPts val="0"/>
              </a:spcAft>
              <a:buFont typeface="Wingdings 3" pitchFamily="18" charset="2"/>
              <a:buNone/>
              <a:defRPr/>
            </a:pPr>
            <a:r>
              <a:rPr lang="en-CA" sz="6900" dirty="0" smtClean="0"/>
              <a:t>(T/F)</a:t>
            </a:r>
            <a:endParaRPr lang="en-CA" sz="6900" dirty="0"/>
          </a:p>
        </p:txBody>
      </p:sp>
      <p:pic>
        <p:nvPicPr>
          <p:cNvPr id="10244" name="Picture 6" descr="C:\Documents and Settings\Safak\Local Settings\Temporary Internet Files\Content.IE5\NXT8J8O9\MCj0217444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509120"/>
            <a:ext cx="1749425"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1"/>
          <p:cNvSpPr>
            <a:spLocks noGrp="1" noChangeArrowheads="1"/>
          </p:cNvSpPr>
          <p:nvPr>
            <p:ph idx="1"/>
          </p:nvPr>
        </p:nvSpPr>
        <p:spPr/>
        <p:txBody>
          <a:bodyPr/>
          <a:lstStyle/>
          <a:p>
            <a:pPr marL="0" indent="0" eaLnBrk="1" hangingPunct="1">
              <a:buNone/>
            </a:pPr>
            <a:r>
              <a:rPr lang="en-CA" sz="4800" dirty="0" smtClean="0"/>
              <a:t>No prerequisites are needed to enter a vocational training program</a:t>
            </a:r>
          </a:p>
          <a:p>
            <a:pPr algn="ctr" eaLnBrk="1" hangingPunct="1">
              <a:buFont typeface="Wingdings 3" pitchFamily="18" charset="2"/>
              <a:buNone/>
            </a:pPr>
            <a:r>
              <a:rPr lang="en-CA" sz="4800" dirty="0" smtClean="0"/>
              <a:t> (T/F)</a:t>
            </a:r>
          </a:p>
        </p:txBody>
      </p:sp>
      <p:pic>
        <p:nvPicPr>
          <p:cNvPr id="11267" name="Picture 5" descr="C:\Documents and Settings\Safak\Local Settings\Temporary Internet Files\Content.IE5\1I2V9EPM\MCj0430049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332656"/>
            <a:ext cx="18669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971600" y="1556792"/>
            <a:ext cx="7125112" cy="4051437"/>
          </a:xfrm>
        </p:spPr>
        <p:txBody>
          <a:bodyPr/>
          <a:lstStyle/>
          <a:p>
            <a:pPr marL="0" indent="0" algn="ctr" eaLnBrk="1" hangingPunct="1">
              <a:buNone/>
            </a:pPr>
            <a:r>
              <a:rPr lang="en-CA" sz="4800" dirty="0" smtClean="0"/>
              <a:t>You have to be 18 or older to register at a vocational school (T/F)</a:t>
            </a:r>
          </a:p>
        </p:txBody>
      </p:sp>
      <p:pic>
        <p:nvPicPr>
          <p:cNvPr id="12291" name="Picture 9" descr="C:\Documents and Settings\Safak\Local Settings\Temporary Internet Files\Content.IE5\H7UEI5R0\MCj0355087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3188" y="714375"/>
            <a:ext cx="3662362"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043608" y="1124744"/>
            <a:ext cx="7125112" cy="4051437"/>
          </a:xfrm>
        </p:spPr>
        <p:txBody>
          <a:bodyPr>
            <a:normAutofit lnSpcReduction="10000"/>
          </a:bodyPr>
          <a:lstStyle/>
          <a:p>
            <a:pPr eaLnBrk="1" hangingPunct="1"/>
            <a:endParaRPr lang="en-US" sz="4800" dirty="0" smtClean="0"/>
          </a:p>
          <a:p>
            <a:pPr marL="0" indent="0" eaLnBrk="1" hangingPunct="1">
              <a:buNone/>
            </a:pPr>
            <a:r>
              <a:rPr lang="en-US" sz="4800" dirty="0" smtClean="0"/>
              <a:t>Vocational training is tuition free for Quebec residents </a:t>
            </a:r>
          </a:p>
          <a:p>
            <a:pPr algn="ctr" eaLnBrk="1" hangingPunct="1">
              <a:buFont typeface="Wingdings 3" pitchFamily="18" charset="2"/>
              <a:buNone/>
            </a:pPr>
            <a:r>
              <a:rPr lang="en-US" sz="4800" dirty="0" smtClean="0"/>
              <a:t>(T/F)</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059261" y="836712"/>
            <a:ext cx="7125112" cy="4051437"/>
          </a:xfrm>
        </p:spPr>
        <p:txBody>
          <a:bodyPr/>
          <a:lstStyle/>
          <a:p>
            <a:pPr marL="0" indent="0" eaLnBrk="1" hangingPunct="1">
              <a:buNone/>
            </a:pPr>
            <a:r>
              <a:rPr lang="en-CA" sz="4800" dirty="0" smtClean="0"/>
              <a:t>The graduation rate for full-time students in vocational training is over 85%    </a:t>
            </a:r>
          </a:p>
          <a:p>
            <a:pPr algn="ctr" eaLnBrk="1" hangingPunct="1">
              <a:buFont typeface="Wingdings 3" pitchFamily="18" charset="2"/>
              <a:buNone/>
            </a:pPr>
            <a:r>
              <a:rPr lang="en-CA" sz="4800" dirty="0" smtClean="0"/>
              <a:t>(T/F)</a:t>
            </a:r>
            <a:endParaRPr lang="en-US" sz="4800" dirty="0" smtClean="0"/>
          </a:p>
        </p:txBody>
      </p:sp>
      <p:pic>
        <p:nvPicPr>
          <p:cNvPr id="14339" name="Picture 4" descr="C:\Documents and Settings\Safak\Local Settings\Temporary Internet Files\Content.IE5\KM0N4ETZ\MCj038257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3861048"/>
            <a:ext cx="1944000" cy="19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717" y="332656"/>
            <a:ext cx="8229600" cy="2857520"/>
          </a:xfrm>
        </p:spPr>
        <p:txBody>
          <a:bodyPr/>
          <a:lstStyle/>
          <a:p>
            <a:pPr algn="ctr" eaLnBrk="1" fontAlgn="auto" hangingPunct="1">
              <a:spcAft>
                <a:spcPts val="0"/>
              </a:spcAft>
              <a:defRPr/>
            </a:pPr>
            <a:r>
              <a:rPr lang="en-US" dirty="0" smtClean="0"/>
              <a:t/>
            </a:r>
            <a:br>
              <a:rPr lang="en-US" dirty="0" smtClean="0"/>
            </a:br>
            <a:r>
              <a:rPr lang="en-US" sz="4800" b="1" dirty="0" smtClean="0"/>
              <a:t>Some Quebec and Montreal numbers</a:t>
            </a:r>
            <a:r>
              <a:rPr lang="en-US" b="1" dirty="0" smtClean="0"/>
              <a:t/>
            </a:r>
            <a:br>
              <a:rPr lang="en-US" b="1" dirty="0" smtClean="0"/>
            </a:br>
            <a:endParaRPr lang="en-US" b="1" dirty="0"/>
          </a:p>
        </p:txBody>
      </p:sp>
      <p:pic>
        <p:nvPicPr>
          <p:cNvPr id="15363" name="Picture 12" descr="C:\Documents and Settings\Safak\Local Settings\Temporary Internet Files\Content.IE5\NXT8J8O9\MPj040129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792" y="3140968"/>
            <a:ext cx="3565450" cy="23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1874</TotalTime>
  <Words>858</Words>
  <Application>Microsoft Office PowerPoint</Application>
  <PresentationFormat>On-screen Show (4:3)</PresentationFormat>
  <Paragraphs>202</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Spring</vt:lpstr>
      <vt:lpstr>A Road to Vocational Education</vt:lpstr>
      <vt:lpstr>PowerPoint Presentation</vt:lpstr>
      <vt:lpstr>Annie’s story </vt:lpstr>
      <vt:lpstr>True or false?</vt:lpstr>
      <vt:lpstr>PowerPoint Presentation</vt:lpstr>
      <vt:lpstr>PowerPoint Presentation</vt:lpstr>
      <vt:lpstr>PowerPoint Presentation</vt:lpstr>
      <vt:lpstr>PowerPoint Presentation</vt:lpstr>
      <vt:lpstr> Some Quebec and Montreal numbers </vt:lpstr>
      <vt:lpstr>PowerPoint Presentation</vt:lpstr>
      <vt:lpstr>    Dropout rates  (leaving without qualifications or  a diploma)  (youth sector)</vt:lpstr>
      <vt:lpstr> Relationship  between socio-economic variables of Montreal families and dropout rates of 15-24 year olds </vt:lpstr>
      <vt:lpstr>PowerPoint Presentation</vt:lpstr>
      <vt:lpstr>Vocational Training in Quebec</vt:lpstr>
      <vt:lpstr>PowerPoint Presentation</vt:lpstr>
      <vt:lpstr>(Vocational training in Quebec - cont’d)</vt:lpstr>
      <vt:lpstr>How much does it cost?</vt:lpstr>
      <vt:lpstr>PowerPoint Presentation</vt:lpstr>
      <vt:lpstr>Vocational Training at Lester B. Pearson</vt:lpstr>
      <vt:lpstr>PowerPoint Presentation</vt:lpstr>
      <vt:lpstr>For more information:</vt:lpstr>
      <vt:lpstr>A Quick Recap</vt:lpstr>
      <vt:lpstr>PowerPoint Presentation</vt:lpstr>
      <vt:lpstr>Thank you</vt:lpstr>
      <vt:lpstr>Any questions?</vt:lpstr>
    </vt:vector>
  </TitlesOfParts>
  <Company>School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informed and effective participation of men and women in every sphere of life is needed if humanity is to survive and to meet challenges of the future. Adult education thus becomes more than a right; it is a key to the twenty-first century.”  From The Hamburg Declaration on Adult Learning (UNESCO), July 1997</dc:title>
  <dc:creator>SEran-Tasker</dc:creator>
  <cp:lastModifiedBy>Safak Eran-Tasker</cp:lastModifiedBy>
  <cp:revision>270</cp:revision>
  <cp:lastPrinted>2012-03-30T19:18:14Z</cp:lastPrinted>
  <dcterms:created xsi:type="dcterms:W3CDTF">2010-01-18T18:40:12Z</dcterms:created>
  <dcterms:modified xsi:type="dcterms:W3CDTF">2012-04-02T20:18:47Z</dcterms:modified>
</cp:coreProperties>
</file>